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81" d="100"/>
          <a:sy n="81" d="100"/>
        </p:scale>
        <p:origin x="-834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55EE-6A29-4C8C-985B-63907A504A8B}" type="datetimeFigureOut">
              <a:rPr lang="ar-IQ" smtClean="0"/>
              <a:t>29/03/1444</a:t>
            </a:fld>
            <a:endParaRPr lang="ar-IQ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9730C9-5E1F-46C6-96B9-304124BEDB01}" type="slidenum">
              <a:rPr lang="ar-IQ" smtClean="0"/>
              <a:t>‹#›</a:t>
            </a:fld>
            <a:endParaRPr lang="ar-IQ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55EE-6A29-4C8C-985B-63907A504A8B}" type="datetimeFigureOut">
              <a:rPr lang="ar-IQ" smtClean="0"/>
              <a:t>29/03/1444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30C9-5E1F-46C6-96B9-304124BEDB0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55EE-6A29-4C8C-985B-63907A504A8B}" type="datetimeFigureOut">
              <a:rPr lang="ar-IQ" smtClean="0"/>
              <a:t>29/03/1444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30C9-5E1F-46C6-96B9-304124BEDB0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55EE-6A29-4C8C-985B-63907A504A8B}" type="datetimeFigureOut">
              <a:rPr lang="ar-IQ" smtClean="0"/>
              <a:t>29/03/1444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30C9-5E1F-46C6-96B9-304124BEDB0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55EE-6A29-4C8C-985B-63907A504A8B}" type="datetimeFigureOut">
              <a:rPr lang="ar-IQ" smtClean="0"/>
              <a:t>29/03/1444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30C9-5E1F-46C6-96B9-304124BEDB0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55EE-6A29-4C8C-985B-63907A504A8B}" type="datetimeFigureOut">
              <a:rPr lang="ar-IQ" smtClean="0"/>
              <a:t>29/03/1444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30C9-5E1F-46C6-96B9-304124BEDB01}" type="slidenum">
              <a:rPr lang="ar-IQ" smtClean="0"/>
              <a:t>‹#›</a:t>
            </a:fld>
            <a:endParaRPr lang="ar-IQ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55EE-6A29-4C8C-985B-63907A504A8B}" type="datetimeFigureOut">
              <a:rPr lang="ar-IQ" smtClean="0"/>
              <a:t>29/03/1444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30C9-5E1F-46C6-96B9-304124BEDB01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55EE-6A29-4C8C-985B-63907A504A8B}" type="datetimeFigureOut">
              <a:rPr lang="ar-IQ" smtClean="0"/>
              <a:t>29/03/1444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30C9-5E1F-46C6-96B9-304124BEDB0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55EE-6A29-4C8C-985B-63907A504A8B}" type="datetimeFigureOut">
              <a:rPr lang="ar-IQ" smtClean="0"/>
              <a:t>29/03/1444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30C9-5E1F-46C6-96B9-304124BEDB0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55EE-6A29-4C8C-985B-63907A504A8B}" type="datetimeFigureOut">
              <a:rPr lang="ar-IQ" smtClean="0"/>
              <a:t>29/03/1444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30C9-5E1F-46C6-96B9-304124BEDB0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55EE-6A29-4C8C-985B-63907A504A8B}" type="datetimeFigureOut">
              <a:rPr lang="ar-IQ" smtClean="0"/>
              <a:t>29/03/1444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30C9-5E1F-46C6-96B9-304124BEDB0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919B55EE-6A29-4C8C-985B-63907A504A8B}" type="datetimeFigureOut">
              <a:rPr lang="ar-IQ" smtClean="0"/>
              <a:t>29/03/1444</a:t>
            </a:fld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19730C9-5E1F-46C6-96B9-304124BEDB01}" type="slidenum">
              <a:rPr lang="ar-IQ" smtClean="0"/>
              <a:t>‹#›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772816"/>
            <a:ext cx="7315200" cy="2595025"/>
          </a:xfrm>
        </p:spPr>
        <p:txBody>
          <a:bodyPr/>
          <a:lstStyle/>
          <a:p>
            <a:pPr algn="r" rtl="0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Dentoalveolar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Injuries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Dr.Mohammed</a:t>
            </a:r>
            <a:r>
              <a:rPr lang="en-US" dirty="0" smtClean="0"/>
              <a:t> </a:t>
            </a:r>
            <a:r>
              <a:rPr lang="en-US" smtClean="0"/>
              <a:t>Alaraji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588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908720"/>
            <a:ext cx="7315200" cy="504060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Injuries to the gingiva or oral mucosa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  <a:p>
            <a:pPr marL="560070" indent="-514350" algn="l" rtl="0">
              <a:lnSpc>
                <a:spcPct val="150000"/>
              </a:lnSpc>
              <a:buFont typeface="+mj-lt"/>
              <a:buAutoNum type="romanL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Contusion of Gingiva or Mucosa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a bruise is usually produced by impact from a blunt object and results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submucosal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hemorrhage without a break in the mucosa.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60070" indent="-514350" algn="l" rtl="0">
              <a:lnSpc>
                <a:spcPct val="150000"/>
              </a:lnSpc>
              <a:buFont typeface="+mj-lt"/>
              <a:buAutoNum type="romanL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Abrasion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of Gingiva or Oral Mucosa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a superficial wound produced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scraping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mucosa, leaving a raw, bleeding surface.</a:t>
            </a:r>
          </a:p>
          <a:p>
            <a:pPr marL="560070" indent="-514350" algn="l" rtl="0">
              <a:lnSpc>
                <a:spcPct val="150000"/>
              </a:lnSpc>
              <a:buFont typeface="+mj-lt"/>
              <a:buAutoNum type="romanL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Laceration of Gingiva or Oral Mucosa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a shallow or deep wound in the mucosa results from a tear and is usually produced by a sharp object.</a:t>
            </a:r>
          </a:p>
          <a:p>
            <a:pPr algn="l" rtl="0">
              <a:lnSpc>
                <a:spcPct val="150000"/>
              </a:lnSpc>
            </a:pP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6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7315200" cy="4680520"/>
          </a:xfrm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Radiographic evaluation 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single radiograph may not be sufficient to demonstrate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dentoalveolar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injuries, most commonly a combination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occlusal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periapical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radiographs is used, it should provide the following information: ✓ Presence of root fractures ✓ Degree of extrusion or intrusion ✓ Extent of root development ✓ Size of the pulp chamber and root canal ✓ Tooth fragments and foreign bodies lodged in soft tissue.</a:t>
            </a:r>
          </a:p>
          <a:p>
            <a:pPr algn="just" rtl="0">
              <a:lnSpc>
                <a:spcPct val="150000"/>
              </a:lnSpc>
            </a:pP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80729"/>
            <a:ext cx="7315200" cy="5328632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Treatment</a:t>
            </a:r>
          </a:p>
          <a:p>
            <a:pPr algn="l" rtl="0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Several factors need to be considered: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Age of patient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If the injury involves primary or permanent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teeth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► Location and extent of injury. </a:t>
            </a:r>
          </a:p>
          <a:p>
            <a:pPr algn="l" rtl="0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► Residual bone support. </a:t>
            </a:r>
          </a:p>
          <a:p>
            <a:pPr algn="l" rtl="0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► Periodontal health of the remaining teeth.</a:t>
            </a:r>
          </a:p>
          <a:p>
            <a:pPr algn="l" rtl="0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► Vitality of the teeth.</a:t>
            </a:r>
          </a:p>
          <a:p>
            <a:pPr algn="l" rtl="0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► Concomitant injuries.</a:t>
            </a:r>
          </a:p>
          <a:p>
            <a:pPr algn="l" rtl="0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Time between trauma and treatment.</a:t>
            </a:r>
          </a:p>
          <a:p>
            <a:pPr algn="l" rtl="0">
              <a:lnSpc>
                <a:spcPct val="150000"/>
              </a:lnSpc>
            </a:pP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4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980728"/>
            <a:ext cx="7315200" cy="5760680"/>
          </a:xfrm>
        </p:spPr>
        <p:txBody>
          <a:bodyPr>
            <a:noAutofit/>
          </a:bodyPr>
          <a:lstStyle/>
          <a:p>
            <a:pPr marL="45720" indent="0" algn="just" rtl="0">
              <a:buNone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Injuries to the periodontal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tissue</a:t>
            </a:r>
          </a:p>
          <a:p>
            <a:pPr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Concussion usually no treatment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some cases relieving the tooth from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occlusal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forces by grinding of the opposing tooth may be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required</a:t>
            </a:r>
          </a:p>
          <a:p>
            <a:pPr lvl="0"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Subluxation Treatment includes soft diet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occlusal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adjustment Splinting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7-10 days is necessary.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Extrusive luxation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tooth that is partially displaced out of the alveolar socket should be manipulated digitally into proper position and should be splinted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 to 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Avulsion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exarticulation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is an urgent situation requiring ......immediate action.</a:t>
            </a:r>
          </a:p>
          <a:p>
            <a:pPr algn="just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280920" cy="5904697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b="1" u="sng" dirty="0">
                <a:latin typeface="Times New Roman" pitchFamily="18" charset="0"/>
                <a:cs typeface="Times New Roman" pitchFamily="18" charset="0"/>
              </a:rPr>
              <a:t>The length of storage outside the mouth.</a:t>
            </a:r>
          </a:p>
          <a:p>
            <a:pPr lvl="0" algn="just" rtl="0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medium used and correct handling and splinting; storage media include: saliva, saline, milk, which is considered the best medium because of its availability, pH compatibility to vital cells, freedom from bacteria, and function of maintaining the vitality of the periodontal ligament cells 3 hours in the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postavulsion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period. Water is the least desirable storage medium because of its hypotonic environment, which can cause cell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lysis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rtl="0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Immediate replacement is still the ideal treatment. The involved tooth should be splinted with 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semirigid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splint for 7 to 10 days. Rigid splinting of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reimplanted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teeth increases the extent of root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resorption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thus, a minimum of 1 week is sufficient. If there has been a notable concomitant alveolar fracture, a rigid splint should be used for 3 to 4 weeks.</a:t>
            </a:r>
          </a:p>
          <a:p>
            <a:pPr algn="just" rtl="0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Replanted teeth should be followed up regularly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3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Splinting techniques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00809"/>
            <a:ext cx="7315200" cy="4608552"/>
          </a:xfrm>
        </p:spPr>
        <p:txBody>
          <a:bodyPr/>
          <a:lstStyle/>
          <a:p>
            <a:pPr algn="l" rtl="0"/>
            <a:r>
              <a:rPr lang="en-US" dirty="0" smtClean="0"/>
              <a:t>1-</a:t>
            </a:r>
            <a:r>
              <a:rPr lang="en-US" b="1" dirty="0"/>
              <a:t>Etch wire composite splint.</a:t>
            </a:r>
            <a:endParaRPr lang="en-US" dirty="0"/>
          </a:p>
          <a:p>
            <a:pPr algn="l" rtl="0"/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5256583" cy="35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3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20689"/>
            <a:ext cx="7315200" cy="5688672"/>
          </a:xfrm>
        </p:spPr>
        <p:txBody>
          <a:bodyPr/>
          <a:lstStyle/>
          <a:p>
            <a:pPr algn="l" rtl="0"/>
            <a:r>
              <a:rPr lang="en-US" dirty="0" smtClean="0"/>
              <a:t>2-</a:t>
            </a:r>
            <a:r>
              <a:rPr lang="en-US" b="1" dirty="0"/>
              <a:t>Vacuum-formed plastic splints</a:t>
            </a:r>
            <a:endParaRPr lang="en-US" dirty="0"/>
          </a:p>
          <a:p>
            <a:pPr algn="l" rtl="0"/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544616" cy="33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6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32657"/>
            <a:ext cx="7315200" cy="5976704"/>
          </a:xfrm>
        </p:spPr>
        <p:txBody>
          <a:bodyPr/>
          <a:lstStyle/>
          <a:p>
            <a:pPr algn="l" rtl="0"/>
            <a:r>
              <a:rPr lang="en-US" b="1" dirty="0" smtClean="0"/>
              <a:t>3-Interdental </a:t>
            </a:r>
            <a:r>
              <a:rPr lang="en-US" b="1" dirty="0"/>
              <a:t>wiring techniques</a:t>
            </a:r>
            <a:endParaRPr lang="en-US" dirty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9508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89" y="2348880"/>
            <a:ext cx="386700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53149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7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7315200" cy="3539527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term '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dentoalveolar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injury' describes trauma that is localized to the teeth and the supporting structures of the alveolus. These injuries can occur in isolation, or as part of a more serious maxillofacial injury</a:t>
            </a:r>
          </a:p>
          <a:p>
            <a:pPr algn="just" rtl="0">
              <a:lnSpc>
                <a:spcPct val="150000"/>
              </a:lnSpc>
            </a:pP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836712"/>
            <a:ext cx="7315200" cy="4763663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l" rtl="0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1-Injuries to the hard dental tissue and pulp</a:t>
            </a:r>
          </a:p>
          <a:p>
            <a:pPr marL="45720" indent="0" algn="l" rtl="0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2- Injuries to the periodontal tissue.</a:t>
            </a:r>
          </a:p>
          <a:p>
            <a:pPr marL="45720" indent="0" algn="l" rtl="0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3-Injuries to the supporting bone.</a:t>
            </a:r>
          </a:p>
          <a:p>
            <a:pPr marL="45720" indent="0" algn="l" rtl="0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4- Injuries to the gingiva and oral mucosa.</a:t>
            </a:r>
          </a:p>
          <a:p>
            <a:pPr marL="45720" indent="0" algn="l" rtl="0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5-Combination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96752"/>
            <a:ext cx="7315200" cy="5328592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Injuries to the hard dental tissue and pulp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l" rtl="0">
              <a:lnSpc>
                <a:spcPct val="15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Crown infraction (crack of enamel or incomplete fracture)</a:t>
            </a:r>
          </a:p>
          <a:p>
            <a:pPr marL="45720" indent="0" algn="l" rtl="0">
              <a:lnSpc>
                <a:spcPct val="15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Crown fracture – Enamel only</a:t>
            </a:r>
          </a:p>
          <a:p>
            <a:pPr marL="45720" indent="0" algn="l" rtl="0">
              <a:lnSpc>
                <a:spcPct val="15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Crown fracture – Enamel + dentine</a:t>
            </a:r>
          </a:p>
          <a:p>
            <a:pPr marL="45720" indent="0" algn="l" rtl="0">
              <a:lnSpc>
                <a:spcPct val="15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Crown fracture – Enamel + dentine + pulp</a:t>
            </a:r>
          </a:p>
          <a:p>
            <a:pPr marL="45720" indent="0" algn="l" rtl="0">
              <a:lnSpc>
                <a:spcPct val="15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Crown – root fracture (vertical fracture)</a:t>
            </a:r>
          </a:p>
          <a:p>
            <a:pPr marL="45720" indent="0" algn="l" rtl="0">
              <a:lnSpc>
                <a:spcPct val="15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Crown – root fracture (oblique fracture)</a:t>
            </a:r>
          </a:p>
          <a:p>
            <a:pPr marL="45720" indent="0" algn="l" rtl="0">
              <a:lnSpc>
                <a:spcPct val="15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Root fracture.</a:t>
            </a:r>
          </a:p>
          <a:p>
            <a:pPr algn="l" rtl="0">
              <a:lnSpc>
                <a:spcPct val="150000"/>
              </a:lnSpc>
            </a:pP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68959"/>
            <a:ext cx="7620000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32656"/>
            <a:ext cx="7315200" cy="5976664"/>
          </a:xfrm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/>
              <a:t>✓ Intrusive luxation; (central dislocation) is displacement of the tooth into the alveolar bone with </a:t>
            </a:r>
            <a:r>
              <a:rPr lang="en-US" sz="2400" dirty="0" err="1"/>
              <a:t>comminution</a:t>
            </a:r>
            <a:r>
              <a:rPr lang="en-US" sz="2400" dirty="0"/>
              <a:t> or fracture of the alveolar socket. 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/>
              <a:t>Extrusive luxation; (peripheral dislocation or partial avulsion) is partial displacement of the tooth out of the alveolar socket.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Avulsion</a:t>
            </a:r>
            <a:r>
              <a:rPr lang="en-US" sz="2400" dirty="0"/>
              <a:t>; is a complete displacement of a tooth out of the alveolar socket.</a:t>
            </a:r>
          </a:p>
        </p:txBody>
      </p:sp>
    </p:spTree>
    <p:extLst>
      <p:ext uri="{BB962C8B-B14F-4D97-AF65-F5344CB8AC3E}">
        <p14:creationId xmlns:p14="http://schemas.microsoft.com/office/powerpoint/2010/main" val="76404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87" y="2780928"/>
            <a:ext cx="357000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338437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46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04864"/>
            <a:ext cx="7315200" cy="3539527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Injuries to the supporting alveolar bone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l" rtl="0">
              <a:lnSpc>
                <a:spcPct val="15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Intrusion of tooth with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comminution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socket.</a:t>
            </a:r>
          </a:p>
          <a:p>
            <a:pPr marL="45720" indent="0" algn="l" rtl="0">
              <a:lnSpc>
                <a:spcPct val="15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Fracture of single wall of socket or alveolus.</a:t>
            </a:r>
          </a:p>
          <a:p>
            <a:pPr marL="45720" indent="0" algn="l" rtl="0">
              <a:lnSpc>
                <a:spcPct val="15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Fracture of both walls of socket or alveolus.</a:t>
            </a:r>
          </a:p>
          <a:p>
            <a:pPr marL="45720" indent="0" algn="l" rtl="0">
              <a:lnSpc>
                <a:spcPct val="15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Fracture of mandible or maxilla involving the alveolus and/or tooth socket.</a:t>
            </a:r>
          </a:p>
        </p:txBody>
      </p:sp>
    </p:spTree>
    <p:extLst>
      <p:ext uri="{BB962C8B-B14F-4D97-AF65-F5344CB8AC3E}">
        <p14:creationId xmlns:p14="http://schemas.microsoft.com/office/powerpoint/2010/main" val="38024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318135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330631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4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151</TotalTime>
  <Words>736</Words>
  <Application>Microsoft Office PowerPoint</Application>
  <PresentationFormat>On-screen Show (4:3)</PresentationFormat>
  <Paragraphs>55</Paragraphs>
  <Slides>18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Perspective</vt:lpstr>
      <vt:lpstr>Dentoalveolar Injuries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Splinting techniques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Dentoalveolar Injuries</dc:title>
  <dc:creator>Dr. Mohammed</dc:creator>
  <cp:lastModifiedBy>Dr. Mohammed</cp:lastModifiedBy>
  <cp:revision>21</cp:revision>
  <dcterms:created xsi:type="dcterms:W3CDTF">2020-12-18T11:47:10Z</dcterms:created>
  <dcterms:modified xsi:type="dcterms:W3CDTF">2022-10-24T18:46:20Z</dcterms:modified>
</cp:coreProperties>
</file>