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</p:sldIdLst>
  <p:sldSz cx="12192000" cy="6858000"/>
  <p:notesSz cx="12192000" cy="685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28" d="100"/>
          <a:sy n="128" d="100"/>
        </p:scale>
        <p:origin x="-197" y="350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14400" y="2125980"/>
            <a:ext cx="103632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12/1/2023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1500" b="0" i="0">
                <a:solidFill>
                  <a:schemeClr val="tx1"/>
                </a:solidFill>
                <a:latin typeface="Arial Black"/>
                <a:cs typeface="Arial Black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11500" b="0" i="0">
                <a:solidFill>
                  <a:schemeClr val="tx1"/>
                </a:solidFill>
                <a:latin typeface="Arial Black"/>
                <a:cs typeface="Arial Black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12/1/2023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1500" b="0" i="0">
                <a:solidFill>
                  <a:schemeClr val="tx1"/>
                </a:solidFill>
                <a:latin typeface="Arial Black"/>
                <a:cs typeface="Arial Black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12/1/2023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525" y="609599"/>
            <a:ext cx="12182474" cy="6248399"/>
          </a:xfrm>
          <a:prstGeom prst="rect">
            <a:avLst/>
          </a:prstGeom>
        </p:spPr>
      </p:pic>
      <p:sp>
        <p:nvSpPr>
          <p:cNvPr id="17" name="bg object 17"/>
          <p:cNvSpPr/>
          <p:nvPr/>
        </p:nvSpPr>
        <p:spPr>
          <a:xfrm>
            <a:off x="9525" y="0"/>
            <a:ext cx="12182475" cy="828675"/>
          </a:xfrm>
          <a:custGeom>
            <a:avLst/>
            <a:gdLst/>
            <a:ahLst/>
            <a:cxnLst/>
            <a:rect l="l" t="t" r="r" b="b"/>
            <a:pathLst>
              <a:path w="12182475" h="828675">
                <a:moveTo>
                  <a:pt x="12182475" y="0"/>
                </a:moveTo>
                <a:lnTo>
                  <a:pt x="0" y="0"/>
                </a:lnTo>
                <a:lnTo>
                  <a:pt x="0" y="828675"/>
                </a:lnTo>
                <a:lnTo>
                  <a:pt x="12182475" y="828675"/>
                </a:lnTo>
                <a:lnTo>
                  <a:pt x="12182475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1500" b="0" i="0">
                <a:solidFill>
                  <a:schemeClr val="tx1"/>
                </a:solidFill>
                <a:latin typeface="Arial Black"/>
                <a:cs typeface="Arial Black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12/1/2023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12/1/2023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328038" y="-174625"/>
            <a:ext cx="5004435" cy="177673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1500" b="0" i="0">
                <a:solidFill>
                  <a:schemeClr val="tx1"/>
                </a:solidFill>
                <a:latin typeface="Arial Black"/>
                <a:cs typeface="Arial Black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813435" y="1579879"/>
            <a:ext cx="6020434" cy="177736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1500" b="0" i="0">
                <a:solidFill>
                  <a:schemeClr val="tx1"/>
                </a:solidFill>
                <a:latin typeface="Arial Black"/>
                <a:cs typeface="Arial Black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12/1/2023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2.jpg"/><Relationship Id="rId5" Type="http://schemas.openxmlformats.org/officeDocument/2006/relationships/image" Target="../media/image11.jpg"/><Relationship Id="rId4" Type="http://schemas.openxmlformats.org/officeDocument/2006/relationships/image" Target="../media/image10.jp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9.jpg"/><Relationship Id="rId5" Type="http://schemas.openxmlformats.org/officeDocument/2006/relationships/image" Target="../media/image18.jpg"/><Relationship Id="rId4" Type="http://schemas.openxmlformats.org/officeDocument/2006/relationships/image" Target="../media/image17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23.jpg"/><Relationship Id="rId4" Type="http://schemas.openxmlformats.org/officeDocument/2006/relationships/image" Target="../media/image22.jp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3" Type="http://schemas.openxmlformats.org/officeDocument/2006/relationships/image" Target="../media/image32.png"/><Relationship Id="rId7" Type="http://schemas.openxmlformats.org/officeDocument/2006/relationships/image" Target="../media/image36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10" Type="http://schemas.openxmlformats.org/officeDocument/2006/relationships/image" Target="../media/image39.png"/><Relationship Id="rId4" Type="http://schemas.openxmlformats.org/officeDocument/2006/relationships/image" Target="../media/image33.png"/><Relationship Id="rId9" Type="http://schemas.openxmlformats.org/officeDocument/2006/relationships/image" Target="../media/image3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2000" cy="5010150"/>
          </a:xfrm>
          <a:custGeom>
            <a:avLst/>
            <a:gdLst/>
            <a:ahLst/>
            <a:cxnLst/>
            <a:rect l="l" t="t" r="r" b="b"/>
            <a:pathLst>
              <a:path w="12192000" h="5010150">
                <a:moveTo>
                  <a:pt x="12192000" y="0"/>
                </a:moveTo>
                <a:lnTo>
                  <a:pt x="0" y="0"/>
                </a:lnTo>
                <a:lnTo>
                  <a:pt x="0" y="5010150"/>
                </a:lnTo>
                <a:lnTo>
                  <a:pt x="12192000" y="5010150"/>
                </a:lnTo>
                <a:lnTo>
                  <a:pt x="12192000" y="0"/>
                </a:lnTo>
                <a:close/>
              </a:path>
            </a:pathLst>
          </a:cu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sysClr val="windowText" lastClr="000000"/>
              </a:solidFill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825621" y="190817"/>
            <a:ext cx="4548505" cy="206502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vert="horz" wrap="square" lIns="0" tIns="96520" rIns="0" bIns="0" rtlCol="0">
            <a:spAutoFit/>
          </a:bodyPr>
          <a:lstStyle/>
          <a:p>
            <a:pPr marL="12700" marR="5080" algn="ctr">
              <a:lnSpc>
                <a:spcPts val="5180"/>
              </a:lnSpc>
              <a:spcBef>
                <a:spcPts val="760"/>
              </a:spcBef>
            </a:pPr>
            <a:r>
              <a:rPr sz="4800" b="1" u="heavy" spc="-10" dirty="0">
                <a:solidFill>
                  <a:sysClr val="windowText" lastClr="000000"/>
                </a:solidFill>
                <a:uFill>
                  <a:solidFill>
                    <a:srgbClr val="FFFF00"/>
                  </a:solidFill>
                </a:uFill>
                <a:latin typeface="Times New Roman"/>
                <a:cs typeface="Times New Roman"/>
              </a:rPr>
              <a:t>Diabetes</a:t>
            </a:r>
            <a:r>
              <a:rPr sz="4800" b="1" u="heavy" spc="-65" dirty="0">
                <a:solidFill>
                  <a:sysClr val="windowText" lastClr="000000"/>
                </a:solidFill>
                <a:uFill>
                  <a:solidFill>
                    <a:srgbClr val="FFFF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4800" b="1" u="heavy" spc="5" dirty="0">
                <a:solidFill>
                  <a:sysClr val="windowText" lastClr="000000"/>
                </a:solidFill>
                <a:uFill>
                  <a:solidFill>
                    <a:srgbClr val="FFFF00"/>
                  </a:solidFill>
                </a:uFill>
                <a:latin typeface="Times New Roman"/>
                <a:cs typeface="Times New Roman"/>
              </a:rPr>
              <a:t>Mellitus </a:t>
            </a:r>
            <a:r>
              <a:rPr sz="4800" b="1" spc="-1185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 </a:t>
            </a:r>
            <a:r>
              <a:rPr sz="4800" b="1" u="heavy" spc="-125" dirty="0">
                <a:solidFill>
                  <a:sysClr val="windowText" lastClr="000000"/>
                </a:solidFill>
                <a:uFill>
                  <a:solidFill>
                    <a:srgbClr val="FFFF00"/>
                  </a:solidFill>
                </a:uFill>
                <a:latin typeface="Times New Roman"/>
                <a:cs typeface="Times New Roman"/>
              </a:rPr>
              <a:t>PART</a:t>
            </a:r>
            <a:endParaRPr sz="4800" dirty="0">
              <a:solidFill>
                <a:sysClr val="windowText" lastClr="000000"/>
              </a:solidFill>
              <a:latin typeface="Times New Roman"/>
              <a:cs typeface="Times New Roman"/>
            </a:endParaRPr>
          </a:p>
          <a:p>
            <a:pPr marL="151130" algn="ctr">
              <a:lnSpc>
                <a:spcPts val="5035"/>
              </a:lnSpc>
            </a:pPr>
            <a:r>
              <a:rPr sz="4800" b="1" spc="-10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[2]</a:t>
            </a:r>
            <a:endParaRPr sz="4800" dirty="0">
              <a:solidFill>
                <a:sysClr val="windowText" lastClr="000000"/>
              </a:solidFill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833626" y="2832671"/>
            <a:ext cx="8521065" cy="130238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vert="horz" wrap="square" lIns="0" tIns="94615" rIns="0" bIns="0" rtlCol="0">
            <a:spAutoFit/>
          </a:bodyPr>
          <a:lstStyle/>
          <a:p>
            <a:pPr marL="12700" marR="5080" indent="1267460">
              <a:lnSpc>
                <a:spcPts val="4730"/>
              </a:lnSpc>
              <a:spcBef>
                <a:spcPts val="745"/>
              </a:spcBef>
            </a:pPr>
            <a:r>
              <a:rPr sz="4400" b="1" spc="20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PROFESSOR </a:t>
            </a:r>
            <a:r>
              <a:rPr sz="4400" b="1" spc="10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DOCTOR </a:t>
            </a:r>
            <a:r>
              <a:rPr sz="4400" b="1" spc="15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 S</a:t>
            </a:r>
            <a:r>
              <a:rPr sz="4400" b="1" spc="55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A</a:t>
            </a:r>
            <a:r>
              <a:rPr sz="4400" b="1" spc="45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A</a:t>
            </a:r>
            <a:r>
              <a:rPr sz="4400" b="1" spc="20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D</a:t>
            </a:r>
            <a:r>
              <a:rPr sz="4400" b="1" spc="-175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 </a:t>
            </a:r>
            <a:r>
              <a:rPr sz="4400" b="1" spc="20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H</a:t>
            </a:r>
            <a:r>
              <a:rPr sz="4400" b="1" spc="50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A</a:t>
            </a:r>
            <a:r>
              <a:rPr sz="4400" b="1" spc="15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S</a:t>
            </a:r>
            <a:r>
              <a:rPr sz="4400" b="1" spc="55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A</a:t>
            </a:r>
            <a:r>
              <a:rPr sz="4400" b="1" spc="20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N</a:t>
            </a:r>
            <a:r>
              <a:rPr sz="4400" b="1" spc="-175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 </a:t>
            </a:r>
            <a:r>
              <a:rPr sz="4400" b="1" spc="40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M</a:t>
            </a:r>
            <a:r>
              <a:rPr sz="4400" b="1" spc="20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OH</a:t>
            </a:r>
            <a:r>
              <a:rPr sz="4400" b="1" spc="55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A</a:t>
            </a:r>
            <a:r>
              <a:rPr sz="4400" b="1" spc="40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MM</a:t>
            </a:r>
            <a:r>
              <a:rPr sz="4400" b="1" spc="-15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E</a:t>
            </a:r>
            <a:r>
              <a:rPr sz="4400" b="1" spc="20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D</a:t>
            </a:r>
            <a:r>
              <a:rPr sz="4400" b="1" spc="-475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 </a:t>
            </a:r>
            <a:r>
              <a:rPr sz="4400" b="1" spc="45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A</a:t>
            </a:r>
            <a:r>
              <a:rPr sz="4400" b="1" spc="-15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L</a:t>
            </a:r>
            <a:r>
              <a:rPr sz="4400" b="1" spc="10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I</a:t>
            </a:r>
            <a:endParaRPr sz="4400">
              <a:solidFill>
                <a:sysClr val="windowText" lastClr="000000"/>
              </a:solidFill>
              <a:latin typeface="Times New Roman"/>
              <a:cs typeface="Times New Roman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1304925" y="5200650"/>
            <a:ext cx="9144000" cy="1657350"/>
          </a:xfrm>
          <a:custGeom>
            <a:avLst/>
            <a:gdLst/>
            <a:ahLst/>
            <a:cxnLst/>
            <a:rect l="l" t="t" r="r" b="b"/>
            <a:pathLst>
              <a:path w="9144000" h="1657350">
                <a:moveTo>
                  <a:pt x="9144000" y="0"/>
                </a:moveTo>
                <a:lnTo>
                  <a:pt x="0" y="0"/>
                </a:lnTo>
                <a:lnTo>
                  <a:pt x="0" y="1657350"/>
                </a:lnTo>
                <a:lnTo>
                  <a:pt x="9144000" y="1657350"/>
                </a:lnTo>
                <a:lnTo>
                  <a:pt x="9144000" y="0"/>
                </a:lnTo>
                <a:close/>
              </a:path>
            </a:pathLst>
          </a:cu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sysClr val="windowText" lastClr="000000"/>
              </a:solidFill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2364739" y="5022786"/>
            <a:ext cx="7022465" cy="177736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1500" b="1" spc="15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2023</a:t>
            </a:r>
            <a:r>
              <a:rPr sz="11500" b="1" spc="-100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 </a:t>
            </a:r>
            <a:r>
              <a:rPr sz="11500" b="1" spc="-5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/</a:t>
            </a:r>
            <a:r>
              <a:rPr sz="11500" b="1" spc="-30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 </a:t>
            </a:r>
            <a:r>
              <a:rPr sz="11500" b="1" spc="25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2024</a:t>
            </a:r>
            <a:endParaRPr sz="11500">
              <a:solidFill>
                <a:sysClr val="windowText" lastClr="000000"/>
              </a:solidFill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429125" y="1581150"/>
            <a:ext cx="4057650" cy="4086225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8534400" y="0"/>
            <a:ext cx="3657600" cy="3476625"/>
          </a:xfrm>
          <a:prstGeom prst="rect">
            <a:avLst/>
          </a:prstGeom>
        </p:spPr>
      </p:pic>
      <p:grpSp>
        <p:nvGrpSpPr>
          <p:cNvPr id="4" name="object 4"/>
          <p:cNvGrpSpPr/>
          <p:nvPr/>
        </p:nvGrpSpPr>
        <p:grpSpPr>
          <a:xfrm>
            <a:off x="0" y="0"/>
            <a:ext cx="4381500" cy="6858000"/>
            <a:chOff x="0" y="0"/>
            <a:chExt cx="4381500" cy="6858000"/>
          </a:xfrm>
        </p:grpSpPr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0" y="0"/>
              <a:ext cx="4381499" cy="3476625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38099" y="3476623"/>
              <a:ext cx="4343400" cy="3381373"/>
            </a:xfrm>
            <a:prstGeom prst="rect">
              <a:avLst/>
            </a:prstGeom>
          </p:spPr>
        </p:pic>
      </p:grpSp>
      <p:pic>
        <p:nvPicPr>
          <p:cNvPr id="7" name="object 7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8620125" y="3476624"/>
            <a:ext cx="3571875" cy="3381373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619250" y="95250"/>
            <a:ext cx="8220075" cy="6762749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1999" cy="6105525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3143248"/>
            <a:ext cx="4686299" cy="3590925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219700" y="0"/>
            <a:ext cx="6972300" cy="2714625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0" y="0"/>
            <a:ext cx="4733924" cy="2647950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5086350" y="3257548"/>
            <a:ext cx="3381375" cy="3476625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8696325" y="3257548"/>
            <a:ext cx="3381375" cy="3476623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457950" y="0"/>
            <a:ext cx="5734050" cy="2952750"/>
          </a:xfrm>
          <a:prstGeom prst="rect">
            <a:avLst/>
          </a:prstGeom>
        </p:spPr>
      </p:pic>
      <p:grpSp>
        <p:nvGrpSpPr>
          <p:cNvPr id="3" name="object 3"/>
          <p:cNvGrpSpPr/>
          <p:nvPr/>
        </p:nvGrpSpPr>
        <p:grpSpPr>
          <a:xfrm>
            <a:off x="209550" y="95250"/>
            <a:ext cx="8334375" cy="6762750"/>
            <a:chOff x="209550" y="95250"/>
            <a:chExt cx="8334375" cy="6762750"/>
          </a:xfrm>
        </p:grpSpPr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09550" y="95250"/>
              <a:ext cx="4943475" cy="2857500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752725" y="2952748"/>
              <a:ext cx="5791200" cy="3905249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3695700" y="1781175"/>
              <a:ext cx="3905250" cy="1171575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9524"/>
            <a:ext cx="12191999" cy="6848473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525" y="9523"/>
            <a:ext cx="12182474" cy="6848473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7410450" y="3943350"/>
            <a:ext cx="4248150" cy="757259"/>
          </a:xfrm>
          <a:prstGeom prst="rect">
            <a:avLst/>
          </a:prstGeom>
          <a:solidFill>
            <a:schemeClr val="bg1"/>
          </a:solidFill>
        </p:spPr>
        <p:txBody>
          <a:bodyPr vert="horz" wrap="square" lIns="0" tIns="18415" rIns="0" bIns="0" rtlCol="0">
            <a:spAutoFit/>
          </a:bodyPr>
          <a:lstStyle/>
          <a:p>
            <a:pPr marL="98425">
              <a:lnSpc>
                <a:spcPct val="100000"/>
              </a:lnSpc>
              <a:spcBef>
                <a:spcPts val="145"/>
              </a:spcBef>
            </a:pPr>
            <a:r>
              <a:rPr sz="4800" spc="-30" dirty="0">
                <a:latin typeface="Calibri"/>
                <a:cs typeface="Calibri"/>
              </a:rPr>
              <a:t>mucormycosis</a:t>
            </a:r>
            <a:endParaRPr sz="4800" dirty="0">
              <a:latin typeface="Calibri"/>
              <a:cs typeface="Calibr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7153275" y="1009650"/>
            <a:ext cx="5038725" cy="2057400"/>
          </a:xfrm>
          <a:custGeom>
            <a:avLst/>
            <a:gdLst/>
            <a:ahLst/>
            <a:cxnLst/>
            <a:rect l="l" t="t" r="r" b="b"/>
            <a:pathLst>
              <a:path w="5038725" h="2057400">
                <a:moveTo>
                  <a:pt x="0" y="2057400"/>
                </a:moveTo>
                <a:lnTo>
                  <a:pt x="5038725" y="2057400"/>
                </a:lnTo>
                <a:lnTo>
                  <a:pt x="5038725" y="0"/>
                </a:lnTo>
                <a:lnTo>
                  <a:pt x="0" y="0"/>
                </a:lnTo>
                <a:lnTo>
                  <a:pt x="0" y="2057400"/>
                </a:lnTo>
                <a:close/>
              </a:path>
            </a:pathLst>
          </a:custGeom>
          <a:solidFill>
            <a:schemeClr val="bg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7233284" y="1012824"/>
            <a:ext cx="4814570" cy="1984518"/>
          </a:xfrm>
          <a:prstGeom prst="rect">
            <a:avLst/>
          </a:prstGeom>
        </p:spPr>
        <p:txBody>
          <a:bodyPr vert="horz" wrap="square" lIns="0" tIns="14605" rIns="0" bIns="0" rtlCol="0">
            <a:spAutoFit/>
          </a:bodyPr>
          <a:lstStyle/>
          <a:p>
            <a:pPr marL="12700" marR="5080">
              <a:lnSpc>
                <a:spcPct val="100400"/>
              </a:lnSpc>
              <a:spcBef>
                <a:spcPts val="115"/>
              </a:spcBef>
            </a:pP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. </a:t>
            </a:r>
            <a:r>
              <a:rPr sz="3200" spc="20" dirty="0">
                <a:latin typeface="Calibri"/>
                <a:cs typeface="Calibri"/>
              </a:rPr>
              <a:t>The </a:t>
            </a:r>
            <a:r>
              <a:rPr sz="3200" spc="15" dirty="0">
                <a:latin typeface="Calibri"/>
                <a:cs typeface="Calibri"/>
              </a:rPr>
              <a:t>most </a:t>
            </a:r>
            <a:r>
              <a:rPr sz="3200" spc="10" dirty="0">
                <a:latin typeface="Calibri"/>
                <a:cs typeface="Calibri"/>
              </a:rPr>
              <a:t>common </a:t>
            </a:r>
            <a:r>
              <a:rPr sz="3200" spc="-5" dirty="0">
                <a:latin typeface="Calibri"/>
                <a:cs typeface="Calibri"/>
              </a:rPr>
              <a:t>types </a:t>
            </a:r>
            <a:r>
              <a:rPr sz="3200" dirty="0">
                <a:latin typeface="Calibri"/>
                <a:cs typeface="Calibri"/>
              </a:rPr>
              <a:t> </a:t>
            </a:r>
            <a:r>
              <a:rPr sz="3200" spc="10" dirty="0">
                <a:latin typeface="Calibri"/>
                <a:cs typeface="Calibri"/>
              </a:rPr>
              <a:t>that</a:t>
            </a:r>
            <a:r>
              <a:rPr sz="3200" spc="-100" dirty="0">
                <a:latin typeface="Calibri"/>
                <a:cs typeface="Calibri"/>
              </a:rPr>
              <a:t> </a:t>
            </a:r>
            <a:r>
              <a:rPr sz="3200" spc="15" dirty="0">
                <a:latin typeface="Calibri"/>
                <a:cs typeface="Calibri"/>
              </a:rPr>
              <a:t>cause</a:t>
            </a:r>
            <a:r>
              <a:rPr sz="3200" spc="-135" dirty="0">
                <a:latin typeface="Calibri"/>
                <a:cs typeface="Calibri"/>
              </a:rPr>
              <a:t> </a:t>
            </a:r>
            <a:r>
              <a:rPr sz="3200" spc="-5" dirty="0">
                <a:latin typeface="Calibri"/>
                <a:cs typeface="Calibri"/>
              </a:rPr>
              <a:t>mucormycosis</a:t>
            </a:r>
            <a:r>
              <a:rPr sz="3200" spc="-120" dirty="0">
                <a:latin typeface="Calibri"/>
                <a:cs typeface="Calibri"/>
              </a:rPr>
              <a:t> </a:t>
            </a:r>
            <a:r>
              <a:rPr sz="3200" spc="-5" dirty="0">
                <a:latin typeface="Calibri"/>
                <a:cs typeface="Calibri"/>
              </a:rPr>
              <a:t>are </a:t>
            </a:r>
            <a:r>
              <a:rPr sz="3200" spc="-710" dirty="0">
                <a:latin typeface="Calibri"/>
                <a:cs typeface="Calibri"/>
              </a:rPr>
              <a:t> </a:t>
            </a:r>
            <a:r>
              <a:rPr sz="3200" spc="5" dirty="0">
                <a:latin typeface="Calibri"/>
                <a:cs typeface="Calibri"/>
              </a:rPr>
              <a:t>Rhizopus </a:t>
            </a:r>
            <a:r>
              <a:rPr sz="3200" dirty="0">
                <a:latin typeface="Calibri"/>
                <a:cs typeface="Calibri"/>
              </a:rPr>
              <a:t>species </a:t>
            </a:r>
            <a:r>
              <a:rPr sz="3200" spc="25" dirty="0">
                <a:latin typeface="Calibri"/>
                <a:cs typeface="Calibri"/>
              </a:rPr>
              <a:t>and </a:t>
            </a:r>
            <a:r>
              <a:rPr sz="3200" spc="15" dirty="0">
                <a:latin typeface="Calibri"/>
                <a:cs typeface="Calibri"/>
              </a:rPr>
              <a:t>Mucor </a:t>
            </a:r>
            <a:r>
              <a:rPr sz="3200" spc="-710" dirty="0">
                <a:latin typeface="Calibri"/>
                <a:cs typeface="Calibri"/>
              </a:rPr>
              <a:t> </a:t>
            </a:r>
            <a:r>
              <a:rPr sz="3200" spc="5" dirty="0">
                <a:latin typeface="Calibri"/>
                <a:cs typeface="Calibri"/>
              </a:rPr>
              <a:t>species.</a:t>
            </a:r>
            <a:endParaRPr sz="3200" dirty="0">
              <a:latin typeface="Calibri"/>
              <a:cs typeface="Calibri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238125" y="5657850"/>
            <a:ext cx="11906250" cy="952500"/>
          </a:xfrm>
          <a:custGeom>
            <a:avLst/>
            <a:gdLst/>
            <a:ahLst/>
            <a:cxnLst/>
            <a:rect l="l" t="t" r="r" b="b"/>
            <a:pathLst>
              <a:path w="11906250" h="952500">
                <a:moveTo>
                  <a:pt x="11906250" y="0"/>
                </a:moveTo>
                <a:lnTo>
                  <a:pt x="0" y="0"/>
                </a:lnTo>
                <a:lnTo>
                  <a:pt x="0" y="952500"/>
                </a:lnTo>
                <a:lnTo>
                  <a:pt x="11906250" y="952500"/>
                </a:lnTo>
                <a:lnTo>
                  <a:pt x="11906250" y="0"/>
                </a:lnTo>
                <a:close/>
              </a:path>
            </a:pathLst>
          </a:custGeom>
          <a:solidFill>
            <a:schemeClr val="bg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314642" y="5679757"/>
            <a:ext cx="11348720" cy="878205"/>
          </a:xfrm>
          <a:prstGeom prst="rect">
            <a:avLst/>
          </a:prstGeom>
        </p:spPr>
        <p:txBody>
          <a:bodyPr vert="horz" wrap="square" lIns="0" tIns="5715" rIns="0" bIns="0" rtlCol="0">
            <a:spAutoFit/>
          </a:bodyPr>
          <a:lstStyle/>
          <a:p>
            <a:pPr marL="12700" marR="5080">
              <a:lnSpc>
                <a:spcPct val="102400"/>
              </a:lnSpc>
              <a:spcBef>
                <a:spcPts val="45"/>
              </a:spcBef>
            </a:pPr>
            <a:r>
              <a:rPr sz="2750" spc="10" dirty="0">
                <a:latin typeface="Calibri"/>
                <a:cs typeface="Calibri"/>
              </a:rPr>
              <a:t>Mucormycosis </a:t>
            </a:r>
            <a:r>
              <a:rPr sz="2750" spc="-15" dirty="0">
                <a:latin typeface="Calibri"/>
                <a:cs typeface="Calibri"/>
              </a:rPr>
              <a:t>is </a:t>
            </a:r>
            <a:r>
              <a:rPr sz="2750" spc="10" dirty="0">
                <a:latin typeface="Calibri"/>
                <a:cs typeface="Calibri"/>
              </a:rPr>
              <a:t>a </a:t>
            </a:r>
            <a:r>
              <a:rPr sz="2750" spc="-5" dirty="0">
                <a:latin typeface="Calibri"/>
                <a:cs typeface="Calibri"/>
              </a:rPr>
              <a:t>serious </a:t>
            </a:r>
            <a:r>
              <a:rPr sz="2750" spc="-15" dirty="0">
                <a:latin typeface="Calibri"/>
                <a:cs typeface="Calibri"/>
              </a:rPr>
              <a:t>but </a:t>
            </a:r>
            <a:r>
              <a:rPr sz="2750" spc="-5" dirty="0">
                <a:latin typeface="Calibri"/>
                <a:cs typeface="Calibri"/>
              </a:rPr>
              <a:t>rare </a:t>
            </a:r>
            <a:r>
              <a:rPr sz="2750" spc="-20" dirty="0">
                <a:latin typeface="Calibri"/>
                <a:cs typeface="Calibri"/>
              </a:rPr>
              <a:t>fungal</a:t>
            </a:r>
            <a:r>
              <a:rPr sz="2750" spc="-15" dirty="0">
                <a:latin typeface="Calibri"/>
                <a:cs typeface="Calibri"/>
              </a:rPr>
              <a:t> </a:t>
            </a:r>
            <a:r>
              <a:rPr sz="2750" spc="-20" dirty="0">
                <a:latin typeface="Calibri"/>
                <a:cs typeface="Calibri"/>
              </a:rPr>
              <a:t>infection</a:t>
            </a:r>
            <a:r>
              <a:rPr sz="2750" spc="-15" dirty="0">
                <a:latin typeface="Calibri"/>
                <a:cs typeface="Calibri"/>
              </a:rPr>
              <a:t> </a:t>
            </a:r>
            <a:r>
              <a:rPr sz="2750" dirty="0">
                <a:latin typeface="Calibri"/>
                <a:cs typeface="Calibri"/>
              </a:rPr>
              <a:t>caused </a:t>
            </a:r>
            <a:r>
              <a:rPr sz="2750" spc="-5" dirty="0">
                <a:latin typeface="Calibri"/>
                <a:cs typeface="Calibri"/>
              </a:rPr>
              <a:t>by </a:t>
            </a:r>
            <a:r>
              <a:rPr sz="2750" spc="10" dirty="0">
                <a:latin typeface="Calibri"/>
                <a:cs typeface="Calibri"/>
              </a:rPr>
              <a:t>a </a:t>
            </a:r>
            <a:r>
              <a:rPr sz="2750" spc="-10" dirty="0">
                <a:latin typeface="Calibri"/>
                <a:cs typeface="Calibri"/>
              </a:rPr>
              <a:t>group </a:t>
            </a:r>
            <a:r>
              <a:rPr sz="2750" spc="25" dirty="0">
                <a:latin typeface="Calibri"/>
                <a:cs typeface="Calibri"/>
              </a:rPr>
              <a:t>of </a:t>
            </a:r>
            <a:r>
              <a:rPr sz="2750" spc="5" dirty="0">
                <a:latin typeface="Calibri"/>
                <a:cs typeface="Calibri"/>
              </a:rPr>
              <a:t>molds </a:t>
            </a:r>
            <a:r>
              <a:rPr sz="2750" spc="-610" dirty="0">
                <a:latin typeface="Calibri"/>
                <a:cs typeface="Calibri"/>
              </a:rPr>
              <a:t> </a:t>
            </a:r>
            <a:r>
              <a:rPr sz="2750" spc="-5" dirty="0">
                <a:latin typeface="Calibri"/>
                <a:cs typeface="Calibri"/>
              </a:rPr>
              <a:t>called</a:t>
            </a:r>
            <a:r>
              <a:rPr sz="2750" spc="100" dirty="0">
                <a:latin typeface="Calibri"/>
                <a:cs typeface="Calibri"/>
              </a:rPr>
              <a:t> </a:t>
            </a:r>
            <a:r>
              <a:rPr sz="2750" spc="5" dirty="0">
                <a:latin typeface="Calibri"/>
                <a:cs typeface="Calibri"/>
              </a:rPr>
              <a:t>mucormycetes</a:t>
            </a:r>
            <a:r>
              <a:rPr sz="2400" spc="5" dirty="0">
                <a:latin typeface="Calibri"/>
                <a:cs typeface="Calibri"/>
              </a:rPr>
              <a:t>.</a:t>
            </a:r>
            <a:endParaRPr sz="2400" dirty="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14300" y="1019175"/>
            <a:ext cx="12077700" cy="5381625"/>
          </a:xfrm>
          <a:custGeom>
            <a:avLst/>
            <a:gdLst/>
            <a:ahLst/>
            <a:cxnLst/>
            <a:rect l="l" t="t" r="r" b="b"/>
            <a:pathLst>
              <a:path w="12077700" h="5381625">
                <a:moveTo>
                  <a:pt x="0" y="5381625"/>
                </a:moveTo>
                <a:lnTo>
                  <a:pt x="12077700" y="5381625"/>
                </a:lnTo>
                <a:lnTo>
                  <a:pt x="12077700" y="0"/>
                </a:lnTo>
                <a:lnTo>
                  <a:pt x="0" y="0"/>
                </a:lnTo>
                <a:lnTo>
                  <a:pt x="0" y="5381625"/>
                </a:lnTo>
                <a:close/>
              </a:path>
            </a:pathLst>
          </a:custGeom>
          <a:solidFill>
            <a:schemeClr val="bg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189864" y="897826"/>
            <a:ext cx="11580495" cy="5093970"/>
          </a:xfrm>
          <a:prstGeom prst="rect">
            <a:avLst/>
          </a:prstGeom>
        </p:spPr>
        <p:txBody>
          <a:bodyPr vert="horz" wrap="square" lIns="0" tIns="81915" rIns="0" bIns="0" rtlCol="0">
            <a:spAutoFit/>
          </a:bodyPr>
          <a:lstStyle/>
          <a:p>
            <a:pPr marL="355600" marR="685165" indent="-342900">
              <a:lnSpc>
                <a:spcPct val="93200"/>
              </a:lnSpc>
              <a:spcBef>
                <a:spcPts val="645"/>
              </a:spcBef>
              <a:buClr>
                <a:srgbClr val="FFFF00"/>
              </a:buClr>
              <a:buSzPct val="97727"/>
              <a:buFont typeface="Wingdings"/>
              <a:buChar char=""/>
              <a:tabLst>
                <a:tab pos="514984" algn="l"/>
              </a:tabLst>
            </a:pPr>
            <a:r>
              <a:rPr sz="4400" b="1" u="heavy" spc="-60" dirty="0">
                <a:solidFill>
                  <a:sysClr val="windowText" lastClr="000000"/>
                </a:solidFill>
                <a:uFill>
                  <a:solidFill>
                    <a:srgbClr val="FFFF00"/>
                  </a:solidFill>
                </a:uFill>
                <a:latin typeface="Calibri"/>
                <a:cs typeface="Calibri"/>
              </a:rPr>
              <a:t>S</a:t>
            </a:r>
            <a:r>
              <a:rPr sz="4400" b="1" u="heavy" spc="15" dirty="0">
                <a:solidFill>
                  <a:sysClr val="windowText" lastClr="000000"/>
                </a:solidFill>
                <a:uFill>
                  <a:solidFill>
                    <a:srgbClr val="FFFF00"/>
                  </a:solidFill>
                </a:uFill>
                <a:latin typeface="Calibri"/>
                <a:cs typeface="Calibri"/>
              </a:rPr>
              <a:t>ym</a:t>
            </a:r>
            <a:r>
              <a:rPr sz="4400" b="1" u="heavy" spc="35" dirty="0">
                <a:solidFill>
                  <a:sysClr val="windowText" lastClr="000000"/>
                </a:solidFill>
                <a:uFill>
                  <a:solidFill>
                    <a:srgbClr val="FFFF00"/>
                  </a:solidFill>
                </a:uFill>
                <a:latin typeface="Calibri"/>
                <a:cs typeface="Calibri"/>
              </a:rPr>
              <a:t>p</a:t>
            </a:r>
            <a:r>
              <a:rPr sz="4400" b="1" u="heavy" spc="-100" dirty="0">
                <a:solidFill>
                  <a:sysClr val="windowText" lastClr="000000"/>
                </a:solidFill>
                <a:uFill>
                  <a:solidFill>
                    <a:srgbClr val="FFFF00"/>
                  </a:solidFill>
                </a:uFill>
                <a:latin typeface="Calibri"/>
                <a:cs typeface="Calibri"/>
              </a:rPr>
              <a:t>t</a:t>
            </a:r>
            <a:r>
              <a:rPr sz="4400" b="1" u="heavy" spc="30" dirty="0">
                <a:solidFill>
                  <a:sysClr val="windowText" lastClr="000000"/>
                </a:solidFill>
                <a:uFill>
                  <a:solidFill>
                    <a:srgbClr val="FFFF00"/>
                  </a:solidFill>
                </a:uFill>
                <a:latin typeface="Calibri"/>
                <a:cs typeface="Calibri"/>
              </a:rPr>
              <a:t>o</a:t>
            </a:r>
            <a:r>
              <a:rPr sz="4400" b="1" u="heavy" spc="15" dirty="0">
                <a:solidFill>
                  <a:sysClr val="windowText" lastClr="000000"/>
                </a:solidFill>
                <a:uFill>
                  <a:solidFill>
                    <a:srgbClr val="FFFF00"/>
                  </a:solidFill>
                </a:uFill>
                <a:latin typeface="Calibri"/>
                <a:cs typeface="Calibri"/>
              </a:rPr>
              <a:t>m</a:t>
            </a:r>
            <a:r>
              <a:rPr sz="4400" b="1" u="heavy" spc="10" dirty="0">
                <a:solidFill>
                  <a:sysClr val="windowText" lastClr="000000"/>
                </a:solidFill>
                <a:uFill>
                  <a:solidFill>
                    <a:srgbClr val="FFFF00"/>
                  </a:solidFill>
                </a:uFill>
                <a:latin typeface="Calibri"/>
                <a:cs typeface="Calibri"/>
              </a:rPr>
              <a:t>s</a:t>
            </a:r>
            <a:r>
              <a:rPr sz="4400" b="1" u="heavy" spc="-145" dirty="0">
                <a:solidFill>
                  <a:sysClr val="windowText" lastClr="000000"/>
                </a:solidFill>
                <a:uFill>
                  <a:solidFill>
                    <a:srgbClr val="FFFF00"/>
                  </a:solidFill>
                </a:uFill>
                <a:latin typeface="Calibri"/>
                <a:cs typeface="Calibri"/>
              </a:rPr>
              <a:t> </a:t>
            </a:r>
            <a:r>
              <a:rPr sz="4400" b="1" u="heavy" spc="30" dirty="0">
                <a:solidFill>
                  <a:sysClr val="windowText" lastClr="000000"/>
                </a:solidFill>
                <a:uFill>
                  <a:solidFill>
                    <a:srgbClr val="FFFF00"/>
                  </a:solidFill>
                </a:uFill>
                <a:latin typeface="Calibri"/>
                <a:cs typeface="Calibri"/>
              </a:rPr>
              <a:t>o</a:t>
            </a:r>
            <a:r>
              <a:rPr sz="4400" b="1" u="heavy" spc="5" dirty="0">
                <a:solidFill>
                  <a:sysClr val="windowText" lastClr="000000"/>
                </a:solidFill>
                <a:uFill>
                  <a:solidFill>
                    <a:srgbClr val="FFFF00"/>
                  </a:solidFill>
                </a:uFill>
                <a:latin typeface="Calibri"/>
                <a:cs typeface="Calibri"/>
              </a:rPr>
              <a:t>f</a:t>
            </a:r>
            <a:r>
              <a:rPr sz="4400" b="1" u="heavy" dirty="0">
                <a:solidFill>
                  <a:sysClr val="windowText" lastClr="000000"/>
                </a:solidFill>
                <a:uFill>
                  <a:solidFill>
                    <a:srgbClr val="FFFF00"/>
                  </a:solidFill>
                </a:uFill>
                <a:latin typeface="Calibri"/>
                <a:cs typeface="Calibri"/>
              </a:rPr>
              <a:t> </a:t>
            </a:r>
            <a:r>
              <a:rPr sz="4400" b="1" u="heavy" spc="30" dirty="0">
                <a:solidFill>
                  <a:sysClr val="windowText" lastClr="000000"/>
                </a:solidFill>
                <a:uFill>
                  <a:solidFill>
                    <a:srgbClr val="FFFF00"/>
                  </a:solidFill>
                </a:uFill>
                <a:latin typeface="Calibri"/>
                <a:cs typeface="Calibri"/>
              </a:rPr>
              <a:t>d</a:t>
            </a:r>
            <a:r>
              <a:rPr sz="4400" b="1" u="heavy" spc="-35" dirty="0">
                <a:solidFill>
                  <a:sysClr val="windowText" lastClr="000000"/>
                </a:solidFill>
                <a:uFill>
                  <a:solidFill>
                    <a:srgbClr val="FFFF00"/>
                  </a:solidFill>
                </a:uFill>
                <a:latin typeface="Calibri"/>
                <a:cs typeface="Calibri"/>
              </a:rPr>
              <a:t>i</a:t>
            </a:r>
            <a:r>
              <a:rPr sz="4400" b="1" u="heavy" spc="-5" dirty="0">
                <a:solidFill>
                  <a:sysClr val="windowText" lastClr="000000"/>
                </a:solidFill>
                <a:uFill>
                  <a:solidFill>
                    <a:srgbClr val="FFFF00"/>
                  </a:solidFill>
                </a:uFill>
                <a:latin typeface="Calibri"/>
                <a:cs typeface="Calibri"/>
              </a:rPr>
              <a:t>a</a:t>
            </a:r>
            <a:r>
              <a:rPr sz="4400" b="1" u="heavy" spc="30" dirty="0">
                <a:solidFill>
                  <a:sysClr val="windowText" lastClr="000000"/>
                </a:solidFill>
                <a:uFill>
                  <a:solidFill>
                    <a:srgbClr val="FFFF00"/>
                  </a:solidFill>
                </a:uFill>
                <a:latin typeface="Calibri"/>
                <a:cs typeface="Calibri"/>
              </a:rPr>
              <a:t>be</a:t>
            </a:r>
            <a:r>
              <a:rPr sz="4400" b="1" u="heavy" spc="-100" dirty="0">
                <a:solidFill>
                  <a:sysClr val="windowText" lastClr="000000"/>
                </a:solidFill>
                <a:uFill>
                  <a:solidFill>
                    <a:srgbClr val="FFFF00"/>
                  </a:solidFill>
                </a:uFill>
                <a:latin typeface="Calibri"/>
                <a:cs typeface="Calibri"/>
              </a:rPr>
              <a:t>t</a:t>
            </a:r>
            <a:r>
              <a:rPr sz="4400" b="1" u="heavy" spc="30" dirty="0">
                <a:solidFill>
                  <a:sysClr val="windowText" lastClr="000000"/>
                </a:solidFill>
                <a:uFill>
                  <a:solidFill>
                    <a:srgbClr val="FFFF00"/>
                  </a:solidFill>
                </a:uFill>
                <a:latin typeface="Calibri"/>
                <a:cs typeface="Calibri"/>
              </a:rPr>
              <a:t>e</a:t>
            </a:r>
            <a:r>
              <a:rPr sz="4400" b="1" u="heavy" spc="10" dirty="0">
                <a:solidFill>
                  <a:sysClr val="windowText" lastClr="000000"/>
                </a:solidFill>
                <a:uFill>
                  <a:solidFill>
                    <a:srgbClr val="FFFF00"/>
                  </a:solidFill>
                </a:uFill>
                <a:latin typeface="Calibri"/>
                <a:cs typeface="Calibri"/>
              </a:rPr>
              <a:t>s</a:t>
            </a:r>
            <a:r>
              <a:rPr sz="4400" b="1" spc="-85" dirty="0">
                <a:solidFill>
                  <a:sysClr val="windowText" lastClr="000000"/>
                </a:solidFill>
                <a:latin typeface="Calibri"/>
                <a:cs typeface="Calibri"/>
              </a:rPr>
              <a:t> </a:t>
            </a:r>
            <a:r>
              <a:rPr sz="6600" b="1" dirty="0">
                <a:solidFill>
                  <a:sysClr val="windowText" lastClr="000000"/>
                </a:solidFill>
                <a:latin typeface="Calibri"/>
                <a:cs typeface="Calibri"/>
              </a:rPr>
              <a:t>+</a:t>
            </a:r>
            <a:r>
              <a:rPr sz="6600" b="1" spc="-505" dirty="0">
                <a:solidFill>
                  <a:sysClr val="windowText" lastClr="000000"/>
                </a:solidFill>
                <a:latin typeface="Calibri"/>
                <a:cs typeface="Calibri"/>
              </a:rPr>
              <a:t> </a:t>
            </a:r>
            <a:r>
              <a:rPr sz="4400" b="1" spc="25" dirty="0">
                <a:solidFill>
                  <a:sysClr val="windowText" lastClr="000000"/>
                </a:solidFill>
                <a:latin typeface="Calibri"/>
                <a:cs typeface="Calibri"/>
              </a:rPr>
              <a:t>c</a:t>
            </a:r>
            <a:r>
              <a:rPr sz="4400" b="1" spc="10" dirty="0">
                <a:solidFill>
                  <a:sysClr val="windowText" lastClr="000000"/>
                </a:solidFill>
                <a:latin typeface="Calibri"/>
                <a:cs typeface="Calibri"/>
              </a:rPr>
              <a:t>a</a:t>
            </a:r>
            <a:r>
              <a:rPr sz="4400" b="1" spc="25" dirty="0">
                <a:solidFill>
                  <a:sysClr val="windowText" lastClr="000000"/>
                </a:solidFill>
                <a:latin typeface="Calibri"/>
                <a:cs typeface="Calibri"/>
              </a:rPr>
              <a:t>su</a:t>
            </a:r>
            <a:r>
              <a:rPr sz="4400" b="1" spc="10" dirty="0">
                <a:solidFill>
                  <a:sysClr val="windowText" lastClr="000000"/>
                </a:solidFill>
                <a:latin typeface="Calibri"/>
                <a:cs typeface="Calibri"/>
              </a:rPr>
              <a:t>al</a:t>
            </a:r>
            <a:r>
              <a:rPr sz="4400" b="1" spc="-145" dirty="0">
                <a:solidFill>
                  <a:sysClr val="windowText" lastClr="000000"/>
                </a:solidFill>
                <a:latin typeface="Calibri"/>
                <a:cs typeface="Calibri"/>
              </a:rPr>
              <a:t> </a:t>
            </a:r>
            <a:r>
              <a:rPr sz="4400" b="1" spc="-25" dirty="0">
                <a:solidFill>
                  <a:sysClr val="windowText" lastClr="000000"/>
                </a:solidFill>
                <a:latin typeface="Calibri"/>
                <a:cs typeface="Calibri"/>
              </a:rPr>
              <a:t>(</a:t>
            </a:r>
            <a:r>
              <a:rPr sz="4400" b="1" spc="-5" dirty="0">
                <a:solidFill>
                  <a:sysClr val="windowText" lastClr="000000"/>
                </a:solidFill>
                <a:latin typeface="Calibri"/>
                <a:cs typeface="Calibri"/>
              </a:rPr>
              <a:t>R</a:t>
            </a:r>
            <a:r>
              <a:rPr sz="4400" b="1" spc="15" dirty="0">
                <a:solidFill>
                  <a:sysClr val="windowText" lastClr="000000"/>
                </a:solidFill>
                <a:latin typeface="Calibri"/>
                <a:cs typeface="Calibri"/>
              </a:rPr>
              <a:t>an</a:t>
            </a:r>
            <a:r>
              <a:rPr sz="4400" b="1" spc="45" dirty="0">
                <a:solidFill>
                  <a:sysClr val="windowText" lastClr="000000"/>
                </a:solidFill>
                <a:latin typeface="Calibri"/>
                <a:cs typeface="Calibri"/>
              </a:rPr>
              <a:t>d</a:t>
            </a:r>
            <a:r>
              <a:rPr sz="4400" b="1" spc="30" dirty="0">
                <a:solidFill>
                  <a:sysClr val="windowText" lastClr="000000"/>
                </a:solidFill>
                <a:latin typeface="Calibri"/>
                <a:cs typeface="Calibri"/>
              </a:rPr>
              <a:t>o</a:t>
            </a:r>
            <a:r>
              <a:rPr sz="4400" b="1" spc="15" dirty="0">
                <a:solidFill>
                  <a:sysClr val="windowText" lastClr="000000"/>
                </a:solidFill>
                <a:latin typeface="Calibri"/>
                <a:cs typeface="Calibri"/>
              </a:rPr>
              <a:t>m</a:t>
            </a:r>
            <a:r>
              <a:rPr sz="4400" b="1" spc="-40" dirty="0">
                <a:solidFill>
                  <a:sysClr val="windowText" lastClr="000000"/>
                </a:solidFill>
                <a:latin typeface="Calibri"/>
                <a:cs typeface="Calibri"/>
              </a:rPr>
              <a:t>l</a:t>
            </a:r>
            <a:r>
              <a:rPr sz="4400" b="1" spc="5" dirty="0">
                <a:solidFill>
                  <a:sysClr val="windowText" lastClr="000000"/>
                </a:solidFill>
                <a:latin typeface="Calibri"/>
                <a:cs typeface="Calibri"/>
              </a:rPr>
              <a:t>y)  </a:t>
            </a:r>
            <a:r>
              <a:rPr sz="4400" b="1" spc="10" dirty="0">
                <a:solidFill>
                  <a:sysClr val="windowText" lastClr="000000"/>
                </a:solidFill>
                <a:latin typeface="Calibri"/>
                <a:cs typeface="Calibri"/>
              </a:rPr>
              <a:t>plasma</a:t>
            </a:r>
            <a:r>
              <a:rPr sz="4400" b="1" spc="-105" dirty="0">
                <a:solidFill>
                  <a:sysClr val="windowText" lastClr="000000"/>
                </a:solidFill>
                <a:latin typeface="Calibri"/>
                <a:cs typeface="Calibri"/>
              </a:rPr>
              <a:t> </a:t>
            </a:r>
            <a:r>
              <a:rPr sz="4400" b="1" spc="15" dirty="0">
                <a:solidFill>
                  <a:sysClr val="windowText" lastClr="000000"/>
                </a:solidFill>
                <a:latin typeface="Calibri"/>
                <a:cs typeface="Calibri"/>
              </a:rPr>
              <a:t>glucose</a:t>
            </a:r>
            <a:r>
              <a:rPr sz="4400" b="1" spc="-155" dirty="0">
                <a:solidFill>
                  <a:sysClr val="windowText" lastClr="000000"/>
                </a:solidFill>
                <a:latin typeface="Calibri"/>
                <a:cs typeface="Calibri"/>
              </a:rPr>
              <a:t> </a:t>
            </a:r>
            <a:r>
              <a:rPr sz="4400" b="1" spc="-5" dirty="0">
                <a:solidFill>
                  <a:sysClr val="windowText" lastClr="000000"/>
                </a:solidFill>
                <a:latin typeface="Calibri"/>
                <a:cs typeface="Calibri"/>
              </a:rPr>
              <a:t>level</a:t>
            </a:r>
            <a:r>
              <a:rPr sz="4400" b="1" spc="-50" dirty="0">
                <a:solidFill>
                  <a:sysClr val="windowText" lastClr="000000"/>
                </a:solidFill>
                <a:latin typeface="Calibri"/>
                <a:cs typeface="Calibri"/>
              </a:rPr>
              <a:t> </a:t>
            </a:r>
            <a:r>
              <a:rPr sz="4400" b="1" spc="20" dirty="0">
                <a:solidFill>
                  <a:sysClr val="windowText" lastClr="000000"/>
                </a:solidFill>
                <a:latin typeface="Calibri"/>
                <a:cs typeface="Calibri"/>
              </a:rPr>
              <a:t>of</a:t>
            </a:r>
            <a:r>
              <a:rPr sz="4400" b="1" spc="-40" dirty="0">
                <a:solidFill>
                  <a:sysClr val="windowText" lastClr="000000"/>
                </a:solidFill>
                <a:latin typeface="Calibri"/>
                <a:cs typeface="Calibri"/>
              </a:rPr>
              <a:t> </a:t>
            </a:r>
            <a:r>
              <a:rPr sz="4400" b="1" u="heavy" spc="15" dirty="0">
                <a:solidFill>
                  <a:sysClr val="windowText" lastClr="000000"/>
                </a:solidFill>
                <a:uFill>
                  <a:solidFill>
                    <a:srgbClr val="FFFF00"/>
                  </a:solidFill>
                </a:uFill>
                <a:latin typeface="Calibri"/>
                <a:cs typeface="Calibri"/>
              </a:rPr>
              <a:t>200</a:t>
            </a:r>
            <a:r>
              <a:rPr sz="4400" b="1" u="heavy" spc="-85" dirty="0">
                <a:solidFill>
                  <a:sysClr val="windowText" lastClr="000000"/>
                </a:solidFill>
                <a:uFill>
                  <a:solidFill>
                    <a:srgbClr val="FFFF00"/>
                  </a:solidFill>
                </a:uFill>
                <a:latin typeface="Calibri"/>
                <a:cs typeface="Calibri"/>
              </a:rPr>
              <a:t> </a:t>
            </a:r>
            <a:r>
              <a:rPr sz="4400" b="1" u="heavy" spc="60" dirty="0">
                <a:solidFill>
                  <a:sysClr val="windowText" lastClr="000000"/>
                </a:solidFill>
                <a:uFill>
                  <a:solidFill>
                    <a:srgbClr val="FFFF00"/>
                  </a:solidFill>
                </a:uFill>
                <a:latin typeface="Calibri"/>
                <a:cs typeface="Calibri"/>
              </a:rPr>
              <a:t>mg/</a:t>
            </a:r>
            <a:r>
              <a:rPr sz="4400" b="1" u="heavy" spc="-50" dirty="0">
                <a:solidFill>
                  <a:sysClr val="windowText" lastClr="000000"/>
                </a:solidFill>
                <a:uFill>
                  <a:solidFill>
                    <a:srgbClr val="FFFF00"/>
                  </a:solidFill>
                </a:uFill>
                <a:latin typeface="Calibri"/>
                <a:cs typeface="Calibri"/>
              </a:rPr>
              <a:t> </a:t>
            </a:r>
            <a:r>
              <a:rPr sz="4400" b="1" u="heavy" spc="15" dirty="0">
                <a:solidFill>
                  <a:sysClr val="windowText" lastClr="000000"/>
                </a:solidFill>
                <a:uFill>
                  <a:solidFill>
                    <a:srgbClr val="FFFF00"/>
                  </a:solidFill>
                </a:uFill>
                <a:latin typeface="Calibri"/>
                <a:cs typeface="Calibri"/>
              </a:rPr>
              <a:t>dl</a:t>
            </a:r>
            <a:r>
              <a:rPr sz="4400" b="1" u="heavy" spc="-60" dirty="0">
                <a:solidFill>
                  <a:sysClr val="windowText" lastClr="000000"/>
                </a:solidFill>
                <a:uFill>
                  <a:solidFill>
                    <a:srgbClr val="FFFF00"/>
                  </a:solidFill>
                </a:uFill>
                <a:latin typeface="Calibri"/>
                <a:cs typeface="Calibri"/>
              </a:rPr>
              <a:t> </a:t>
            </a:r>
            <a:r>
              <a:rPr sz="4400" b="1" u="heavy" spc="20" dirty="0">
                <a:solidFill>
                  <a:sysClr val="windowText" lastClr="000000"/>
                </a:solidFill>
                <a:uFill>
                  <a:solidFill>
                    <a:srgbClr val="FFFF00"/>
                  </a:solidFill>
                </a:uFill>
                <a:latin typeface="Calibri"/>
                <a:cs typeface="Calibri"/>
              </a:rPr>
              <a:t>or</a:t>
            </a:r>
            <a:r>
              <a:rPr sz="4400" b="1" u="heavy" spc="-20" dirty="0">
                <a:solidFill>
                  <a:sysClr val="windowText" lastClr="000000"/>
                </a:solidFill>
                <a:uFill>
                  <a:solidFill>
                    <a:srgbClr val="FFFF00"/>
                  </a:solidFill>
                </a:uFill>
                <a:latin typeface="Calibri"/>
                <a:cs typeface="Calibri"/>
              </a:rPr>
              <a:t> </a:t>
            </a:r>
            <a:r>
              <a:rPr sz="4400" b="1" u="heavy" spc="-65" dirty="0">
                <a:solidFill>
                  <a:sysClr val="windowText" lastClr="000000"/>
                </a:solidFill>
                <a:uFill>
                  <a:solidFill>
                    <a:srgbClr val="FFFF00"/>
                  </a:solidFill>
                </a:uFill>
                <a:latin typeface="Calibri"/>
                <a:cs typeface="Calibri"/>
              </a:rPr>
              <a:t>greater</a:t>
            </a:r>
            <a:r>
              <a:rPr sz="4400" b="1" spc="-65" dirty="0">
                <a:solidFill>
                  <a:sysClr val="windowText" lastClr="000000"/>
                </a:solidFill>
                <a:latin typeface="Calibri"/>
                <a:cs typeface="Calibri"/>
              </a:rPr>
              <a:t>.</a:t>
            </a:r>
            <a:endParaRPr sz="4400" dirty="0">
              <a:solidFill>
                <a:sysClr val="windowText" lastClr="000000"/>
              </a:solidFill>
              <a:latin typeface="Calibri"/>
              <a:cs typeface="Calibri"/>
            </a:endParaRPr>
          </a:p>
          <a:p>
            <a:pPr marL="514350" indent="-502284">
              <a:lnSpc>
                <a:spcPct val="100000"/>
              </a:lnSpc>
              <a:spcBef>
                <a:spcPts val="500"/>
              </a:spcBef>
              <a:buSzPct val="97727"/>
              <a:buFont typeface="Wingdings"/>
              <a:buChar char=""/>
              <a:tabLst>
                <a:tab pos="514984" algn="l"/>
              </a:tabLst>
            </a:pPr>
            <a:r>
              <a:rPr sz="4400" b="1" u="heavy" spc="-30" dirty="0">
                <a:solidFill>
                  <a:sysClr val="windowText" lastClr="000000"/>
                </a:solidFill>
                <a:uFill>
                  <a:solidFill>
                    <a:srgbClr val="FFFF00"/>
                  </a:solidFill>
                </a:uFill>
                <a:latin typeface="Calibri"/>
                <a:cs typeface="Calibri"/>
              </a:rPr>
              <a:t>Fasting </a:t>
            </a:r>
            <a:r>
              <a:rPr sz="4400" b="1" u="heavy" spc="10" dirty="0">
                <a:solidFill>
                  <a:sysClr val="windowText" lastClr="000000"/>
                </a:solidFill>
                <a:uFill>
                  <a:solidFill>
                    <a:srgbClr val="FFFF00"/>
                  </a:solidFill>
                </a:uFill>
                <a:latin typeface="Calibri"/>
                <a:cs typeface="Calibri"/>
              </a:rPr>
              <a:t>plasma</a:t>
            </a:r>
            <a:r>
              <a:rPr sz="4400" b="1" u="heavy" spc="-40" dirty="0">
                <a:solidFill>
                  <a:sysClr val="windowText" lastClr="000000"/>
                </a:solidFill>
                <a:uFill>
                  <a:solidFill>
                    <a:srgbClr val="FFFF00"/>
                  </a:solidFill>
                </a:uFill>
                <a:latin typeface="Calibri"/>
                <a:cs typeface="Calibri"/>
              </a:rPr>
              <a:t> </a:t>
            </a:r>
            <a:r>
              <a:rPr sz="4400" b="1" u="heavy" spc="15" dirty="0">
                <a:solidFill>
                  <a:sysClr val="windowText" lastClr="000000"/>
                </a:solidFill>
                <a:uFill>
                  <a:solidFill>
                    <a:srgbClr val="FFFF00"/>
                  </a:solidFill>
                </a:uFill>
                <a:latin typeface="Calibri"/>
                <a:cs typeface="Calibri"/>
              </a:rPr>
              <a:t>glucose</a:t>
            </a:r>
            <a:r>
              <a:rPr sz="4400" b="1" u="heavy" spc="-235" dirty="0">
                <a:solidFill>
                  <a:sysClr val="windowText" lastClr="000000"/>
                </a:solidFill>
                <a:uFill>
                  <a:solidFill>
                    <a:srgbClr val="FFFF00"/>
                  </a:solidFill>
                </a:uFill>
                <a:latin typeface="Calibri"/>
                <a:cs typeface="Calibri"/>
              </a:rPr>
              <a:t> </a:t>
            </a:r>
            <a:r>
              <a:rPr sz="4400" b="1" u="heavy" spc="20" dirty="0">
                <a:solidFill>
                  <a:sysClr val="windowText" lastClr="000000"/>
                </a:solidFill>
                <a:uFill>
                  <a:solidFill>
                    <a:srgbClr val="FFFF00"/>
                  </a:solidFill>
                </a:uFill>
                <a:latin typeface="Calibri"/>
                <a:cs typeface="Calibri"/>
              </a:rPr>
              <a:t>of</a:t>
            </a:r>
            <a:r>
              <a:rPr sz="4400" b="1" u="heavy" spc="10" dirty="0">
                <a:solidFill>
                  <a:sysClr val="windowText" lastClr="000000"/>
                </a:solidFill>
                <a:uFill>
                  <a:solidFill>
                    <a:srgbClr val="FFFF00"/>
                  </a:solidFill>
                </a:uFill>
                <a:latin typeface="Calibri"/>
                <a:cs typeface="Calibri"/>
              </a:rPr>
              <a:t> </a:t>
            </a:r>
            <a:r>
              <a:rPr sz="4400" b="1" u="heavy" spc="15" dirty="0">
                <a:solidFill>
                  <a:sysClr val="windowText" lastClr="000000"/>
                </a:solidFill>
                <a:uFill>
                  <a:solidFill>
                    <a:srgbClr val="FFFF00"/>
                  </a:solidFill>
                </a:uFill>
                <a:latin typeface="Calibri"/>
                <a:cs typeface="Calibri"/>
              </a:rPr>
              <a:t>126</a:t>
            </a:r>
            <a:r>
              <a:rPr sz="4400" b="1" u="heavy" spc="-15" dirty="0">
                <a:solidFill>
                  <a:sysClr val="windowText" lastClr="000000"/>
                </a:solidFill>
                <a:uFill>
                  <a:solidFill>
                    <a:srgbClr val="FFFF00"/>
                  </a:solidFill>
                </a:uFill>
                <a:latin typeface="Calibri"/>
                <a:cs typeface="Calibri"/>
              </a:rPr>
              <a:t> </a:t>
            </a:r>
            <a:r>
              <a:rPr sz="4400" b="1" u="heavy" spc="60" dirty="0">
                <a:solidFill>
                  <a:sysClr val="windowText" lastClr="000000"/>
                </a:solidFill>
                <a:uFill>
                  <a:solidFill>
                    <a:srgbClr val="FFFF00"/>
                  </a:solidFill>
                </a:uFill>
                <a:latin typeface="Calibri"/>
                <a:cs typeface="Calibri"/>
              </a:rPr>
              <a:t>mg/</a:t>
            </a:r>
            <a:r>
              <a:rPr sz="4400" b="1" u="heavy" spc="-130" dirty="0">
                <a:solidFill>
                  <a:sysClr val="windowText" lastClr="000000"/>
                </a:solidFill>
                <a:uFill>
                  <a:solidFill>
                    <a:srgbClr val="FFFF00"/>
                  </a:solidFill>
                </a:uFill>
                <a:latin typeface="Calibri"/>
                <a:cs typeface="Calibri"/>
              </a:rPr>
              <a:t> </a:t>
            </a:r>
            <a:r>
              <a:rPr sz="4400" b="1" u="heavy" spc="15" dirty="0">
                <a:solidFill>
                  <a:sysClr val="windowText" lastClr="000000"/>
                </a:solidFill>
                <a:uFill>
                  <a:solidFill>
                    <a:srgbClr val="FFFF00"/>
                  </a:solidFill>
                </a:uFill>
                <a:latin typeface="Calibri"/>
                <a:cs typeface="Calibri"/>
              </a:rPr>
              <a:t>dl</a:t>
            </a:r>
            <a:r>
              <a:rPr sz="4400" b="1" u="heavy" spc="10" dirty="0">
                <a:solidFill>
                  <a:sysClr val="windowText" lastClr="000000"/>
                </a:solidFill>
                <a:uFill>
                  <a:solidFill>
                    <a:srgbClr val="FFFF00"/>
                  </a:solidFill>
                </a:uFill>
                <a:latin typeface="Calibri"/>
                <a:cs typeface="Calibri"/>
              </a:rPr>
              <a:t> </a:t>
            </a:r>
            <a:r>
              <a:rPr sz="4400" b="1" u="heavy" spc="20" dirty="0">
                <a:solidFill>
                  <a:sysClr val="windowText" lastClr="000000"/>
                </a:solidFill>
                <a:uFill>
                  <a:solidFill>
                    <a:srgbClr val="FFFF00"/>
                  </a:solidFill>
                </a:uFill>
                <a:latin typeface="Calibri"/>
                <a:cs typeface="Calibri"/>
              </a:rPr>
              <a:t>or</a:t>
            </a:r>
            <a:r>
              <a:rPr sz="4400" b="1" u="heavy" spc="-100" dirty="0">
                <a:solidFill>
                  <a:sysClr val="windowText" lastClr="000000"/>
                </a:solidFill>
                <a:uFill>
                  <a:solidFill>
                    <a:srgbClr val="FFFF00"/>
                  </a:solidFill>
                </a:uFill>
                <a:latin typeface="Calibri"/>
                <a:cs typeface="Calibri"/>
              </a:rPr>
              <a:t> </a:t>
            </a:r>
            <a:r>
              <a:rPr sz="4400" b="1" u="heavy" spc="-70" dirty="0">
                <a:solidFill>
                  <a:sysClr val="windowText" lastClr="000000"/>
                </a:solidFill>
                <a:uFill>
                  <a:solidFill>
                    <a:srgbClr val="FFFF00"/>
                  </a:solidFill>
                </a:uFill>
                <a:latin typeface="Calibri"/>
                <a:cs typeface="Calibri"/>
              </a:rPr>
              <a:t>greater.</a:t>
            </a:r>
            <a:endParaRPr sz="4400" dirty="0">
              <a:solidFill>
                <a:sysClr val="windowText" lastClr="000000"/>
              </a:solidFill>
              <a:latin typeface="Calibri"/>
              <a:cs typeface="Calibri"/>
            </a:endParaRPr>
          </a:p>
          <a:p>
            <a:pPr marL="355600" marR="838835" indent="-342900">
              <a:lnSpc>
                <a:spcPct val="90300"/>
              </a:lnSpc>
              <a:spcBef>
                <a:spcPts val="1090"/>
              </a:spcBef>
              <a:buSzPct val="97727"/>
              <a:buFont typeface="Wingdings"/>
              <a:buChar char=""/>
              <a:tabLst>
                <a:tab pos="514984" algn="l"/>
              </a:tabLst>
            </a:pPr>
            <a:r>
              <a:rPr sz="4400" b="1" u="heavy" spc="15" dirty="0">
                <a:solidFill>
                  <a:sysClr val="windowText" lastClr="000000"/>
                </a:solidFill>
                <a:uFill>
                  <a:solidFill>
                    <a:srgbClr val="FFFF00"/>
                  </a:solidFill>
                </a:uFill>
                <a:latin typeface="Calibri"/>
                <a:cs typeface="Calibri"/>
              </a:rPr>
              <a:t>2</a:t>
            </a:r>
            <a:r>
              <a:rPr sz="4400" b="1" u="heavy" spc="-25" dirty="0">
                <a:solidFill>
                  <a:sysClr val="windowText" lastClr="000000"/>
                </a:solidFill>
                <a:uFill>
                  <a:solidFill>
                    <a:srgbClr val="FFFF00"/>
                  </a:solidFill>
                </a:uFill>
                <a:latin typeface="Calibri"/>
                <a:cs typeface="Calibri"/>
              </a:rPr>
              <a:t> </a:t>
            </a:r>
            <a:r>
              <a:rPr sz="4400" b="1" u="heavy" spc="5" dirty="0">
                <a:solidFill>
                  <a:sysClr val="windowText" lastClr="000000"/>
                </a:solidFill>
                <a:uFill>
                  <a:solidFill>
                    <a:srgbClr val="FFFF00"/>
                  </a:solidFill>
                </a:uFill>
                <a:latin typeface="Calibri"/>
                <a:cs typeface="Calibri"/>
              </a:rPr>
              <a:t>hours</a:t>
            </a:r>
            <a:r>
              <a:rPr sz="4400" b="1" u="heavy" spc="-145" dirty="0">
                <a:solidFill>
                  <a:sysClr val="windowText" lastClr="000000"/>
                </a:solidFill>
                <a:uFill>
                  <a:solidFill>
                    <a:srgbClr val="FFFF00"/>
                  </a:solidFill>
                </a:uFill>
                <a:latin typeface="Calibri"/>
                <a:cs typeface="Calibri"/>
              </a:rPr>
              <a:t> </a:t>
            </a:r>
            <a:r>
              <a:rPr sz="4400" b="1" u="heavy" spc="10" dirty="0">
                <a:solidFill>
                  <a:sysClr val="windowText" lastClr="000000"/>
                </a:solidFill>
                <a:uFill>
                  <a:solidFill>
                    <a:srgbClr val="FFFF00"/>
                  </a:solidFill>
                </a:uFill>
                <a:latin typeface="Calibri"/>
                <a:cs typeface="Calibri"/>
              </a:rPr>
              <a:t>plasma</a:t>
            </a:r>
            <a:r>
              <a:rPr sz="4400" b="1" u="heavy" spc="-120" dirty="0">
                <a:solidFill>
                  <a:sysClr val="windowText" lastClr="000000"/>
                </a:solidFill>
                <a:uFill>
                  <a:solidFill>
                    <a:srgbClr val="FFFF00"/>
                  </a:solidFill>
                </a:uFill>
                <a:latin typeface="Calibri"/>
                <a:cs typeface="Calibri"/>
              </a:rPr>
              <a:t> </a:t>
            </a:r>
            <a:r>
              <a:rPr sz="4400" b="1" u="heavy" spc="15" dirty="0">
                <a:solidFill>
                  <a:sysClr val="windowText" lastClr="000000"/>
                </a:solidFill>
                <a:uFill>
                  <a:solidFill>
                    <a:srgbClr val="FFFF00"/>
                  </a:solidFill>
                </a:uFill>
                <a:latin typeface="Calibri"/>
                <a:cs typeface="Calibri"/>
              </a:rPr>
              <a:t>glucose</a:t>
            </a:r>
            <a:r>
              <a:rPr sz="4400" b="1" u="heavy" spc="-160" dirty="0">
                <a:solidFill>
                  <a:sysClr val="windowText" lastClr="000000"/>
                </a:solidFill>
                <a:uFill>
                  <a:solidFill>
                    <a:srgbClr val="FFFF00"/>
                  </a:solidFill>
                </a:uFill>
                <a:latin typeface="Calibri"/>
                <a:cs typeface="Calibri"/>
              </a:rPr>
              <a:t> </a:t>
            </a:r>
            <a:r>
              <a:rPr sz="4400" b="1" u="heavy" spc="-10" dirty="0">
                <a:solidFill>
                  <a:sysClr val="windowText" lastClr="000000"/>
                </a:solidFill>
                <a:uFill>
                  <a:solidFill>
                    <a:srgbClr val="FFFF00"/>
                  </a:solidFill>
                </a:uFill>
                <a:latin typeface="Calibri"/>
                <a:cs typeface="Calibri"/>
              </a:rPr>
              <a:t>level</a:t>
            </a:r>
            <a:r>
              <a:rPr sz="4400" b="1" u="heavy" spc="-65" dirty="0">
                <a:solidFill>
                  <a:sysClr val="windowText" lastClr="000000"/>
                </a:solidFill>
                <a:uFill>
                  <a:solidFill>
                    <a:srgbClr val="FFFF00"/>
                  </a:solidFill>
                </a:uFill>
                <a:latin typeface="Calibri"/>
                <a:cs typeface="Calibri"/>
              </a:rPr>
              <a:t> </a:t>
            </a:r>
            <a:r>
              <a:rPr sz="4400" b="1" u="heavy" spc="20" dirty="0">
                <a:solidFill>
                  <a:sysClr val="windowText" lastClr="000000"/>
                </a:solidFill>
                <a:uFill>
                  <a:solidFill>
                    <a:srgbClr val="FFFF00"/>
                  </a:solidFill>
                </a:uFill>
                <a:latin typeface="Calibri"/>
                <a:cs typeface="Calibri"/>
              </a:rPr>
              <a:t>of</a:t>
            </a:r>
            <a:r>
              <a:rPr sz="4400" b="1" u="heavy" spc="35" dirty="0">
                <a:solidFill>
                  <a:sysClr val="windowText" lastClr="000000"/>
                </a:solidFill>
                <a:uFill>
                  <a:solidFill>
                    <a:srgbClr val="FFFF00"/>
                  </a:solidFill>
                </a:uFill>
                <a:latin typeface="Calibri"/>
                <a:cs typeface="Calibri"/>
              </a:rPr>
              <a:t> </a:t>
            </a:r>
            <a:r>
              <a:rPr sz="4400" b="1" u="heavy" spc="30" dirty="0">
                <a:solidFill>
                  <a:sysClr val="windowText" lastClr="000000"/>
                </a:solidFill>
                <a:uFill>
                  <a:solidFill>
                    <a:srgbClr val="FFFF00"/>
                  </a:solidFill>
                </a:uFill>
                <a:latin typeface="Calibri"/>
                <a:cs typeface="Calibri"/>
              </a:rPr>
              <a:t>200mg/dl</a:t>
            </a:r>
            <a:r>
              <a:rPr sz="4400" b="1" u="heavy" spc="-140" dirty="0">
                <a:solidFill>
                  <a:sysClr val="windowText" lastClr="000000"/>
                </a:solidFill>
                <a:uFill>
                  <a:solidFill>
                    <a:srgbClr val="FFFF00"/>
                  </a:solidFill>
                </a:uFill>
                <a:latin typeface="Calibri"/>
                <a:cs typeface="Calibri"/>
              </a:rPr>
              <a:t> </a:t>
            </a:r>
            <a:r>
              <a:rPr sz="4400" b="1" u="heavy" spc="20" dirty="0">
                <a:solidFill>
                  <a:sysClr val="windowText" lastClr="000000"/>
                </a:solidFill>
                <a:uFill>
                  <a:solidFill>
                    <a:srgbClr val="FFFF00"/>
                  </a:solidFill>
                </a:uFill>
                <a:latin typeface="Calibri"/>
                <a:cs typeface="Calibri"/>
              </a:rPr>
              <a:t>or </a:t>
            </a:r>
            <a:r>
              <a:rPr sz="4400" b="1" spc="-980" dirty="0">
                <a:solidFill>
                  <a:sysClr val="windowText" lastClr="000000"/>
                </a:solidFill>
                <a:latin typeface="Calibri"/>
                <a:cs typeface="Calibri"/>
              </a:rPr>
              <a:t> </a:t>
            </a:r>
            <a:r>
              <a:rPr sz="4400" b="1" u="heavy" spc="-25" dirty="0">
                <a:solidFill>
                  <a:sysClr val="windowText" lastClr="000000"/>
                </a:solidFill>
                <a:uFill>
                  <a:solidFill>
                    <a:srgbClr val="FFFF00"/>
                  </a:solidFill>
                </a:uFill>
                <a:latin typeface="Calibri"/>
                <a:cs typeface="Calibri"/>
              </a:rPr>
              <a:t>greater</a:t>
            </a:r>
            <a:r>
              <a:rPr sz="4400" b="1" spc="-25" dirty="0">
                <a:solidFill>
                  <a:sysClr val="windowText" lastClr="000000"/>
                </a:solidFill>
                <a:latin typeface="Calibri"/>
                <a:cs typeface="Calibri"/>
              </a:rPr>
              <a:t> </a:t>
            </a:r>
            <a:r>
              <a:rPr sz="4400" b="1" spc="10" dirty="0">
                <a:solidFill>
                  <a:sysClr val="windowText" lastClr="000000"/>
                </a:solidFill>
                <a:latin typeface="Calibri"/>
                <a:cs typeface="Calibri"/>
              </a:rPr>
              <a:t>during </a:t>
            </a:r>
            <a:r>
              <a:rPr sz="4400" b="1" spc="5" dirty="0">
                <a:solidFill>
                  <a:sysClr val="windowText" lastClr="000000"/>
                </a:solidFill>
                <a:latin typeface="Calibri"/>
                <a:cs typeface="Calibri"/>
              </a:rPr>
              <a:t>an </a:t>
            </a:r>
            <a:r>
              <a:rPr sz="4400" b="1" spc="-10" dirty="0">
                <a:solidFill>
                  <a:sysClr val="windowText" lastClr="000000"/>
                </a:solidFill>
                <a:latin typeface="Calibri"/>
                <a:cs typeface="Calibri"/>
              </a:rPr>
              <a:t>oral </a:t>
            </a:r>
            <a:r>
              <a:rPr sz="4400" b="1" spc="15" dirty="0">
                <a:solidFill>
                  <a:sysClr val="windowText" lastClr="000000"/>
                </a:solidFill>
                <a:latin typeface="Calibri"/>
                <a:cs typeface="Calibri"/>
              </a:rPr>
              <a:t>glucose </a:t>
            </a:r>
            <a:r>
              <a:rPr sz="4400" b="1" spc="-10" dirty="0">
                <a:solidFill>
                  <a:sysClr val="windowText" lastClr="000000"/>
                </a:solidFill>
                <a:latin typeface="Calibri"/>
                <a:cs typeface="Calibri"/>
              </a:rPr>
              <a:t>tolerance </a:t>
            </a:r>
            <a:r>
              <a:rPr sz="4400" b="1" spc="-25" dirty="0">
                <a:solidFill>
                  <a:sysClr val="windowText" lastClr="000000"/>
                </a:solidFill>
                <a:latin typeface="Calibri"/>
                <a:cs typeface="Calibri"/>
              </a:rPr>
              <a:t>test </a:t>
            </a:r>
            <a:r>
              <a:rPr sz="4400" b="1" spc="-980" dirty="0">
                <a:solidFill>
                  <a:sysClr val="windowText" lastClr="000000"/>
                </a:solidFill>
                <a:latin typeface="Calibri"/>
                <a:cs typeface="Calibri"/>
              </a:rPr>
              <a:t> </a:t>
            </a:r>
            <a:r>
              <a:rPr sz="4400" b="1" spc="10" dirty="0">
                <a:solidFill>
                  <a:sysClr val="windowText" lastClr="000000"/>
                </a:solidFill>
                <a:latin typeface="Calibri"/>
                <a:cs typeface="Calibri"/>
              </a:rPr>
              <a:t>(GTT).</a:t>
            </a:r>
            <a:endParaRPr sz="4400" dirty="0">
              <a:solidFill>
                <a:sysClr val="windowText" lastClr="000000"/>
              </a:solidFill>
              <a:latin typeface="Calibri"/>
              <a:cs typeface="Calibri"/>
            </a:endParaRPr>
          </a:p>
          <a:p>
            <a:pPr marL="12700">
              <a:lnSpc>
                <a:spcPts val="2755"/>
              </a:lnSpc>
              <a:spcBef>
                <a:spcPts val="405"/>
              </a:spcBef>
            </a:pPr>
            <a:r>
              <a:rPr sz="2400" b="1" spc="-5" dirty="0">
                <a:solidFill>
                  <a:sysClr val="windowText" lastClr="000000"/>
                </a:solidFill>
                <a:latin typeface="Calibri"/>
                <a:cs typeface="Calibri"/>
              </a:rPr>
              <a:t>(((GTT</a:t>
            </a:r>
            <a:r>
              <a:rPr sz="2400" b="1" spc="-15" dirty="0">
                <a:solidFill>
                  <a:sysClr val="windowText" lastClr="000000"/>
                </a:solidFill>
                <a:latin typeface="Calibri"/>
                <a:cs typeface="Calibri"/>
              </a:rPr>
              <a:t> </a:t>
            </a:r>
            <a:r>
              <a:rPr sz="2400" b="1" spc="-10" dirty="0">
                <a:solidFill>
                  <a:sysClr val="windowText" lastClr="000000"/>
                </a:solidFill>
                <a:latin typeface="Calibri"/>
                <a:cs typeface="Calibri"/>
              </a:rPr>
              <a:t>should</a:t>
            </a:r>
            <a:r>
              <a:rPr sz="2400" b="1" spc="45" dirty="0">
                <a:solidFill>
                  <a:sysClr val="windowText" lastClr="000000"/>
                </a:solidFill>
                <a:latin typeface="Calibri"/>
                <a:cs typeface="Calibri"/>
              </a:rPr>
              <a:t> </a:t>
            </a:r>
            <a:r>
              <a:rPr sz="2400" b="1" spc="-10" dirty="0">
                <a:solidFill>
                  <a:sysClr val="windowText" lastClr="000000"/>
                </a:solidFill>
                <a:latin typeface="Calibri"/>
                <a:cs typeface="Calibri"/>
              </a:rPr>
              <a:t>be</a:t>
            </a:r>
            <a:r>
              <a:rPr sz="2400" b="1" spc="-30" dirty="0">
                <a:solidFill>
                  <a:sysClr val="windowText" lastClr="000000"/>
                </a:solidFill>
                <a:latin typeface="Calibri"/>
                <a:cs typeface="Calibri"/>
              </a:rPr>
              <a:t> </a:t>
            </a:r>
            <a:r>
              <a:rPr sz="2400" b="1" spc="-15" dirty="0">
                <a:solidFill>
                  <a:sysClr val="windowText" lastClr="000000"/>
                </a:solidFill>
                <a:latin typeface="Calibri"/>
                <a:cs typeface="Calibri"/>
              </a:rPr>
              <a:t>performed</a:t>
            </a:r>
            <a:r>
              <a:rPr sz="2400" b="1" spc="120" dirty="0">
                <a:solidFill>
                  <a:sysClr val="windowText" lastClr="000000"/>
                </a:solidFill>
                <a:latin typeface="Calibri"/>
                <a:cs typeface="Calibri"/>
              </a:rPr>
              <a:t> </a:t>
            </a:r>
            <a:r>
              <a:rPr sz="2400" b="1" spc="-5" dirty="0">
                <a:solidFill>
                  <a:sysClr val="windowText" lastClr="000000"/>
                </a:solidFill>
                <a:latin typeface="Calibri"/>
                <a:cs typeface="Calibri"/>
              </a:rPr>
              <a:t>using</a:t>
            </a:r>
            <a:r>
              <a:rPr sz="2400" b="1" spc="-30" dirty="0">
                <a:solidFill>
                  <a:sysClr val="windowText" lastClr="000000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ysClr val="windowText" lastClr="000000"/>
                </a:solidFill>
                <a:latin typeface="Calibri"/>
                <a:cs typeface="Calibri"/>
              </a:rPr>
              <a:t>a</a:t>
            </a:r>
            <a:r>
              <a:rPr sz="2400" b="1" spc="-5" dirty="0">
                <a:solidFill>
                  <a:sysClr val="windowText" lastClr="000000"/>
                </a:solidFill>
                <a:latin typeface="Calibri"/>
                <a:cs typeface="Calibri"/>
              </a:rPr>
              <a:t> </a:t>
            </a:r>
            <a:r>
              <a:rPr sz="2400" b="1" spc="-10" dirty="0">
                <a:solidFill>
                  <a:sysClr val="windowText" lastClr="000000"/>
                </a:solidFill>
                <a:latin typeface="Calibri"/>
                <a:cs typeface="Calibri"/>
              </a:rPr>
              <a:t>glucose</a:t>
            </a:r>
            <a:r>
              <a:rPr sz="2400" b="1" spc="45" dirty="0">
                <a:solidFill>
                  <a:sysClr val="windowText" lastClr="000000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ysClr val="windowText" lastClr="000000"/>
                </a:solidFill>
                <a:latin typeface="Calibri"/>
                <a:cs typeface="Calibri"/>
              </a:rPr>
              <a:t>load</a:t>
            </a:r>
            <a:r>
              <a:rPr sz="2400" b="1" spc="-35" dirty="0">
                <a:solidFill>
                  <a:sysClr val="windowText" lastClr="000000"/>
                </a:solidFill>
                <a:latin typeface="Calibri"/>
                <a:cs typeface="Calibri"/>
              </a:rPr>
              <a:t> </a:t>
            </a:r>
            <a:r>
              <a:rPr sz="2400" b="1" spc="-10" dirty="0">
                <a:solidFill>
                  <a:sysClr val="windowText" lastClr="000000"/>
                </a:solidFill>
                <a:latin typeface="Calibri"/>
                <a:cs typeface="Calibri"/>
              </a:rPr>
              <a:t>containing</a:t>
            </a:r>
            <a:r>
              <a:rPr sz="2400" b="1" spc="80" dirty="0">
                <a:solidFill>
                  <a:sysClr val="windowText" lastClr="000000"/>
                </a:solidFill>
                <a:latin typeface="Calibri"/>
                <a:cs typeface="Calibri"/>
              </a:rPr>
              <a:t> </a:t>
            </a:r>
            <a:r>
              <a:rPr sz="2400" b="1" spc="-10" dirty="0">
                <a:solidFill>
                  <a:sysClr val="windowText" lastClr="000000"/>
                </a:solidFill>
                <a:latin typeface="Calibri"/>
                <a:cs typeface="Calibri"/>
              </a:rPr>
              <a:t>75</a:t>
            </a:r>
            <a:r>
              <a:rPr sz="2400" b="1" spc="45" dirty="0">
                <a:solidFill>
                  <a:sysClr val="windowText" lastClr="000000"/>
                </a:solidFill>
                <a:latin typeface="Calibri"/>
                <a:cs typeface="Calibri"/>
              </a:rPr>
              <a:t> </a:t>
            </a:r>
            <a:r>
              <a:rPr sz="2400" b="1" spc="-25" dirty="0">
                <a:solidFill>
                  <a:sysClr val="windowText" lastClr="000000"/>
                </a:solidFill>
                <a:latin typeface="Calibri"/>
                <a:cs typeface="Calibri"/>
              </a:rPr>
              <a:t>grams</a:t>
            </a:r>
            <a:r>
              <a:rPr sz="2400" b="1" spc="-10" dirty="0">
                <a:solidFill>
                  <a:sysClr val="windowText" lastClr="000000"/>
                </a:solidFill>
                <a:latin typeface="Calibri"/>
                <a:cs typeface="Calibri"/>
              </a:rPr>
              <a:t> of</a:t>
            </a:r>
            <a:r>
              <a:rPr sz="2400" b="1" spc="45" dirty="0">
                <a:solidFill>
                  <a:sysClr val="windowText" lastClr="000000"/>
                </a:solidFill>
                <a:latin typeface="Calibri"/>
                <a:cs typeface="Calibri"/>
              </a:rPr>
              <a:t> </a:t>
            </a:r>
            <a:r>
              <a:rPr sz="2400" b="1" spc="-25" dirty="0">
                <a:solidFill>
                  <a:sysClr val="windowText" lastClr="000000"/>
                </a:solidFill>
                <a:latin typeface="Calibri"/>
                <a:cs typeface="Calibri"/>
              </a:rPr>
              <a:t>anhydrous</a:t>
            </a:r>
            <a:r>
              <a:rPr sz="2400" b="1" spc="70" dirty="0">
                <a:solidFill>
                  <a:sysClr val="windowText" lastClr="000000"/>
                </a:solidFill>
                <a:latin typeface="Calibri"/>
                <a:cs typeface="Calibri"/>
              </a:rPr>
              <a:t> </a:t>
            </a:r>
            <a:r>
              <a:rPr sz="2400" b="1" spc="-10" dirty="0">
                <a:solidFill>
                  <a:sysClr val="windowText" lastClr="000000"/>
                </a:solidFill>
                <a:latin typeface="Calibri"/>
                <a:cs typeface="Calibri"/>
              </a:rPr>
              <a:t>glucose</a:t>
            </a:r>
            <a:endParaRPr sz="2400" dirty="0">
              <a:solidFill>
                <a:sysClr val="windowText" lastClr="000000"/>
              </a:solidFill>
              <a:latin typeface="Calibri"/>
              <a:cs typeface="Calibri"/>
            </a:endParaRPr>
          </a:p>
          <a:p>
            <a:pPr marL="12700">
              <a:lnSpc>
                <a:spcPts val="2755"/>
              </a:lnSpc>
            </a:pPr>
            <a:r>
              <a:rPr sz="2400" b="1" spc="-5" dirty="0">
                <a:solidFill>
                  <a:sysClr val="windowText" lastClr="000000"/>
                </a:solidFill>
                <a:latin typeface="Calibri"/>
                <a:cs typeface="Calibri"/>
              </a:rPr>
              <a:t>dissolved</a:t>
            </a:r>
            <a:r>
              <a:rPr sz="2400" b="1" spc="-25" dirty="0">
                <a:solidFill>
                  <a:sysClr val="windowText" lastClr="000000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ysClr val="windowText" lastClr="000000"/>
                </a:solidFill>
                <a:latin typeface="Calibri"/>
                <a:cs typeface="Calibri"/>
              </a:rPr>
              <a:t>in</a:t>
            </a:r>
            <a:r>
              <a:rPr sz="2400" b="1" spc="-25" dirty="0">
                <a:solidFill>
                  <a:sysClr val="windowText" lastClr="000000"/>
                </a:solidFill>
                <a:latin typeface="Calibri"/>
                <a:cs typeface="Calibri"/>
              </a:rPr>
              <a:t> </a:t>
            </a:r>
            <a:r>
              <a:rPr sz="2400" b="1" spc="-35" dirty="0">
                <a:solidFill>
                  <a:sysClr val="windowText" lastClr="000000"/>
                </a:solidFill>
                <a:latin typeface="Calibri"/>
                <a:cs typeface="Calibri"/>
              </a:rPr>
              <a:t>water, </a:t>
            </a:r>
            <a:r>
              <a:rPr sz="2400" b="1" spc="-5" dirty="0">
                <a:solidFill>
                  <a:sysClr val="windowText" lastClr="000000"/>
                </a:solidFill>
                <a:latin typeface="Calibri"/>
                <a:cs typeface="Calibri"/>
              </a:rPr>
              <a:t>this</a:t>
            </a:r>
            <a:r>
              <a:rPr sz="2400" b="1" dirty="0">
                <a:solidFill>
                  <a:sysClr val="windowText" lastClr="000000"/>
                </a:solidFill>
                <a:latin typeface="Calibri"/>
                <a:cs typeface="Calibri"/>
              </a:rPr>
              <a:t> </a:t>
            </a:r>
            <a:r>
              <a:rPr sz="2400" b="1" spc="-5" dirty="0">
                <a:solidFill>
                  <a:sysClr val="windowText" lastClr="000000"/>
                </a:solidFill>
                <a:latin typeface="Calibri"/>
                <a:cs typeface="Calibri"/>
              </a:rPr>
              <a:t>test</a:t>
            </a:r>
            <a:r>
              <a:rPr sz="2400" b="1" spc="-25" dirty="0">
                <a:solidFill>
                  <a:sysClr val="windowText" lastClr="000000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ysClr val="windowText" lastClr="000000"/>
                </a:solidFill>
                <a:latin typeface="Calibri"/>
                <a:cs typeface="Calibri"/>
              </a:rPr>
              <a:t>is</a:t>
            </a:r>
            <a:r>
              <a:rPr sz="2400" b="1" spc="-75" dirty="0">
                <a:solidFill>
                  <a:sysClr val="windowText" lastClr="000000"/>
                </a:solidFill>
                <a:latin typeface="Calibri"/>
                <a:cs typeface="Calibri"/>
              </a:rPr>
              <a:t> </a:t>
            </a:r>
            <a:r>
              <a:rPr sz="2400" b="1" spc="-15" dirty="0">
                <a:solidFill>
                  <a:sysClr val="windowText" lastClr="000000"/>
                </a:solidFill>
                <a:latin typeface="Calibri"/>
                <a:cs typeface="Calibri"/>
              </a:rPr>
              <a:t>not</a:t>
            </a:r>
            <a:r>
              <a:rPr sz="2400" b="1" spc="55" dirty="0">
                <a:solidFill>
                  <a:sysClr val="windowText" lastClr="000000"/>
                </a:solidFill>
                <a:latin typeface="Calibri"/>
                <a:cs typeface="Calibri"/>
              </a:rPr>
              <a:t> </a:t>
            </a:r>
            <a:r>
              <a:rPr sz="2400" b="1" spc="-15" dirty="0">
                <a:solidFill>
                  <a:sysClr val="windowText" lastClr="000000"/>
                </a:solidFill>
                <a:latin typeface="Calibri"/>
                <a:cs typeface="Calibri"/>
              </a:rPr>
              <a:t>recommended</a:t>
            </a:r>
            <a:r>
              <a:rPr sz="2400" b="1" spc="120" dirty="0">
                <a:solidFill>
                  <a:sysClr val="windowText" lastClr="000000"/>
                </a:solidFill>
                <a:latin typeface="Calibri"/>
                <a:cs typeface="Calibri"/>
              </a:rPr>
              <a:t> </a:t>
            </a:r>
            <a:r>
              <a:rPr sz="2400" b="1" spc="-15" dirty="0">
                <a:solidFill>
                  <a:sysClr val="windowText" lastClr="000000"/>
                </a:solidFill>
                <a:latin typeface="Calibri"/>
                <a:cs typeface="Calibri"/>
              </a:rPr>
              <a:t>for</a:t>
            </a:r>
            <a:r>
              <a:rPr sz="2400" b="1" spc="-45" dirty="0">
                <a:solidFill>
                  <a:sysClr val="windowText" lastClr="000000"/>
                </a:solidFill>
                <a:latin typeface="Calibri"/>
                <a:cs typeface="Calibri"/>
              </a:rPr>
              <a:t> </a:t>
            </a:r>
            <a:r>
              <a:rPr sz="2400" b="1" spc="-15" dirty="0">
                <a:solidFill>
                  <a:sysClr val="windowText" lastClr="000000"/>
                </a:solidFill>
                <a:latin typeface="Calibri"/>
                <a:cs typeface="Calibri"/>
              </a:rPr>
              <a:t>routine</a:t>
            </a:r>
            <a:r>
              <a:rPr sz="2400" b="1" spc="55" dirty="0">
                <a:solidFill>
                  <a:sysClr val="windowText" lastClr="000000"/>
                </a:solidFill>
                <a:latin typeface="Calibri"/>
                <a:cs typeface="Calibri"/>
              </a:rPr>
              <a:t> </a:t>
            </a:r>
            <a:r>
              <a:rPr sz="2400" b="1" spc="-10" dirty="0">
                <a:solidFill>
                  <a:sysClr val="windowText" lastClr="000000"/>
                </a:solidFill>
                <a:latin typeface="Calibri"/>
                <a:cs typeface="Calibri"/>
              </a:rPr>
              <a:t>clinical</a:t>
            </a:r>
            <a:r>
              <a:rPr sz="2400" b="1" spc="-5" dirty="0">
                <a:solidFill>
                  <a:sysClr val="windowText" lastClr="000000"/>
                </a:solidFill>
                <a:latin typeface="Calibri"/>
                <a:cs typeface="Calibri"/>
              </a:rPr>
              <a:t> use.</a:t>
            </a:r>
            <a:r>
              <a:rPr sz="2400" b="1" spc="-60" dirty="0">
                <a:solidFill>
                  <a:sysClr val="windowText" lastClr="000000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ysClr val="windowText" lastClr="000000"/>
                </a:solidFill>
                <a:latin typeface="Calibri"/>
                <a:cs typeface="Calibri"/>
              </a:rPr>
              <a:t>)))</a:t>
            </a:r>
            <a:endParaRPr sz="2400" dirty="0">
              <a:solidFill>
                <a:sysClr val="windowText" lastClr="000000"/>
              </a:solidFill>
              <a:latin typeface="Calibri"/>
              <a:cs typeface="Calibr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80975" y="0"/>
            <a:ext cx="12011025" cy="1019175"/>
          </a:xfrm>
          <a:custGeom>
            <a:avLst/>
            <a:gdLst/>
            <a:ahLst/>
            <a:cxnLst/>
            <a:rect l="l" t="t" r="r" b="b"/>
            <a:pathLst>
              <a:path w="12011025" h="1019175">
                <a:moveTo>
                  <a:pt x="0" y="1019175"/>
                </a:moveTo>
                <a:lnTo>
                  <a:pt x="12011025" y="1019175"/>
                </a:lnTo>
                <a:lnTo>
                  <a:pt x="12011025" y="0"/>
                </a:lnTo>
                <a:lnTo>
                  <a:pt x="0" y="0"/>
                </a:lnTo>
                <a:lnTo>
                  <a:pt x="0" y="1019175"/>
                </a:lnTo>
                <a:close/>
              </a:path>
            </a:pathLst>
          </a:custGeom>
          <a:solidFill>
            <a:schemeClr val="bg1"/>
          </a:solidFill>
        </p:spPr>
        <p:txBody>
          <a:bodyPr wrap="square" lIns="0" tIns="0" rIns="0" bIns="0" rtlCol="0"/>
          <a:lstStyle/>
          <a:p>
            <a:endParaRPr>
              <a:ln>
                <a:solidFill>
                  <a:schemeClr val="bg1"/>
                </a:solidFill>
              </a:ln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2175129" y="0"/>
            <a:ext cx="8142605" cy="94170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6000" b="1" spc="5" dirty="0">
                <a:latin typeface="Calibri"/>
                <a:cs typeface="Calibri"/>
              </a:rPr>
              <a:t>Diagnosis</a:t>
            </a:r>
            <a:r>
              <a:rPr sz="6000" b="1" spc="-105" dirty="0">
                <a:latin typeface="Calibri"/>
                <a:cs typeface="Calibri"/>
              </a:rPr>
              <a:t> </a:t>
            </a:r>
            <a:r>
              <a:rPr sz="6000" b="1" spc="-15" dirty="0">
                <a:latin typeface="Calibri"/>
                <a:cs typeface="Calibri"/>
              </a:rPr>
              <a:t>Criteria</a:t>
            </a:r>
            <a:r>
              <a:rPr sz="6000" b="1" spc="75" dirty="0">
                <a:latin typeface="Calibri"/>
                <a:cs typeface="Calibri"/>
              </a:rPr>
              <a:t> </a:t>
            </a:r>
            <a:r>
              <a:rPr sz="6000" b="1" dirty="0">
                <a:latin typeface="Calibri"/>
                <a:cs typeface="Calibri"/>
              </a:rPr>
              <a:t>of</a:t>
            </a:r>
            <a:r>
              <a:rPr sz="6000" b="1" spc="-50" dirty="0">
                <a:latin typeface="Calibri"/>
                <a:cs typeface="Calibri"/>
              </a:rPr>
              <a:t> </a:t>
            </a:r>
            <a:r>
              <a:rPr sz="6000" b="1" spc="-5" dirty="0">
                <a:latin typeface="Calibri"/>
                <a:cs typeface="Calibri"/>
              </a:rPr>
              <a:t>DM:-</a:t>
            </a:r>
            <a:endParaRPr sz="6000" dirty="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66675" y="9524"/>
            <a:ext cx="12125325" cy="6848475"/>
            <a:chOff x="66675" y="9524"/>
            <a:chExt cx="12125325" cy="6848475"/>
          </a:xfrm>
          <a:solidFill>
            <a:schemeClr val="bg1"/>
          </a:solidFill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6675" y="9524"/>
              <a:ext cx="12125325" cy="6848473"/>
            </a:xfrm>
            <a:prstGeom prst="rect">
              <a:avLst/>
            </a:prstGeom>
            <a:grpFill/>
          </p:spPr>
        </p:pic>
        <p:sp>
          <p:nvSpPr>
            <p:cNvPr id="4" name="object 4"/>
            <p:cNvSpPr/>
            <p:nvPr/>
          </p:nvSpPr>
          <p:spPr>
            <a:xfrm>
              <a:off x="66675" y="4191000"/>
              <a:ext cx="12125325" cy="2219325"/>
            </a:xfrm>
            <a:custGeom>
              <a:avLst/>
              <a:gdLst/>
              <a:ahLst/>
              <a:cxnLst/>
              <a:rect l="l" t="t" r="r" b="b"/>
              <a:pathLst>
                <a:path w="12125325" h="2219325">
                  <a:moveTo>
                    <a:pt x="0" y="2219325"/>
                  </a:moveTo>
                  <a:lnTo>
                    <a:pt x="12125325" y="2219325"/>
                  </a:lnTo>
                  <a:lnTo>
                    <a:pt x="12125325" y="0"/>
                  </a:lnTo>
                  <a:lnTo>
                    <a:pt x="0" y="0"/>
                  </a:lnTo>
                  <a:lnTo>
                    <a:pt x="0" y="2219325"/>
                  </a:lnTo>
                  <a:close/>
                </a:path>
              </a:pathLst>
            </a:custGeom>
            <a:grpFill/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551939" y="4386071"/>
              <a:ext cx="9153525" cy="492759"/>
            </a:xfrm>
            <a:prstGeom prst="rect">
              <a:avLst/>
            </a:prstGeom>
            <a:grpFill/>
          </p:spPr>
        </p:pic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70878" y="5097017"/>
              <a:ext cx="11906186" cy="486663"/>
            </a:xfrm>
            <a:prstGeom prst="rect">
              <a:avLst/>
            </a:prstGeom>
            <a:grpFill/>
          </p:spPr>
        </p:pic>
        <p:pic>
          <p:nvPicPr>
            <p:cNvPr id="7" name="object 7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985202" y="5786208"/>
              <a:ext cx="10282999" cy="492810"/>
            </a:xfrm>
            <a:prstGeom prst="rect">
              <a:avLst/>
            </a:prstGeom>
            <a:grpFill/>
          </p:spPr>
        </p:pic>
      </p:grpSp>
      <p:sp>
        <p:nvSpPr>
          <p:cNvPr id="8" name="object 8"/>
          <p:cNvSpPr txBox="1"/>
          <p:nvPr/>
        </p:nvSpPr>
        <p:spPr>
          <a:xfrm>
            <a:off x="167957" y="4152519"/>
            <a:ext cx="11906885" cy="2133600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 marR="5080" indent="16510" algn="ctr">
              <a:lnSpc>
                <a:spcPct val="116500"/>
              </a:lnSpc>
              <a:spcBef>
                <a:spcPts val="125"/>
              </a:spcBef>
            </a:pPr>
            <a:r>
              <a:rPr sz="3950" b="1" spc="-30" dirty="0">
                <a:latin typeface="Arial"/>
                <a:cs typeface="Arial"/>
              </a:rPr>
              <a:t>Treatment</a:t>
            </a:r>
            <a:r>
              <a:rPr sz="3950" b="1" spc="260" dirty="0">
                <a:latin typeface="Arial"/>
                <a:cs typeface="Arial"/>
              </a:rPr>
              <a:t> </a:t>
            </a:r>
            <a:r>
              <a:rPr sz="3950" b="1" spc="-5" dirty="0">
                <a:latin typeface="Arial"/>
                <a:cs typeface="Arial"/>
              </a:rPr>
              <a:t>of</a:t>
            </a:r>
            <a:r>
              <a:rPr sz="3950" b="1" spc="40" dirty="0">
                <a:latin typeface="Arial"/>
                <a:cs typeface="Arial"/>
              </a:rPr>
              <a:t> </a:t>
            </a:r>
            <a:r>
              <a:rPr sz="3950" b="1" spc="-5" dirty="0">
                <a:latin typeface="Arial"/>
                <a:cs typeface="Arial"/>
              </a:rPr>
              <a:t>coexisting</a:t>
            </a:r>
            <a:r>
              <a:rPr sz="3950" b="1" spc="295" dirty="0">
                <a:latin typeface="Arial"/>
                <a:cs typeface="Arial"/>
              </a:rPr>
              <a:t> </a:t>
            </a:r>
            <a:r>
              <a:rPr sz="3950" b="1" spc="-5" dirty="0">
                <a:latin typeface="Arial"/>
                <a:cs typeface="Arial"/>
              </a:rPr>
              <a:t>hypertension, </a:t>
            </a:r>
            <a:r>
              <a:rPr sz="3950" b="1" dirty="0">
                <a:latin typeface="Arial"/>
                <a:cs typeface="Arial"/>
              </a:rPr>
              <a:t> dyslipidemia</a:t>
            </a:r>
            <a:r>
              <a:rPr sz="3950" b="1" spc="285" dirty="0">
                <a:latin typeface="Arial"/>
                <a:cs typeface="Arial"/>
              </a:rPr>
              <a:t> </a:t>
            </a:r>
            <a:r>
              <a:rPr sz="3950" b="1" spc="-5" dirty="0">
                <a:latin typeface="Arial"/>
                <a:cs typeface="Arial"/>
              </a:rPr>
              <a:t>or</a:t>
            </a:r>
            <a:r>
              <a:rPr sz="3950" b="1" spc="45" dirty="0">
                <a:latin typeface="Arial"/>
                <a:cs typeface="Arial"/>
              </a:rPr>
              <a:t> </a:t>
            </a:r>
            <a:r>
              <a:rPr sz="3950" b="1" spc="-5" dirty="0">
                <a:latin typeface="Arial"/>
                <a:cs typeface="Arial"/>
              </a:rPr>
              <a:t>other</a:t>
            </a:r>
            <a:r>
              <a:rPr sz="3950" b="1" spc="114" dirty="0">
                <a:latin typeface="Arial"/>
                <a:cs typeface="Arial"/>
              </a:rPr>
              <a:t> </a:t>
            </a:r>
            <a:r>
              <a:rPr sz="3950" b="1" spc="-5" dirty="0">
                <a:latin typeface="Arial"/>
                <a:cs typeface="Arial"/>
              </a:rPr>
              <a:t>systemic</a:t>
            </a:r>
            <a:r>
              <a:rPr sz="3950" b="1" spc="215" dirty="0">
                <a:latin typeface="Arial"/>
                <a:cs typeface="Arial"/>
              </a:rPr>
              <a:t> </a:t>
            </a:r>
            <a:r>
              <a:rPr sz="3950" b="1" spc="-15" dirty="0">
                <a:latin typeface="Arial"/>
                <a:cs typeface="Arial"/>
              </a:rPr>
              <a:t>disease</a:t>
            </a:r>
            <a:r>
              <a:rPr sz="3950" b="1" spc="275" dirty="0">
                <a:latin typeface="Arial"/>
                <a:cs typeface="Arial"/>
              </a:rPr>
              <a:t> </a:t>
            </a:r>
            <a:r>
              <a:rPr sz="3950" b="1" spc="20" dirty="0">
                <a:latin typeface="Arial"/>
                <a:cs typeface="Arial"/>
              </a:rPr>
              <a:t>is</a:t>
            </a:r>
            <a:r>
              <a:rPr sz="3950" b="1" spc="-15" dirty="0">
                <a:latin typeface="Arial"/>
                <a:cs typeface="Arial"/>
              </a:rPr>
              <a:t> </a:t>
            </a:r>
            <a:r>
              <a:rPr sz="3950" b="1" spc="-5" dirty="0">
                <a:latin typeface="Arial"/>
                <a:cs typeface="Arial"/>
              </a:rPr>
              <a:t>usually </a:t>
            </a:r>
            <a:r>
              <a:rPr sz="3950" b="1" spc="-1085" dirty="0">
                <a:latin typeface="Arial"/>
                <a:cs typeface="Arial"/>
              </a:rPr>
              <a:t> </a:t>
            </a:r>
            <a:r>
              <a:rPr sz="3950" b="1" dirty="0">
                <a:latin typeface="Arial"/>
                <a:cs typeface="Arial"/>
              </a:rPr>
              <a:t>required</a:t>
            </a:r>
            <a:r>
              <a:rPr sz="3950" b="1" spc="140" dirty="0">
                <a:latin typeface="Arial"/>
                <a:cs typeface="Arial"/>
              </a:rPr>
              <a:t> </a:t>
            </a:r>
            <a:r>
              <a:rPr sz="3950" b="1" spc="-5" dirty="0">
                <a:latin typeface="Arial"/>
                <a:cs typeface="Arial"/>
              </a:rPr>
              <a:t>as</a:t>
            </a:r>
            <a:r>
              <a:rPr sz="3950" b="1" spc="60" dirty="0">
                <a:latin typeface="Arial"/>
                <a:cs typeface="Arial"/>
              </a:rPr>
              <a:t> </a:t>
            </a:r>
            <a:r>
              <a:rPr sz="3950" b="1" dirty="0">
                <a:latin typeface="Arial"/>
                <a:cs typeface="Arial"/>
              </a:rPr>
              <a:t>part</a:t>
            </a:r>
            <a:r>
              <a:rPr sz="3950" b="1" spc="120" dirty="0">
                <a:latin typeface="Arial"/>
                <a:cs typeface="Arial"/>
              </a:rPr>
              <a:t> </a:t>
            </a:r>
            <a:r>
              <a:rPr sz="3950" b="1" spc="-5" dirty="0">
                <a:latin typeface="Arial"/>
                <a:cs typeface="Arial"/>
              </a:rPr>
              <a:t>of</a:t>
            </a:r>
            <a:r>
              <a:rPr sz="3950" b="1" spc="40" dirty="0">
                <a:latin typeface="Arial"/>
                <a:cs typeface="Arial"/>
              </a:rPr>
              <a:t> </a:t>
            </a:r>
            <a:r>
              <a:rPr sz="3950" b="1" spc="5" dirty="0">
                <a:latin typeface="Arial"/>
                <a:cs typeface="Arial"/>
              </a:rPr>
              <a:t>the</a:t>
            </a:r>
            <a:r>
              <a:rPr sz="3950" b="1" spc="60" dirty="0">
                <a:latin typeface="Arial"/>
                <a:cs typeface="Arial"/>
              </a:rPr>
              <a:t> </a:t>
            </a:r>
            <a:r>
              <a:rPr sz="3950" b="1" spc="-15" dirty="0">
                <a:latin typeface="Arial"/>
                <a:cs typeface="Arial"/>
              </a:rPr>
              <a:t>management</a:t>
            </a:r>
            <a:r>
              <a:rPr sz="3950" b="1" spc="415" dirty="0">
                <a:latin typeface="Arial"/>
                <a:cs typeface="Arial"/>
              </a:rPr>
              <a:t> </a:t>
            </a:r>
            <a:r>
              <a:rPr sz="3950" b="1" spc="-5" dirty="0">
                <a:latin typeface="Arial"/>
                <a:cs typeface="Arial"/>
              </a:rPr>
              <a:t>of</a:t>
            </a:r>
            <a:r>
              <a:rPr sz="3950" b="1" spc="40" dirty="0">
                <a:latin typeface="Arial"/>
                <a:cs typeface="Arial"/>
              </a:rPr>
              <a:t> </a:t>
            </a:r>
            <a:r>
              <a:rPr sz="3950" b="1" spc="25" dirty="0">
                <a:latin typeface="Arial"/>
                <a:cs typeface="Arial"/>
              </a:rPr>
              <a:t>DM.</a:t>
            </a:r>
            <a:endParaRPr sz="3950" dirty="0">
              <a:latin typeface="Arial"/>
              <a:cs typeface="Arial"/>
            </a:endParaRPr>
          </a:p>
        </p:txBody>
      </p:sp>
      <p:grpSp>
        <p:nvGrpSpPr>
          <p:cNvPr id="9" name="object 9"/>
          <p:cNvGrpSpPr/>
          <p:nvPr/>
        </p:nvGrpSpPr>
        <p:grpSpPr>
          <a:xfrm>
            <a:off x="951928" y="6201359"/>
            <a:ext cx="10353675" cy="47625"/>
            <a:chOff x="951928" y="6201359"/>
            <a:chExt cx="10353675" cy="47625"/>
          </a:xfrm>
        </p:grpSpPr>
        <p:sp>
          <p:nvSpPr>
            <p:cNvPr id="10" name="object 10"/>
            <p:cNvSpPr/>
            <p:nvPr/>
          </p:nvSpPr>
          <p:spPr>
            <a:xfrm>
              <a:off x="961453" y="6210884"/>
              <a:ext cx="10334625" cy="28575"/>
            </a:xfrm>
            <a:custGeom>
              <a:avLst/>
              <a:gdLst/>
              <a:ahLst/>
              <a:cxnLst/>
              <a:rect l="l" t="t" r="r" b="b"/>
              <a:pathLst>
                <a:path w="10334625" h="28575">
                  <a:moveTo>
                    <a:pt x="10334561" y="0"/>
                  </a:moveTo>
                  <a:lnTo>
                    <a:pt x="0" y="0"/>
                  </a:lnTo>
                  <a:lnTo>
                    <a:pt x="0" y="28575"/>
                  </a:lnTo>
                  <a:lnTo>
                    <a:pt x="10334561" y="28575"/>
                  </a:lnTo>
                  <a:lnTo>
                    <a:pt x="10334561" y="0"/>
                  </a:lnTo>
                  <a:close/>
                </a:path>
              </a:pathLst>
            </a:custGeom>
            <a:solidFill>
              <a:srgbClr val="FFFF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961453" y="6210884"/>
              <a:ext cx="10334625" cy="28575"/>
            </a:xfrm>
            <a:custGeom>
              <a:avLst/>
              <a:gdLst/>
              <a:ahLst/>
              <a:cxnLst/>
              <a:rect l="l" t="t" r="r" b="b"/>
              <a:pathLst>
                <a:path w="10334625" h="28575">
                  <a:moveTo>
                    <a:pt x="0" y="0"/>
                  </a:moveTo>
                  <a:lnTo>
                    <a:pt x="2583624" y="0"/>
                  </a:lnTo>
                  <a:lnTo>
                    <a:pt x="5167312" y="0"/>
                  </a:lnTo>
                  <a:lnTo>
                    <a:pt x="7751000" y="0"/>
                  </a:lnTo>
                  <a:lnTo>
                    <a:pt x="10334561" y="0"/>
                  </a:lnTo>
                  <a:lnTo>
                    <a:pt x="10334561" y="28575"/>
                  </a:lnTo>
                  <a:lnTo>
                    <a:pt x="7751000" y="28575"/>
                  </a:lnTo>
                  <a:lnTo>
                    <a:pt x="5167312" y="28575"/>
                  </a:lnTo>
                  <a:lnTo>
                    <a:pt x="2583624" y="28575"/>
                  </a:lnTo>
                  <a:lnTo>
                    <a:pt x="0" y="28575"/>
                  </a:lnTo>
                  <a:lnTo>
                    <a:pt x="0" y="0"/>
                  </a:lnTo>
                  <a:close/>
                </a:path>
              </a:pathLst>
            </a:custGeom>
            <a:ln w="19050">
              <a:solidFill>
                <a:srgbClr val="C0504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12192000" y="0"/>
                </a:moveTo>
                <a:lnTo>
                  <a:pt x="0" y="0"/>
                </a:lnTo>
                <a:lnTo>
                  <a:pt x="0" y="6857996"/>
                </a:lnTo>
                <a:lnTo>
                  <a:pt x="12192000" y="6857996"/>
                </a:lnTo>
                <a:lnTo>
                  <a:pt x="12192000" y="0"/>
                </a:lnTo>
                <a:close/>
              </a:path>
            </a:pathLst>
          </a:custGeom>
          <a:solidFill>
            <a:schemeClr val="bg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310515" y="670051"/>
            <a:ext cx="11715750" cy="57150"/>
          </a:xfrm>
          <a:custGeom>
            <a:avLst/>
            <a:gdLst/>
            <a:ahLst/>
            <a:cxnLst/>
            <a:rect l="l" t="t" r="r" b="b"/>
            <a:pathLst>
              <a:path w="11715750" h="57150">
                <a:moveTo>
                  <a:pt x="11715750" y="0"/>
                </a:moveTo>
                <a:lnTo>
                  <a:pt x="0" y="0"/>
                </a:lnTo>
                <a:lnTo>
                  <a:pt x="0" y="57150"/>
                </a:lnTo>
                <a:lnTo>
                  <a:pt x="11715750" y="57150"/>
                </a:lnTo>
                <a:lnTo>
                  <a:pt x="11715750" y="0"/>
                </a:lnTo>
                <a:close/>
              </a:path>
            </a:pathLst>
          </a:custGeom>
          <a:solidFill>
            <a:srgbClr val="6F2F9F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4" name="object 4"/>
          <p:cNvGrpSpPr/>
          <p:nvPr/>
        </p:nvGrpSpPr>
        <p:grpSpPr>
          <a:xfrm>
            <a:off x="901064" y="2660776"/>
            <a:ext cx="11125200" cy="66675"/>
            <a:chOff x="901064" y="2660776"/>
            <a:chExt cx="11125200" cy="66675"/>
          </a:xfrm>
        </p:grpSpPr>
        <p:sp>
          <p:nvSpPr>
            <p:cNvPr id="5" name="object 5"/>
            <p:cNvSpPr/>
            <p:nvPr/>
          </p:nvSpPr>
          <p:spPr>
            <a:xfrm>
              <a:off x="901064" y="2660776"/>
              <a:ext cx="4171950" cy="66675"/>
            </a:xfrm>
            <a:custGeom>
              <a:avLst/>
              <a:gdLst/>
              <a:ahLst/>
              <a:cxnLst/>
              <a:rect l="l" t="t" r="r" b="b"/>
              <a:pathLst>
                <a:path w="4171950" h="66675">
                  <a:moveTo>
                    <a:pt x="4171950" y="0"/>
                  </a:moveTo>
                  <a:lnTo>
                    <a:pt x="0" y="0"/>
                  </a:lnTo>
                  <a:lnTo>
                    <a:pt x="0" y="66675"/>
                  </a:lnTo>
                  <a:lnTo>
                    <a:pt x="4171950" y="66675"/>
                  </a:lnTo>
                  <a:lnTo>
                    <a:pt x="417195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5073014" y="2660776"/>
              <a:ext cx="847725" cy="66675"/>
            </a:xfrm>
            <a:custGeom>
              <a:avLst/>
              <a:gdLst/>
              <a:ahLst/>
              <a:cxnLst/>
              <a:rect l="l" t="t" r="r" b="b"/>
              <a:pathLst>
                <a:path w="847725" h="66675">
                  <a:moveTo>
                    <a:pt x="847725" y="0"/>
                  </a:moveTo>
                  <a:lnTo>
                    <a:pt x="0" y="0"/>
                  </a:lnTo>
                  <a:lnTo>
                    <a:pt x="0" y="66675"/>
                  </a:lnTo>
                  <a:lnTo>
                    <a:pt x="847725" y="66675"/>
                  </a:lnTo>
                  <a:lnTo>
                    <a:pt x="847725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5920739" y="2660776"/>
              <a:ext cx="6105525" cy="66675"/>
            </a:xfrm>
            <a:custGeom>
              <a:avLst/>
              <a:gdLst/>
              <a:ahLst/>
              <a:cxnLst/>
              <a:rect l="l" t="t" r="r" b="b"/>
              <a:pathLst>
                <a:path w="6105525" h="66675">
                  <a:moveTo>
                    <a:pt x="6105525" y="0"/>
                  </a:moveTo>
                  <a:lnTo>
                    <a:pt x="0" y="0"/>
                  </a:lnTo>
                  <a:lnTo>
                    <a:pt x="0" y="66675"/>
                  </a:lnTo>
                  <a:lnTo>
                    <a:pt x="6105525" y="66675"/>
                  </a:lnTo>
                  <a:lnTo>
                    <a:pt x="6105525" y="0"/>
                  </a:lnTo>
                  <a:close/>
                </a:path>
              </a:pathLst>
            </a:custGeom>
            <a:solidFill>
              <a:srgbClr val="7E7E7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 txBox="1"/>
          <p:nvPr/>
        </p:nvSpPr>
        <p:spPr>
          <a:xfrm>
            <a:off x="145414" y="0"/>
            <a:ext cx="11905615" cy="283718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marR="5080" indent="152400">
              <a:lnSpc>
                <a:spcPct val="115199"/>
              </a:lnSpc>
              <a:spcBef>
                <a:spcPts val="90"/>
              </a:spcBef>
              <a:tabLst>
                <a:tab pos="1108710" algn="l"/>
                <a:tab pos="2738755" algn="l"/>
                <a:tab pos="4892675" algn="l"/>
                <a:tab pos="5865495" algn="l"/>
                <a:tab pos="9048750" algn="l"/>
              </a:tabLst>
            </a:pPr>
            <a:r>
              <a:rPr sz="4400" spc="15" dirty="0">
                <a:solidFill>
                  <a:srgbClr val="6F2F9F"/>
                </a:solidFill>
                <a:latin typeface="Arial Black"/>
                <a:cs typeface="Arial Black"/>
              </a:rPr>
              <a:t>In	</a:t>
            </a:r>
            <a:r>
              <a:rPr sz="4400" spc="-10" dirty="0">
                <a:solidFill>
                  <a:srgbClr val="6F2F9F"/>
                </a:solidFill>
                <a:latin typeface="Arial Black"/>
                <a:cs typeface="Arial Black"/>
              </a:rPr>
              <a:t>ne</a:t>
            </a:r>
            <a:r>
              <a:rPr sz="4400" spc="30" dirty="0">
                <a:solidFill>
                  <a:srgbClr val="6F2F9F"/>
                </a:solidFill>
                <a:latin typeface="Arial Black"/>
                <a:cs typeface="Arial Black"/>
              </a:rPr>
              <a:t>w</a:t>
            </a:r>
            <a:r>
              <a:rPr sz="4400" dirty="0">
                <a:solidFill>
                  <a:srgbClr val="6F2F9F"/>
                </a:solidFill>
                <a:latin typeface="Arial Black"/>
                <a:cs typeface="Arial Black"/>
              </a:rPr>
              <a:t>	</a:t>
            </a:r>
            <a:r>
              <a:rPr sz="4400" spc="-15" dirty="0">
                <a:solidFill>
                  <a:srgbClr val="6F2F9F"/>
                </a:solidFill>
                <a:latin typeface="Arial Black"/>
                <a:cs typeface="Arial Black"/>
              </a:rPr>
              <a:t>ca</a:t>
            </a:r>
            <a:r>
              <a:rPr sz="4400" spc="15" dirty="0">
                <a:solidFill>
                  <a:srgbClr val="6F2F9F"/>
                </a:solidFill>
                <a:latin typeface="Arial Black"/>
                <a:cs typeface="Arial Black"/>
              </a:rPr>
              <a:t>s</a:t>
            </a:r>
            <a:r>
              <a:rPr sz="4400" spc="-15" dirty="0">
                <a:solidFill>
                  <a:srgbClr val="6F2F9F"/>
                </a:solidFill>
                <a:latin typeface="Arial Black"/>
                <a:cs typeface="Arial Black"/>
              </a:rPr>
              <a:t>e</a:t>
            </a:r>
            <a:r>
              <a:rPr sz="4400" spc="15" dirty="0">
                <a:solidFill>
                  <a:srgbClr val="6F2F9F"/>
                </a:solidFill>
                <a:latin typeface="Arial Black"/>
                <a:cs typeface="Arial Black"/>
              </a:rPr>
              <a:t>s</a:t>
            </a:r>
            <a:r>
              <a:rPr sz="4400" dirty="0">
                <a:solidFill>
                  <a:srgbClr val="6F2F9F"/>
                </a:solidFill>
                <a:latin typeface="Arial Black"/>
                <a:cs typeface="Arial Black"/>
              </a:rPr>
              <a:t>	</a:t>
            </a:r>
            <a:r>
              <a:rPr sz="4400" spc="-10" dirty="0">
                <a:solidFill>
                  <a:srgbClr val="6F2F9F"/>
                </a:solidFill>
                <a:latin typeface="Arial Black"/>
                <a:cs typeface="Arial Black"/>
              </a:rPr>
              <a:t>o</a:t>
            </a:r>
            <a:r>
              <a:rPr sz="4400" spc="10" dirty="0">
                <a:solidFill>
                  <a:srgbClr val="6F2F9F"/>
                </a:solidFill>
                <a:latin typeface="Arial Black"/>
                <a:cs typeface="Arial Black"/>
              </a:rPr>
              <a:t>f</a:t>
            </a:r>
            <a:r>
              <a:rPr sz="4400" dirty="0">
                <a:solidFill>
                  <a:srgbClr val="6F2F9F"/>
                </a:solidFill>
                <a:latin typeface="Arial Black"/>
                <a:cs typeface="Arial Black"/>
              </a:rPr>
              <a:t>	</a:t>
            </a:r>
            <a:r>
              <a:rPr sz="4400" spc="-15" dirty="0">
                <a:solidFill>
                  <a:srgbClr val="6F2F9F"/>
                </a:solidFill>
                <a:latin typeface="Arial Black"/>
                <a:cs typeface="Arial Black"/>
              </a:rPr>
              <a:t>d</a:t>
            </a:r>
            <a:r>
              <a:rPr sz="4400" spc="25" dirty="0">
                <a:solidFill>
                  <a:srgbClr val="6F2F9F"/>
                </a:solidFill>
                <a:latin typeface="Arial Black"/>
                <a:cs typeface="Arial Black"/>
              </a:rPr>
              <a:t>i</a:t>
            </a:r>
            <a:r>
              <a:rPr sz="4400" spc="55" dirty="0">
                <a:solidFill>
                  <a:srgbClr val="6F2F9F"/>
                </a:solidFill>
                <a:latin typeface="Arial Black"/>
                <a:cs typeface="Arial Black"/>
              </a:rPr>
              <a:t>a</a:t>
            </a:r>
            <a:r>
              <a:rPr sz="4400" spc="-15" dirty="0">
                <a:solidFill>
                  <a:srgbClr val="6F2F9F"/>
                </a:solidFill>
                <a:latin typeface="Arial Black"/>
                <a:cs typeface="Arial Black"/>
              </a:rPr>
              <a:t>be</a:t>
            </a:r>
            <a:r>
              <a:rPr sz="4400" spc="-10" dirty="0">
                <a:solidFill>
                  <a:srgbClr val="6F2F9F"/>
                </a:solidFill>
                <a:latin typeface="Arial Black"/>
                <a:cs typeface="Arial Black"/>
              </a:rPr>
              <a:t>t</a:t>
            </a:r>
            <a:r>
              <a:rPr sz="4400" spc="-15" dirty="0">
                <a:solidFill>
                  <a:srgbClr val="6F2F9F"/>
                </a:solidFill>
                <a:latin typeface="Arial Black"/>
                <a:cs typeface="Arial Black"/>
              </a:rPr>
              <a:t>e</a:t>
            </a:r>
            <a:r>
              <a:rPr sz="4400" spc="15" dirty="0">
                <a:solidFill>
                  <a:srgbClr val="6F2F9F"/>
                </a:solidFill>
                <a:latin typeface="Arial Black"/>
                <a:cs typeface="Arial Black"/>
              </a:rPr>
              <a:t>s,</a:t>
            </a:r>
            <a:r>
              <a:rPr sz="4400" dirty="0">
                <a:solidFill>
                  <a:srgbClr val="6F2F9F"/>
                </a:solidFill>
                <a:latin typeface="Arial Black"/>
                <a:cs typeface="Arial Black"/>
              </a:rPr>
              <a:t>	</a:t>
            </a:r>
            <a:r>
              <a:rPr sz="4400" spc="-15" dirty="0">
                <a:solidFill>
                  <a:srgbClr val="6F2F9F"/>
                </a:solidFill>
                <a:latin typeface="Arial Black"/>
                <a:cs typeface="Arial Black"/>
              </a:rPr>
              <a:t>adequ</a:t>
            </a:r>
            <a:r>
              <a:rPr sz="4400" spc="-85" dirty="0">
                <a:solidFill>
                  <a:srgbClr val="6F2F9F"/>
                </a:solidFill>
                <a:latin typeface="Arial Black"/>
                <a:cs typeface="Arial Black"/>
              </a:rPr>
              <a:t>a</a:t>
            </a:r>
            <a:r>
              <a:rPr sz="4400" spc="-10" dirty="0">
                <a:solidFill>
                  <a:srgbClr val="6F2F9F"/>
                </a:solidFill>
                <a:latin typeface="Arial Black"/>
                <a:cs typeface="Arial Black"/>
              </a:rPr>
              <a:t>t</a:t>
            </a:r>
            <a:r>
              <a:rPr sz="4400" spc="10" dirty="0">
                <a:solidFill>
                  <a:srgbClr val="6F2F9F"/>
                </a:solidFill>
                <a:latin typeface="Arial Black"/>
                <a:cs typeface="Arial Black"/>
              </a:rPr>
              <a:t>e  </a:t>
            </a:r>
            <a:r>
              <a:rPr sz="4400" u="heavy" spc="15" dirty="0">
                <a:solidFill>
                  <a:srgbClr val="6F2F9F"/>
                </a:solidFill>
                <a:uFill>
                  <a:solidFill>
                    <a:srgbClr val="6F2F9F"/>
                  </a:solidFill>
                </a:uFill>
                <a:latin typeface="Arial Black"/>
                <a:cs typeface="Arial Black"/>
              </a:rPr>
              <a:t>glycemic</a:t>
            </a:r>
            <a:r>
              <a:rPr sz="4400" u="heavy" spc="-135" dirty="0">
                <a:solidFill>
                  <a:srgbClr val="6F2F9F"/>
                </a:solidFill>
                <a:uFill>
                  <a:solidFill>
                    <a:srgbClr val="6F2F9F"/>
                  </a:solidFill>
                </a:uFill>
                <a:latin typeface="Arial Black"/>
                <a:cs typeface="Arial Black"/>
              </a:rPr>
              <a:t> </a:t>
            </a:r>
            <a:r>
              <a:rPr sz="4400" u="heavy" dirty="0">
                <a:solidFill>
                  <a:srgbClr val="6F2F9F"/>
                </a:solidFill>
                <a:uFill>
                  <a:solidFill>
                    <a:srgbClr val="6F2F9F"/>
                  </a:solidFill>
                </a:uFill>
                <a:latin typeface="Arial Black"/>
                <a:cs typeface="Arial Black"/>
              </a:rPr>
              <a:t>control</a:t>
            </a:r>
            <a:r>
              <a:rPr sz="4400" u="heavy" spc="70" dirty="0">
                <a:solidFill>
                  <a:srgbClr val="6F2F9F"/>
                </a:solidFill>
                <a:uFill>
                  <a:solidFill>
                    <a:srgbClr val="6F2F9F"/>
                  </a:solidFill>
                </a:uFill>
                <a:latin typeface="Arial Black"/>
                <a:cs typeface="Arial Black"/>
              </a:rPr>
              <a:t> </a:t>
            </a:r>
            <a:r>
              <a:rPr sz="4400" u="heavy" dirty="0">
                <a:solidFill>
                  <a:srgbClr val="6F2F9F"/>
                </a:solidFill>
                <a:uFill>
                  <a:solidFill>
                    <a:srgbClr val="6F2F9F"/>
                  </a:solidFill>
                </a:uFill>
                <a:latin typeface="Arial Black"/>
                <a:cs typeface="Arial Black"/>
              </a:rPr>
              <a:t>can</a:t>
            </a:r>
            <a:r>
              <a:rPr sz="4400" u="heavy" spc="-5" dirty="0">
                <a:solidFill>
                  <a:srgbClr val="6F2F9F"/>
                </a:solidFill>
                <a:uFill>
                  <a:solidFill>
                    <a:srgbClr val="6F2F9F"/>
                  </a:solidFill>
                </a:uFill>
                <a:latin typeface="Arial Black"/>
                <a:cs typeface="Arial Black"/>
              </a:rPr>
              <a:t> </a:t>
            </a:r>
            <a:r>
              <a:rPr sz="4400" u="heavy" spc="5" dirty="0">
                <a:solidFill>
                  <a:srgbClr val="6F2F9F"/>
                </a:solidFill>
                <a:uFill>
                  <a:solidFill>
                    <a:srgbClr val="6F2F9F"/>
                  </a:solidFill>
                </a:uFill>
                <a:latin typeface="Arial Black"/>
                <a:cs typeface="Arial Black"/>
              </a:rPr>
              <a:t>be </a:t>
            </a:r>
            <a:r>
              <a:rPr sz="4400" u="heavy" spc="-5" dirty="0">
                <a:solidFill>
                  <a:srgbClr val="6F2F9F"/>
                </a:solidFill>
                <a:uFill>
                  <a:solidFill>
                    <a:srgbClr val="6F2F9F"/>
                  </a:solidFill>
                </a:uFill>
                <a:latin typeface="Arial Black"/>
                <a:cs typeface="Arial Black"/>
              </a:rPr>
              <a:t>obtained</a:t>
            </a:r>
            <a:r>
              <a:rPr sz="4400" u="heavy" spc="20" dirty="0">
                <a:solidFill>
                  <a:srgbClr val="6F2F9F"/>
                </a:solidFill>
                <a:uFill>
                  <a:solidFill>
                    <a:srgbClr val="6F2F9F"/>
                  </a:solidFill>
                </a:uFill>
                <a:latin typeface="Arial Black"/>
                <a:cs typeface="Arial Black"/>
              </a:rPr>
              <a:t> </a:t>
            </a:r>
            <a:r>
              <a:rPr sz="4400" u="heavy" spc="10" dirty="0">
                <a:solidFill>
                  <a:srgbClr val="6F2F9F"/>
                </a:solidFill>
                <a:uFill>
                  <a:solidFill>
                    <a:srgbClr val="6F2F9F"/>
                  </a:solidFill>
                </a:uFill>
                <a:latin typeface="Arial Black"/>
                <a:cs typeface="Arial Black"/>
              </a:rPr>
              <a:t>:</a:t>
            </a:r>
            <a:endParaRPr sz="4400">
              <a:latin typeface="Arial Black"/>
              <a:cs typeface="Arial Black"/>
            </a:endParaRPr>
          </a:p>
          <a:p>
            <a:pPr marL="12700">
              <a:lnSpc>
                <a:spcPct val="100000"/>
              </a:lnSpc>
              <a:spcBef>
                <a:spcPts val="2060"/>
              </a:spcBef>
              <a:tabLst>
                <a:tab pos="1918970" algn="l"/>
                <a:tab pos="4015740" algn="l"/>
                <a:tab pos="4930775" algn="l"/>
                <a:tab pos="5779135" algn="l"/>
                <a:tab pos="6990080" algn="l"/>
                <a:tab pos="8143240" algn="l"/>
                <a:tab pos="10307320" algn="l"/>
              </a:tabLst>
            </a:pPr>
            <a:r>
              <a:rPr sz="6600" b="1" spc="80" dirty="0">
                <a:latin typeface="Arial"/>
                <a:cs typeface="Arial"/>
              </a:rPr>
              <a:t>1.In	</a:t>
            </a:r>
            <a:r>
              <a:rPr sz="6600" b="1" spc="50" dirty="0">
                <a:latin typeface="Arial"/>
                <a:cs typeface="Arial"/>
              </a:rPr>
              <a:t>50%	</a:t>
            </a:r>
            <a:r>
              <a:rPr sz="6600" b="1" dirty="0">
                <a:latin typeface="Arial"/>
                <a:cs typeface="Arial"/>
              </a:rPr>
              <a:t>=	</a:t>
            </a:r>
            <a:r>
              <a:rPr sz="3950" b="1" dirty="0">
                <a:solidFill>
                  <a:srgbClr val="FF0000"/>
                </a:solidFill>
                <a:latin typeface="Arial"/>
                <a:cs typeface="Arial"/>
              </a:rPr>
              <a:t>by	</a:t>
            </a:r>
            <a:r>
              <a:rPr sz="3950" b="1" dirty="0">
                <a:solidFill>
                  <a:srgbClr val="7E7E7E"/>
                </a:solidFill>
                <a:latin typeface="Arial"/>
                <a:cs typeface="Arial"/>
              </a:rPr>
              <a:t>Diet	</a:t>
            </a:r>
            <a:r>
              <a:rPr sz="3950" b="1" spc="15" dirty="0">
                <a:solidFill>
                  <a:srgbClr val="7E7E7E"/>
                </a:solidFill>
                <a:latin typeface="Arial"/>
                <a:cs typeface="Arial"/>
              </a:rPr>
              <a:t>and	</a:t>
            </a:r>
            <a:r>
              <a:rPr sz="3950" b="1" spc="25" dirty="0">
                <a:solidFill>
                  <a:srgbClr val="7E7E7E"/>
                </a:solidFill>
                <a:latin typeface="Arial"/>
                <a:cs typeface="Arial"/>
              </a:rPr>
              <a:t>lifestyle	</a:t>
            </a:r>
            <a:r>
              <a:rPr sz="3950" b="1" spc="15" dirty="0">
                <a:solidFill>
                  <a:srgbClr val="7E7E7E"/>
                </a:solidFill>
                <a:latin typeface="Arial"/>
                <a:cs typeface="Arial"/>
              </a:rPr>
              <a:t>advice</a:t>
            </a:r>
            <a:endParaRPr sz="3950">
              <a:latin typeface="Arial"/>
              <a:cs typeface="Arial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901064" y="4746752"/>
            <a:ext cx="3790950" cy="66675"/>
          </a:xfrm>
          <a:custGeom>
            <a:avLst/>
            <a:gdLst/>
            <a:ahLst/>
            <a:cxnLst/>
            <a:rect l="l" t="t" r="r" b="b"/>
            <a:pathLst>
              <a:path w="3790950" h="66675">
                <a:moveTo>
                  <a:pt x="3790950" y="0"/>
                </a:moveTo>
                <a:lnTo>
                  <a:pt x="0" y="0"/>
                </a:lnTo>
                <a:lnTo>
                  <a:pt x="0" y="66675"/>
                </a:lnTo>
                <a:lnTo>
                  <a:pt x="3790950" y="66675"/>
                </a:lnTo>
                <a:lnTo>
                  <a:pt x="379095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145414" y="2760574"/>
            <a:ext cx="4564380" cy="2122170"/>
          </a:xfrm>
          <a:prstGeom prst="rect">
            <a:avLst/>
          </a:prstGeom>
        </p:spPr>
        <p:txBody>
          <a:bodyPr vert="horz" wrap="square" lIns="0" tIns="155575" rIns="0" bIns="0" rtlCol="0">
            <a:spAutoFit/>
          </a:bodyPr>
          <a:lstStyle/>
          <a:p>
            <a:pPr marL="756285">
              <a:lnSpc>
                <a:spcPct val="100000"/>
              </a:lnSpc>
              <a:spcBef>
                <a:spcPts val="1225"/>
              </a:spcBef>
            </a:pPr>
            <a:r>
              <a:rPr sz="3950" b="1" u="heavy" spc="-5" dirty="0">
                <a:solidFill>
                  <a:srgbClr val="7E7E7E"/>
                </a:solidFill>
                <a:uFill>
                  <a:solidFill>
                    <a:srgbClr val="7E7E7E"/>
                  </a:solidFill>
                </a:uFill>
                <a:latin typeface="Arial"/>
                <a:cs typeface="Arial"/>
              </a:rPr>
              <a:t>alone</a:t>
            </a:r>
            <a:endParaRPr sz="395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2000"/>
              </a:spcBef>
              <a:tabLst>
                <a:tab pos="2004695" algn="l"/>
                <a:tab pos="4015740" algn="l"/>
              </a:tabLst>
            </a:pPr>
            <a:r>
              <a:rPr sz="5400" b="1" spc="-5" dirty="0">
                <a:latin typeface="Arial"/>
                <a:cs typeface="Arial"/>
              </a:rPr>
              <a:t>2</a:t>
            </a:r>
            <a:r>
              <a:rPr sz="5400" b="1" dirty="0">
                <a:latin typeface="Arial"/>
                <a:cs typeface="Arial"/>
              </a:rPr>
              <a:t>.</a:t>
            </a:r>
            <a:r>
              <a:rPr sz="5400" b="1" spc="-155" dirty="0">
                <a:latin typeface="Arial"/>
                <a:cs typeface="Arial"/>
              </a:rPr>
              <a:t> </a:t>
            </a:r>
            <a:r>
              <a:rPr sz="5400" b="1" spc="-5" dirty="0">
                <a:latin typeface="Arial"/>
                <a:cs typeface="Arial"/>
              </a:rPr>
              <a:t>I</a:t>
            </a:r>
            <a:r>
              <a:rPr sz="5400" b="1" spc="5" dirty="0">
                <a:latin typeface="Arial"/>
                <a:cs typeface="Arial"/>
              </a:rPr>
              <a:t>n</a:t>
            </a:r>
            <a:r>
              <a:rPr sz="5400" b="1" dirty="0">
                <a:latin typeface="Arial"/>
                <a:cs typeface="Arial"/>
              </a:rPr>
              <a:t>	</a:t>
            </a:r>
            <a:r>
              <a:rPr sz="5400" b="1" spc="-5" dirty="0">
                <a:latin typeface="Arial"/>
                <a:cs typeface="Arial"/>
              </a:rPr>
              <a:t>25</a:t>
            </a:r>
            <a:r>
              <a:rPr sz="5400" b="1" spc="5" dirty="0">
                <a:latin typeface="Arial"/>
                <a:cs typeface="Arial"/>
              </a:rPr>
              <a:t>%</a:t>
            </a:r>
            <a:r>
              <a:rPr sz="5400" b="1" dirty="0">
                <a:latin typeface="Arial"/>
                <a:cs typeface="Arial"/>
              </a:rPr>
              <a:t>	</a:t>
            </a:r>
            <a:r>
              <a:rPr sz="7200" b="1" spc="5" dirty="0">
                <a:latin typeface="Arial"/>
                <a:cs typeface="Arial"/>
              </a:rPr>
              <a:t>=</a:t>
            </a:r>
            <a:endParaRPr sz="7200">
              <a:latin typeface="Arial"/>
              <a:cs typeface="Arial"/>
            </a:endParaRPr>
          </a:p>
        </p:txBody>
      </p:sp>
      <p:grpSp>
        <p:nvGrpSpPr>
          <p:cNvPr id="11" name="object 11"/>
          <p:cNvGrpSpPr/>
          <p:nvPr/>
        </p:nvGrpSpPr>
        <p:grpSpPr>
          <a:xfrm>
            <a:off x="4692015" y="4746752"/>
            <a:ext cx="7334250" cy="66675"/>
            <a:chOff x="4692015" y="4746752"/>
            <a:chExt cx="7334250" cy="66675"/>
          </a:xfrm>
        </p:grpSpPr>
        <p:sp>
          <p:nvSpPr>
            <p:cNvPr id="12" name="object 12"/>
            <p:cNvSpPr/>
            <p:nvPr/>
          </p:nvSpPr>
          <p:spPr>
            <a:xfrm>
              <a:off x="4692015" y="4746752"/>
              <a:ext cx="2295525" cy="66675"/>
            </a:xfrm>
            <a:custGeom>
              <a:avLst/>
              <a:gdLst/>
              <a:ahLst/>
              <a:cxnLst/>
              <a:rect l="l" t="t" r="r" b="b"/>
              <a:pathLst>
                <a:path w="2295525" h="66675">
                  <a:moveTo>
                    <a:pt x="2295525" y="0"/>
                  </a:moveTo>
                  <a:lnTo>
                    <a:pt x="0" y="0"/>
                  </a:lnTo>
                  <a:lnTo>
                    <a:pt x="0" y="66675"/>
                  </a:lnTo>
                  <a:lnTo>
                    <a:pt x="2295525" y="66675"/>
                  </a:lnTo>
                  <a:lnTo>
                    <a:pt x="2295525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6987540" y="4746752"/>
              <a:ext cx="5038725" cy="66675"/>
            </a:xfrm>
            <a:custGeom>
              <a:avLst/>
              <a:gdLst/>
              <a:ahLst/>
              <a:cxnLst/>
              <a:rect l="l" t="t" r="r" b="b"/>
              <a:pathLst>
                <a:path w="5038725" h="66675">
                  <a:moveTo>
                    <a:pt x="5038725" y="0"/>
                  </a:moveTo>
                  <a:lnTo>
                    <a:pt x="0" y="0"/>
                  </a:lnTo>
                  <a:lnTo>
                    <a:pt x="0" y="66675"/>
                  </a:lnTo>
                  <a:lnTo>
                    <a:pt x="5038725" y="66675"/>
                  </a:lnTo>
                  <a:lnTo>
                    <a:pt x="5038725" y="0"/>
                  </a:lnTo>
                  <a:close/>
                </a:path>
              </a:pathLst>
            </a:custGeom>
            <a:solidFill>
              <a:srgbClr val="7E7E7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4" name="object 14"/>
          <p:cNvSpPr txBox="1"/>
          <p:nvPr/>
        </p:nvSpPr>
        <p:spPr>
          <a:xfrm>
            <a:off x="5245353" y="4168394"/>
            <a:ext cx="6797040" cy="63246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  <a:tabLst>
                <a:tab pos="1747520" algn="l"/>
                <a:tab pos="3234055" algn="l"/>
                <a:tab pos="4864100" algn="l"/>
              </a:tabLst>
            </a:pPr>
            <a:r>
              <a:rPr sz="3950" b="1" spc="-20" dirty="0">
                <a:solidFill>
                  <a:srgbClr val="FF0000"/>
                </a:solidFill>
                <a:latin typeface="Arial"/>
                <a:cs typeface="Arial"/>
              </a:rPr>
              <a:t>n</a:t>
            </a:r>
            <a:r>
              <a:rPr sz="3950" b="1" spc="45" dirty="0">
                <a:solidFill>
                  <a:srgbClr val="FF0000"/>
                </a:solidFill>
                <a:latin typeface="Arial"/>
                <a:cs typeface="Arial"/>
              </a:rPr>
              <a:t>e</a:t>
            </a:r>
            <a:r>
              <a:rPr sz="3950" b="1" spc="-25" dirty="0">
                <a:solidFill>
                  <a:srgbClr val="FF0000"/>
                </a:solidFill>
                <a:latin typeface="Arial"/>
                <a:cs typeface="Arial"/>
              </a:rPr>
              <a:t>e</a:t>
            </a:r>
            <a:r>
              <a:rPr sz="3950" b="1" spc="15" dirty="0">
                <a:solidFill>
                  <a:srgbClr val="FF0000"/>
                </a:solidFill>
                <a:latin typeface="Arial"/>
                <a:cs typeface="Arial"/>
              </a:rPr>
              <a:t>d</a:t>
            </a:r>
            <a:r>
              <a:rPr sz="3950" b="1" dirty="0">
                <a:solidFill>
                  <a:srgbClr val="FF0000"/>
                </a:solidFill>
                <a:latin typeface="Arial"/>
                <a:cs typeface="Arial"/>
              </a:rPr>
              <a:t>	</a:t>
            </a:r>
            <a:r>
              <a:rPr sz="3950" b="1" spc="-15" dirty="0">
                <a:solidFill>
                  <a:srgbClr val="7E7E7E"/>
                </a:solidFill>
                <a:latin typeface="Arial"/>
                <a:cs typeface="Arial"/>
              </a:rPr>
              <a:t>o</a:t>
            </a:r>
            <a:r>
              <a:rPr sz="3950" b="1" spc="105" dirty="0">
                <a:solidFill>
                  <a:srgbClr val="7E7E7E"/>
                </a:solidFill>
                <a:latin typeface="Arial"/>
                <a:cs typeface="Arial"/>
              </a:rPr>
              <a:t>r</a:t>
            </a:r>
            <a:r>
              <a:rPr sz="3950" b="1" spc="-25" dirty="0">
                <a:solidFill>
                  <a:srgbClr val="7E7E7E"/>
                </a:solidFill>
                <a:latin typeface="Arial"/>
                <a:cs typeface="Arial"/>
              </a:rPr>
              <a:t>a</a:t>
            </a:r>
            <a:r>
              <a:rPr sz="3950" b="1" spc="5" dirty="0">
                <a:solidFill>
                  <a:srgbClr val="7E7E7E"/>
                </a:solidFill>
                <a:latin typeface="Arial"/>
                <a:cs typeface="Arial"/>
              </a:rPr>
              <a:t>l</a:t>
            </a:r>
            <a:r>
              <a:rPr sz="3950" b="1" dirty="0">
                <a:solidFill>
                  <a:srgbClr val="7E7E7E"/>
                </a:solidFill>
                <a:latin typeface="Arial"/>
                <a:cs typeface="Arial"/>
              </a:rPr>
              <a:t>	</a:t>
            </a:r>
            <a:r>
              <a:rPr sz="3950" b="1" spc="45" dirty="0">
                <a:solidFill>
                  <a:srgbClr val="7E7E7E"/>
                </a:solidFill>
                <a:latin typeface="Arial"/>
                <a:cs typeface="Arial"/>
              </a:rPr>
              <a:t>a</a:t>
            </a:r>
            <a:r>
              <a:rPr sz="3950" b="1" spc="-20" dirty="0">
                <a:solidFill>
                  <a:srgbClr val="7E7E7E"/>
                </a:solidFill>
                <a:latin typeface="Arial"/>
                <a:cs typeface="Arial"/>
              </a:rPr>
              <a:t>n</a:t>
            </a:r>
            <a:r>
              <a:rPr sz="3950" b="1" spc="25" dirty="0">
                <a:solidFill>
                  <a:srgbClr val="7E7E7E"/>
                </a:solidFill>
                <a:latin typeface="Arial"/>
                <a:cs typeface="Arial"/>
              </a:rPr>
              <a:t>t</a:t>
            </a:r>
            <a:r>
              <a:rPr sz="3950" b="1" spc="35" dirty="0">
                <a:solidFill>
                  <a:srgbClr val="7E7E7E"/>
                </a:solidFill>
                <a:latin typeface="Arial"/>
                <a:cs typeface="Arial"/>
              </a:rPr>
              <a:t>i</a:t>
            </a:r>
            <a:r>
              <a:rPr sz="3950" b="1" spc="10" dirty="0">
                <a:solidFill>
                  <a:srgbClr val="7E7E7E"/>
                </a:solidFill>
                <a:latin typeface="Arial"/>
                <a:cs typeface="Arial"/>
              </a:rPr>
              <a:t>-</a:t>
            </a:r>
            <a:r>
              <a:rPr sz="3950" b="1" dirty="0">
                <a:solidFill>
                  <a:srgbClr val="7E7E7E"/>
                </a:solidFill>
                <a:latin typeface="Arial"/>
                <a:cs typeface="Arial"/>
              </a:rPr>
              <a:t>	</a:t>
            </a:r>
            <a:r>
              <a:rPr sz="3950" b="1" spc="-15" dirty="0">
                <a:solidFill>
                  <a:srgbClr val="7E7E7E"/>
                </a:solidFill>
                <a:latin typeface="Arial"/>
                <a:cs typeface="Arial"/>
              </a:rPr>
              <a:t>d</a:t>
            </a:r>
            <a:r>
              <a:rPr sz="3950" b="1" spc="95" dirty="0">
                <a:solidFill>
                  <a:srgbClr val="7E7E7E"/>
                </a:solidFill>
                <a:latin typeface="Arial"/>
                <a:cs typeface="Arial"/>
              </a:rPr>
              <a:t>i</a:t>
            </a:r>
            <a:r>
              <a:rPr sz="3950" b="1" spc="-25" dirty="0">
                <a:solidFill>
                  <a:srgbClr val="7E7E7E"/>
                </a:solidFill>
                <a:latin typeface="Arial"/>
                <a:cs typeface="Arial"/>
              </a:rPr>
              <a:t>a</a:t>
            </a:r>
            <a:r>
              <a:rPr sz="3950" b="1" spc="50" dirty="0">
                <a:solidFill>
                  <a:srgbClr val="7E7E7E"/>
                </a:solidFill>
                <a:latin typeface="Arial"/>
                <a:cs typeface="Arial"/>
              </a:rPr>
              <a:t>b</a:t>
            </a:r>
            <a:r>
              <a:rPr sz="3950" b="1" spc="-25" dirty="0">
                <a:solidFill>
                  <a:srgbClr val="7E7E7E"/>
                </a:solidFill>
                <a:latin typeface="Arial"/>
                <a:cs typeface="Arial"/>
              </a:rPr>
              <a:t>e</a:t>
            </a:r>
            <a:r>
              <a:rPr sz="3950" b="1" spc="30" dirty="0">
                <a:solidFill>
                  <a:srgbClr val="7E7E7E"/>
                </a:solidFill>
                <a:latin typeface="Arial"/>
                <a:cs typeface="Arial"/>
              </a:rPr>
              <a:t>t</a:t>
            </a:r>
            <a:r>
              <a:rPr sz="3950" b="1" spc="20" dirty="0">
                <a:solidFill>
                  <a:srgbClr val="7E7E7E"/>
                </a:solidFill>
                <a:latin typeface="Arial"/>
                <a:cs typeface="Arial"/>
              </a:rPr>
              <a:t>i</a:t>
            </a:r>
            <a:r>
              <a:rPr sz="3950" b="1" spc="15" dirty="0">
                <a:solidFill>
                  <a:srgbClr val="7E7E7E"/>
                </a:solidFill>
                <a:latin typeface="Arial"/>
                <a:cs typeface="Arial"/>
              </a:rPr>
              <a:t>c</a:t>
            </a:r>
            <a:endParaRPr sz="3950">
              <a:latin typeface="Arial"/>
              <a:cs typeface="Arial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145414" y="4877675"/>
            <a:ext cx="6886575" cy="2122805"/>
          </a:xfrm>
          <a:prstGeom prst="rect">
            <a:avLst/>
          </a:prstGeom>
        </p:spPr>
        <p:txBody>
          <a:bodyPr vert="horz" wrap="square" lIns="0" tIns="155575" rIns="0" bIns="0" rtlCol="0">
            <a:spAutoFit/>
          </a:bodyPr>
          <a:lstStyle/>
          <a:p>
            <a:pPr marL="756285">
              <a:lnSpc>
                <a:spcPct val="100000"/>
              </a:lnSpc>
              <a:spcBef>
                <a:spcPts val="1225"/>
              </a:spcBef>
            </a:pPr>
            <a:r>
              <a:rPr sz="3950" b="1" u="heavy" dirty="0">
                <a:solidFill>
                  <a:srgbClr val="7E7E7E"/>
                </a:solidFill>
                <a:uFill>
                  <a:solidFill>
                    <a:srgbClr val="7E7E7E"/>
                  </a:solidFill>
                </a:uFill>
                <a:latin typeface="Arial"/>
                <a:cs typeface="Arial"/>
              </a:rPr>
              <a:t>medication</a:t>
            </a:r>
            <a:endParaRPr sz="395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2000"/>
              </a:spcBef>
            </a:pPr>
            <a:r>
              <a:rPr sz="5400" b="1" spc="-5" dirty="0">
                <a:latin typeface="Arial"/>
                <a:cs typeface="Arial"/>
              </a:rPr>
              <a:t>3</a:t>
            </a:r>
            <a:r>
              <a:rPr sz="5400" b="1" dirty="0">
                <a:latin typeface="Arial"/>
                <a:cs typeface="Arial"/>
              </a:rPr>
              <a:t>.</a:t>
            </a:r>
            <a:r>
              <a:rPr sz="5400" b="1" spc="-155" dirty="0">
                <a:latin typeface="Arial"/>
                <a:cs typeface="Arial"/>
              </a:rPr>
              <a:t> </a:t>
            </a:r>
            <a:r>
              <a:rPr sz="5400" b="1" spc="-5" dirty="0">
                <a:latin typeface="Arial"/>
                <a:cs typeface="Arial"/>
              </a:rPr>
              <a:t>I</a:t>
            </a:r>
            <a:r>
              <a:rPr sz="5400" b="1" spc="5" dirty="0">
                <a:latin typeface="Arial"/>
                <a:cs typeface="Arial"/>
              </a:rPr>
              <a:t>n</a:t>
            </a:r>
            <a:r>
              <a:rPr sz="5400" b="1" spc="-5" dirty="0">
                <a:latin typeface="Arial"/>
                <a:cs typeface="Arial"/>
              </a:rPr>
              <a:t> 25</a:t>
            </a:r>
            <a:r>
              <a:rPr sz="5400" b="1" spc="5" dirty="0">
                <a:latin typeface="Arial"/>
                <a:cs typeface="Arial"/>
              </a:rPr>
              <a:t>%</a:t>
            </a:r>
            <a:r>
              <a:rPr sz="5400" b="1" spc="-5" dirty="0">
                <a:latin typeface="Arial"/>
                <a:cs typeface="Arial"/>
              </a:rPr>
              <a:t> </a:t>
            </a:r>
            <a:r>
              <a:rPr sz="7200" b="1" spc="5" dirty="0">
                <a:latin typeface="Arial"/>
                <a:cs typeface="Arial"/>
              </a:rPr>
              <a:t>=</a:t>
            </a:r>
            <a:r>
              <a:rPr sz="7200" b="1" spc="-885" dirty="0">
                <a:latin typeface="Arial"/>
                <a:cs typeface="Arial"/>
              </a:rPr>
              <a:t> </a:t>
            </a:r>
            <a:r>
              <a:rPr sz="3950" b="1" spc="-20" dirty="0">
                <a:solidFill>
                  <a:srgbClr val="FF0000"/>
                </a:solidFill>
                <a:latin typeface="Arial"/>
                <a:cs typeface="Arial"/>
              </a:rPr>
              <a:t>n</a:t>
            </a:r>
            <a:r>
              <a:rPr sz="3950" b="1" spc="-25" dirty="0">
                <a:solidFill>
                  <a:srgbClr val="FF0000"/>
                </a:solidFill>
                <a:latin typeface="Arial"/>
                <a:cs typeface="Arial"/>
              </a:rPr>
              <a:t>ee</a:t>
            </a:r>
            <a:r>
              <a:rPr sz="3950" b="1" spc="15" dirty="0">
                <a:solidFill>
                  <a:srgbClr val="FF0000"/>
                </a:solidFill>
                <a:latin typeface="Arial"/>
                <a:cs typeface="Arial"/>
              </a:rPr>
              <a:t>d</a:t>
            </a:r>
            <a:r>
              <a:rPr sz="3950" b="1" spc="8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3950" b="1" spc="20" dirty="0">
                <a:solidFill>
                  <a:srgbClr val="7E7E7E"/>
                </a:solidFill>
                <a:latin typeface="Arial"/>
                <a:cs typeface="Arial"/>
              </a:rPr>
              <a:t>i</a:t>
            </a:r>
            <a:r>
              <a:rPr sz="3950" b="1" spc="-20" dirty="0">
                <a:solidFill>
                  <a:srgbClr val="7E7E7E"/>
                </a:solidFill>
                <a:latin typeface="Arial"/>
                <a:cs typeface="Arial"/>
              </a:rPr>
              <a:t>n</a:t>
            </a:r>
            <a:r>
              <a:rPr sz="3950" b="1" spc="-25" dirty="0">
                <a:solidFill>
                  <a:srgbClr val="7E7E7E"/>
                </a:solidFill>
                <a:latin typeface="Arial"/>
                <a:cs typeface="Arial"/>
              </a:rPr>
              <a:t>s</a:t>
            </a:r>
            <a:r>
              <a:rPr sz="3950" b="1" spc="-20" dirty="0">
                <a:solidFill>
                  <a:srgbClr val="7E7E7E"/>
                </a:solidFill>
                <a:latin typeface="Arial"/>
                <a:cs typeface="Arial"/>
              </a:rPr>
              <a:t>u</a:t>
            </a:r>
            <a:r>
              <a:rPr sz="3950" b="1" spc="20" dirty="0">
                <a:solidFill>
                  <a:srgbClr val="7E7E7E"/>
                </a:solidFill>
                <a:latin typeface="Arial"/>
                <a:cs typeface="Arial"/>
              </a:rPr>
              <a:t>li</a:t>
            </a:r>
            <a:r>
              <a:rPr sz="3950" b="1" dirty="0">
                <a:solidFill>
                  <a:srgbClr val="7E7E7E"/>
                </a:solidFill>
                <a:latin typeface="Arial"/>
                <a:cs typeface="Arial"/>
              </a:rPr>
              <a:t>n</a:t>
            </a:r>
            <a:r>
              <a:rPr sz="3950" b="1" spc="5" dirty="0">
                <a:solidFill>
                  <a:srgbClr val="7E7E7E"/>
                </a:solidFill>
                <a:latin typeface="Arial"/>
                <a:cs typeface="Arial"/>
              </a:rPr>
              <a:t>.</a:t>
            </a:r>
            <a:endParaRPr sz="395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6675" y="-7917"/>
            <a:ext cx="12125325" cy="1323975"/>
          </a:xfrm>
          <a:custGeom>
            <a:avLst/>
            <a:gdLst/>
            <a:ahLst/>
            <a:cxnLst/>
            <a:rect l="l" t="t" r="r" b="b"/>
            <a:pathLst>
              <a:path w="12125325" h="1323975">
                <a:moveTo>
                  <a:pt x="12125325" y="0"/>
                </a:moveTo>
                <a:lnTo>
                  <a:pt x="0" y="0"/>
                </a:lnTo>
                <a:lnTo>
                  <a:pt x="0" y="1323975"/>
                </a:lnTo>
                <a:lnTo>
                  <a:pt x="12125325" y="1323975"/>
                </a:lnTo>
                <a:lnTo>
                  <a:pt x="12125325" y="0"/>
                </a:lnTo>
                <a:close/>
              </a:path>
            </a:pathLst>
          </a:cu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41287" y="0"/>
            <a:ext cx="11054080" cy="1490980"/>
          </a:xfrm>
          <a:prstGeom prst="rect">
            <a:avLst/>
          </a:prstGeom>
        </p:spPr>
        <p:txBody>
          <a:bodyPr vert="horz" wrap="square" lIns="0" tIns="1460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5"/>
              </a:spcBef>
            </a:pPr>
            <a:r>
              <a:rPr sz="9600" b="1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Learning</a:t>
            </a:r>
            <a:r>
              <a:rPr sz="9600" b="1" spc="-45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 </a:t>
            </a:r>
            <a:r>
              <a:rPr sz="9600" b="1" spc="10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Objectives:</a:t>
            </a:r>
            <a:endParaRPr sz="9600" dirty="0">
              <a:solidFill>
                <a:sysClr val="windowText" lastClr="000000"/>
              </a:solidFill>
              <a:latin typeface="Times New Roman"/>
              <a:cs typeface="Times New Roman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66675" y="1485900"/>
            <a:ext cx="12125325" cy="5162550"/>
          </a:xfrm>
          <a:custGeom>
            <a:avLst/>
            <a:gdLst/>
            <a:ahLst/>
            <a:cxnLst/>
            <a:rect l="l" t="t" r="r" b="b"/>
            <a:pathLst>
              <a:path w="12125325" h="5162550">
                <a:moveTo>
                  <a:pt x="12125325" y="0"/>
                </a:moveTo>
                <a:lnTo>
                  <a:pt x="0" y="0"/>
                </a:lnTo>
                <a:lnTo>
                  <a:pt x="0" y="5162550"/>
                </a:lnTo>
                <a:lnTo>
                  <a:pt x="12125325" y="5162550"/>
                </a:lnTo>
                <a:lnTo>
                  <a:pt x="12125325" y="0"/>
                </a:lnTo>
                <a:close/>
              </a:path>
            </a:pathLst>
          </a:cu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 lIns="0" tIns="0" rIns="0" bIns="0" rtlCol="0"/>
          <a:lstStyle/>
          <a:p>
            <a:endParaRPr>
              <a:ln>
                <a:solidFill>
                  <a:schemeClr val="bg1"/>
                </a:solidFill>
              </a:ln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41287" y="1412938"/>
            <a:ext cx="11624310" cy="4116070"/>
          </a:xfrm>
          <a:prstGeom prst="rect">
            <a:avLst/>
          </a:prstGeom>
        </p:spPr>
        <p:txBody>
          <a:bodyPr vert="horz" wrap="square" lIns="0" tIns="94615" rIns="0" bIns="0" rtlCol="0">
            <a:spAutoFit/>
          </a:bodyPr>
          <a:lstStyle/>
          <a:p>
            <a:pPr marL="756285" marR="2110105" indent="-743585">
              <a:lnSpc>
                <a:spcPts val="4730"/>
              </a:lnSpc>
              <a:spcBef>
                <a:spcPts val="745"/>
              </a:spcBef>
              <a:buAutoNum type="arabicPeriod"/>
              <a:tabLst>
                <a:tab pos="755650" algn="l"/>
                <a:tab pos="756285" algn="l"/>
                <a:tab pos="7597775" algn="l"/>
              </a:tabLst>
            </a:pPr>
            <a:r>
              <a:rPr sz="4400" b="1" spc="-5" dirty="0">
                <a:solidFill>
                  <a:sysClr val="windowText" lastClr="000000"/>
                </a:solidFill>
                <a:latin typeface="Calibri"/>
                <a:cs typeface="Calibri"/>
              </a:rPr>
              <a:t>Review</a:t>
            </a:r>
            <a:r>
              <a:rPr sz="4400" b="1" spc="-95" dirty="0">
                <a:solidFill>
                  <a:sysClr val="windowText" lastClr="000000"/>
                </a:solidFill>
                <a:latin typeface="Calibri"/>
                <a:cs typeface="Calibri"/>
              </a:rPr>
              <a:t> </a:t>
            </a:r>
            <a:r>
              <a:rPr sz="4400" b="1" spc="5" dirty="0">
                <a:solidFill>
                  <a:sysClr val="windowText" lastClr="000000"/>
                </a:solidFill>
                <a:latin typeface="Calibri"/>
                <a:cs typeface="Calibri"/>
              </a:rPr>
              <a:t>the</a:t>
            </a:r>
            <a:r>
              <a:rPr sz="4400" b="1" spc="-75" dirty="0">
                <a:solidFill>
                  <a:sysClr val="windowText" lastClr="000000"/>
                </a:solidFill>
                <a:latin typeface="Calibri"/>
                <a:cs typeface="Calibri"/>
              </a:rPr>
              <a:t> </a:t>
            </a:r>
            <a:r>
              <a:rPr sz="4400" b="1" spc="20" dirty="0">
                <a:solidFill>
                  <a:sysClr val="windowText" lastClr="000000"/>
                </a:solidFill>
                <a:latin typeface="Calibri"/>
                <a:cs typeface="Calibri"/>
              </a:rPr>
              <a:t>common</a:t>
            </a:r>
            <a:r>
              <a:rPr sz="4400" b="1" spc="-145" dirty="0">
                <a:solidFill>
                  <a:sysClr val="windowText" lastClr="000000"/>
                </a:solidFill>
                <a:latin typeface="Calibri"/>
                <a:cs typeface="Calibri"/>
              </a:rPr>
              <a:t> </a:t>
            </a:r>
            <a:r>
              <a:rPr sz="4400" b="1" spc="-5" dirty="0">
                <a:solidFill>
                  <a:sysClr val="windowText" lastClr="000000"/>
                </a:solidFill>
                <a:latin typeface="Calibri"/>
                <a:cs typeface="Calibri"/>
              </a:rPr>
              <a:t>general	</a:t>
            </a:r>
            <a:r>
              <a:rPr sz="4400" b="1" spc="15" dirty="0">
                <a:solidFill>
                  <a:sysClr val="windowText" lastClr="000000"/>
                </a:solidFill>
                <a:latin typeface="Calibri"/>
                <a:cs typeface="Calibri"/>
              </a:rPr>
              <a:t>and</a:t>
            </a:r>
            <a:r>
              <a:rPr sz="4400" b="1" spc="-160" dirty="0">
                <a:solidFill>
                  <a:sysClr val="windowText" lastClr="000000"/>
                </a:solidFill>
                <a:latin typeface="Calibri"/>
                <a:cs typeface="Calibri"/>
              </a:rPr>
              <a:t> </a:t>
            </a:r>
            <a:r>
              <a:rPr sz="4400" b="1" spc="-10" dirty="0">
                <a:solidFill>
                  <a:sysClr val="windowText" lastClr="000000"/>
                </a:solidFill>
                <a:latin typeface="Calibri"/>
                <a:cs typeface="Calibri"/>
              </a:rPr>
              <a:t>oral </a:t>
            </a:r>
            <a:r>
              <a:rPr sz="4400" b="1" spc="-980" dirty="0">
                <a:solidFill>
                  <a:sysClr val="windowText" lastClr="000000"/>
                </a:solidFill>
                <a:latin typeface="Calibri"/>
                <a:cs typeface="Calibri"/>
              </a:rPr>
              <a:t> </a:t>
            </a:r>
            <a:r>
              <a:rPr sz="4400" b="1" dirty="0">
                <a:solidFill>
                  <a:sysClr val="windowText" lastClr="000000"/>
                </a:solidFill>
                <a:latin typeface="Calibri"/>
                <a:cs typeface="Calibri"/>
              </a:rPr>
              <a:t>complications</a:t>
            </a:r>
            <a:r>
              <a:rPr sz="4400" b="1" spc="-225" dirty="0">
                <a:solidFill>
                  <a:sysClr val="windowText" lastClr="000000"/>
                </a:solidFill>
                <a:latin typeface="Calibri"/>
                <a:cs typeface="Calibri"/>
              </a:rPr>
              <a:t> </a:t>
            </a:r>
            <a:r>
              <a:rPr sz="4400" b="1" spc="20" dirty="0">
                <a:solidFill>
                  <a:sysClr val="windowText" lastClr="000000"/>
                </a:solidFill>
                <a:latin typeface="Calibri"/>
                <a:cs typeface="Calibri"/>
              </a:rPr>
              <a:t>of</a:t>
            </a:r>
            <a:r>
              <a:rPr sz="4400" b="1" dirty="0">
                <a:solidFill>
                  <a:sysClr val="windowText" lastClr="000000"/>
                </a:solidFill>
                <a:latin typeface="Calibri"/>
                <a:cs typeface="Calibri"/>
              </a:rPr>
              <a:t> </a:t>
            </a:r>
            <a:r>
              <a:rPr sz="4400" b="1" spc="10" dirty="0">
                <a:solidFill>
                  <a:sysClr val="windowText" lastClr="000000"/>
                </a:solidFill>
                <a:latin typeface="Calibri"/>
                <a:cs typeface="Calibri"/>
              </a:rPr>
              <a:t>DM</a:t>
            </a:r>
            <a:endParaRPr sz="4400" dirty="0">
              <a:solidFill>
                <a:sysClr val="windowText" lastClr="000000"/>
              </a:solidFill>
              <a:latin typeface="Calibri"/>
              <a:cs typeface="Calibri"/>
            </a:endParaRPr>
          </a:p>
          <a:p>
            <a:pPr marL="756285" marR="339725" indent="-743585">
              <a:lnSpc>
                <a:spcPct val="91800"/>
              </a:lnSpc>
              <a:spcBef>
                <a:spcPts val="795"/>
              </a:spcBef>
              <a:buAutoNum type="arabicPeriod"/>
              <a:tabLst>
                <a:tab pos="756285" algn="l"/>
                <a:tab pos="10772775" algn="l"/>
              </a:tabLst>
            </a:pPr>
            <a:r>
              <a:rPr sz="5400" b="1" spc="-20" dirty="0">
                <a:solidFill>
                  <a:sysClr val="windowText" lastClr="000000"/>
                </a:solidFill>
                <a:latin typeface="Calibri"/>
                <a:cs typeface="Calibri"/>
              </a:rPr>
              <a:t>I</a:t>
            </a:r>
            <a:r>
              <a:rPr sz="4400" b="1" spc="-35" dirty="0">
                <a:solidFill>
                  <a:sysClr val="windowText" lastClr="000000"/>
                </a:solidFill>
                <a:latin typeface="Calibri"/>
                <a:cs typeface="Calibri"/>
              </a:rPr>
              <a:t>ll</a:t>
            </a:r>
            <a:r>
              <a:rPr sz="4400" b="1" spc="30" dirty="0">
                <a:solidFill>
                  <a:sysClr val="windowText" lastClr="000000"/>
                </a:solidFill>
                <a:latin typeface="Calibri"/>
                <a:cs typeface="Calibri"/>
              </a:rPr>
              <a:t>u</a:t>
            </a:r>
            <a:r>
              <a:rPr sz="4400" b="1" spc="-30" dirty="0">
                <a:solidFill>
                  <a:sysClr val="windowText" lastClr="000000"/>
                </a:solidFill>
                <a:latin typeface="Calibri"/>
                <a:cs typeface="Calibri"/>
              </a:rPr>
              <a:t>st</a:t>
            </a:r>
            <a:r>
              <a:rPr sz="4400" b="1" spc="-70" dirty="0">
                <a:solidFill>
                  <a:sysClr val="windowText" lastClr="000000"/>
                </a:solidFill>
                <a:latin typeface="Calibri"/>
                <a:cs typeface="Calibri"/>
              </a:rPr>
              <a:t>r</a:t>
            </a:r>
            <a:r>
              <a:rPr sz="4400" b="1" spc="-75" dirty="0">
                <a:solidFill>
                  <a:sysClr val="windowText" lastClr="000000"/>
                </a:solidFill>
                <a:latin typeface="Calibri"/>
                <a:cs typeface="Calibri"/>
              </a:rPr>
              <a:t>a</a:t>
            </a:r>
            <a:r>
              <a:rPr sz="4400" b="1" spc="-35" dirty="0">
                <a:solidFill>
                  <a:sysClr val="windowText" lastClr="000000"/>
                </a:solidFill>
                <a:latin typeface="Calibri"/>
                <a:cs typeface="Calibri"/>
              </a:rPr>
              <a:t>ti</a:t>
            </a:r>
            <a:r>
              <a:rPr sz="4400" b="1" spc="30" dirty="0">
                <a:solidFill>
                  <a:sysClr val="windowText" lastClr="000000"/>
                </a:solidFill>
                <a:latin typeface="Calibri"/>
                <a:cs typeface="Calibri"/>
              </a:rPr>
              <a:t>o</a:t>
            </a:r>
            <a:r>
              <a:rPr sz="4400" b="1" spc="15" dirty="0">
                <a:solidFill>
                  <a:sysClr val="windowText" lastClr="000000"/>
                </a:solidFill>
                <a:latin typeface="Calibri"/>
                <a:cs typeface="Calibri"/>
              </a:rPr>
              <a:t>n</a:t>
            </a:r>
            <a:r>
              <a:rPr sz="4400" b="1" spc="20" dirty="0">
                <a:solidFill>
                  <a:sysClr val="windowText" lastClr="000000"/>
                </a:solidFill>
                <a:latin typeface="Calibri"/>
                <a:cs typeface="Calibri"/>
              </a:rPr>
              <a:t> </a:t>
            </a:r>
            <a:r>
              <a:rPr sz="4400" b="1" u="heavy" spc="25" dirty="0">
                <a:solidFill>
                  <a:sysClr val="windowText" lastClr="000000"/>
                </a:solidFill>
                <a:uFill>
                  <a:solidFill>
                    <a:srgbClr val="FFFF00"/>
                  </a:solidFill>
                </a:uFill>
                <a:latin typeface="Calibri"/>
                <a:cs typeface="Calibri"/>
              </a:rPr>
              <a:t>f</a:t>
            </a:r>
            <a:r>
              <a:rPr sz="4400" b="1" u="heavy" spc="-35" dirty="0">
                <a:solidFill>
                  <a:sysClr val="windowText" lastClr="000000"/>
                </a:solidFill>
                <a:uFill>
                  <a:solidFill>
                    <a:srgbClr val="FFFF00"/>
                  </a:solidFill>
                </a:uFill>
                <a:latin typeface="Calibri"/>
                <a:cs typeface="Calibri"/>
              </a:rPr>
              <a:t>i</a:t>
            </a:r>
            <a:r>
              <a:rPr sz="4400" b="1" u="heavy" spc="10" dirty="0">
                <a:solidFill>
                  <a:sysClr val="windowText" lastClr="000000"/>
                </a:solidFill>
                <a:uFill>
                  <a:solidFill>
                    <a:srgbClr val="FFFF00"/>
                  </a:solidFill>
                </a:uFill>
                <a:latin typeface="Calibri"/>
                <a:cs typeface="Calibri"/>
              </a:rPr>
              <a:t>g</a:t>
            </a:r>
            <a:r>
              <a:rPr sz="4400" b="1" u="heavy" spc="30" dirty="0">
                <a:solidFill>
                  <a:sysClr val="windowText" lastClr="000000"/>
                </a:solidFill>
                <a:uFill>
                  <a:solidFill>
                    <a:srgbClr val="FFFF00"/>
                  </a:solidFill>
                </a:uFill>
                <a:latin typeface="Calibri"/>
                <a:cs typeface="Calibri"/>
              </a:rPr>
              <a:t>u</a:t>
            </a:r>
            <a:r>
              <a:rPr sz="4400" b="1" u="heavy" spc="-70" dirty="0">
                <a:solidFill>
                  <a:sysClr val="windowText" lastClr="000000"/>
                </a:solidFill>
                <a:uFill>
                  <a:solidFill>
                    <a:srgbClr val="FFFF00"/>
                  </a:solidFill>
                </a:uFill>
                <a:latin typeface="Calibri"/>
                <a:cs typeface="Calibri"/>
              </a:rPr>
              <a:t>r</a:t>
            </a:r>
            <a:r>
              <a:rPr sz="4400" b="1" u="heavy" spc="30" dirty="0">
                <a:solidFill>
                  <a:sysClr val="windowText" lastClr="000000"/>
                </a:solidFill>
                <a:uFill>
                  <a:solidFill>
                    <a:srgbClr val="FFFF00"/>
                  </a:solidFill>
                </a:uFill>
                <a:latin typeface="Calibri"/>
                <a:cs typeface="Calibri"/>
              </a:rPr>
              <a:t>e</a:t>
            </a:r>
            <a:r>
              <a:rPr sz="4400" b="1" u="heavy" spc="10" dirty="0">
                <a:solidFill>
                  <a:sysClr val="windowText" lastClr="000000"/>
                </a:solidFill>
                <a:uFill>
                  <a:solidFill>
                    <a:srgbClr val="FFFF00"/>
                  </a:solidFill>
                </a:uFill>
                <a:latin typeface="Calibri"/>
                <a:cs typeface="Calibri"/>
              </a:rPr>
              <a:t>s</a:t>
            </a:r>
            <a:r>
              <a:rPr sz="4400" b="1" u="heavy" spc="-65" dirty="0">
                <a:solidFill>
                  <a:sysClr val="windowText" lastClr="000000"/>
                </a:solidFill>
                <a:uFill>
                  <a:solidFill>
                    <a:srgbClr val="FFFF00"/>
                  </a:solidFill>
                </a:uFill>
                <a:latin typeface="Calibri"/>
                <a:cs typeface="Calibri"/>
              </a:rPr>
              <a:t> </a:t>
            </a:r>
            <a:r>
              <a:rPr sz="4400" b="1" u="heavy" spc="30" dirty="0">
                <a:solidFill>
                  <a:sysClr val="windowText" lastClr="000000"/>
                </a:solidFill>
                <a:uFill>
                  <a:solidFill>
                    <a:srgbClr val="FFFF00"/>
                  </a:solidFill>
                </a:uFill>
                <a:latin typeface="Calibri"/>
                <a:cs typeface="Calibri"/>
              </a:rPr>
              <a:t>o</a:t>
            </a:r>
            <a:r>
              <a:rPr sz="4400" b="1" u="heavy" spc="10" dirty="0">
                <a:solidFill>
                  <a:sysClr val="windowText" lastClr="000000"/>
                </a:solidFill>
                <a:uFill>
                  <a:solidFill>
                    <a:srgbClr val="FFFF00"/>
                  </a:solidFill>
                </a:uFill>
                <a:latin typeface="Calibri"/>
                <a:cs typeface="Calibri"/>
              </a:rPr>
              <a:t>f</a:t>
            </a:r>
            <a:r>
              <a:rPr sz="4400" b="1" u="heavy" spc="-80" dirty="0">
                <a:solidFill>
                  <a:sysClr val="windowText" lastClr="000000"/>
                </a:solidFill>
                <a:uFill>
                  <a:solidFill>
                    <a:srgbClr val="FFFF00"/>
                  </a:solidFill>
                </a:uFill>
                <a:latin typeface="Calibri"/>
                <a:cs typeface="Calibri"/>
              </a:rPr>
              <a:t> </a:t>
            </a:r>
            <a:r>
              <a:rPr sz="4400" b="1" u="heavy" spc="-30" dirty="0">
                <a:solidFill>
                  <a:sysClr val="windowText" lastClr="000000"/>
                </a:solidFill>
                <a:uFill>
                  <a:solidFill>
                    <a:srgbClr val="FFFF00"/>
                  </a:solidFill>
                </a:uFill>
                <a:latin typeface="Calibri"/>
                <a:cs typeface="Calibri"/>
              </a:rPr>
              <a:t>t</a:t>
            </a:r>
            <a:r>
              <a:rPr sz="4400" b="1" u="heavy" spc="30" dirty="0">
                <a:solidFill>
                  <a:sysClr val="windowText" lastClr="000000"/>
                </a:solidFill>
                <a:uFill>
                  <a:solidFill>
                    <a:srgbClr val="FFFF00"/>
                  </a:solidFill>
                </a:uFill>
                <a:latin typeface="Calibri"/>
                <a:cs typeface="Calibri"/>
              </a:rPr>
              <a:t>h</a:t>
            </a:r>
            <a:r>
              <a:rPr sz="4400" b="1" u="heavy" spc="15" dirty="0">
                <a:solidFill>
                  <a:sysClr val="windowText" lastClr="000000"/>
                </a:solidFill>
                <a:uFill>
                  <a:solidFill>
                    <a:srgbClr val="FFFF00"/>
                  </a:solidFill>
                </a:uFill>
                <a:latin typeface="Calibri"/>
                <a:cs typeface="Calibri"/>
              </a:rPr>
              <a:t>e</a:t>
            </a:r>
            <a:r>
              <a:rPr sz="4400" b="1" u="heavy" spc="-5" dirty="0">
                <a:solidFill>
                  <a:sysClr val="windowText" lastClr="000000"/>
                </a:solidFill>
                <a:uFill>
                  <a:solidFill>
                    <a:srgbClr val="FFFF00"/>
                  </a:solidFill>
                </a:uFill>
                <a:latin typeface="Calibri"/>
                <a:cs typeface="Calibri"/>
              </a:rPr>
              <a:t> </a:t>
            </a:r>
            <a:r>
              <a:rPr sz="4400" b="1" u="heavy" spc="30" dirty="0">
                <a:solidFill>
                  <a:sysClr val="windowText" lastClr="000000"/>
                </a:solidFill>
                <a:uFill>
                  <a:solidFill>
                    <a:srgbClr val="FFFF00"/>
                  </a:solidFill>
                </a:uFill>
                <a:latin typeface="Calibri"/>
                <a:cs typeface="Calibri"/>
              </a:rPr>
              <a:t>co</a:t>
            </a:r>
            <a:r>
              <a:rPr sz="4400" b="1" u="heavy" spc="20" dirty="0">
                <a:solidFill>
                  <a:sysClr val="windowText" lastClr="000000"/>
                </a:solidFill>
                <a:uFill>
                  <a:solidFill>
                    <a:srgbClr val="FFFF00"/>
                  </a:solidFill>
                </a:uFill>
                <a:latin typeface="Calibri"/>
                <a:cs typeface="Calibri"/>
              </a:rPr>
              <a:t>mm</a:t>
            </a:r>
            <a:r>
              <a:rPr sz="4400" b="1" u="heavy" spc="25" dirty="0">
                <a:solidFill>
                  <a:sysClr val="windowText" lastClr="000000"/>
                </a:solidFill>
                <a:uFill>
                  <a:solidFill>
                    <a:srgbClr val="FFFF00"/>
                  </a:solidFill>
                </a:uFill>
                <a:latin typeface="Calibri"/>
                <a:cs typeface="Calibri"/>
              </a:rPr>
              <a:t>o</a:t>
            </a:r>
            <a:r>
              <a:rPr sz="4400" b="1" u="heavy" spc="15" dirty="0">
                <a:solidFill>
                  <a:sysClr val="windowText" lastClr="000000"/>
                </a:solidFill>
                <a:uFill>
                  <a:solidFill>
                    <a:srgbClr val="FFFF00"/>
                  </a:solidFill>
                </a:uFill>
                <a:latin typeface="Calibri"/>
                <a:cs typeface="Calibri"/>
              </a:rPr>
              <a:t>n</a:t>
            </a:r>
            <a:r>
              <a:rPr sz="4400" b="1" u="heavy" spc="-229" dirty="0">
                <a:solidFill>
                  <a:sysClr val="windowText" lastClr="000000"/>
                </a:solidFill>
                <a:uFill>
                  <a:solidFill>
                    <a:srgbClr val="FFFF00"/>
                  </a:solidFill>
                </a:uFill>
                <a:latin typeface="Calibri"/>
                <a:cs typeface="Calibri"/>
              </a:rPr>
              <a:t> </a:t>
            </a:r>
            <a:r>
              <a:rPr sz="4400" b="1" u="heavy" spc="-65" dirty="0">
                <a:solidFill>
                  <a:sysClr val="windowText" lastClr="000000"/>
                </a:solidFill>
                <a:uFill>
                  <a:solidFill>
                    <a:srgbClr val="FFFF00"/>
                  </a:solidFill>
                </a:uFill>
                <a:latin typeface="Calibri"/>
                <a:cs typeface="Calibri"/>
              </a:rPr>
              <a:t>g</a:t>
            </a:r>
            <a:r>
              <a:rPr sz="4400" b="1" u="heavy" spc="30" dirty="0">
                <a:solidFill>
                  <a:sysClr val="windowText" lastClr="000000"/>
                </a:solidFill>
                <a:uFill>
                  <a:solidFill>
                    <a:srgbClr val="FFFF00"/>
                  </a:solidFill>
                </a:uFill>
                <a:latin typeface="Calibri"/>
                <a:cs typeface="Calibri"/>
              </a:rPr>
              <a:t>ene</a:t>
            </a:r>
            <a:r>
              <a:rPr sz="4400" b="1" u="heavy" spc="-70" dirty="0">
                <a:solidFill>
                  <a:sysClr val="windowText" lastClr="000000"/>
                </a:solidFill>
                <a:uFill>
                  <a:solidFill>
                    <a:srgbClr val="FFFF00"/>
                  </a:solidFill>
                </a:uFill>
                <a:latin typeface="Calibri"/>
                <a:cs typeface="Calibri"/>
              </a:rPr>
              <a:t>r</a:t>
            </a:r>
            <a:r>
              <a:rPr sz="4400" b="1" u="heavy" spc="10" dirty="0">
                <a:solidFill>
                  <a:sysClr val="windowText" lastClr="000000"/>
                </a:solidFill>
                <a:uFill>
                  <a:solidFill>
                    <a:srgbClr val="FFFF00"/>
                  </a:solidFill>
                </a:uFill>
                <a:latin typeface="Calibri"/>
                <a:cs typeface="Calibri"/>
              </a:rPr>
              <a:t>al</a:t>
            </a:r>
            <a:r>
              <a:rPr sz="4400" b="1" u="heavy" dirty="0">
                <a:solidFill>
                  <a:sysClr val="windowText" lastClr="000000"/>
                </a:solidFill>
                <a:uFill>
                  <a:solidFill>
                    <a:srgbClr val="FFFF00"/>
                  </a:solidFill>
                </a:uFill>
                <a:latin typeface="Calibri"/>
                <a:cs typeface="Calibri"/>
              </a:rPr>
              <a:t>	</a:t>
            </a:r>
            <a:r>
              <a:rPr sz="4400" b="1" u="heavy" spc="10" dirty="0">
                <a:solidFill>
                  <a:sysClr val="windowText" lastClr="000000"/>
                </a:solidFill>
                <a:uFill>
                  <a:solidFill>
                    <a:srgbClr val="FFFF00"/>
                  </a:solidFill>
                </a:uFill>
                <a:latin typeface="Calibri"/>
                <a:cs typeface="Calibri"/>
              </a:rPr>
              <a:t>as </a:t>
            </a:r>
            <a:r>
              <a:rPr sz="4400" b="1" spc="5" dirty="0">
                <a:solidFill>
                  <a:sysClr val="windowText" lastClr="000000"/>
                </a:solidFill>
                <a:latin typeface="Calibri"/>
                <a:cs typeface="Calibri"/>
              </a:rPr>
              <a:t> </a:t>
            </a:r>
            <a:r>
              <a:rPr sz="4400" b="1" u="heavy" spc="5" dirty="0">
                <a:solidFill>
                  <a:sysClr val="windowText" lastClr="000000"/>
                </a:solidFill>
                <a:uFill>
                  <a:solidFill>
                    <a:srgbClr val="FFFF00"/>
                  </a:solidFill>
                </a:uFill>
                <a:latin typeface="Calibri"/>
                <a:cs typeface="Calibri"/>
              </a:rPr>
              <a:t>well</a:t>
            </a:r>
            <a:r>
              <a:rPr sz="4400" b="1" u="heavy" spc="-65" dirty="0">
                <a:solidFill>
                  <a:sysClr val="windowText" lastClr="000000"/>
                </a:solidFill>
                <a:uFill>
                  <a:solidFill>
                    <a:srgbClr val="FFFF00"/>
                  </a:solidFill>
                </a:uFill>
                <a:latin typeface="Calibri"/>
                <a:cs typeface="Calibri"/>
              </a:rPr>
              <a:t> </a:t>
            </a:r>
            <a:r>
              <a:rPr sz="4400" b="1" u="heavy" spc="5" dirty="0">
                <a:solidFill>
                  <a:sysClr val="windowText" lastClr="000000"/>
                </a:solidFill>
                <a:uFill>
                  <a:solidFill>
                    <a:srgbClr val="FFFF00"/>
                  </a:solidFill>
                </a:uFill>
                <a:latin typeface="Calibri"/>
                <a:cs typeface="Calibri"/>
              </a:rPr>
              <a:t>as</a:t>
            </a:r>
            <a:r>
              <a:rPr sz="4400" b="1" u="heavy" spc="-70" dirty="0">
                <a:solidFill>
                  <a:sysClr val="windowText" lastClr="000000"/>
                </a:solidFill>
                <a:uFill>
                  <a:solidFill>
                    <a:srgbClr val="FFFF00"/>
                  </a:solidFill>
                </a:uFill>
                <a:latin typeface="Calibri"/>
                <a:cs typeface="Calibri"/>
              </a:rPr>
              <a:t> </a:t>
            </a:r>
            <a:r>
              <a:rPr sz="4400" b="1" u="heavy" spc="-10" dirty="0">
                <a:solidFill>
                  <a:sysClr val="windowText" lastClr="000000"/>
                </a:solidFill>
                <a:uFill>
                  <a:solidFill>
                    <a:srgbClr val="FFFF00"/>
                  </a:solidFill>
                </a:uFill>
                <a:latin typeface="Calibri"/>
                <a:cs typeface="Calibri"/>
              </a:rPr>
              <a:t>oral</a:t>
            </a:r>
            <a:r>
              <a:rPr sz="4400" b="1" u="heavy" spc="-65" dirty="0">
                <a:solidFill>
                  <a:sysClr val="windowText" lastClr="000000"/>
                </a:solidFill>
                <a:uFill>
                  <a:solidFill>
                    <a:srgbClr val="FFFF00"/>
                  </a:solidFill>
                </a:uFill>
                <a:latin typeface="Calibri"/>
                <a:cs typeface="Calibri"/>
              </a:rPr>
              <a:t> </a:t>
            </a:r>
            <a:r>
              <a:rPr sz="4400" b="1" u="heavy" dirty="0">
                <a:solidFill>
                  <a:sysClr val="windowText" lastClr="000000"/>
                </a:solidFill>
                <a:uFill>
                  <a:solidFill>
                    <a:srgbClr val="FFFF00"/>
                  </a:solidFill>
                </a:uFill>
                <a:latin typeface="Calibri"/>
                <a:cs typeface="Calibri"/>
              </a:rPr>
              <a:t>complications</a:t>
            </a:r>
            <a:r>
              <a:rPr sz="4400" b="1" spc="-65" dirty="0">
                <a:solidFill>
                  <a:sysClr val="windowText" lastClr="000000"/>
                </a:solidFill>
                <a:latin typeface="Calibri"/>
                <a:cs typeface="Calibri"/>
              </a:rPr>
              <a:t> </a:t>
            </a:r>
            <a:r>
              <a:rPr sz="4400" b="1" spc="20" dirty="0">
                <a:solidFill>
                  <a:sysClr val="windowText" lastClr="000000"/>
                </a:solidFill>
                <a:latin typeface="Calibri"/>
                <a:cs typeface="Calibri"/>
              </a:rPr>
              <a:t>of</a:t>
            </a:r>
            <a:r>
              <a:rPr sz="4400" b="1" spc="-80" dirty="0">
                <a:solidFill>
                  <a:sysClr val="windowText" lastClr="000000"/>
                </a:solidFill>
                <a:latin typeface="Calibri"/>
                <a:cs typeface="Calibri"/>
              </a:rPr>
              <a:t> </a:t>
            </a:r>
            <a:r>
              <a:rPr sz="4400" b="1" spc="15" dirty="0">
                <a:solidFill>
                  <a:sysClr val="windowText" lastClr="000000"/>
                </a:solidFill>
                <a:latin typeface="Calibri"/>
                <a:cs typeface="Calibri"/>
              </a:rPr>
              <a:t>DM</a:t>
            </a:r>
            <a:endParaRPr sz="4400" dirty="0">
              <a:solidFill>
                <a:sysClr val="windowText" lastClr="000000"/>
              </a:solidFill>
              <a:latin typeface="Calibri"/>
              <a:cs typeface="Calibri"/>
            </a:endParaRPr>
          </a:p>
          <a:p>
            <a:pPr marL="756285" marR="5080" indent="-743585">
              <a:lnSpc>
                <a:spcPts val="4810"/>
              </a:lnSpc>
              <a:spcBef>
                <a:spcPts val="980"/>
              </a:spcBef>
              <a:buAutoNum type="arabicPeriod"/>
              <a:tabLst>
                <a:tab pos="755650" algn="l"/>
                <a:tab pos="756285" algn="l"/>
              </a:tabLst>
            </a:pPr>
            <a:r>
              <a:rPr sz="4400" b="1" spc="-5" dirty="0">
                <a:solidFill>
                  <a:sysClr val="windowText" lastClr="000000"/>
                </a:solidFill>
                <a:latin typeface="Calibri"/>
                <a:cs typeface="Calibri"/>
              </a:rPr>
              <a:t>Review </a:t>
            </a:r>
            <a:r>
              <a:rPr sz="4400" b="1" spc="5" dirty="0">
                <a:solidFill>
                  <a:sysClr val="windowText" lastClr="000000"/>
                </a:solidFill>
                <a:latin typeface="Calibri"/>
                <a:cs typeface="Calibri"/>
              </a:rPr>
              <a:t>the </a:t>
            </a:r>
            <a:r>
              <a:rPr sz="4400" b="1" u="heavy" spc="-5" dirty="0">
                <a:solidFill>
                  <a:sysClr val="windowText" lastClr="000000"/>
                </a:solidFill>
                <a:uFill>
                  <a:solidFill>
                    <a:srgbClr val="FFFF00"/>
                  </a:solidFill>
                </a:uFill>
                <a:latin typeface="Calibri"/>
                <a:cs typeface="Calibri"/>
              </a:rPr>
              <a:t>general </a:t>
            </a:r>
            <a:r>
              <a:rPr sz="4400" b="1" u="heavy" spc="15" dirty="0">
                <a:solidFill>
                  <a:sysClr val="windowText" lastClr="000000"/>
                </a:solidFill>
                <a:uFill>
                  <a:solidFill>
                    <a:srgbClr val="FFFF00"/>
                  </a:solidFill>
                </a:uFill>
                <a:latin typeface="Calibri"/>
                <a:cs typeface="Calibri"/>
              </a:rPr>
              <a:t>medical </a:t>
            </a:r>
            <a:r>
              <a:rPr sz="4400" b="1" u="heavy" dirty="0">
                <a:solidFill>
                  <a:sysClr val="windowText" lastClr="000000"/>
                </a:solidFill>
                <a:uFill>
                  <a:solidFill>
                    <a:srgbClr val="FFFF00"/>
                  </a:solidFill>
                </a:uFill>
                <a:latin typeface="Calibri"/>
                <a:cs typeface="Calibri"/>
              </a:rPr>
              <a:t>management</a:t>
            </a:r>
            <a:r>
              <a:rPr sz="4400" b="1" dirty="0">
                <a:solidFill>
                  <a:sysClr val="windowText" lastClr="000000"/>
                </a:solidFill>
                <a:latin typeface="Calibri"/>
                <a:cs typeface="Calibri"/>
              </a:rPr>
              <a:t> </a:t>
            </a:r>
            <a:r>
              <a:rPr sz="4400" b="1" spc="20" dirty="0">
                <a:solidFill>
                  <a:sysClr val="windowText" lastClr="000000"/>
                </a:solidFill>
                <a:latin typeface="Calibri"/>
                <a:cs typeface="Calibri"/>
              </a:rPr>
              <a:t>of </a:t>
            </a:r>
            <a:r>
              <a:rPr sz="4400" b="1" spc="25" dirty="0">
                <a:solidFill>
                  <a:sysClr val="windowText" lastClr="000000"/>
                </a:solidFill>
                <a:latin typeface="Calibri"/>
                <a:cs typeface="Calibri"/>
              </a:rPr>
              <a:t> </a:t>
            </a:r>
            <a:r>
              <a:rPr sz="4400" b="1" spc="-20" dirty="0">
                <a:solidFill>
                  <a:sysClr val="windowText" lastClr="000000"/>
                </a:solidFill>
                <a:latin typeface="Calibri"/>
                <a:cs typeface="Calibri"/>
              </a:rPr>
              <a:t>patients</a:t>
            </a:r>
            <a:r>
              <a:rPr sz="4400" b="1" dirty="0">
                <a:solidFill>
                  <a:sysClr val="windowText" lastClr="000000"/>
                </a:solidFill>
                <a:latin typeface="Calibri"/>
                <a:cs typeface="Calibri"/>
              </a:rPr>
              <a:t> </a:t>
            </a:r>
            <a:r>
              <a:rPr sz="4400" b="1" spc="-10" dirty="0">
                <a:solidFill>
                  <a:sysClr val="windowText" lastClr="000000"/>
                </a:solidFill>
                <a:latin typeface="Calibri"/>
                <a:cs typeface="Calibri"/>
              </a:rPr>
              <a:t>with</a:t>
            </a:r>
            <a:r>
              <a:rPr sz="4400" b="1" spc="-5" dirty="0">
                <a:solidFill>
                  <a:sysClr val="windowText" lastClr="000000"/>
                </a:solidFill>
                <a:latin typeface="Calibri"/>
                <a:cs typeface="Calibri"/>
              </a:rPr>
              <a:t> </a:t>
            </a:r>
            <a:r>
              <a:rPr sz="4400" b="1" spc="20" dirty="0">
                <a:solidFill>
                  <a:sysClr val="windowText" lastClr="000000"/>
                </a:solidFill>
                <a:latin typeface="Calibri"/>
                <a:cs typeface="Calibri"/>
              </a:rPr>
              <a:t>DM=</a:t>
            </a:r>
            <a:r>
              <a:rPr sz="4400" b="1" spc="-15" dirty="0">
                <a:solidFill>
                  <a:sysClr val="windowText" lastClr="000000"/>
                </a:solidFill>
                <a:latin typeface="Calibri"/>
                <a:cs typeface="Calibri"/>
              </a:rPr>
              <a:t> </a:t>
            </a:r>
            <a:r>
              <a:rPr sz="4400" b="1" spc="10" dirty="0">
                <a:solidFill>
                  <a:sysClr val="windowText" lastClr="000000"/>
                </a:solidFill>
                <a:latin typeface="Calibri"/>
                <a:cs typeface="Calibri"/>
              </a:rPr>
              <a:t>[diagnosis</a:t>
            </a:r>
            <a:r>
              <a:rPr sz="4400" b="1" spc="-135" dirty="0">
                <a:solidFill>
                  <a:sysClr val="windowText" lastClr="000000"/>
                </a:solidFill>
                <a:latin typeface="Calibri"/>
                <a:cs typeface="Calibri"/>
              </a:rPr>
              <a:t> </a:t>
            </a:r>
            <a:r>
              <a:rPr sz="4400" b="1" spc="15" dirty="0">
                <a:solidFill>
                  <a:sysClr val="windowText" lastClr="000000"/>
                </a:solidFill>
                <a:latin typeface="Calibri"/>
                <a:cs typeface="Calibri"/>
              </a:rPr>
              <a:t>and</a:t>
            </a:r>
            <a:r>
              <a:rPr sz="4400" b="1" spc="-65" dirty="0">
                <a:solidFill>
                  <a:sysClr val="windowText" lastClr="000000"/>
                </a:solidFill>
                <a:latin typeface="Calibri"/>
                <a:cs typeface="Calibri"/>
              </a:rPr>
              <a:t> </a:t>
            </a:r>
            <a:r>
              <a:rPr sz="4400" b="1" spc="-15" dirty="0">
                <a:solidFill>
                  <a:sysClr val="windowText" lastClr="000000"/>
                </a:solidFill>
                <a:latin typeface="Calibri"/>
                <a:cs typeface="Calibri"/>
              </a:rPr>
              <a:t>treatment</a:t>
            </a:r>
            <a:r>
              <a:rPr sz="4400" b="1" spc="20" dirty="0">
                <a:solidFill>
                  <a:sysClr val="windowText" lastClr="000000"/>
                </a:solidFill>
                <a:latin typeface="Calibri"/>
                <a:cs typeface="Calibri"/>
              </a:rPr>
              <a:t> </a:t>
            </a:r>
            <a:r>
              <a:rPr sz="4400" b="1" spc="5" dirty="0">
                <a:solidFill>
                  <a:sysClr val="windowText" lastClr="000000"/>
                </a:solidFill>
                <a:latin typeface="Calibri"/>
                <a:cs typeface="Calibri"/>
              </a:rPr>
              <a:t>]</a:t>
            </a:r>
            <a:r>
              <a:rPr sz="4400" b="1" spc="-25" dirty="0">
                <a:solidFill>
                  <a:sysClr val="windowText" lastClr="000000"/>
                </a:solidFill>
                <a:latin typeface="Calibri"/>
                <a:cs typeface="Calibri"/>
              </a:rPr>
              <a:t> </a:t>
            </a:r>
            <a:r>
              <a:rPr sz="4400" b="1" spc="5" dirty="0">
                <a:solidFill>
                  <a:sysClr val="windowText" lastClr="000000"/>
                </a:solidFill>
                <a:latin typeface="Calibri"/>
                <a:cs typeface="Calibri"/>
              </a:rPr>
              <a:t>.</a:t>
            </a:r>
            <a:endParaRPr sz="4400" dirty="0">
              <a:solidFill>
                <a:sysClr val="windowText" lastClr="000000"/>
              </a:solidFill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12192000" y="0"/>
                </a:moveTo>
                <a:lnTo>
                  <a:pt x="0" y="0"/>
                </a:lnTo>
                <a:lnTo>
                  <a:pt x="0" y="6857998"/>
                </a:lnTo>
                <a:lnTo>
                  <a:pt x="12192000" y="6857998"/>
                </a:lnTo>
                <a:lnTo>
                  <a:pt x="12192000" y="0"/>
                </a:lnTo>
                <a:close/>
              </a:path>
            </a:pathLst>
          </a:custGeom>
          <a:solidFill>
            <a:schemeClr val="bg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58114" y="1360169"/>
            <a:ext cx="10077450" cy="123825"/>
          </a:xfrm>
          <a:custGeom>
            <a:avLst/>
            <a:gdLst/>
            <a:ahLst/>
            <a:cxnLst/>
            <a:rect l="l" t="t" r="r" b="b"/>
            <a:pathLst>
              <a:path w="10077450" h="123825">
                <a:moveTo>
                  <a:pt x="10077450" y="0"/>
                </a:moveTo>
                <a:lnTo>
                  <a:pt x="0" y="0"/>
                </a:lnTo>
                <a:lnTo>
                  <a:pt x="0" y="123825"/>
                </a:lnTo>
                <a:lnTo>
                  <a:pt x="10077450" y="123825"/>
                </a:lnTo>
                <a:lnTo>
                  <a:pt x="10077450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145414" y="0"/>
            <a:ext cx="10110470" cy="1490980"/>
          </a:xfrm>
          <a:prstGeom prst="rect">
            <a:avLst/>
          </a:prstGeom>
        </p:spPr>
        <p:txBody>
          <a:bodyPr vert="horz" wrap="square" lIns="0" tIns="1460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5"/>
              </a:spcBef>
            </a:pPr>
            <a:r>
              <a:rPr sz="9600" b="1" dirty="0">
                <a:solidFill>
                  <a:srgbClr val="FF0000"/>
                </a:solidFill>
                <a:latin typeface="Arial"/>
                <a:cs typeface="Arial"/>
              </a:rPr>
              <a:t>Diet</a:t>
            </a:r>
            <a:r>
              <a:rPr sz="9600" b="1" spc="-6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9600" b="1" spc="-5" dirty="0">
                <a:solidFill>
                  <a:srgbClr val="FF0000"/>
                </a:solidFill>
                <a:latin typeface="Arial"/>
                <a:cs typeface="Arial"/>
              </a:rPr>
              <a:t>and</a:t>
            </a:r>
            <a:r>
              <a:rPr sz="9600" b="1" spc="-4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9600" b="1" spc="-10" dirty="0">
                <a:solidFill>
                  <a:srgbClr val="FF0000"/>
                </a:solidFill>
                <a:latin typeface="Arial"/>
                <a:cs typeface="Arial"/>
              </a:rPr>
              <a:t>Lifestyle</a:t>
            </a:r>
            <a:endParaRPr sz="96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45414" y="1432838"/>
            <a:ext cx="11900535" cy="5297170"/>
          </a:xfrm>
          <a:prstGeom prst="rect">
            <a:avLst/>
          </a:prstGeom>
        </p:spPr>
        <p:txBody>
          <a:bodyPr vert="horz" wrap="square" lIns="0" tIns="132715" rIns="0" bIns="0" rtlCol="0">
            <a:spAutoFit/>
          </a:bodyPr>
          <a:lstStyle/>
          <a:p>
            <a:pPr marL="336550" indent="-324485" algn="just">
              <a:lnSpc>
                <a:spcPct val="100000"/>
              </a:lnSpc>
              <a:spcBef>
                <a:spcPts val="1045"/>
              </a:spcBef>
              <a:buSzPct val="96363"/>
              <a:buFont typeface="Wingdings"/>
              <a:buChar char=""/>
              <a:tabLst>
                <a:tab pos="337185" algn="l"/>
              </a:tabLst>
            </a:pPr>
            <a:r>
              <a:rPr sz="2750" b="1" u="heavy" spc="20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Arial"/>
                <a:cs typeface="Arial"/>
              </a:rPr>
              <a:t>Healthy</a:t>
            </a:r>
            <a:r>
              <a:rPr sz="2750" b="1" u="heavy" spc="-10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Arial"/>
                <a:cs typeface="Arial"/>
              </a:rPr>
              <a:t> </a:t>
            </a:r>
            <a:r>
              <a:rPr sz="2750" b="1" u="heavy" spc="20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Arial"/>
                <a:cs typeface="Arial"/>
              </a:rPr>
              <a:t>eating:</a:t>
            </a:r>
            <a:endParaRPr sz="2750">
              <a:latin typeface="Arial"/>
              <a:cs typeface="Arial"/>
            </a:endParaRPr>
          </a:p>
          <a:p>
            <a:pPr marL="12700" marR="5080" algn="just">
              <a:lnSpc>
                <a:spcPct val="116500"/>
              </a:lnSpc>
              <a:spcBef>
                <a:spcPts val="330"/>
              </a:spcBef>
            </a:pPr>
            <a:r>
              <a:rPr sz="2400" b="1" u="heavy" spc="-10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Arial"/>
                <a:cs typeface="Arial"/>
              </a:rPr>
              <a:t>Consumption </a:t>
            </a:r>
            <a:r>
              <a:rPr sz="2400" b="1" u="heavy" spc="-20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Arial"/>
                <a:cs typeface="Arial"/>
              </a:rPr>
              <a:t>of </a:t>
            </a:r>
            <a:r>
              <a:rPr sz="2400" b="1" u="heavy" spc="-25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Arial"/>
                <a:cs typeface="Arial"/>
              </a:rPr>
              <a:t>foods </a:t>
            </a:r>
            <a:r>
              <a:rPr sz="2400" b="1" u="heavy" spc="25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Arial"/>
                <a:cs typeface="Arial"/>
              </a:rPr>
              <a:t>with </a:t>
            </a:r>
            <a:r>
              <a:rPr sz="2400" b="1" u="heavy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Arial"/>
                <a:cs typeface="Arial"/>
              </a:rPr>
              <a:t>a </a:t>
            </a:r>
            <a:r>
              <a:rPr sz="2400" b="1" u="heavy" spc="10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Arial"/>
                <a:cs typeface="Arial"/>
              </a:rPr>
              <a:t>low </a:t>
            </a:r>
            <a:r>
              <a:rPr sz="2400" b="1" u="heavy" spc="-5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Arial"/>
                <a:cs typeface="Arial"/>
              </a:rPr>
              <a:t>glycemic </a:t>
            </a:r>
            <a:r>
              <a:rPr sz="2400" b="1" u="heavy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Arial"/>
                <a:cs typeface="Arial"/>
              </a:rPr>
              <a:t>index</a:t>
            </a:r>
            <a:r>
              <a:rPr sz="2400" b="1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400" b="1" spc="40" dirty="0">
                <a:latin typeface="Arial"/>
                <a:cs typeface="Arial"/>
              </a:rPr>
              <a:t>is </a:t>
            </a:r>
            <a:r>
              <a:rPr sz="2400" b="1" spc="-10" dirty="0">
                <a:latin typeface="Arial"/>
                <a:cs typeface="Arial"/>
              </a:rPr>
              <a:t>encouraged </a:t>
            </a:r>
            <a:r>
              <a:rPr sz="2400" b="1" spc="-5" dirty="0">
                <a:latin typeface="Arial"/>
                <a:cs typeface="Arial"/>
              </a:rPr>
              <a:t>because they </a:t>
            </a:r>
            <a:r>
              <a:rPr sz="2400" b="1" dirty="0">
                <a:latin typeface="Arial"/>
                <a:cs typeface="Arial"/>
              </a:rPr>
              <a:t> </a:t>
            </a:r>
            <a:r>
              <a:rPr sz="2400" b="1" spc="-20" dirty="0">
                <a:latin typeface="Arial"/>
                <a:cs typeface="Arial"/>
              </a:rPr>
              <a:t>produce </a:t>
            </a:r>
            <a:r>
              <a:rPr sz="2400" b="1" dirty="0">
                <a:latin typeface="Arial"/>
                <a:cs typeface="Arial"/>
              </a:rPr>
              <a:t>a </a:t>
            </a:r>
            <a:r>
              <a:rPr sz="2400" b="1" spc="-5" dirty="0">
                <a:latin typeface="Arial"/>
                <a:cs typeface="Arial"/>
              </a:rPr>
              <a:t>slow, </a:t>
            </a:r>
            <a:r>
              <a:rPr sz="2400" b="1" spc="-20" dirty="0">
                <a:latin typeface="Arial"/>
                <a:cs typeface="Arial"/>
              </a:rPr>
              <a:t>gradual </a:t>
            </a:r>
            <a:r>
              <a:rPr sz="2400" b="1" spc="10" dirty="0">
                <a:latin typeface="Arial"/>
                <a:cs typeface="Arial"/>
              </a:rPr>
              <a:t>rise </a:t>
            </a:r>
            <a:r>
              <a:rPr sz="2400" b="1" spc="40" dirty="0">
                <a:latin typeface="Arial"/>
                <a:cs typeface="Arial"/>
              </a:rPr>
              <a:t>in </a:t>
            </a:r>
            <a:r>
              <a:rPr sz="2400" b="1" spc="-25" dirty="0">
                <a:latin typeface="Arial"/>
                <a:cs typeface="Arial"/>
              </a:rPr>
              <a:t>blood </a:t>
            </a:r>
            <a:r>
              <a:rPr sz="2400" b="1" spc="-5" dirty="0">
                <a:latin typeface="Arial"/>
                <a:cs typeface="Arial"/>
              </a:rPr>
              <a:t>glucose. </a:t>
            </a:r>
            <a:r>
              <a:rPr sz="2400" b="1" u="heavy" spc="-5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Arial"/>
                <a:cs typeface="Arial"/>
              </a:rPr>
              <a:t>Examples </a:t>
            </a:r>
            <a:r>
              <a:rPr sz="2400" b="1" u="heavy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Arial"/>
                <a:cs typeface="Arial"/>
              </a:rPr>
              <a:t>= </a:t>
            </a:r>
            <a:r>
              <a:rPr sz="2400" b="1" u="heavy" spc="-5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Arial"/>
                <a:cs typeface="Arial"/>
              </a:rPr>
              <a:t>starchy </a:t>
            </a:r>
            <a:r>
              <a:rPr sz="2400" b="1" u="heavy" spc="-25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Arial"/>
                <a:cs typeface="Arial"/>
              </a:rPr>
              <a:t>foods </a:t>
            </a:r>
            <a:r>
              <a:rPr sz="2400" b="1" spc="-5" dirty="0">
                <a:latin typeface="Arial"/>
                <a:cs typeface="Arial"/>
              </a:rPr>
              <a:t>such </a:t>
            </a:r>
            <a:r>
              <a:rPr sz="2400" b="1" spc="15" dirty="0">
                <a:latin typeface="Arial"/>
                <a:cs typeface="Arial"/>
              </a:rPr>
              <a:t>as </a:t>
            </a:r>
            <a:r>
              <a:rPr sz="2400" b="1" spc="20" dirty="0">
                <a:latin typeface="Arial"/>
                <a:cs typeface="Arial"/>
              </a:rPr>
              <a:t> </a:t>
            </a:r>
            <a:r>
              <a:rPr sz="2750" b="1" u="heavy" spc="25" dirty="0">
                <a:solidFill>
                  <a:srgbClr val="6F2F9F"/>
                </a:solidFill>
                <a:uFill>
                  <a:solidFill>
                    <a:srgbClr val="6F2F9F"/>
                  </a:solidFill>
                </a:uFill>
                <a:latin typeface="Arial"/>
                <a:cs typeface="Arial"/>
              </a:rPr>
              <a:t>basmati</a:t>
            </a:r>
            <a:r>
              <a:rPr sz="2750" b="1" u="heavy" spc="45" dirty="0">
                <a:solidFill>
                  <a:srgbClr val="6F2F9F"/>
                </a:solidFill>
                <a:uFill>
                  <a:solidFill>
                    <a:srgbClr val="6F2F9F"/>
                  </a:solidFill>
                </a:uFill>
                <a:latin typeface="Arial"/>
                <a:cs typeface="Arial"/>
              </a:rPr>
              <a:t> </a:t>
            </a:r>
            <a:r>
              <a:rPr sz="2750" b="1" u="heavy" spc="10" dirty="0">
                <a:solidFill>
                  <a:srgbClr val="6F2F9F"/>
                </a:solidFill>
                <a:uFill>
                  <a:solidFill>
                    <a:srgbClr val="6F2F9F"/>
                  </a:solidFill>
                </a:uFill>
                <a:latin typeface="Arial"/>
                <a:cs typeface="Arial"/>
              </a:rPr>
              <a:t>rice,</a:t>
            </a:r>
            <a:r>
              <a:rPr sz="2750" b="1" u="heavy" spc="40" dirty="0">
                <a:solidFill>
                  <a:srgbClr val="6F2F9F"/>
                </a:solidFill>
                <a:uFill>
                  <a:solidFill>
                    <a:srgbClr val="6F2F9F"/>
                  </a:solidFill>
                </a:uFill>
                <a:latin typeface="Arial"/>
                <a:cs typeface="Arial"/>
              </a:rPr>
              <a:t> </a:t>
            </a:r>
            <a:r>
              <a:rPr sz="2750" b="1" u="heavy" spc="20" dirty="0">
                <a:solidFill>
                  <a:srgbClr val="6F2F9F"/>
                </a:solidFill>
                <a:uFill>
                  <a:solidFill>
                    <a:srgbClr val="6F2F9F"/>
                  </a:solidFill>
                </a:uFill>
                <a:latin typeface="Arial"/>
                <a:cs typeface="Arial"/>
              </a:rPr>
              <a:t>spaghetti,</a:t>
            </a:r>
            <a:r>
              <a:rPr sz="2750" b="1" u="heavy" spc="50" dirty="0">
                <a:solidFill>
                  <a:srgbClr val="6F2F9F"/>
                </a:solidFill>
                <a:uFill>
                  <a:solidFill>
                    <a:srgbClr val="6F2F9F"/>
                  </a:solidFill>
                </a:uFill>
                <a:latin typeface="Arial"/>
                <a:cs typeface="Arial"/>
              </a:rPr>
              <a:t> </a:t>
            </a:r>
            <a:r>
              <a:rPr sz="2750" b="1" u="heavy" spc="30" dirty="0">
                <a:solidFill>
                  <a:srgbClr val="6F2F9F"/>
                </a:solidFill>
                <a:uFill>
                  <a:solidFill>
                    <a:srgbClr val="6F2F9F"/>
                  </a:solidFill>
                </a:uFill>
                <a:latin typeface="Arial"/>
                <a:cs typeface="Arial"/>
              </a:rPr>
              <a:t>noodles,</a:t>
            </a:r>
            <a:r>
              <a:rPr sz="2750" b="1" u="heavy" spc="-20" dirty="0">
                <a:solidFill>
                  <a:srgbClr val="6F2F9F"/>
                </a:solidFill>
                <a:uFill>
                  <a:solidFill>
                    <a:srgbClr val="6F2F9F"/>
                  </a:solidFill>
                </a:uFill>
                <a:latin typeface="Arial"/>
                <a:cs typeface="Arial"/>
              </a:rPr>
              <a:t> </a:t>
            </a:r>
            <a:r>
              <a:rPr sz="2750" b="1" u="heavy" spc="25" dirty="0">
                <a:solidFill>
                  <a:srgbClr val="6F2F9F"/>
                </a:solidFill>
                <a:uFill>
                  <a:solidFill>
                    <a:srgbClr val="6F2F9F"/>
                  </a:solidFill>
                </a:uFill>
                <a:latin typeface="Arial"/>
                <a:cs typeface="Arial"/>
              </a:rPr>
              <a:t>or</a:t>
            </a:r>
            <a:r>
              <a:rPr sz="2750" b="1" u="heavy" spc="-45" dirty="0">
                <a:solidFill>
                  <a:srgbClr val="6F2F9F"/>
                </a:solidFill>
                <a:uFill>
                  <a:solidFill>
                    <a:srgbClr val="6F2F9F"/>
                  </a:solidFill>
                </a:uFill>
                <a:latin typeface="Arial"/>
                <a:cs typeface="Arial"/>
              </a:rPr>
              <a:t> </a:t>
            </a:r>
            <a:r>
              <a:rPr sz="2750" b="1" u="heavy" spc="15" dirty="0">
                <a:solidFill>
                  <a:srgbClr val="6F2F9F"/>
                </a:solidFill>
                <a:uFill>
                  <a:solidFill>
                    <a:srgbClr val="6F2F9F"/>
                  </a:solidFill>
                </a:uFill>
                <a:latin typeface="Arial"/>
                <a:cs typeface="Arial"/>
              </a:rPr>
              <a:t>granary</a:t>
            </a:r>
            <a:r>
              <a:rPr sz="2750" b="1" u="heavy" spc="-50" dirty="0">
                <a:solidFill>
                  <a:srgbClr val="6F2F9F"/>
                </a:solidFill>
                <a:uFill>
                  <a:solidFill>
                    <a:srgbClr val="6F2F9F"/>
                  </a:solidFill>
                </a:uFill>
                <a:latin typeface="Arial"/>
                <a:cs typeface="Arial"/>
              </a:rPr>
              <a:t> </a:t>
            </a:r>
            <a:r>
              <a:rPr sz="2750" b="1" u="heavy" spc="25" dirty="0">
                <a:solidFill>
                  <a:srgbClr val="6F2F9F"/>
                </a:solidFill>
                <a:uFill>
                  <a:solidFill>
                    <a:srgbClr val="6F2F9F"/>
                  </a:solidFill>
                </a:uFill>
                <a:latin typeface="Arial"/>
                <a:cs typeface="Arial"/>
              </a:rPr>
              <a:t>bread.</a:t>
            </a:r>
            <a:endParaRPr sz="2750">
              <a:latin typeface="Arial"/>
              <a:cs typeface="Arial"/>
            </a:endParaRPr>
          </a:p>
          <a:p>
            <a:pPr marL="336550" indent="-324485" algn="just">
              <a:lnSpc>
                <a:spcPct val="100000"/>
              </a:lnSpc>
              <a:spcBef>
                <a:spcPts val="1585"/>
              </a:spcBef>
              <a:buSzPct val="96363"/>
              <a:buFont typeface="Wingdings"/>
              <a:buChar char=""/>
              <a:tabLst>
                <a:tab pos="337185" algn="l"/>
              </a:tabLst>
            </a:pPr>
            <a:r>
              <a:rPr sz="2750" b="1" u="heavy" spc="10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Arial"/>
                <a:cs typeface="Arial"/>
              </a:rPr>
              <a:t>Weight</a:t>
            </a:r>
            <a:r>
              <a:rPr sz="2750" b="1" u="heavy" spc="20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Arial"/>
                <a:cs typeface="Arial"/>
              </a:rPr>
              <a:t> </a:t>
            </a:r>
            <a:r>
              <a:rPr sz="2750" b="1" u="heavy" spc="30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Arial"/>
                <a:cs typeface="Arial"/>
              </a:rPr>
              <a:t>management:</a:t>
            </a:r>
            <a:endParaRPr sz="2750">
              <a:latin typeface="Arial"/>
              <a:cs typeface="Arial"/>
            </a:endParaRPr>
          </a:p>
          <a:p>
            <a:pPr marL="355600" indent="-343535" algn="just">
              <a:lnSpc>
                <a:spcPct val="100000"/>
              </a:lnSpc>
              <a:spcBef>
                <a:spcPts val="1480"/>
              </a:spcBef>
              <a:buFont typeface="Wingdings"/>
              <a:buChar char=""/>
              <a:tabLst>
                <a:tab pos="356235" algn="l"/>
              </a:tabLst>
            </a:pPr>
            <a:r>
              <a:rPr sz="2400" b="1" spc="-5" dirty="0">
                <a:latin typeface="Arial"/>
                <a:cs typeface="Arial"/>
              </a:rPr>
              <a:t>high</a:t>
            </a:r>
            <a:r>
              <a:rPr sz="2400" b="1" spc="-40" dirty="0">
                <a:latin typeface="Arial"/>
                <a:cs typeface="Arial"/>
              </a:rPr>
              <a:t> </a:t>
            </a:r>
            <a:r>
              <a:rPr sz="2400" b="1" spc="-5" dirty="0">
                <a:latin typeface="Arial"/>
                <a:cs typeface="Arial"/>
              </a:rPr>
              <a:t>percentage</a:t>
            </a:r>
            <a:r>
              <a:rPr sz="2400" b="1" spc="45" dirty="0">
                <a:latin typeface="Arial"/>
                <a:cs typeface="Arial"/>
              </a:rPr>
              <a:t> </a:t>
            </a:r>
            <a:r>
              <a:rPr sz="2400" b="1" spc="-20" dirty="0">
                <a:latin typeface="Arial"/>
                <a:cs typeface="Arial"/>
              </a:rPr>
              <a:t>of</a:t>
            </a:r>
            <a:r>
              <a:rPr sz="2400" b="1" spc="30" dirty="0">
                <a:latin typeface="Arial"/>
                <a:cs typeface="Arial"/>
              </a:rPr>
              <a:t> </a:t>
            </a:r>
            <a:r>
              <a:rPr sz="2400" b="1" spc="-10" dirty="0">
                <a:latin typeface="Arial"/>
                <a:cs typeface="Arial"/>
              </a:rPr>
              <a:t>people</a:t>
            </a:r>
            <a:r>
              <a:rPr sz="2400" b="1" spc="30" dirty="0">
                <a:latin typeface="Arial"/>
                <a:cs typeface="Arial"/>
              </a:rPr>
              <a:t> </a:t>
            </a:r>
            <a:r>
              <a:rPr sz="2400" b="1" spc="25" dirty="0">
                <a:latin typeface="Arial"/>
                <a:cs typeface="Arial"/>
              </a:rPr>
              <a:t>with</a:t>
            </a:r>
            <a:r>
              <a:rPr sz="2400" b="1" spc="-180" dirty="0">
                <a:latin typeface="Arial"/>
                <a:cs typeface="Arial"/>
              </a:rPr>
              <a:t> </a:t>
            </a:r>
            <a:r>
              <a:rPr sz="2400" b="1" spc="-20" dirty="0">
                <a:latin typeface="Arial"/>
                <a:cs typeface="Arial"/>
              </a:rPr>
              <a:t>type</a:t>
            </a:r>
            <a:r>
              <a:rPr sz="2400" b="1" spc="95" dirty="0">
                <a:latin typeface="Arial"/>
                <a:cs typeface="Arial"/>
              </a:rPr>
              <a:t> </a:t>
            </a:r>
            <a:r>
              <a:rPr sz="2400" b="1" dirty="0">
                <a:latin typeface="Arial"/>
                <a:cs typeface="Arial"/>
              </a:rPr>
              <a:t>2</a:t>
            </a:r>
            <a:r>
              <a:rPr sz="2400" b="1" spc="20" dirty="0">
                <a:latin typeface="Arial"/>
                <a:cs typeface="Arial"/>
              </a:rPr>
              <a:t> </a:t>
            </a:r>
            <a:r>
              <a:rPr sz="2400" b="1" spc="5" dirty="0">
                <a:latin typeface="Arial"/>
                <a:cs typeface="Arial"/>
              </a:rPr>
              <a:t>diabetes</a:t>
            </a:r>
            <a:r>
              <a:rPr sz="2400" b="1" spc="-114" dirty="0">
                <a:latin typeface="Arial"/>
                <a:cs typeface="Arial"/>
              </a:rPr>
              <a:t> </a:t>
            </a:r>
            <a:r>
              <a:rPr sz="2400" b="1" spc="15" dirty="0">
                <a:latin typeface="Arial"/>
                <a:cs typeface="Arial"/>
              </a:rPr>
              <a:t>are</a:t>
            </a:r>
            <a:r>
              <a:rPr sz="2400" b="1" spc="-50" dirty="0">
                <a:latin typeface="Arial"/>
                <a:cs typeface="Arial"/>
              </a:rPr>
              <a:t> </a:t>
            </a:r>
            <a:r>
              <a:rPr sz="2400" b="1" spc="-5" dirty="0">
                <a:latin typeface="Arial"/>
                <a:cs typeface="Arial"/>
              </a:rPr>
              <a:t>overweight</a:t>
            </a:r>
            <a:r>
              <a:rPr sz="2400" b="1" spc="30" dirty="0">
                <a:latin typeface="Arial"/>
                <a:cs typeface="Arial"/>
              </a:rPr>
              <a:t> </a:t>
            </a:r>
            <a:r>
              <a:rPr sz="2400" b="1" spc="-20" dirty="0">
                <a:latin typeface="Arial"/>
                <a:cs typeface="Arial"/>
              </a:rPr>
              <a:t>or</a:t>
            </a:r>
            <a:r>
              <a:rPr sz="2400" b="1" spc="45" dirty="0">
                <a:latin typeface="Arial"/>
                <a:cs typeface="Arial"/>
              </a:rPr>
              <a:t> </a:t>
            </a:r>
            <a:r>
              <a:rPr sz="2400" b="1" spc="-15" dirty="0">
                <a:latin typeface="Arial"/>
                <a:cs typeface="Arial"/>
              </a:rPr>
              <a:t>obese</a:t>
            </a:r>
            <a:endParaRPr sz="2400">
              <a:latin typeface="Arial"/>
              <a:cs typeface="Arial"/>
            </a:endParaRPr>
          </a:p>
          <a:p>
            <a:pPr marL="355600" indent="-343535" algn="just">
              <a:lnSpc>
                <a:spcPct val="100000"/>
              </a:lnSpc>
              <a:spcBef>
                <a:spcPts val="1475"/>
              </a:spcBef>
              <a:buFont typeface="Wingdings"/>
              <a:buChar char=""/>
              <a:tabLst>
                <a:tab pos="356235" algn="l"/>
              </a:tabLst>
            </a:pPr>
            <a:r>
              <a:rPr sz="2400" b="1" spc="-20" dirty="0">
                <a:solidFill>
                  <a:srgbClr val="6F2F9F"/>
                </a:solidFill>
                <a:latin typeface="Arial"/>
                <a:cs typeface="Arial"/>
              </a:rPr>
              <a:t>many</a:t>
            </a:r>
            <a:r>
              <a:rPr sz="2400" b="1" spc="25" dirty="0">
                <a:solidFill>
                  <a:srgbClr val="6F2F9F"/>
                </a:solidFill>
                <a:latin typeface="Arial"/>
                <a:cs typeface="Arial"/>
              </a:rPr>
              <a:t> </a:t>
            </a:r>
            <a:r>
              <a:rPr sz="2400" b="1" spc="15" dirty="0">
                <a:solidFill>
                  <a:srgbClr val="6F2F9F"/>
                </a:solidFill>
                <a:latin typeface="Arial"/>
                <a:cs typeface="Arial"/>
              </a:rPr>
              <a:t>anti-diabetic</a:t>
            </a:r>
            <a:r>
              <a:rPr sz="2400" b="1" spc="-180" dirty="0">
                <a:solidFill>
                  <a:srgbClr val="6F2F9F"/>
                </a:solidFill>
                <a:latin typeface="Arial"/>
                <a:cs typeface="Arial"/>
              </a:rPr>
              <a:t> </a:t>
            </a:r>
            <a:r>
              <a:rPr sz="2400" b="1" spc="-15" dirty="0">
                <a:solidFill>
                  <a:srgbClr val="6F2F9F"/>
                </a:solidFill>
                <a:latin typeface="Arial"/>
                <a:cs typeface="Arial"/>
              </a:rPr>
              <a:t>drugs,</a:t>
            </a:r>
            <a:r>
              <a:rPr sz="2400" b="1" spc="35" dirty="0">
                <a:solidFill>
                  <a:srgbClr val="6F2F9F"/>
                </a:solidFill>
                <a:latin typeface="Arial"/>
                <a:cs typeface="Arial"/>
              </a:rPr>
              <a:t> </a:t>
            </a:r>
            <a:r>
              <a:rPr sz="2400" b="1" spc="5" dirty="0">
                <a:solidFill>
                  <a:srgbClr val="6F2F9F"/>
                </a:solidFill>
                <a:latin typeface="Arial"/>
                <a:cs typeface="Arial"/>
              </a:rPr>
              <a:t>including</a:t>
            </a:r>
            <a:r>
              <a:rPr sz="2400" b="1" spc="-105" dirty="0">
                <a:solidFill>
                  <a:srgbClr val="6F2F9F"/>
                </a:solidFill>
                <a:latin typeface="Arial"/>
                <a:cs typeface="Arial"/>
              </a:rPr>
              <a:t> </a:t>
            </a:r>
            <a:r>
              <a:rPr sz="2400" b="1" spc="10" dirty="0">
                <a:solidFill>
                  <a:srgbClr val="6F2F9F"/>
                </a:solidFill>
                <a:latin typeface="Arial"/>
                <a:cs typeface="Arial"/>
              </a:rPr>
              <a:t>insulin,</a:t>
            </a:r>
            <a:r>
              <a:rPr sz="2400" b="1" spc="-190" dirty="0">
                <a:solidFill>
                  <a:srgbClr val="6F2F9F"/>
                </a:solidFill>
                <a:latin typeface="Arial"/>
                <a:cs typeface="Arial"/>
              </a:rPr>
              <a:t> </a:t>
            </a:r>
            <a:r>
              <a:rPr sz="2400" b="1" spc="-15" dirty="0">
                <a:solidFill>
                  <a:srgbClr val="6F2F9F"/>
                </a:solidFill>
                <a:latin typeface="Arial"/>
                <a:cs typeface="Arial"/>
              </a:rPr>
              <a:t>encourage</a:t>
            </a:r>
            <a:r>
              <a:rPr sz="2400" b="1" spc="125" dirty="0">
                <a:solidFill>
                  <a:srgbClr val="6F2F9F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6F2F9F"/>
                </a:solidFill>
                <a:latin typeface="Arial"/>
                <a:cs typeface="Arial"/>
              </a:rPr>
              <a:t>weight</a:t>
            </a:r>
            <a:r>
              <a:rPr sz="2400" b="1" spc="-105" dirty="0">
                <a:solidFill>
                  <a:srgbClr val="6F2F9F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6F2F9F"/>
                </a:solidFill>
                <a:latin typeface="Arial"/>
                <a:cs typeface="Arial"/>
              </a:rPr>
              <a:t>gain.</a:t>
            </a:r>
            <a:endParaRPr sz="2400">
              <a:latin typeface="Arial"/>
              <a:cs typeface="Arial"/>
            </a:endParaRPr>
          </a:p>
          <a:p>
            <a:pPr marL="378460" indent="-366395">
              <a:lnSpc>
                <a:spcPct val="100000"/>
              </a:lnSpc>
              <a:spcBef>
                <a:spcPts val="1430"/>
              </a:spcBef>
              <a:buSzPct val="96875"/>
              <a:buFont typeface="Wingdings"/>
              <a:buChar char=""/>
              <a:tabLst>
                <a:tab pos="379095" algn="l"/>
              </a:tabLst>
            </a:pPr>
            <a:r>
              <a:rPr sz="3200" b="1" u="heavy" spc="20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Arial"/>
                <a:cs typeface="Arial"/>
              </a:rPr>
              <a:t>Exercise:</a:t>
            </a:r>
            <a:endParaRPr sz="3200">
              <a:latin typeface="Arial"/>
              <a:cs typeface="Arial"/>
            </a:endParaRPr>
          </a:p>
          <a:p>
            <a:pPr marL="12700" marR="16510" algn="just">
              <a:lnSpc>
                <a:spcPct val="112200"/>
              </a:lnSpc>
              <a:spcBef>
                <a:spcPts val="1110"/>
              </a:spcBef>
            </a:pPr>
            <a:r>
              <a:rPr sz="2400" b="1" dirty="0">
                <a:latin typeface="Arial"/>
                <a:cs typeface="Arial"/>
              </a:rPr>
              <a:t>All </a:t>
            </a:r>
            <a:r>
              <a:rPr sz="2400" b="1" spc="-5" dirty="0">
                <a:latin typeface="Arial"/>
                <a:cs typeface="Arial"/>
              </a:rPr>
              <a:t>patients </a:t>
            </a:r>
            <a:r>
              <a:rPr sz="2400" b="1" spc="5" dirty="0">
                <a:latin typeface="Arial"/>
                <a:cs typeface="Arial"/>
              </a:rPr>
              <a:t>with </a:t>
            </a:r>
            <a:r>
              <a:rPr sz="2400" b="1" spc="-15" dirty="0">
                <a:latin typeface="Arial"/>
                <a:cs typeface="Arial"/>
              </a:rPr>
              <a:t>diabetes</a:t>
            </a:r>
            <a:r>
              <a:rPr sz="2400" b="1" spc="-10" dirty="0">
                <a:latin typeface="Arial"/>
                <a:cs typeface="Arial"/>
              </a:rPr>
              <a:t> </a:t>
            </a:r>
            <a:r>
              <a:rPr sz="2400" b="1" dirty="0">
                <a:latin typeface="Arial"/>
                <a:cs typeface="Arial"/>
              </a:rPr>
              <a:t>advised </a:t>
            </a:r>
            <a:r>
              <a:rPr sz="2400" b="1" spc="10" dirty="0">
                <a:latin typeface="Arial"/>
                <a:cs typeface="Arial"/>
              </a:rPr>
              <a:t>to </a:t>
            </a:r>
            <a:r>
              <a:rPr sz="2400" b="1" spc="-15" dirty="0">
                <a:latin typeface="Arial"/>
                <a:cs typeface="Arial"/>
              </a:rPr>
              <a:t>achieve</a:t>
            </a:r>
            <a:r>
              <a:rPr sz="2400" b="1" spc="635" dirty="0">
                <a:latin typeface="Arial"/>
                <a:cs typeface="Arial"/>
              </a:rPr>
              <a:t> </a:t>
            </a:r>
            <a:r>
              <a:rPr sz="2400" b="1" dirty="0">
                <a:latin typeface="Arial"/>
                <a:cs typeface="Arial"/>
              </a:rPr>
              <a:t>a </a:t>
            </a:r>
            <a:r>
              <a:rPr sz="2400" b="1" spc="-10" dirty="0">
                <a:latin typeface="Arial"/>
                <a:cs typeface="Arial"/>
              </a:rPr>
              <a:t>significant</a:t>
            </a:r>
            <a:r>
              <a:rPr sz="2400" b="1" spc="645" dirty="0">
                <a:latin typeface="Arial"/>
                <a:cs typeface="Arial"/>
              </a:rPr>
              <a:t> </a:t>
            </a:r>
            <a:r>
              <a:rPr sz="2400" b="1" spc="-25" dirty="0">
                <a:latin typeface="Arial"/>
                <a:cs typeface="Arial"/>
              </a:rPr>
              <a:t>physical</a:t>
            </a:r>
            <a:r>
              <a:rPr sz="2400" b="1" spc="620" dirty="0">
                <a:latin typeface="Arial"/>
                <a:cs typeface="Arial"/>
              </a:rPr>
              <a:t> </a:t>
            </a:r>
            <a:r>
              <a:rPr sz="2400" b="1" spc="-10" dirty="0">
                <a:latin typeface="Arial"/>
                <a:cs typeface="Arial"/>
              </a:rPr>
              <a:t>activity </a:t>
            </a:r>
            <a:r>
              <a:rPr sz="2400" b="1" spc="-15" dirty="0">
                <a:latin typeface="Arial"/>
                <a:cs typeface="Arial"/>
              </a:rPr>
              <a:t>and </a:t>
            </a:r>
            <a:r>
              <a:rPr sz="2400" b="1" spc="-10" dirty="0">
                <a:latin typeface="Arial"/>
                <a:cs typeface="Arial"/>
              </a:rPr>
              <a:t> for</a:t>
            </a:r>
            <a:r>
              <a:rPr sz="2400" b="1" spc="-30" dirty="0">
                <a:latin typeface="Arial"/>
                <a:cs typeface="Arial"/>
              </a:rPr>
              <a:t> </a:t>
            </a:r>
            <a:r>
              <a:rPr sz="2400" b="1" spc="-5" dirty="0">
                <a:latin typeface="Arial"/>
                <a:cs typeface="Arial"/>
              </a:rPr>
              <a:t>long</a:t>
            </a:r>
            <a:r>
              <a:rPr sz="2400" b="1" spc="-105" dirty="0">
                <a:latin typeface="Arial"/>
                <a:cs typeface="Arial"/>
              </a:rPr>
              <a:t> </a:t>
            </a:r>
            <a:r>
              <a:rPr sz="2400" b="1" spc="5" dirty="0">
                <a:latin typeface="Arial"/>
                <a:cs typeface="Arial"/>
              </a:rPr>
              <a:t>term.</a:t>
            </a:r>
            <a:endParaRPr sz="2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12192000" cy="6762750"/>
            <a:chOff x="0" y="0"/>
            <a:chExt cx="12192000" cy="6762750"/>
          </a:xfrm>
          <a:solidFill>
            <a:schemeClr val="bg1"/>
          </a:solidFill>
        </p:grpSpPr>
        <p:sp>
          <p:nvSpPr>
            <p:cNvPr id="3" name="object 3"/>
            <p:cNvSpPr/>
            <p:nvPr/>
          </p:nvSpPr>
          <p:spPr>
            <a:xfrm>
              <a:off x="0" y="0"/>
              <a:ext cx="12192000" cy="6762750"/>
            </a:xfrm>
            <a:custGeom>
              <a:avLst/>
              <a:gdLst/>
              <a:ahLst/>
              <a:cxnLst/>
              <a:rect l="l" t="t" r="r" b="b"/>
              <a:pathLst>
                <a:path w="12192000" h="6762750">
                  <a:moveTo>
                    <a:pt x="0" y="6762748"/>
                  </a:moveTo>
                  <a:lnTo>
                    <a:pt x="12192000" y="6762748"/>
                  </a:lnTo>
                  <a:lnTo>
                    <a:pt x="12192000" y="0"/>
                  </a:lnTo>
                  <a:lnTo>
                    <a:pt x="0" y="0"/>
                  </a:lnTo>
                  <a:lnTo>
                    <a:pt x="0" y="6762748"/>
                  </a:lnTo>
                  <a:close/>
                </a:path>
              </a:pathLst>
            </a:custGeom>
            <a:grpFill/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158114" y="1097914"/>
              <a:ext cx="11410950" cy="104775"/>
            </a:xfrm>
            <a:custGeom>
              <a:avLst/>
              <a:gdLst/>
              <a:ahLst/>
              <a:cxnLst/>
              <a:rect l="l" t="t" r="r" b="b"/>
              <a:pathLst>
                <a:path w="11410950" h="104775">
                  <a:moveTo>
                    <a:pt x="11410950" y="0"/>
                  </a:moveTo>
                  <a:lnTo>
                    <a:pt x="0" y="0"/>
                  </a:lnTo>
                  <a:lnTo>
                    <a:pt x="0" y="104775"/>
                  </a:lnTo>
                  <a:lnTo>
                    <a:pt x="11410950" y="104775"/>
                  </a:lnTo>
                  <a:lnTo>
                    <a:pt x="11410950" y="0"/>
                  </a:lnTo>
                  <a:close/>
                </a:path>
              </a:pathLst>
            </a:custGeom>
            <a:grpFill/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145414" y="0"/>
            <a:ext cx="11440160" cy="125031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8000" b="1" spc="25" dirty="0">
                <a:solidFill>
                  <a:srgbClr val="006FC0"/>
                </a:solidFill>
                <a:latin typeface="Arial"/>
                <a:cs typeface="Arial"/>
              </a:rPr>
              <a:t>Oral</a:t>
            </a:r>
            <a:r>
              <a:rPr sz="8000" b="1" spc="-125" dirty="0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sz="8000" b="1" spc="15" dirty="0">
                <a:solidFill>
                  <a:srgbClr val="006FC0"/>
                </a:solidFill>
                <a:latin typeface="Arial"/>
                <a:cs typeface="Arial"/>
              </a:rPr>
              <a:t>anti-diabetic</a:t>
            </a:r>
            <a:r>
              <a:rPr sz="8000" b="1" spc="-235" dirty="0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sz="8000" b="1" dirty="0">
                <a:solidFill>
                  <a:srgbClr val="006FC0"/>
                </a:solidFill>
                <a:latin typeface="Arial"/>
                <a:cs typeface="Arial"/>
              </a:rPr>
              <a:t>drugs</a:t>
            </a:r>
            <a:endParaRPr sz="80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45414" y="1378585"/>
            <a:ext cx="12002770" cy="5250815"/>
          </a:xfrm>
          <a:prstGeom prst="rect">
            <a:avLst/>
          </a:prstGeom>
        </p:spPr>
        <p:txBody>
          <a:bodyPr vert="horz" wrap="square" lIns="0" tIns="1155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10"/>
              </a:spcBef>
            </a:pPr>
            <a:r>
              <a:rPr sz="3950" b="1" u="heavy" dirty="0">
                <a:solidFill>
                  <a:srgbClr val="00AFEF"/>
                </a:solidFill>
                <a:uFill>
                  <a:solidFill>
                    <a:srgbClr val="00AFEF"/>
                  </a:solidFill>
                </a:uFill>
                <a:latin typeface="Arial"/>
                <a:cs typeface="Arial"/>
              </a:rPr>
              <a:t>1…</a:t>
            </a:r>
            <a:r>
              <a:rPr sz="3950" b="1" u="heavy" spc="60" dirty="0">
                <a:solidFill>
                  <a:srgbClr val="00AFEF"/>
                </a:solidFill>
                <a:uFill>
                  <a:solidFill>
                    <a:srgbClr val="00AFEF"/>
                  </a:solidFill>
                </a:uFill>
                <a:latin typeface="Arial"/>
                <a:cs typeface="Arial"/>
              </a:rPr>
              <a:t> </a:t>
            </a:r>
            <a:r>
              <a:rPr sz="3950" b="1" u="heavy" spc="-5" dirty="0">
                <a:solidFill>
                  <a:srgbClr val="00AFEF"/>
                </a:solidFill>
                <a:uFill>
                  <a:solidFill>
                    <a:srgbClr val="00AFEF"/>
                  </a:solidFill>
                </a:uFill>
                <a:latin typeface="Arial"/>
                <a:cs typeface="Arial"/>
              </a:rPr>
              <a:t>Biguanide:</a:t>
            </a:r>
            <a:endParaRPr sz="3950" dirty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820"/>
              </a:spcBef>
            </a:pPr>
            <a:r>
              <a:rPr sz="3950" b="1" u="heavy" spc="25" dirty="0">
                <a:solidFill>
                  <a:srgbClr val="00AFEF"/>
                </a:solidFill>
                <a:uFill>
                  <a:solidFill>
                    <a:srgbClr val="00AFEF"/>
                  </a:solidFill>
                </a:uFill>
                <a:latin typeface="Arial"/>
                <a:cs typeface="Arial"/>
              </a:rPr>
              <a:t> </a:t>
            </a:r>
            <a:r>
              <a:rPr sz="3950" b="1" u="heavy" spc="15" dirty="0">
                <a:solidFill>
                  <a:srgbClr val="00AFEF"/>
                </a:solidFill>
                <a:uFill>
                  <a:solidFill>
                    <a:srgbClr val="00AFEF"/>
                  </a:solidFill>
                </a:uFill>
                <a:latin typeface="Arial"/>
                <a:cs typeface="Arial"/>
              </a:rPr>
              <a:t>Metformin;</a:t>
            </a:r>
            <a:endParaRPr sz="3950" dirty="0">
              <a:latin typeface="Arial"/>
              <a:cs typeface="Arial"/>
            </a:endParaRPr>
          </a:p>
          <a:p>
            <a:pPr marL="641985" indent="-629285">
              <a:lnSpc>
                <a:spcPct val="100000"/>
              </a:lnSpc>
              <a:spcBef>
                <a:spcPts val="640"/>
              </a:spcBef>
              <a:buAutoNum type="arabicParenR"/>
              <a:tabLst>
                <a:tab pos="641350" algn="l"/>
                <a:tab pos="641985" algn="l"/>
              </a:tabLst>
            </a:pPr>
            <a:r>
              <a:rPr sz="2400" b="1" u="heavy" spc="-8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R</a:t>
            </a:r>
            <a:r>
              <a:rPr sz="2400" b="1" u="heavy" spc="1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e</a:t>
            </a:r>
            <a:r>
              <a:rPr sz="2400" b="1" u="heavy" spc="-4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du</a:t>
            </a:r>
            <a:r>
              <a:rPr sz="2400" b="1" u="heavy" spc="1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ce</a:t>
            </a:r>
            <a:r>
              <a:rPr sz="2400" b="1" u="heavy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s</a:t>
            </a:r>
            <a:r>
              <a:rPr sz="2400" b="1" u="heavy" spc="11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2400" b="1" u="heavy" spc="7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i</a:t>
            </a:r>
            <a:r>
              <a:rPr sz="2400" b="1" u="heavy" spc="-4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n</a:t>
            </a:r>
            <a:r>
              <a:rPr sz="2400" b="1" u="heavy" spc="1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s</a:t>
            </a:r>
            <a:r>
              <a:rPr sz="2400" b="1" u="heavy" spc="-4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u</a:t>
            </a:r>
            <a:r>
              <a:rPr sz="2400" b="1" u="heavy" spc="7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li</a:t>
            </a:r>
            <a:r>
              <a:rPr sz="2400" b="1" u="heavy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n</a:t>
            </a:r>
            <a:r>
              <a:rPr sz="2400" b="1" u="heavy" spc="-17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2400" b="1" u="heavy" spc="3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r</a:t>
            </a:r>
            <a:r>
              <a:rPr sz="2400" b="1" u="heavy" spc="1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es</a:t>
            </a:r>
            <a:r>
              <a:rPr sz="2400" b="1" u="heavy" spc="7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i</a:t>
            </a:r>
            <a:r>
              <a:rPr sz="2400" b="1" u="heavy" spc="1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s</a:t>
            </a:r>
            <a:r>
              <a:rPr sz="2400" b="1" u="heavy" spc="2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t</a:t>
            </a:r>
            <a:r>
              <a:rPr sz="2400" b="1" u="heavy" spc="1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a</a:t>
            </a:r>
            <a:r>
              <a:rPr sz="2400" b="1" u="heavy" spc="-4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n</a:t>
            </a:r>
            <a:r>
              <a:rPr sz="2400" b="1" u="heavy" spc="1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c</a:t>
            </a:r>
            <a:r>
              <a:rPr sz="2400" b="1" u="heavy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e</a:t>
            </a:r>
            <a:endParaRPr sz="2400" dirty="0">
              <a:latin typeface="Arial"/>
              <a:cs typeface="Arial"/>
            </a:endParaRPr>
          </a:p>
          <a:p>
            <a:pPr marL="469900" indent="-457200">
              <a:lnSpc>
                <a:spcPct val="100000"/>
              </a:lnSpc>
              <a:spcBef>
                <a:spcPts val="425"/>
              </a:spcBef>
              <a:buAutoNum type="arabicParenR"/>
              <a:tabLst>
                <a:tab pos="469265" algn="l"/>
                <a:tab pos="469900" algn="l"/>
              </a:tabLst>
            </a:pPr>
            <a:r>
              <a:rPr sz="2400" b="1" u="heavy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2400" b="1" u="heavy" spc="-13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2400" b="1" u="heavy" spc="1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Affects</a:t>
            </a:r>
            <a:r>
              <a:rPr sz="2400" b="1" u="heavy" spc="-3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2400" b="1" u="heavy" spc="-1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the</a:t>
            </a:r>
            <a:r>
              <a:rPr sz="2400" b="1" u="heavy" spc="3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2400" b="1" u="heavy" spc="-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absorption</a:t>
            </a:r>
            <a:r>
              <a:rPr sz="2400" b="1" u="heavy" spc="-1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2400" b="1" u="heavy" spc="-1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and</a:t>
            </a:r>
            <a:r>
              <a:rPr sz="2400" b="1" u="heavy" spc="-3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2400" b="1" u="heavy" spc="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metabolism</a:t>
            </a:r>
            <a:r>
              <a:rPr sz="2400" b="1" u="heavy" spc="-9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2400" b="1" u="heavy" spc="-2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of</a:t>
            </a:r>
            <a:r>
              <a:rPr sz="2400" b="1" u="heavy" spc="4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2400" b="1" u="heavy" spc="-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glucose</a:t>
            </a:r>
            <a:endParaRPr sz="2400" dirty="0">
              <a:latin typeface="Arial"/>
              <a:cs typeface="Arial"/>
            </a:endParaRPr>
          </a:p>
          <a:p>
            <a:pPr marL="469900" indent="-457200">
              <a:lnSpc>
                <a:spcPct val="100000"/>
              </a:lnSpc>
              <a:spcBef>
                <a:spcPts val="420"/>
              </a:spcBef>
              <a:buAutoNum type="arabicParenR"/>
              <a:tabLst>
                <a:tab pos="469265" algn="l"/>
                <a:tab pos="469900" algn="l"/>
              </a:tabLst>
            </a:pPr>
            <a:r>
              <a:rPr sz="2400" b="1" u="heavy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2400" b="1" u="heavy" spc="1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2400" b="1" u="heavy" spc="-2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Reduces</a:t>
            </a:r>
            <a:r>
              <a:rPr sz="2400" b="1" u="heavy" spc="8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2400" b="1" u="heavy" spc="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appetite</a:t>
            </a:r>
            <a:endParaRPr sz="2400" dirty="0">
              <a:latin typeface="Arial"/>
              <a:cs typeface="Arial"/>
            </a:endParaRPr>
          </a:p>
          <a:p>
            <a:pPr marL="470534" indent="-457834">
              <a:lnSpc>
                <a:spcPct val="100000"/>
              </a:lnSpc>
              <a:spcBef>
                <a:spcPts val="500"/>
              </a:spcBef>
              <a:buAutoNum type="arabicParenR"/>
              <a:tabLst>
                <a:tab pos="469900" algn="l"/>
                <a:tab pos="470534" algn="l"/>
              </a:tabLst>
            </a:pPr>
            <a:r>
              <a:rPr sz="2400" b="1" u="heavy" spc="7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i</a:t>
            </a:r>
            <a:r>
              <a:rPr sz="2400" b="1" u="heavy" spc="-4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nh</a:t>
            </a:r>
            <a:r>
              <a:rPr sz="2400" b="1" u="heavy" spc="7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i</a:t>
            </a:r>
            <a:r>
              <a:rPr sz="2400" b="1" u="heavy" spc="-4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b</a:t>
            </a:r>
            <a:r>
              <a:rPr sz="2400" b="1" u="heavy" spc="7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i</a:t>
            </a:r>
            <a:r>
              <a:rPr sz="2400" b="1" u="heavy" spc="2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t</a:t>
            </a:r>
            <a:r>
              <a:rPr sz="2400" b="1" u="heavy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s</a:t>
            </a:r>
            <a:r>
              <a:rPr sz="2400" b="1" u="heavy" spc="-19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2400" b="1" u="heavy" spc="-4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h</a:t>
            </a:r>
            <a:r>
              <a:rPr sz="2400" b="1" u="heavy" spc="1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e</a:t>
            </a:r>
            <a:r>
              <a:rPr sz="2400" b="1" u="heavy" spc="-4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p</a:t>
            </a:r>
            <a:r>
              <a:rPr sz="2400" b="1" u="heavy" spc="1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a</a:t>
            </a:r>
            <a:r>
              <a:rPr sz="2400" b="1" u="heavy" spc="2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t</a:t>
            </a:r>
            <a:r>
              <a:rPr sz="2400" b="1" u="heavy" spc="8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i</a:t>
            </a:r>
            <a:r>
              <a:rPr sz="2400" b="1" u="heavy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c</a:t>
            </a:r>
            <a:r>
              <a:rPr sz="2400" b="1" u="heavy" spc="-5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2400" b="1" u="heavy" spc="-4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g</a:t>
            </a:r>
            <a:r>
              <a:rPr sz="2400" b="1" u="heavy" spc="7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l</a:t>
            </a:r>
            <a:r>
              <a:rPr sz="2400" b="1" u="heavy" spc="-4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u</a:t>
            </a:r>
            <a:r>
              <a:rPr sz="2400" b="1" u="heavy" spc="1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c</a:t>
            </a:r>
            <a:r>
              <a:rPr sz="2400" b="1" u="heavy" spc="-4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on</a:t>
            </a:r>
            <a:r>
              <a:rPr sz="2400" b="1" u="heavy" spc="1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e</a:t>
            </a:r>
            <a:r>
              <a:rPr sz="2400" b="1" u="heavy" spc="-4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og</a:t>
            </a:r>
            <a:r>
              <a:rPr sz="2400" b="1" u="heavy" spc="1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e</a:t>
            </a:r>
            <a:r>
              <a:rPr sz="2400" b="1" u="heavy" spc="-4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n</a:t>
            </a:r>
            <a:r>
              <a:rPr sz="2400" b="1" u="heavy" spc="1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es</a:t>
            </a:r>
            <a:r>
              <a:rPr sz="2400" b="1" u="heavy" spc="7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i</a:t>
            </a:r>
            <a:r>
              <a:rPr sz="2400" b="1" u="heavy" spc="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s</a:t>
            </a:r>
            <a:r>
              <a:rPr sz="2400" b="1" u="heavy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.</a:t>
            </a:r>
            <a:endParaRPr sz="2400" dirty="0">
              <a:latin typeface="Arial"/>
              <a:cs typeface="Arial"/>
            </a:endParaRPr>
          </a:p>
          <a:p>
            <a:pPr marL="355600" indent="-343535">
              <a:lnSpc>
                <a:spcPct val="100000"/>
              </a:lnSpc>
              <a:spcBef>
                <a:spcPts val="800"/>
              </a:spcBef>
              <a:buAutoNum type="alphaUcPeriod"/>
              <a:tabLst>
                <a:tab pos="356235" algn="l"/>
              </a:tabLst>
            </a:pPr>
            <a:r>
              <a:rPr sz="2400" b="1" u="heavy" spc="15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Arial"/>
                <a:cs typeface="Arial"/>
              </a:rPr>
              <a:t>first-line</a:t>
            </a:r>
            <a:r>
              <a:rPr sz="2400" b="1" u="heavy" spc="-200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Arial"/>
                <a:cs typeface="Arial"/>
              </a:rPr>
              <a:t> </a:t>
            </a:r>
            <a:r>
              <a:rPr sz="2400" b="1" u="heavy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Arial"/>
                <a:cs typeface="Arial"/>
              </a:rPr>
              <a:t>therapy</a:t>
            </a:r>
            <a:r>
              <a:rPr sz="2400" b="1" u="heavy" spc="-50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Arial"/>
                <a:cs typeface="Arial"/>
              </a:rPr>
              <a:t> </a:t>
            </a:r>
            <a:r>
              <a:rPr sz="2400" b="1" u="heavy" spc="40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Arial"/>
                <a:cs typeface="Arial"/>
              </a:rPr>
              <a:t>in</a:t>
            </a:r>
            <a:r>
              <a:rPr sz="2400" b="1" u="heavy" spc="-35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Arial"/>
                <a:cs typeface="Arial"/>
              </a:rPr>
              <a:t> </a:t>
            </a:r>
            <a:r>
              <a:rPr sz="2400" b="1" u="heavy" spc="30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Arial"/>
                <a:cs typeface="Arial"/>
              </a:rPr>
              <a:t>all</a:t>
            </a:r>
            <a:r>
              <a:rPr sz="2400" b="1" u="heavy" spc="-125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Arial"/>
                <a:cs typeface="Arial"/>
              </a:rPr>
              <a:t> </a:t>
            </a:r>
            <a:r>
              <a:rPr sz="2400" b="1" u="heavy" spc="-20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Arial"/>
                <a:cs typeface="Arial"/>
              </a:rPr>
              <a:t>type</a:t>
            </a:r>
            <a:r>
              <a:rPr sz="2400" b="1" u="heavy" spc="105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Arial"/>
                <a:cs typeface="Arial"/>
              </a:rPr>
              <a:t> </a:t>
            </a:r>
            <a:r>
              <a:rPr sz="2400" b="1" u="heavy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Arial"/>
                <a:cs typeface="Arial"/>
              </a:rPr>
              <a:t>2</a:t>
            </a:r>
            <a:r>
              <a:rPr sz="2400" b="1" u="heavy" spc="20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Arial"/>
                <a:cs typeface="Arial"/>
              </a:rPr>
              <a:t> </a:t>
            </a:r>
            <a:r>
              <a:rPr sz="2400" b="1" u="heavy" spc="5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Arial"/>
                <a:cs typeface="Arial"/>
              </a:rPr>
              <a:t>diabetes,</a:t>
            </a:r>
            <a:r>
              <a:rPr sz="2400" b="1" u="heavy" spc="-125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Arial"/>
                <a:cs typeface="Arial"/>
              </a:rPr>
              <a:t> </a:t>
            </a:r>
            <a:r>
              <a:rPr sz="2400" b="1" u="heavy" spc="5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Arial"/>
                <a:cs typeface="Arial"/>
              </a:rPr>
              <a:t>irrespective</a:t>
            </a:r>
            <a:r>
              <a:rPr sz="2400" b="1" u="heavy" spc="-100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Arial"/>
                <a:cs typeface="Arial"/>
              </a:rPr>
              <a:t> </a:t>
            </a:r>
            <a:r>
              <a:rPr sz="2400" b="1" u="heavy" spc="-20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Arial"/>
                <a:cs typeface="Arial"/>
              </a:rPr>
              <a:t>of</a:t>
            </a:r>
            <a:r>
              <a:rPr sz="2400" b="1" u="heavy" spc="35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Arial"/>
                <a:cs typeface="Arial"/>
              </a:rPr>
              <a:t> </a:t>
            </a:r>
            <a:r>
              <a:rPr sz="2400" b="1" u="heavy" spc="-35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Arial"/>
                <a:cs typeface="Arial"/>
              </a:rPr>
              <a:t>body</a:t>
            </a:r>
            <a:r>
              <a:rPr sz="2400" b="1" u="heavy" spc="95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Arial"/>
                <a:cs typeface="Arial"/>
              </a:rPr>
              <a:t> </a:t>
            </a:r>
            <a:r>
              <a:rPr sz="2400" b="1" u="heavy" spc="5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Arial"/>
                <a:cs typeface="Arial"/>
              </a:rPr>
              <a:t>weight.</a:t>
            </a:r>
            <a:endParaRPr sz="2400" dirty="0">
              <a:latin typeface="Arial"/>
              <a:cs typeface="Arial"/>
            </a:endParaRPr>
          </a:p>
          <a:p>
            <a:pPr marL="317500" indent="-305435">
              <a:lnSpc>
                <a:spcPct val="100000"/>
              </a:lnSpc>
              <a:spcBef>
                <a:spcPts val="875"/>
              </a:spcBef>
              <a:buAutoNum type="alphaUcPeriod"/>
              <a:tabLst>
                <a:tab pos="318135" algn="l"/>
              </a:tabLst>
            </a:pPr>
            <a:r>
              <a:rPr sz="2400" b="1" u="heavy" spc="-5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Arial"/>
                <a:cs typeface="Arial"/>
              </a:rPr>
              <a:t>As</a:t>
            </a:r>
            <a:r>
              <a:rPr sz="2400" b="1" u="heavy" spc="20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Arial"/>
                <a:cs typeface="Arial"/>
              </a:rPr>
              <a:t> </a:t>
            </a:r>
            <a:r>
              <a:rPr sz="2400" b="1" u="heavy" spc="10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Arial"/>
                <a:cs typeface="Arial"/>
              </a:rPr>
              <a:t>an</a:t>
            </a:r>
            <a:r>
              <a:rPr sz="2400" b="1" u="heavy" spc="-35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Arial"/>
                <a:cs typeface="Arial"/>
              </a:rPr>
              <a:t> </a:t>
            </a:r>
            <a:r>
              <a:rPr sz="2400" b="1" u="heavy" spc="-5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Arial"/>
                <a:cs typeface="Arial"/>
              </a:rPr>
              <a:t>adjunct</a:t>
            </a:r>
            <a:r>
              <a:rPr sz="2400" b="1" u="heavy" spc="-40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Arial"/>
                <a:cs typeface="Arial"/>
              </a:rPr>
              <a:t> </a:t>
            </a:r>
            <a:r>
              <a:rPr sz="2400" b="1" u="heavy" spc="10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Arial"/>
                <a:cs typeface="Arial"/>
              </a:rPr>
              <a:t>to</a:t>
            </a:r>
            <a:r>
              <a:rPr sz="2400" b="1" u="heavy" spc="-30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Arial"/>
                <a:cs typeface="Arial"/>
              </a:rPr>
              <a:t> </a:t>
            </a:r>
            <a:r>
              <a:rPr sz="2400" b="1" u="heavy" spc="20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Arial"/>
                <a:cs typeface="Arial"/>
              </a:rPr>
              <a:t>insulin</a:t>
            </a:r>
            <a:r>
              <a:rPr sz="2400" b="1" u="heavy" spc="-175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Arial"/>
                <a:cs typeface="Arial"/>
              </a:rPr>
              <a:t> </a:t>
            </a:r>
            <a:r>
              <a:rPr sz="2400" b="1" u="heavy" spc="-5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Arial"/>
                <a:cs typeface="Arial"/>
              </a:rPr>
              <a:t>therapy</a:t>
            </a:r>
            <a:r>
              <a:rPr sz="2400" b="1" u="heavy" spc="40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Arial"/>
                <a:cs typeface="Arial"/>
              </a:rPr>
              <a:t> in</a:t>
            </a:r>
            <a:r>
              <a:rPr sz="2400" b="1" u="heavy" spc="-110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Arial"/>
                <a:cs typeface="Arial"/>
              </a:rPr>
              <a:t> </a:t>
            </a:r>
            <a:r>
              <a:rPr sz="2400" b="1" u="heavy" spc="-15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Arial"/>
                <a:cs typeface="Arial"/>
              </a:rPr>
              <a:t>obese</a:t>
            </a:r>
            <a:r>
              <a:rPr sz="2400" b="1" u="heavy" spc="25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Arial"/>
                <a:cs typeface="Arial"/>
              </a:rPr>
              <a:t> </a:t>
            </a:r>
            <a:r>
              <a:rPr sz="2400" b="1" u="heavy" spc="5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Arial"/>
                <a:cs typeface="Arial"/>
              </a:rPr>
              <a:t>patients</a:t>
            </a:r>
            <a:r>
              <a:rPr sz="2400" b="1" u="heavy" spc="-30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Arial"/>
                <a:cs typeface="Arial"/>
              </a:rPr>
              <a:t> </a:t>
            </a:r>
            <a:r>
              <a:rPr sz="2400" b="1" u="heavy" spc="25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Arial"/>
                <a:cs typeface="Arial"/>
              </a:rPr>
              <a:t>with</a:t>
            </a:r>
            <a:r>
              <a:rPr sz="2400" b="1" u="heavy" spc="-180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Arial"/>
                <a:cs typeface="Arial"/>
              </a:rPr>
              <a:t> </a:t>
            </a:r>
            <a:r>
              <a:rPr sz="2400" b="1" u="heavy" spc="-20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Arial"/>
                <a:cs typeface="Arial"/>
              </a:rPr>
              <a:t>type</a:t>
            </a:r>
            <a:r>
              <a:rPr sz="2400" b="1" u="heavy" spc="100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Arial"/>
                <a:cs typeface="Arial"/>
              </a:rPr>
              <a:t> </a:t>
            </a:r>
            <a:r>
              <a:rPr sz="2400" b="1" u="heavy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Arial"/>
                <a:cs typeface="Arial"/>
              </a:rPr>
              <a:t>1</a:t>
            </a:r>
            <a:r>
              <a:rPr sz="2400" b="1" u="heavy" spc="25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Arial"/>
                <a:cs typeface="Arial"/>
              </a:rPr>
              <a:t> </a:t>
            </a:r>
            <a:r>
              <a:rPr sz="2400" b="1" u="heavy" spc="5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Arial"/>
                <a:cs typeface="Arial"/>
              </a:rPr>
              <a:t>diabetes.</a:t>
            </a:r>
            <a:endParaRPr sz="2400" dirty="0">
              <a:latin typeface="Arial"/>
              <a:cs typeface="Arial"/>
            </a:endParaRPr>
          </a:p>
          <a:p>
            <a:pPr marL="12700" marR="5080" indent="152400">
              <a:lnSpc>
                <a:spcPct val="112700"/>
              </a:lnSpc>
              <a:spcBef>
                <a:spcPts val="520"/>
              </a:spcBef>
              <a:tabLst>
                <a:tab pos="1375410" algn="l"/>
                <a:tab pos="3043555" algn="l"/>
                <a:tab pos="3491865" algn="l"/>
                <a:tab pos="3834765" algn="l"/>
                <a:tab pos="4492625" algn="l"/>
                <a:tab pos="5321935" algn="l"/>
                <a:tab pos="6094095" algn="l"/>
                <a:tab pos="6694805" algn="l"/>
                <a:tab pos="7638415" algn="l"/>
                <a:tab pos="8572500" algn="l"/>
                <a:tab pos="9020175" algn="l"/>
                <a:tab pos="10431145" algn="l"/>
                <a:tab pos="11050905" algn="l"/>
                <a:tab pos="11737340" algn="l"/>
              </a:tabLst>
            </a:pPr>
            <a:r>
              <a:rPr sz="2000" spc="-20" dirty="0">
                <a:solidFill>
                  <a:srgbClr val="FF0000"/>
                </a:solidFill>
                <a:latin typeface="Arial Black"/>
                <a:cs typeface="Arial Black"/>
              </a:rPr>
              <a:t>U</a:t>
            </a:r>
            <a:r>
              <a:rPr sz="2000" spc="45" dirty="0">
                <a:solidFill>
                  <a:srgbClr val="FF0000"/>
                </a:solidFill>
                <a:latin typeface="Arial Black"/>
                <a:cs typeface="Arial Black"/>
              </a:rPr>
              <a:t>s</a:t>
            </a:r>
            <a:r>
              <a:rPr sz="2000" spc="10" dirty="0">
                <a:solidFill>
                  <a:srgbClr val="FF0000"/>
                </a:solidFill>
                <a:latin typeface="Arial Black"/>
                <a:cs typeface="Arial Black"/>
              </a:rPr>
              <a:t>ually</a:t>
            </a:r>
            <a:r>
              <a:rPr sz="2000" dirty="0">
                <a:solidFill>
                  <a:srgbClr val="FF0000"/>
                </a:solidFill>
                <a:latin typeface="Arial Black"/>
                <a:cs typeface="Arial Black"/>
              </a:rPr>
              <a:t>	</a:t>
            </a:r>
            <a:r>
              <a:rPr sz="2000" spc="10" dirty="0">
                <a:solidFill>
                  <a:srgbClr val="FF0000"/>
                </a:solidFill>
                <a:latin typeface="Arial Black"/>
                <a:cs typeface="Arial Black"/>
              </a:rPr>
              <a:t>intro</a:t>
            </a:r>
            <a:r>
              <a:rPr sz="2000" spc="5" dirty="0">
                <a:solidFill>
                  <a:srgbClr val="FF0000"/>
                </a:solidFill>
                <a:latin typeface="Arial Black"/>
                <a:cs typeface="Arial Black"/>
              </a:rPr>
              <a:t>d</a:t>
            </a:r>
            <a:r>
              <a:rPr sz="2000" spc="-65" dirty="0">
                <a:solidFill>
                  <a:srgbClr val="FF0000"/>
                </a:solidFill>
                <a:latin typeface="Arial Black"/>
                <a:cs typeface="Arial Black"/>
              </a:rPr>
              <a:t>u</a:t>
            </a:r>
            <a:r>
              <a:rPr sz="2000" spc="15" dirty="0">
                <a:solidFill>
                  <a:srgbClr val="FF0000"/>
                </a:solidFill>
                <a:latin typeface="Arial Black"/>
                <a:cs typeface="Arial Black"/>
              </a:rPr>
              <a:t>ced</a:t>
            </a:r>
            <a:r>
              <a:rPr sz="2000" dirty="0">
                <a:solidFill>
                  <a:srgbClr val="FF0000"/>
                </a:solidFill>
                <a:latin typeface="Arial Black"/>
                <a:cs typeface="Arial Black"/>
              </a:rPr>
              <a:t>	</a:t>
            </a:r>
            <a:r>
              <a:rPr sz="2000" spc="10" dirty="0">
                <a:solidFill>
                  <a:srgbClr val="FF0000"/>
                </a:solidFill>
                <a:latin typeface="Arial Black"/>
                <a:cs typeface="Arial Black"/>
              </a:rPr>
              <a:t>at</a:t>
            </a:r>
            <a:r>
              <a:rPr sz="2000" dirty="0">
                <a:solidFill>
                  <a:srgbClr val="FF0000"/>
                </a:solidFill>
                <a:latin typeface="Arial Black"/>
                <a:cs typeface="Arial Black"/>
              </a:rPr>
              <a:t>	</a:t>
            </a:r>
            <a:r>
              <a:rPr sz="2000" spc="15" dirty="0">
                <a:solidFill>
                  <a:srgbClr val="001F5F"/>
                </a:solidFill>
                <a:latin typeface="Arial Black"/>
                <a:cs typeface="Arial Black"/>
              </a:rPr>
              <a:t>a</a:t>
            </a:r>
            <a:r>
              <a:rPr sz="2000" dirty="0">
                <a:solidFill>
                  <a:srgbClr val="001F5F"/>
                </a:solidFill>
                <a:latin typeface="Arial Black"/>
                <a:cs typeface="Arial Black"/>
              </a:rPr>
              <a:t>	</a:t>
            </a:r>
            <a:r>
              <a:rPr sz="2000" spc="-70" dirty="0">
                <a:solidFill>
                  <a:srgbClr val="001F5F"/>
                </a:solidFill>
                <a:latin typeface="Arial Black"/>
                <a:cs typeface="Arial Black"/>
              </a:rPr>
              <a:t>l</a:t>
            </a:r>
            <a:r>
              <a:rPr sz="2000" spc="20" dirty="0">
                <a:solidFill>
                  <a:srgbClr val="001F5F"/>
                </a:solidFill>
                <a:latin typeface="Arial Black"/>
                <a:cs typeface="Arial Black"/>
              </a:rPr>
              <a:t>ow</a:t>
            </a:r>
            <a:r>
              <a:rPr sz="2000" dirty="0">
                <a:solidFill>
                  <a:srgbClr val="001F5F"/>
                </a:solidFill>
                <a:latin typeface="Arial Black"/>
                <a:cs typeface="Arial Black"/>
              </a:rPr>
              <a:t>	</a:t>
            </a:r>
            <a:r>
              <a:rPr sz="2000" spc="15" dirty="0">
                <a:solidFill>
                  <a:srgbClr val="001F5F"/>
                </a:solidFill>
                <a:latin typeface="Arial Black"/>
                <a:cs typeface="Arial Black"/>
              </a:rPr>
              <a:t>d</a:t>
            </a:r>
            <a:r>
              <a:rPr sz="2000" spc="-60" dirty="0">
                <a:solidFill>
                  <a:srgbClr val="001F5F"/>
                </a:solidFill>
                <a:latin typeface="Arial Black"/>
                <a:cs typeface="Arial Black"/>
              </a:rPr>
              <a:t>o</a:t>
            </a:r>
            <a:r>
              <a:rPr sz="2000" spc="50" dirty="0">
                <a:solidFill>
                  <a:srgbClr val="001F5F"/>
                </a:solidFill>
                <a:latin typeface="Arial Black"/>
                <a:cs typeface="Arial Black"/>
              </a:rPr>
              <a:t>s</a:t>
            </a:r>
            <a:r>
              <a:rPr sz="2000" spc="15" dirty="0">
                <a:solidFill>
                  <a:srgbClr val="001F5F"/>
                </a:solidFill>
                <a:latin typeface="Arial Black"/>
                <a:cs typeface="Arial Black"/>
              </a:rPr>
              <a:t>e</a:t>
            </a:r>
            <a:r>
              <a:rPr sz="2000" dirty="0">
                <a:solidFill>
                  <a:srgbClr val="001F5F"/>
                </a:solidFill>
                <a:latin typeface="Arial Black"/>
                <a:cs typeface="Arial Black"/>
              </a:rPr>
              <a:t>	</a:t>
            </a:r>
            <a:r>
              <a:rPr sz="2000" spc="45" dirty="0">
                <a:solidFill>
                  <a:srgbClr val="001F5F"/>
                </a:solidFill>
                <a:latin typeface="Arial Black"/>
                <a:cs typeface="Arial Black"/>
              </a:rPr>
              <a:t>(</a:t>
            </a:r>
            <a:r>
              <a:rPr sz="2000" spc="-65" dirty="0">
                <a:solidFill>
                  <a:srgbClr val="001F5F"/>
                </a:solidFill>
                <a:latin typeface="Arial Black"/>
                <a:cs typeface="Arial Black"/>
              </a:rPr>
              <a:t>5</a:t>
            </a:r>
            <a:r>
              <a:rPr sz="2000" spc="15" dirty="0">
                <a:solidFill>
                  <a:srgbClr val="001F5F"/>
                </a:solidFill>
                <a:latin typeface="Arial Black"/>
                <a:cs typeface="Arial Black"/>
              </a:rPr>
              <a:t>00</a:t>
            </a:r>
            <a:r>
              <a:rPr sz="2000" dirty="0">
                <a:solidFill>
                  <a:srgbClr val="001F5F"/>
                </a:solidFill>
                <a:latin typeface="Arial Black"/>
                <a:cs typeface="Arial Black"/>
              </a:rPr>
              <a:t>	</a:t>
            </a:r>
            <a:r>
              <a:rPr sz="2000" spc="20" dirty="0">
                <a:solidFill>
                  <a:srgbClr val="001F5F"/>
                </a:solidFill>
                <a:latin typeface="Arial Black"/>
                <a:cs typeface="Arial Black"/>
              </a:rPr>
              <a:t>mg</a:t>
            </a:r>
            <a:r>
              <a:rPr sz="2000" dirty="0">
                <a:solidFill>
                  <a:srgbClr val="001F5F"/>
                </a:solidFill>
                <a:latin typeface="Arial Black"/>
                <a:cs typeface="Arial Black"/>
              </a:rPr>
              <a:t>	</a:t>
            </a:r>
            <a:r>
              <a:rPr sz="2000" spc="10" dirty="0">
                <a:solidFill>
                  <a:srgbClr val="001F5F"/>
                </a:solidFill>
                <a:latin typeface="Arial Black"/>
                <a:cs typeface="Arial Black"/>
              </a:rPr>
              <a:t>t</a:t>
            </a:r>
            <a:r>
              <a:rPr sz="2000" spc="-15" dirty="0">
                <a:solidFill>
                  <a:srgbClr val="001F5F"/>
                </a:solidFill>
                <a:latin typeface="Arial Black"/>
                <a:cs typeface="Arial Black"/>
              </a:rPr>
              <a:t>w</a:t>
            </a:r>
            <a:r>
              <a:rPr sz="2000" spc="5" dirty="0">
                <a:solidFill>
                  <a:srgbClr val="001F5F"/>
                </a:solidFill>
                <a:latin typeface="Arial Black"/>
                <a:cs typeface="Arial Black"/>
              </a:rPr>
              <a:t>i</a:t>
            </a:r>
            <a:r>
              <a:rPr sz="2000" spc="-65" dirty="0">
                <a:solidFill>
                  <a:srgbClr val="001F5F"/>
                </a:solidFill>
                <a:latin typeface="Arial Black"/>
                <a:cs typeface="Arial Black"/>
              </a:rPr>
              <a:t>c</a:t>
            </a:r>
            <a:r>
              <a:rPr sz="2000" spc="15" dirty="0">
                <a:solidFill>
                  <a:srgbClr val="001F5F"/>
                </a:solidFill>
                <a:latin typeface="Arial Black"/>
                <a:cs typeface="Arial Black"/>
              </a:rPr>
              <a:t>e</a:t>
            </a:r>
            <a:r>
              <a:rPr sz="2000" dirty="0">
                <a:solidFill>
                  <a:srgbClr val="001F5F"/>
                </a:solidFill>
                <a:latin typeface="Arial Black"/>
                <a:cs typeface="Arial Black"/>
              </a:rPr>
              <a:t>	</a:t>
            </a:r>
            <a:r>
              <a:rPr sz="2000" spc="15" dirty="0">
                <a:solidFill>
                  <a:srgbClr val="001F5F"/>
                </a:solidFill>
                <a:latin typeface="Arial Black"/>
                <a:cs typeface="Arial Black"/>
              </a:rPr>
              <a:t>dai</a:t>
            </a:r>
            <a:r>
              <a:rPr sz="2000" spc="-75" dirty="0">
                <a:solidFill>
                  <a:srgbClr val="001F5F"/>
                </a:solidFill>
                <a:latin typeface="Arial Black"/>
                <a:cs typeface="Arial Black"/>
              </a:rPr>
              <a:t>l</a:t>
            </a:r>
            <a:r>
              <a:rPr sz="2000" spc="45" dirty="0">
                <a:solidFill>
                  <a:srgbClr val="001F5F"/>
                </a:solidFill>
                <a:latin typeface="Arial Black"/>
                <a:cs typeface="Arial Black"/>
              </a:rPr>
              <a:t>y</a:t>
            </a:r>
            <a:r>
              <a:rPr sz="2000" spc="10" dirty="0">
                <a:solidFill>
                  <a:srgbClr val="001F5F"/>
                </a:solidFill>
                <a:latin typeface="Arial Black"/>
                <a:cs typeface="Arial Black"/>
              </a:rPr>
              <a:t>)</a:t>
            </a:r>
            <a:r>
              <a:rPr sz="2000" dirty="0">
                <a:solidFill>
                  <a:srgbClr val="001F5F"/>
                </a:solidFill>
                <a:latin typeface="Arial Black"/>
                <a:cs typeface="Arial Black"/>
              </a:rPr>
              <a:t>	</a:t>
            </a:r>
            <a:r>
              <a:rPr sz="2000" spc="15" dirty="0">
                <a:solidFill>
                  <a:srgbClr val="FF0000"/>
                </a:solidFill>
                <a:latin typeface="Arial Black"/>
                <a:cs typeface="Arial Black"/>
              </a:rPr>
              <a:t>to</a:t>
            </a:r>
            <a:r>
              <a:rPr sz="2000" dirty="0">
                <a:solidFill>
                  <a:srgbClr val="FF0000"/>
                </a:solidFill>
                <a:latin typeface="Arial Black"/>
                <a:cs typeface="Arial Black"/>
              </a:rPr>
              <a:t>	</a:t>
            </a:r>
            <a:r>
              <a:rPr sz="2000" spc="15" dirty="0">
                <a:solidFill>
                  <a:srgbClr val="FF0000"/>
                </a:solidFill>
                <a:latin typeface="Arial Black"/>
                <a:cs typeface="Arial Black"/>
              </a:rPr>
              <a:t>min</a:t>
            </a:r>
            <a:r>
              <a:rPr sz="2000" spc="-60" dirty="0">
                <a:solidFill>
                  <a:srgbClr val="FF0000"/>
                </a:solidFill>
                <a:latin typeface="Arial Black"/>
                <a:cs typeface="Arial Black"/>
              </a:rPr>
              <a:t>im</a:t>
            </a:r>
            <a:r>
              <a:rPr sz="2000" spc="10" dirty="0">
                <a:solidFill>
                  <a:srgbClr val="FF0000"/>
                </a:solidFill>
                <a:latin typeface="Arial Black"/>
                <a:cs typeface="Arial Black"/>
              </a:rPr>
              <a:t>ize</a:t>
            </a:r>
            <a:r>
              <a:rPr sz="2000" dirty="0">
                <a:solidFill>
                  <a:srgbClr val="FF0000"/>
                </a:solidFill>
                <a:latin typeface="Arial Black"/>
                <a:cs typeface="Arial Black"/>
              </a:rPr>
              <a:t>	</a:t>
            </a:r>
            <a:r>
              <a:rPr sz="2000" spc="10" dirty="0">
                <a:solidFill>
                  <a:srgbClr val="FF0000"/>
                </a:solidFill>
                <a:latin typeface="Arial Black"/>
                <a:cs typeface="Arial Black"/>
              </a:rPr>
              <a:t>t</a:t>
            </a:r>
            <a:r>
              <a:rPr sz="2000" spc="-65" dirty="0">
                <a:solidFill>
                  <a:srgbClr val="FF0000"/>
                </a:solidFill>
                <a:latin typeface="Arial Black"/>
                <a:cs typeface="Arial Black"/>
              </a:rPr>
              <a:t>h</a:t>
            </a:r>
            <a:r>
              <a:rPr sz="2000" spc="15" dirty="0">
                <a:solidFill>
                  <a:srgbClr val="FF0000"/>
                </a:solidFill>
                <a:latin typeface="Arial Black"/>
                <a:cs typeface="Arial Black"/>
              </a:rPr>
              <a:t>e</a:t>
            </a:r>
            <a:r>
              <a:rPr sz="2000" dirty="0">
                <a:solidFill>
                  <a:srgbClr val="FF0000"/>
                </a:solidFill>
                <a:latin typeface="Arial Black"/>
                <a:cs typeface="Arial Black"/>
              </a:rPr>
              <a:t>	</a:t>
            </a:r>
            <a:r>
              <a:rPr sz="2000" spc="10" dirty="0">
                <a:solidFill>
                  <a:srgbClr val="FF0000"/>
                </a:solidFill>
                <a:latin typeface="Arial Black"/>
                <a:cs typeface="Arial Black"/>
              </a:rPr>
              <a:t>r</a:t>
            </a:r>
            <a:r>
              <a:rPr sz="2000" spc="-70" dirty="0">
                <a:solidFill>
                  <a:srgbClr val="FF0000"/>
                </a:solidFill>
                <a:latin typeface="Arial Black"/>
                <a:cs typeface="Arial Black"/>
              </a:rPr>
              <a:t>i</a:t>
            </a:r>
            <a:r>
              <a:rPr sz="2000" spc="45" dirty="0">
                <a:solidFill>
                  <a:srgbClr val="FF0000"/>
                </a:solidFill>
                <a:latin typeface="Arial Black"/>
                <a:cs typeface="Arial Black"/>
              </a:rPr>
              <a:t>s</a:t>
            </a:r>
            <a:r>
              <a:rPr sz="2000" spc="15" dirty="0">
                <a:solidFill>
                  <a:srgbClr val="FF0000"/>
                </a:solidFill>
                <a:latin typeface="Arial Black"/>
                <a:cs typeface="Arial Black"/>
              </a:rPr>
              <a:t>k</a:t>
            </a:r>
            <a:r>
              <a:rPr sz="2000" dirty="0">
                <a:solidFill>
                  <a:srgbClr val="FF0000"/>
                </a:solidFill>
                <a:latin typeface="Arial Black"/>
                <a:cs typeface="Arial Black"/>
              </a:rPr>
              <a:t>	</a:t>
            </a:r>
            <a:r>
              <a:rPr sz="2000" spc="-70" dirty="0">
                <a:solidFill>
                  <a:srgbClr val="FF0000"/>
                </a:solidFill>
                <a:latin typeface="Arial Black"/>
                <a:cs typeface="Arial Black"/>
              </a:rPr>
              <a:t>of  </a:t>
            </a:r>
            <a:r>
              <a:rPr sz="2000" spc="15" dirty="0">
                <a:solidFill>
                  <a:srgbClr val="FF0000"/>
                </a:solidFill>
                <a:latin typeface="Arial Black"/>
                <a:cs typeface="Arial Black"/>
              </a:rPr>
              <a:t>gastrointestinal</a:t>
            </a:r>
            <a:r>
              <a:rPr sz="2000" spc="-229" dirty="0">
                <a:solidFill>
                  <a:srgbClr val="FF0000"/>
                </a:solidFill>
                <a:latin typeface="Arial Black"/>
                <a:cs typeface="Arial Black"/>
              </a:rPr>
              <a:t> </a:t>
            </a:r>
            <a:r>
              <a:rPr sz="2000" spc="20" dirty="0">
                <a:solidFill>
                  <a:srgbClr val="FF0000"/>
                </a:solidFill>
                <a:latin typeface="Arial Black"/>
                <a:cs typeface="Arial Black"/>
              </a:rPr>
              <a:t>side</a:t>
            </a:r>
            <a:r>
              <a:rPr sz="2000" spc="-135" dirty="0">
                <a:solidFill>
                  <a:srgbClr val="FF0000"/>
                </a:solidFill>
                <a:latin typeface="Arial Black"/>
                <a:cs typeface="Arial Black"/>
              </a:rPr>
              <a:t> </a:t>
            </a:r>
            <a:r>
              <a:rPr sz="2000" spc="30" dirty="0">
                <a:solidFill>
                  <a:srgbClr val="FF0000"/>
                </a:solidFill>
                <a:latin typeface="Arial Black"/>
                <a:cs typeface="Arial Black"/>
              </a:rPr>
              <a:t>effects</a:t>
            </a:r>
            <a:r>
              <a:rPr sz="2000" spc="-175" dirty="0">
                <a:solidFill>
                  <a:srgbClr val="FF0000"/>
                </a:solidFill>
                <a:latin typeface="Arial Black"/>
                <a:cs typeface="Arial Black"/>
              </a:rPr>
              <a:t> </a:t>
            </a:r>
            <a:r>
              <a:rPr sz="2000" spc="20" dirty="0">
                <a:solidFill>
                  <a:srgbClr val="FF0000"/>
                </a:solidFill>
                <a:latin typeface="Arial Black"/>
                <a:cs typeface="Arial Black"/>
              </a:rPr>
              <a:t>(diarrhea,</a:t>
            </a:r>
            <a:r>
              <a:rPr sz="2000" spc="-220" dirty="0">
                <a:solidFill>
                  <a:srgbClr val="FF0000"/>
                </a:solidFill>
                <a:latin typeface="Arial Black"/>
                <a:cs typeface="Arial Black"/>
              </a:rPr>
              <a:t> </a:t>
            </a:r>
            <a:r>
              <a:rPr sz="2000" spc="15" dirty="0">
                <a:solidFill>
                  <a:srgbClr val="FF0000"/>
                </a:solidFill>
                <a:latin typeface="Arial Black"/>
                <a:cs typeface="Arial Black"/>
              </a:rPr>
              <a:t>abdominal</a:t>
            </a:r>
            <a:r>
              <a:rPr sz="2000" spc="-55" dirty="0">
                <a:solidFill>
                  <a:srgbClr val="FF0000"/>
                </a:solidFill>
                <a:latin typeface="Arial Black"/>
                <a:cs typeface="Arial Black"/>
              </a:rPr>
              <a:t> </a:t>
            </a:r>
            <a:r>
              <a:rPr sz="2000" spc="20" dirty="0">
                <a:solidFill>
                  <a:srgbClr val="FF0000"/>
                </a:solidFill>
                <a:latin typeface="Arial Black"/>
                <a:cs typeface="Arial Black"/>
              </a:rPr>
              <a:t>cramps,</a:t>
            </a:r>
            <a:r>
              <a:rPr sz="2000" spc="-145" dirty="0">
                <a:solidFill>
                  <a:srgbClr val="FF0000"/>
                </a:solidFill>
                <a:latin typeface="Arial Black"/>
                <a:cs typeface="Arial Black"/>
              </a:rPr>
              <a:t> </a:t>
            </a:r>
            <a:r>
              <a:rPr sz="2000" spc="15" dirty="0">
                <a:solidFill>
                  <a:srgbClr val="FF0000"/>
                </a:solidFill>
                <a:latin typeface="Arial Black"/>
                <a:cs typeface="Arial Black"/>
              </a:rPr>
              <a:t>bloating</a:t>
            </a:r>
            <a:r>
              <a:rPr sz="2000" spc="-145" dirty="0">
                <a:solidFill>
                  <a:srgbClr val="FF0000"/>
                </a:solidFill>
                <a:latin typeface="Arial Black"/>
                <a:cs typeface="Arial Black"/>
              </a:rPr>
              <a:t> </a:t>
            </a:r>
            <a:r>
              <a:rPr sz="2000" spc="15" dirty="0">
                <a:solidFill>
                  <a:srgbClr val="FF0000"/>
                </a:solidFill>
                <a:latin typeface="Arial Black"/>
                <a:cs typeface="Arial Black"/>
              </a:rPr>
              <a:t>and</a:t>
            </a:r>
            <a:r>
              <a:rPr sz="2000" spc="10" dirty="0">
                <a:solidFill>
                  <a:srgbClr val="FF0000"/>
                </a:solidFill>
                <a:latin typeface="Arial Black"/>
                <a:cs typeface="Arial Black"/>
              </a:rPr>
              <a:t> </a:t>
            </a:r>
            <a:r>
              <a:rPr sz="2000" spc="20" dirty="0">
                <a:solidFill>
                  <a:srgbClr val="FF0000"/>
                </a:solidFill>
                <a:latin typeface="Arial Black"/>
                <a:cs typeface="Arial Black"/>
              </a:rPr>
              <a:t>nausea).</a:t>
            </a:r>
            <a:endParaRPr sz="2000" dirty="0">
              <a:latin typeface="Arial Black"/>
              <a:cs typeface="Arial Black"/>
            </a:endParaRPr>
          </a:p>
          <a:p>
            <a:pPr marL="165100">
              <a:lnSpc>
                <a:spcPct val="100000"/>
              </a:lnSpc>
              <a:spcBef>
                <a:spcPts val="755"/>
              </a:spcBef>
            </a:pPr>
            <a:r>
              <a:rPr sz="2000" spc="55" dirty="0">
                <a:solidFill>
                  <a:srgbClr val="001F5F"/>
                </a:solidFill>
                <a:latin typeface="Arial Black"/>
                <a:cs typeface="Arial Black"/>
              </a:rPr>
              <a:t>The</a:t>
            </a:r>
            <a:r>
              <a:rPr sz="2000" spc="-75" dirty="0">
                <a:solidFill>
                  <a:srgbClr val="001F5F"/>
                </a:solidFill>
                <a:latin typeface="Arial Black"/>
                <a:cs typeface="Arial Black"/>
              </a:rPr>
              <a:t> </a:t>
            </a:r>
            <a:r>
              <a:rPr sz="2000" spc="20" dirty="0">
                <a:solidFill>
                  <a:srgbClr val="001F5F"/>
                </a:solidFill>
                <a:latin typeface="Arial Black"/>
                <a:cs typeface="Arial Black"/>
              </a:rPr>
              <a:t>usual</a:t>
            </a:r>
            <a:r>
              <a:rPr sz="2000" spc="-150" dirty="0">
                <a:solidFill>
                  <a:srgbClr val="001F5F"/>
                </a:solidFill>
                <a:latin typeface="Arial Black"/>
                <a:cs typeface="Arial Black"/>
              </a:rPr>
              <a:t> </a:t>
            </a:r>
            <a:r>
              <a:rPr sz="2000" spc="15" dirty="0">
                <a:solidFill>
                  <a:srgbClr val="001F5F"/>
                </a:solidFill>
                <a:latin typeface="Arial Black"/>
                <a:cs typeface="Arial Black"/>
              </a:rPr>
              <a:t>maintenance</a:t>
            </a:r>
            <a:r>
              <a:rPr sz="2000" spc="-160" dirty="0">
                <a:solidFill>
                  <a:srgbClr val="001F5F"/>
                </a:solidFill>
                <a:latin typeface="Arial Black"/>
                <a:cs typeface="Arial Black"/>
              </a:rPr>
              <a:t> </a:t>
            </a:r>
            <a:r>
              <a:rPr sz="2000" spc="20" dirty="0">
                <a:solidFill>
                  <a:srgbClr val="001F5F"/>
                </a:solidFill>
                <a:latin typeface="Arial Black"/>
                <a:cs typeface="Arial Black"/>
              </a:rPr>
              <a:t>dose</a:t>
            </a:r>
            <a:r>
              <a:rPr sz="2000" spc="-65" dirty="0">
                <a:solidFill>
                  <a:srgbClr val="001F5F"/>
                </a:solidFill>
                <a:latin typeface="Arial Black"/>
                <a:cs typeface="Arial Black"/>
              </a:rPr>
              <a:t> </a:t>
            </a:r>
            <a:r>
              <a:rPr sz="2000" spc="10" dirty="0">
                <a:solidFill>
                  <a:srgbClr val="001F5F"/>
                </a:solidFill>
                <a:latin typeface="Arial Black"/>
                <a:cs typeface="Arial Black"/>
              </a:rPr>
              <a:t>is</a:t>
            </a:r>
            <a:r>
              <a:rPr sz="2000" spc="-35" dirty="0">
                <a:solidFill>
                  <a:srgbClr val="001F5F"/>
                </a:solidFill>
                <a:latin typeface="Arial Black"/>
                <a:cs typeface="Arial Black"/>
              </a:rPr>
              <a:t> </a:t>
            </a:r>
            <a:r>
              <a:rPr sz="2000" spc="20" dirty="0">
                <a:solidFill>
                  <a:srgbClr val="001F5F"/>
                </a:solidFill>
                <a:latin typeface="Arial Black"/>
                <a:cs typeface="Arial Black"/>
              </a:rPr>
              <a:t>1</a:t>
            </a:r>
            <a:r>
              <a:rPr sz="2000" spc="-70" dirty="0">
                <a:solidFill>
                  <a:srgbClr val="001F5F"/>
                </a:solidFill>
                <a:latin typeface="Arial Black"/>
                <a:cs typeface="Arial Black"/>
              </a:rPr>
              <a:t> </a:t>
            </a:r>
            <a:r>
              <a:rPr sz="2000" spc="20" dirty="0">
                <a:solidFill>
                  <a:srgbClr val="001F5F"/>
                </a:solidFill>
                <a:latin typeface="Arial Black"/>
                <a:cs typeface="Arial Black"/>
              </a:rPr>
              <a:t>g</a:t>
            </a:r>
            <a:r>
              <a:rPr sz="2000" spc="5" dirty="0">
                <a:solidFill>
                  <a:srgbClr val="001F5F"/>
                </a:solidFill>
                <a:latin typeface="Arial Black"/>
                <a:cs typeface="Arial Black"/>
              </a:rPr>
              <a:t> twice</a:t>
            </a:r>
            <a:r>
              <a:rPr sz="2000" spc="-150" dirty="0">
                <a:solidFill>
                  <a:srgbClr val="001F5F"/>
                </a:solidFill>
                <a:latin typeface="Arial Black"/>
                <a:cs typeface="Arial Black"/>
              </a:rPr>
              <a:t> </a:t>
            </a:r>
            <a:r>
              <a:rPr sz="2000" spc="-20" dirty="0">
                <a:solidFill>
                  <a:srgbClr val="001F5F"/>
                </a:solidFill>
                <a:latin typeface="Arial Black"/>
                <a:cs typeface="Arial Black"/>
              </a:rPr>
              <a:t>daily.</a:t>
            </a:r>
            <a:endParaRPr sz="2000" dirty="0">
              <a:latin typeface="Arial Black"/>
              <a:cs typeface="Arial Black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12077700" cy="6858000"/>
            <a:chOff x="0" y="0"/>
            <a:chExt cx="12077700" cy="6858000"/>
          </a:xfrm>
          <a:solidFill>
            <a:schemeClr val="bg1"/>
          </a:solidFill>
        </p:grpSpPr>
        <p:sp>
          <p:nvSpPr>
            <p:cNvPr id="3" name="object 3"/>
            <p:cNvSpPr/>
            <p:nvPr/>
          </p:nvSpPr>
          <p:spPr>
            <a:xfrm>
              <a:off x="0" y="0"/>
              <a:ext cx="12077700" cy="6858000"/>
            </a:xfrm>
            <a:custGeom>
              <a:avLst/>
              <a:gdLst/>
              <a:ahLst/>
              <a:cxnLst/>
              <a:rect l="l" t="t" r="r" b="b"/>
              <a:pathLst>
                <a:path w="12077700" h="6858000">
                  <a:moveTo>
                    <a:pt x="0" y="6857998"/>
                  </a:moveTo>
                  <a:lnTo>
                    <a:pt x="12077700" y="6857998"/>
                  </a:lnTo>
                  <a:lnTo>
                    <a:pt x="12077700" y="0"/>
                  </a:lnTo>
                  <a:lnTo>
                    <a:pt x="0" y="0"/>
                  </a:lnTo>
                  <a:lnTo>
                    <a:pt x="0" y="6857998"/>
                  </a:lnTo>
                  <a:close/>
                </a:path>
              </a:pathLst>
            </a:custGeom>
            <a:grpFill/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158114" y="912494"/>
              <a:ext cx="6867525" cy="76200"/>
            </a:xfrm>
            <a:custGeom>
              <a:avLst/>
              <a:gdLst/>
              <a:ahLst/>
              <a:cxnLst/>
              <a:rect l="l" t="t" r="r" b="b"/>
              <a:pathLst>
                <a:path w="6867525" h="76200">
                  <a:moveTo>
                    <a:pt x="6867525" y="0"/>
                  </a:moveTo>
                  <a:lnTo>
                    <a:pt x="0" y="0"/>
                  </a:lnTo>
                  <a:lnTo>
                    <a:pt x="0" y="76200"/>
                  </a:lnTo>
                  <a:lnTo>
                    <a:pt x="6867525" y="76200"/>
                  </a:lnTo>
                  <a:lnTo>
                    <a:pt x="6867525" y="0"/>
                  </a:lnTo>
                  <a:close/>
                </a:path>
              </a:pathLst>
            </a:custGeom>
            <a:grpFill/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145414" y="61912"/>
            <a:ext cx="6895465" cy="94106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6000" b="1" spc="-15" dirty="0">
                <a:solidFill>
                  <a:srgbClr val="00AFEF"/>
                </a:solidFill>
                <a:latin typeface="Arial"/>
                <a:cs typeface="Arial"/>
              </a:rPr>
              <a:t>2….</a:t>
            </a:r>
            <a:r>
              <a:rPr sz="6000" b="1" spc="10" dirty="0">
                <a:solidFill>
                  <a:srgbClr val="00AFEF"/>
                </a:solidFill>
                <a:latin typeface="Arial"/>
                <a:cs typeface="Arial"/>
              </a:rPr>
              <a:t> </a:t>
            </a:r>
            <a:r>
              <a:rPr sz="6000" b="1" spc="-25" dirty="0">
                <a:solidFill>
                  <a:srgbClr val="00AFEF"/>
                </a:solidFill>
                <a:latin typeface="Arial"/>
                <a:cs typeface="Arial"/>
              </a:rPr>
              <a:t>Sulfonylureas:</a:t>
            </a:r>
            <a:endParaRPr sz="6000">
              <a:latin typeface="Arial"/>
              <a:cs typeface="Arial"/>
            </a:endParaRPr>
          </a:p>
        </p:txBody>
      </p:sp>
      <p:grpSp>
        <p:nvGrpSpPr>
          <p:cNvPr id="6" name="object 6"/>
          <p:cNvGrpSpPr/>
          <p:nvPr/>
        </p:nvGrpSpPr>
        <p:grpSpPr>
          <a:xfrm>
            <a:off x="158114" y="1960245"/>
            <a:ext cx="11753850" cy="2295525"/>
            <a:chOff x="158114" y="1960245"/>
            <a:chExt cx="11753850" cy="2295525"/>
          </a:xfrm>
        </p:grpSpPr>
        <p:sp>
          <p:nvSpPr>
            <p:cNvPr id="7" name="object 7"/>
            <p:cNvSpPr/>
            <p:nvPr/>
          </p:nvSpPr>
          <p:spPr>
            <a:xfrm>
              <a:off x="158114" y="1960245"/>
              <a:ext cx="8515350" cy="76200"/>
            </a:xfrm>
            <a:custGeom>
              <a:avLst/>
              <a:gdLst/>
              <a:ahLst/>
              <a:cxnLst/>
              <a:rect l="l" t="t" r="r" b="b"/>
              <a:pathLst>
                <a:path w="8515350" h="76200">
                  <a:moveTo>
                    <a:pt x="8515350" y="0"/>
                  </a:moveTo>
                  <a:lnTo>
                    <a:pt x="0" y="0"/>
                  </a:lnTo>
                  <a:lnTo>
                    <a:pt x="0" y="76200"/>
                  </a:lnTo>
                  <a:lnTo>
                    <a:pt x="8515350" y="76200"/>
                  </a:lnTo>
                  <a:lnTo>
                    <a:pt x="8515350" y="0"/>
                  </a:lnTo>
                  <a:close/>
                </a:path>
              </a:pathLst>
            </a:custGeom>
            <a:solidFill>
              <a:srgbClr val="00AEE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729614" y="2788920"/>
              <a:ext cx="11182350" cy="57150"/>
            </a:xfrm>
            <a:custGeom>
              <a:avLst/>
              <a:gdLst/>
              <a:ahLst/>
              <a:cxnLst/>
              <a:rect l="l" t="t" r="r" b="b"/>
              <a:pathLst>
                <a:path w="11182350" h="57150">
                  <a:moveTo>
                    <a:pt x="11182350" y="0"/>
                  </a:moveTo>
                  <a:lnTo>
                    <a:pt x="0" y="0"/>
                  </a:lnTo>
                  <a:lnTo>
                    <a:pt x="0" y="57150"/>
                  </a:lnTo>
                  <a:lnTo>
                    <a:pt x="11182350" y="57150"/>
                  </a:lnTo>
                  <a:lnTo>
                    <a:pt x="11182350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729614" y="4208145"/>
              <a:ext cx="11182350" cy="47625"/>
            </a:xfrm>
            <a:custGeom>
              <a:avLst/>
              <a:gdLst/>
              <a:ahLst/>
              <a:cxnLst/>
              <a:rect l="l" t="t" r="r" b="b"/>
              <a:pathLst>
                <a:path w="11182350" h="47625">
                  <a:moveTo>
                    <a:pt x="11182350" y="0"/>
                  </a:moveTo>
                  <a:lnTo>
                    <a:pt x="0" y="0"/>
                  </a:lnTo>
                  <a:lnTo>
                    <a:pt x="0" y="47624"/>
                  </a:lnTo>
                  <a:lnTo>
                    <a:pt x="11182350" y="47624"/>
                  </a:lnTo>
                  <a:lnTo>
                    <a:pt x="11182350" y="0"/>
                  </a:lnTo>
                  <a:close/>
                </a:path>
              </a:pathLst>
            </a:custGeom>
            <a:solidFill>
              <a:srgbClr val="00AFE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object 10"/>
          <p:cNvSpPr txBox="1"/>
          <p:nvPr/>
        </p:nvSpPr>
        <p:spPr>
          <a:xfrm>
            <a:off x="145414" y="929187"/>
            <a:ext cx="11789410" cy="5812155"/>
          </a:xfrm>
          <a:prstGeom prst="rect">
            <a:avLst/>
          </a:prstGeom>
        </p:spPr>
        <p:txBody>
          <a:bodyPr vert="horz" wrap="square" lIns="0" tIns="1949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535"/>
              </a:spcBef>
            </a:pPr>
            <a:r>
              <a:rPr sz="6000" b="1" spc="-15" dirty="0">
                <a:solidFill>
                  <a:srgbClr val="00AEEE"/>
                </a:solidFill>
                <a:latin typeface="Arial"/>
                <a:cs typeface="Arial"/>
              </a:rPr>
              <a:t>Glibenclamide</a:t>
            </a:r>
            <a:r>
              <a:rPr sz="6000" b="1" spc="140" dirty="0">
                <a:solidFill>
                  <a:srgbClr val="00AEEE"/>
                </a:solidFill>
                <a:latin typeface="Arial"/>
                <a:cs typeface="Arial"/>
              </a:rPr>
              <a:t> </a:t>
            </a:r>
            <a:r>
              <a:rPr sz="6000" b="1" dirty="0">
                <a:solidFill>
                  <a:srgbClr val="00AEEE"/>
                </a:solidFill>
                <a:latin typeface="Arial"/>
                <a:cs typeface="Arial"/>
              </a:rPr>
              <a:t>(Daonil):</a:t>
            </a:r>
            <a:endParaRPr sz="6000">
              <a:latin typeface="Arial"/>
              <a:cs typeface="Arial"/>
            </a:endParaRPr>
          </a:p>
          <a:p>
            <a:pPr marL="584835" marR="5080" indent="-572135">
              <a:lnSpc>
                <a:spcPct val="113799"/>
              </a:lnSpc>
              <a:spcBef>
                <a:spcPts val="359"/>
              </a:spcBef>
              <a:buClr>
                <a:srgbClr val="FF0000"/>
              </a:buClr>
              <a:buFont typeface="Wingdings"/>
              <a:buChar char=""/>
              <a:tabLst>
                <a:tab pos="736600" algn="l"/>
                <a:tab pos="737235" algn="l"/>
                <a:tab pos="3910965" algn="l"/>
                <a:tab pos="7609840" algn="l"/>
                <a:tab pos="9973310" algn="l"/>
              </a:tabLst>
            </a:pPr>
            <a:r>
              <a:rPr dirty="0"/>
              <a:t>	</a:t>
            </a:r>
            <a:r>
              <a:rPr sz="4400" b="1" spc="5" dirty="0">
                <a:solidFill>
                  <a:srgbClr val="FF0000"/>
                </a:solidFill>
                <a:latin typeface="Arial"/>
                <a:cs typeface="Arial"/>
              </a:rPr>
              <a:t>Promote	</a:t>
            </a:r>
            <a:r>
              <a:rPr sz="4400" b="1" dirty="0">
                <a:solidFill>
                  <a:srgbClr val="FF0000"/>
                </a:solidFill>
                <a:latin typeface="Arial"/>
                <a:cs typeface="Arial"/>
              </a:rPr>
              <a:t>pancreatic	</a:t>
            </a:r>
            <a:r>
              <a:rPr sz="4400" b="1" spc="10" dirty="0">
                <a:solidFill>
                  <a:srgbClr val="FF0000"/>
                </a:solidFill>
                <a:latin typeface="Arial"/>
                <a:cs typeface="Arial"/>
              </a:rPr>
              <a:t>β-cell	</a:t>
            </a:r>
            <a:r>
              <a:rPr sz="4400" b="1" dirty="0">
                <a:solidFill>
                  <a:srgbClr val="FF0000"/>
                </a:solidFill>
                <a:latin typeface="Arial"/>
                <a:cs typeface="Arial"/>
              </a:rPr>
              <a:t>insulin</a:t>
            </a:r>
            <a:r>
              <a:rPr sz="4400" b="1" spc="-6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4400" b="1" u="heavy" spc="15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Arial"/>
                <a:cs typeface="Arial"/>
              </a:rPr>
              <a:t>secretion.</a:t>
            </a:r>
            <a:endParaRPr sz="4400">
              <a:latin typeface="Arial"/>
              <a:cs typeface="Arial"/>
            </a:endParaRPr>
          </a:p>
          <a:p>
            <a:pPr marL="584835" marR="12065" indent="-572135">
              <a:lnSpc>
                <a:spcPct val="116500"/>
              </a:lnSpc>
              <a:spcBef>
                <a:spcPts val="65"/>
              </a:spcBef>
              <a:buClr>
                <a:srgbClr val="00AFEF"/>
              </a:buClr>
              <a:buFont typeface="Wingdings"/>
              <a:buChar char=""/>
              <a:tabLst>
                <a:tab pos="708025" algn="l"/>
                <a:tab pos="708660" algn="l"/>
                <a:tab pos="2357120" algn="l"/>
                <a:tab pos="4168140" algn="l"/>
                <a:tab pos="5521960" algn="l"/>
                <a:tab pos="8228965" algn="l"/>
                <a:tab pos="8963025" algn="l"/>
                <a:tab pos="11393805" algn="l"/>
              </a:tabLst>
            </a:pPr>
            <a:r>
              <a:rPr dirty="0"/>
              <a:t>	</a:t>
            </a:r>
            <a:r>
              <a:rPr sz="3600" b="1" spc="-5" dirty="0">
                <a:solidFill>
                  <a:srgbClr val="00AFEF"/>
                </a:solidFill>
                <a:latin typeface="Arial"/>
                <a:cs typeface="Arial"/>
              </a:rPr>
              <a:t>Often	added	</a:t>
            </a:r>
            <a:r>
              <a:rPr sz="3600" b="1" dirty="0">
                <a:solidFill>
                  <a:srgbClr val="00AFEF"/>
                </a:solidFill>
                <a:latin typeface="Arial"/>
                <a:cs typeface="Arial"/>
              </a:rPr>
              <a:t>to	metformin	</a:t>
            </a:r>
            <a:r>
              <a:rPr sz="3600" b="1" spc="-15" dirty="0">
                <a:solidFill>
                  <a:srgbClr val="00AFEF"/>
                </a:solidFill>
                <a:latin typeface="Arial"/>
                <a:cs typeface="Arial"/>
              </a:rPr>
              <a:t>if	</a:t>
            </a:r>
            <a:r>
              <a:rPr sz="3600" b="1" spc="5" dirty="0">
                <a:solidFill>
                  <a:srgbClr val="00AFEF"/>
                </a:solidFill>
                <a:latin typeface="Arial"/>
                <a:cs typeface="Arial"/>
              </a:rPr>
              <a:t>glycemia	</a:t>
            </a:r>
            <a:r>
              <a:rPr sz="3600" b="1" spc="-30" dirty="0">
                <a:solidFill>
                  <a:srgbClr val="00AFEF"/>
                </a:solidFill>
                <a:latin typeface="Arial"/>
                <a:cs typeface="Arial"/>
              </a:rPr>
              <a:t>is</a:t>
            </a:r>
            <a:r>
              <a:rPr sz="3600" b="1" spc="-35" dirty="0">
                <a:solidFill>
                  <a:srgbClr val="00AFEF"/>
                </a:solidFill>
                <a:latin typeface="Arial"/>
                <a:cs typeface="Arial"/>
              </a:rPr>
              <a:t> </a:t>
            </a:r>
            <a:r>
              <a:rPr sz="3600" b="1" u="heavy" spc="-10" dirty="0">
                <a:solidFill>
                  <a:srgbClr val="00AFEF"/>
                </a:solidFill>
                <a:uFill>
                  <a:solidFill>
                    <a:srgbClr val="00AFEF"/>
                  </a:solidFill>
                </a:uFill>
                <a:latin typeface="Arial"/>
                <a:cs typeface="Arial"/>
              </a:rPr>
              <a:t>inadequately</a:t>
            </a:r>
            <a:r>
              <a:rPr sz="3600" b="1" u="heavy" spc="105" dirty="0">
                <a:solidFill>
                  <a:srgbClr val="00AFEF"/>
                </a:solidFill>
                <a:uFill>
                  <a:solidFill>
                    <a:srgbClr val="00AFEF"/>
                  </a:solidFill>
                </a:uFill>
                <a:latin typeface="Arial"/>
                <a:cs typeface="Arial"/>
              </a:rPr>
              <a:t> </a:t>
            </a:r>
            <a:r>
              <a:rPr sz="3600" b="1" u="heavy" spc="-10" dirty="0">
                <a:solidFill>
                  <a:srgbClr val="00AFEF"/>
                </a:solidFill>
                <a:uFill>
                  <a:solidFill>
                    <a:srgbClr val="00AFEF"/>
                  </a:solidFill>
                </a:uFill>
                <a:latin typeface="Arial"/>
                <a:cs typeface="Arial"/>
              </a:rPr>
              <a:t>controlled</a:t>
            </a:r>
            <a:r>
              <a:rPr sz="3600" b="1" u="heavy" spc="35" dirty="0">
                <a:solidFill>
                  <a:srgbClr val="00AFEF"/>
                </a:solidFill>
                <a:uFill>
                  <a:solidFill>
                    <a:srgbClr val="00AFEF"/>
                  </a:solidFill>
                </a:uFill>
                <a:latin typeface="Arial"/>
                <a:cs typeface="Arial"/>
              </a:rPr>
              <a:t> </a:t>
            </a:r>
            <a:r>
              <a:rPr sz="3600" b="1" u="heavy" spc="-15" dirty="0">
                <a:solidFill>
                  <a:srgbClr val="00AFEF"/>
                </a:solidFill>
                <a:uFill>
                  <a:solidFill>
                    <a:srgbClr val="00AFEF"/>
                  </a:solidFill>
                </a:uFill>
                <a:latin typeface="Arial"/>
                <a:cs typeface="Arial"/>
              </a:rPr>
              <a:t>on </a:t>
            </a:r>
            <a:r>
              <a:rPr sz="3600" b="1" u="heavy" spc="-10" dirty="0">
                <a:solidFill>
                  <a:srgbClr val="00AFEF"/>
                </a:solidFill>
                <a:uFill>
                  <a:solidFill>
                    <a:srgbClr val="00AFEF"/>
                  </a:solidFill>
                </a:uFill>
                <a:latin typeface="Arial"/>
                <a:cs typeface="Arial"/>
              </a:rPr>
              <a:t> </a:t>
            </a:r>
            <a:r>
              <a:rPr sz="3600" b="1" u="heavy" dirty="0">
                <a:solidFill>
                  <a:srgbClr val="00AFEF"/>
                </a:solidFill>
                <a:uFill>
                  <a:solidFill>
                    <a:srgbClr val="00AFEF"/>
                  </a:solidFill>
                </a:uFill>
                <a:latin typeface="Arial"/>
                <a:cs typeface="Arial"/>
              </a:rPr>
              <a:t>metformin</a:t>
            </a:r>
            <a:r>
              <a:rPr sz="3600" b="1" u="heavy" spc="-45" dirty="0">
                <a:solidFill>
                  <a:srgbClr val="00AFEF"/>
                </a:solidFill>
                <a:uFill>
                  <a:solidFill>
                    <a:srgbClr val="00AFEF"/>
                  </a:solidFill>
                </a:uFill>
                <a:latin typeface="Arial"/>
                <a:cs typeface="Arial"/>
              </a:rPr>
              <a:t> </a:t>
            </a:r>
            <a:r>
              <a:rPr sz="3600" b="1" u="heavy" spc="-10" dirty="0">
                <a:solidFill>
                  <a:srgbClr val="00AFEF"/>
                </a:solidFill>
                <a:uFill>
                  <a:solidFill>
                    <a:srgbClr val="00AFEF"/>
                  </a:solidFill>
                </a:uFill>
                <a:latin typeface="Arial"/>
                <a:cs typeface="Arial"/>
              </a:rPr>
              <a:t>alone.</a:t>
            </a:r>
            <a:endParaRPr sz="3600">
              <a:latin typeface="Arial"/>
              <a:cs typeface="Arial"/>
            </a:endParaRPr>
          </a:p>
          <a:p>
            <a:pPr marL="727710" indent="-715010">
              <a:lnSpc>
                <a:spcPct val="100000"/>
              </a:lnSpc>
              <a:spcBef>
                <a:spcPts val="660"/>
              </a:spcBef>
              <a:buClr>
                <a:srgbClr val="000000"/>
              </a:buClr>
              <a:buFont typeface="Wingdings"/>
              <a:buChar char=""/>
              <a:tabLst>
                <a:tab pos="727075" algn="l"/>
                <a:tab pos="727710" algn="l"/>
              </a:tabLst>
            </a:pPr>
            <a:r>
              <a:rPr sz="3950" b="1" u="heavy" spc="20" dirty="0">
                <a:solidFill>
                  <a:srgbClr val="6F2F9F"/>
                </a:solidFill>
                <a:uFill>
                  <a:solidFill>
                    <a:srgbClr val="6F2F9F"/>
                  </a:solidFill>
                </a:uFill>
                <a:latin typeface="Arial"/>
                <a:cs typeface="Arial"/>
              </a:rPr>
              <a:t>Main</a:t>
            </a:r>
            <a:r>
              <a:rPr sz="3950" b="1" u="heavy" spc="-10" dirty="0">
                <a:solidFill>
                  <a:srgbClr val="6F2F9F"/>
                </a:solidFill>
                <a:uFill>
                  <a:solidFill>
                    <a:srgbClr val="6F2F9F"/>
                  </a:solidFill>
                </a:uFill>
                <a:latin typeface="Arial"/>
                <a:cs typeface="Arial"/>
              </a:rPr>
              <a:t> adverse</a:t>
            </a:r>
            <a:r>
              <a:rPr sz="3950" b="1" u="heavy" spc="280" dirty="0">
                <a:solidFill>
                  <a:srgbClr val="6F2F9F"/>
                </a:solidFill>
                <a:uFill>
                  <a:solidFill>
                    <a:srgbClr val="6F2F9F"/>
                  </a:solidFill>
                </a:uFill>
                <a:latin typeface="Arial"/>
                <a:cs typeface="Arial"/>
              </a:rPr>
              <a:t> </a:t>
            </a:r>
            <a:r>
              <a:rPr sz="3950" b="1" u="heavy" dirty="0">
                <a:solidFill>
                  <a:srgbClr val="6F2F9F"/>
                </a:solidFill>
                <a:uFill>
                  <a:solidFill>
                    <a:srgbClr val="6F2F9F"/>
                  </a:solidFill>
                </a:uFill>
                <a:latin typeface="Arial"/>
                <a:cs typeface="Arial"/>
              </a:rPr>
              <a:t>effects</a:t>
            </a:r>
            <a:r>
              <a:rPr sz="3950" b="1" u="heavy" spc="140" dirty="0">
                <a:solidFill>
                  <a:srgbClr val="6F2F9F"/>
                </a:solidFill>
                <a:uFill>
                  <a:solidFill>
                    <a:srgbClr val="6F2F9F"/>
                  </a:solidFill>
                </a:uFill>
                <a:latin typeface="Arial"/>
                <a:cs typeface="Arial"/>
              </a:rPr>
              <a:t> </a:t>
            </a:r>
            <a:r>
              <a:rPr sz="3950" b="1" u="heavy" spc="15" dirty="0">
                <a:solidFill>
                  <a:srgbClr val="6F2F9F"/>
                </a:solidFill>
                <a:uFill>
                  <a:solidFill>
                    <a:srgbClr val="6F2F9F"/>
                  </a:solidFill>
                </a:uFill>
                <a:latin typeface="Arial"/>
                <a:cs typeface="Arial"/>
              </a:rPr>
              <a:t>=</a:t>
            </a:r>
            <a:endParaRPr sz="3950">
              <a:latin typeface="Arial"/>
              <a:cs typeface="Arial"/>
            </a:endParaRPr>
          </a:p>
          <a:p>
            <a:pPr marL="755650" indent="-742950">
              <a:lnSpc>
                <a:spcPct val="100000"/>
              </a:lnSpc>
              <a:spcBef>
                <a:spcPts val="740"/>
              </a:spcBef>
              <a:buAutoNum type="arabicPeriod"/>
              <a:tabLst>
                <a:tab pos="755015" algn="l"/>
                <a:tab pos="755650" algn="l"/>
              </a:tabLst>
            </a:pPr>
            <a:r>
              <a:rPr sz="3200" b="1" u="heavy" spc="10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Arial"/>
                <a:cs typeface="Arial"/>
              </a:rPr>
              <a:t> </a:t>
            </a:r>
            <a:r>
              <a:rPr sz="3200" b="1" u="heavy" spc="-25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Arial"/>
                <a:cs typeface="Arial"/>
              </a:rPr>
              <a:t>Weight</a:t>
            </a:r>
            <a:r>
              <a:rPr sz="3200" b="1" u="heavy" spc="25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Arial"/>
                <a:cs typeface="Arial"/>
              </a:rPr>
              <a:t> </a:t>
            </a:r>
            <a:r>
              <a:rPr sz="3200" b="1" u="heavy" spc="5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Arial"/>
                <a:cs typeface="Arial"/>
              </a:rPr>
              <a:t>gain</a:t>
            </a:r>
            <a:endParaRPr sz="3200">
              <a:latin typeface="Arial"/>
              <a:cs typeface="Arial"/>
            </a:endParaRPr>
          </a:p>
          <a:p>
            <a:pPr marL="755650" indent="-742950">
              <a:lnSpc>
                <a:spcPct val="100000"/>
              </a:lnSpc>
              <a:spcBef>
                <a:spcPts val="595"/>
              </a:spcBef>
              <a:buAutoNum type="arabicPeriod"/>
              <a:tabLst>
                <a:tab pos="755015" algn="l"/>
                <a:tab pos="755650" algn="l"/>
              </a:tabLst>
            </a:pPr>
            <a:r>
              <a:rPr sz="3200" b="1" u="heavy" spc="10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Arial"/>
                <a:cs typeface="Arial"/>
              </a:rPr>
              <a:t> Hypoglycemia</a:t>
            </a:r>
            <a:r>
              <a:rPr sz="3200" b="1" spc="-21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3200" b="1" dirty="0">
                <a:latin typeface="Arial"/>
                <a:cs typeface="Arial"/>
              </a:rPr>
              <a:t>due</a:t>
            </a:r>
            <a:r>
              <a:rPr sz="3200" b="1" spc="10" dirty="0">
                <a:latin typeface="Arial"/>
                <a:cs typeface="Arial"/>
              </a:rPr>
              <a:t> </a:t>
            </a:r>
            <a:r>
              <a:rPr sz="3200" b="1" dirty="0">
                <a:latin typeface="Arial"/>
                <a:cs typeface="Arial"/>
              </a:rPr>
              <a:t>to</a:t>
            </a:r>
            <a:r>
              <a:rPr sz="3200" b="1" spc="-25" dirty="0">
                <a:latin typeface="Arial"/>
                <a:cs typeface="Arial"/>
              </a:rPr>
              <a:t> </a:t>
            </a:r>
            <a:r>
              <a:rPr sz="3200" b="1" spc="5" dirty="0">
                <a:latin typeface="Arial"/>
                <a:cs typeface="Arial"/>
              </a:rPr>
              <a:t>unregulated</a:t>
            </a:r>
            <a:r>
              <a:rPr sz="3200" b="1" spc="-150" dirty="0">
                <a:latin typeface="Arial"/>
                <a:cs typeface="Arial"/>
              </a:rPr>
              <a:t> </a:t>
            </a:r>
            <a:r>
              <a:rPr sz="3200" b="1" spc="5" dirty="0">
                <a:latin typeface="Arial"/>
                <a:cs typeface="Arial"/>
              </a:rPr>
              <a:t>insulin</a:t>
            </a:r>
            <a:r>
              <a:rPr sz="3200" b="1" spc="-85" dirty="0">
                <a:latin typeface="Arial"/>
                <a:cs typeface="Arial"/>
              </a:rPr>
              <a:t> </a:t>
            </a:r>
            <a:r>
              <a:rPr sz="3200" b="1" spc="10" dirty="0">
                <a:latin typeface="Arial"/>
                <a:cs typeface="Arial"/>
              </a:rPr>
              <a:t>secretion.</a:t>
            </a:r>
            <a:endParaRPr sz="3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096750" cy="6696075"/>
          </a:xfrm>
          <a:custGeom>
            <a:avLst/>
            <a:gdLst/>
            <a:ahLst/>
            <a:cxnLst/>
            <a:rect l="l" t="t" r="r" b="b"/>
            <a:pathLst>
              <a:path w="12096750" h="6696075">
                <a:moveTo>
                  <a:pt x="12096750" y="0"/>
                </a:moveTo>
                <a:lnTo>
                  <a:pt x="0" y="0"/>
                </a:lnTo>
                <a:lnTo>
                  <a:pt x="0" y="6696075"/>
                </a:lnTo>
                <a:lnTo>
                  <a:pt x="12096750" y="6696075"/>
                </a:lnTo>
                <a:lnTo>
                  <a:pt x="12096750" y="0"/>
                </a:lnTo>
                <a:close/>
              </a:path>
            </a:pathLst>
          </a:custGeom>
          <a:solidFill>
            <a:schemeClr val="bg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4282440" y="23177"/>
            <a:ext cx="3613150" cy="63246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3950" b="1" u="heavy" spc="5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Arial"/>
                <a:cs typeface="Arial"/>
              </a:rPr>
              <a:t>Insulin</a:t>
            </a:r>
            <a:r>
              <a:rPr sz="3950" b="1" u="heavy" spc="-25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Arial"/>
                <a:cs typeface="Arial"/>
              </a:rPr>
              <a:t> </a:t>
            </a:r>
            <a:r>
              <a:rPr sz="3950" b="1" u="heavy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Arial"/>
                <a:cs typeface="Arial"/>
              </a:rPr>
              <a:t>therapy</a:t>
            </a:r>
            <a:endParaRPr sz="395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45414" y="584232"/>
            <a:ext cx="9229090" cy="1490980"/>
          </a:xfrm>
          <a:prstGeom prst="rect">
            <a:avLst/>
          </a:prstGeom>
        </p:spPr>
        <p:txBody>
          <a:bodyPr vert="horz" wrap="square" lIns="0" tIns="132715" rIns="0" bIns="0" rtlCol="0">
            <a:spAutoFit/>
          </a:bodyPr>
          <a:lstStyle/>
          <a:p>
            <a:pPr marL="2738755">
              <a:lnSpc>
                <a:spcPct val="100000"/>
              </a:lnSpc>
              <a:spcBef>
                <a:spcPts val="1045"/>
              </a:spcBef>
            </a:pPr>
            <a:r>
              <a:rPr sz="2750" b="1" u="heavy" spc="30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Arial"/>
                <a:cs typeface="Arial"/>
              </a:rPr>
              <a:t>The</a:t>
            </a:r>
            <a:r>
              <a:rPr sz="2750" b="1" u="heavy" spc="5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Arial"/>
                <a:cs typeface="Arial"/>
              </a:rPr>
              <a:t> </a:t>
            </a:r>
            <a:r>
              <a:rPr sz="2750" b="1" u="heavy" spc="25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Arial"/>
                <a:cs typeface="Arial"/>
              </a:rPr>
              <a:t>basic</a:t>
            </a:r>
            <a:r>
              <a:rPr sz="2750" b="1" u="heavy" spc="10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Arial"/>
                <a:cs typeface="Arial"/>
              </a:rPr>
              <a:t> </a:t>
            </a:r>
            <a:r>
              <a:rPr sz="2750" b="1" u="heavy" spc="15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Arial"/>
                <a:cs typeface="Arial"/>
              </a:rPr>
              <a:t>treatment</a:t>
            </a:r>
            <a:r>
              <a:rPr sz="2750" b="1" u="heavy" spc="95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Arial"/>
                <a:cs typeface="Arial"/>
              </a:rPr>
              <a:t> </a:t>
            </a:r>
            <a:r>
              <a:rPr sz="2750" b="1" u="heavy" spc="25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Arial"/>
                <a:cs typeface="Arial"/>
              </a:rPr>
              <a:t>of</a:t>
            </a:r>
            <a:r>
              <a:rPr sz="2750" b="1" u="heavy" spc="-45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Arial"/>
                <a:cs typeface="Arial"/>
              </a:rPr>
              <a:t> </a:t>
            </a:r>
            <a:r>
              <a:rPr sz="2750" b="1" u="heavy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Arial"/>
                <a:cs typeface="Arial"/>
              </a:rPr>
              <a:t>type</a:t>
            </a:r>
            <a:r>
              <a:rPr sz="2750" b="1" u="heavy" spc="185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Arial"/>
                <a:cs typeface="Arial"/>
              </a:rPr>
              <a:t> </a:t>
            </a:r>
            <a:r>
              <a:rPr sz="2750" b="1" u="heavy" spc="10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Arial"/>
                <a:cs typeface="Arial"/>
              </a:rPr>
              <a:t>1 </a:t>
            </a:r>
            <a:r>
              <a:rPr sz="2750" b="1" u="heavy" spc="25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Arial"/>
                <a:cs typeface="Arial"/>
              </a:rPr>
              <a:t>diabetes</a:t>
            </a:r>
            <a:endParaRPr sz="2750">
              <a:latin typeface="Arial"/>
              <a:cs typeface="Arial"/>
            </a:endParaRPr>
          </a:p>
          <a:p>
            <a:pPr marL="470534" indent="-457834">
              <a:lnSpc>
                <a:spcPct val="100000"/>
              </a:lnSpc>
              <a:spcBef>
                <a:spcPts val="805"/>
              </a:spcBef>
              <a:buAutoNum type="arabicParenR"/>
              <a:tabLst>
                <a:tab pos="469900" algn="l"/>
                <a:tab pos="470534" algn="l"/>
              </a:tabLst>
            </a:pPr>
            <a:r>
              <a:rPr sz="2400" b="1" u="heavy" spc="-35" dirty="0">
                <a:solidFill>
                  <a:srgbClr val="00AFEF"/>
                </a:solidFill>
                <a:uFill>
                  <a:solidFill>
                    <a:srgbClr val="00AFEF"/>
                  </a:solidFill>
                </a:uFill>
                <a:latin typeface="Arial"/>
                <a:cs typeface="Arial"/>
              </a:rPr>
              <a:t>Human</a:t>
            </a:r>
            <a:r>
              <a:rPr sz="2400" b="1" u="heavy" spc="110" dirty="0">
                <a:solidFill>
                  <a:srgbClr val="00AFEF"/>
                </a:solidFill>
                <a:uFill>
                  <a:solidFill>
                    <a:srgbClr val="00AFEF"/>
                  </a:solidFill>
                </a:uFill>
                <a:latin typeface="Arial"/>
                <a:cs typeface="Arial"/>
              </a:rPr>
              <a:t> </a:t>
            </a:r>
            <a:r>
              <a:rPr sz="2400" b="1" u="heavy" spc="-25" dirty="0">
                <a:solidFill>
                  <a:srgbClr val="00AFEF"/>
                </a:solidFill>
                <a:uFill>
                  <a:solidFill>
                    <a:srgbClr val="00AFEF"/>
                  </a:solidFill>
                </a:uFill>
                <a:latin typeface="Arial"/>
                <a:cs typeface="Arial"/>
              </a:rPr>
              <a:t>or</a:t>
            </a:r>
            <a:r>
              <a:rPr sz="2400" b="1" u="heavy" spc="35" dirty="0">
                <a:solidFill>
                  <a:srgbClr val="00AFEF"/>
                </a:solidFill>
                <a:uFill>
                  <a:solidFill>
                    <a:srgbClr val="00AFEF"/>
                  </a:solidFill>
                </a:uFill>
                <a:latin typeface="Arial"/>
                <a:cs typeface="Arial"/>
              </a:rPr>
              <a:t> </a:t>
            </a:r>
            <a:r>
              <a:rPr sz="2400" b="1" u="heavy" dirty="0">
                <a:solidFill>
                  <a:srgbClr val="00AFEF"/>
                </a:solidFill>
                <a:uFill>
                  <a:solidFill>
                    <a:srgbClr val="00AFEF"/>
                  </a:solidFill>
                </a:uFill>
                <a:latin typeface="Arial"/>
                <a:cs typeface="Arial"/>
              </a:rPr>
              <a:t>animal</a:t>
            </a:r>
            <a:r>
              <a:rPr sz="2400" b="1" u="heavy" spc="-60" dirty="0">
                <a:solidFill>
                  <a:srgbClr val="00AFEF"/>
                </a:solidFill>
                <a:uFill>
                  <a:solidFill>
                    <a:srgbClr val="00AFEF"/>
                  </a:solidFill>
                </a:uFill>
                <a:latin typeface="Arial"/>
                <a:cs typeface="Arial"/>
              </a:rPr>
              <a:t> </a:t>
            </a:r>
            <a:r>
              <a:rPr sz="2400" b="1" u="heavy" spc="15" dirty="0">
                <a:solidFill>
                  <a:srgbClr val="00AFEF"/>
                </a:solidFill>
                <a:uFill>
                  <a:solidFill>
                    <a:srgbClr val="00AFEF"/>
                  </a:solidFill>
                </a:uFill>
                <a:latin typeface="Arial"/>
                <a:cs typeface="Arial"/>
              </a:rPr>
              <a:t>origin</a:t>
            </a:r>
            <a:endParaRPr sz="2400">
              <a:latin typeface="Arial"/>
              <a:cs typeface="Arial"/>
            </a:endParaRPr>
          </a:p>
          <a:p>
            <a:pPr marL="470534" indent="-457834">
              <a:lnSpc>
                <a:spcPct val="100000"/>
              </a:lnSpc>
              <a:spcBef>
                <a:spcPts val="725"/>
              </a:spcBef>
              <a:buAutoNum type="arabicParenR"/>
              <a:tabLst>
                <a:tab pos="469900" algn="l"/>
                <a:tab pos="470534" algn="l"/>
              </a:tabLst>
            </a:pPr>
            <a:r>
              <a:rPr sz="2400" b="1" u="heavy" spc="-25" dirty="0">
                <a:solidFill>
                  <a:srgbClr val="00AFEF"/>
                </a:solidFill>
                <a:uFill>
                  <a:solidFill>
                    <a:srgbClr val="00AFEF"/>
                  </a:solidFill>
                </a:uFill>
                <a:latin typeface="Arial"/>
                <a:cs typeface="Arial"/>
              </a:rPr>
              <a:t>Various</a:t>
            </a:r>
            <a:r>
              <a:rPr sz="2400" b="1" u="heavy" spc="-70" dirty="0">
                <a:solidFill>
                  <a:srgbClr val="00AFEF"/>
                </a:solidFill>
                <a:uFill>
                  <a:solidFill>
                    <a:srgbClr val="00AFEF"/>
                  </a:solidFill>
                </a:uFill>
                <a:latin typeface="Arial"/>
                <a:cs typeface="Arial"/>
              </a:rPr>
              <a:t> </a:t>
            </a:r>
            <a:r>
              <a:rPr sz="2400" b="1" u="heavy" dirty="0">
                <a:solidFill>
                  <a:srgbClr val="00AFEF"/>
                </a:solidFill>
                <a:uFill>
                  <a:solidFill>
                    <a:srgbClr val="00AFEF"/>
                  </a:solidFill>
                </a:uFill>
                <a:latin typeface="Arial"/>
                <a:cs typeface="Arial"/>
              </a:rPr>
              <a:t>forms:</a:t>
            </a:r>
            <a:endParaRPr sz="2400">
              <a:latin typeface="Arial"/>
              <a:cs typeface="Arial"/>
            </a:endParaRPr>
          </a:p>
        </p:txBody>
      </p:sp>
      <p:grpSp>
        <p:nvGrpSpPr>
          <p:cNvPr id="5" name="object 5"/>
          <p:cNvGrpSpPr/>
          <p:nvPr/>
        </p:nvGrpSpPr>
        <p:grpSpPr>
          <a:xfrm>
            <a:off x="615315" y="2541270"/>
            <a:ext cx="9867900" cy="38100"/>
            <a:chOff x="615315" y="2541270"/>
            <a:chExt cx="9867900" cy="38100"/>
          </a:xfrm>
        </p:grpSpPr>
        <p:sp>
          <p:nvSpPr>
            <p:cNvPr id="6" name="object 6"/>
            <p:cNvSpPr/>
            <p:nvPr/>
          </p:nvSpPr>
          <p:spPr>
            <a:xfrm>
              <a:off x="615315" y="2541270"/>
              <a:ext cx="2505075" cy="38100"/>
            </a:xfrm>
            <a:custGeom>
              <a:avLst/>
              <a:gdLst/>
              <a:ahLst/>
              <a:cxnLst/>
              <a:rect l="l" t="t" r="r" b="b"/>
              <a:pathLst>
                <a:path w="2505075" h="38100">
                  <a:moveTo>
                    <a:pt x="2505075" y="0"/>
                  </a:moveTo>
                  <a:lnTo>
                    <a:pt x="0" y="0"/>
                  </a:lnTo>
                  <a:lnTo>
                    <a:pt x="0" y="38100"/>
                  </a:lnTo>
                  <a:lnTo>
                    <a:pt x="2505075" y="38100"/>
                  </a:lnTo>
                  <a:lnTo>
                    <a:pt x="2505075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3120390" y="2541270"/>
              <a:ext cx="5048250" cy="38100"/>
            </a:xfrm>
            <a:custGeom>
              <a:avLst/>
              <a:gdLst/>
              <a:ahLst/>
              <a:cxnLst/>
              <a:rect l="l" t="t" r="r" b="b"/>
              <a:pathLst>
                <a:path w="5048250" h="38100">
                  <a:moveTo>
                    <a:pt x="5048250" y="0"/>
                  </a:moveTo>
                  <a:lnTo>
                    <a:pt x="0" y="0"/>
                  </a:lnTo>
                  <a:lnTo>
                    <a:pt x="0" y="38100"/>
                  </a:lnTo>
                  <a:lnTo>
                    <a:pt x="5048250" y="38100"/>
                  </a:lnTo>
                  <a:lnTo>
                    <a:pt x="5048250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8168640" y="2541270"/>
              <a:ext cx="2314575" cy="38100"/>
            </a:xfrm>
            <a:custGeom>
              <a:avLst/>
              <a:gdLst/>
              <a:ahLst/>
              <a:cxnLst/>
              <a:rect l="l" t="t" r="r" b="b"/>
              <a:pathLst>
                <a:path w="2314575" h="38100">
                  <a:moveTo>
                    <a:pt x="2314575" y="0"/>
                  </a:moveTo>
                  <a:lnTo>
                    <a:pt x="0" y="0"/>
                  </a:lnTo>
                  <a:lnTo>
                    <a:pt x="0" y="38100"/>
                  </a:lnTo>
                  <a:lnTo>
                    <a:pt x="2314575" y="38100"/>
                  </a:lnTo>
                  <a:lnTo>
                    <a:pt x="2314575" y="0"/>
                  </a:lnTo>
                  <a:close/>
                </a:path>
              </a:pathLst>
            </a:custGeom>
            <a:solidFill>
              <a:srgbClr val="006FC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" name="object 9"/>
          <p:cNvSpPr txBox="1"/>
          <p:nvPr/>
        </p:nvSpPr>
        <p:spPr>
          <a:xfrm>
            <a:off x="2976626" y="2141156"/>
            <a:ext cx="7665084" cy="44894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2750" spc="20" dirty="0">
                <a:latin typeface="Arial Black"/>
                <a:cs typeface="Arial Black"/>
              </a:rPr>
              <a:t>[</a:t>
            </a:r>
            <a:r>
              <a:rPr sz="2750" b="1" spc="20" dirty="0">
                <a:solidFill>
                  <a:srgbClr val="FF0000"/>
                </a:solidFill>
                <a:latin typeface="Arial"/>
                <a:cs typeface="Arial"/>
              </a:rPr>
              <a:t>soluble’</a:t>
            </a:r>
            <a:r>
              <a:rPr sz="2750" b="1" spc="-12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750" b="1" spc="25" dirty="0">
                <a:solidFill>
                  <a:srgbClr val="FF0000"/>
                </a:solidFill>
                <a:latin typeface="Arial"/>
                <a:cs typeface="Arial"/>
              </a:rPr>
              <a:t>or</a:t>
            </a:r>
            <a:r>
              <a:rPr sz="2750" b="1" spc="20" dirty="0">
                <a:solidFill>
                  <a:srgbClr val="FF0000"/>
                </a:solidFill>
                <a:latin typeface="Arial"/>
                <a:cs typeface="Arial"/>
              </a:rPr>
              <a:t> ‘regular’</a:t>
            </a:r>
            <a:r>
              <a:rPr sz="2750" b="1" spc="-4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750" b="1" spc="15" dirty="0">
                <a:solidFill>
                  <a:srgbClr val="FF0000"/>
                </a:solidFill>
                <a:latin typeface="Arial"/>
                <a:cs typeface="Arial"/>
              </a:rPr>
              <a:t>insulin)</a:t>
            </a:r>
            <a:r>
              <a:rPr sz="2750" b="1" spc="4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750" b="1" spc="15" dirty="0">
                <a:solidFill>
                  <a:srgbClr val="FF0000"/>
                </a:solidFill>
                <a:latin typeface="Arial"/>
                <a:cs typeface="Arial"/>
              </a:rPr>
              <a:t>=</a:t>
            </a:r>
            <a:r>
              <a:rPr sz="2750" b="1" spc="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750" b="1" spc="20" dirty="0">
                <a:solidFill>
                  <a:srgbClr val="006FC0"/>
                </a:solidFill>
                <a:latin typeface="Arial"/>
                <a:cs typeface="Arial"/>
              </a:rPr>
              <a:t>clear</a:t>
            </a:r>
            <a:r>
              <a:rPr sz="2750" b="1" spc="30" dirty="0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sz="2750" b="1" spc="20" dirty="0">
                <a:solidFill>
                  <a:srgbClr val="006FC0"/>
                </a:solidFill>
                <a:latin typeface="Arial"/>
                <a:cs typeface="Arial"/>
              </a:rPr>
              <a:t>solution</a:t>
            </a:r>
            <a:r>
              <a:rPr sz="2750" spc="20" dirty="0">
                <a:latin typeface="Arial Black"/>
                <a:cs typeface="Arial Black"/>
              </a:rPr>
              <a:t>]</a:t>
            </a:r>
            <a:endParaRPr sz="2750">
              <a:latin typeface="Arial Black"/>
              <a:cs typeface="Arial Black"/>
            </a:endParaRPr>
          </a:p>
        </p:txBody>
      </p:sp>
      <p:grpSp>
        <p:nvGrpSpPr>
          <p:cNvPr id="10" name="object 10"/>
          <p:cNvGrpSpPr/>
          <p:nvPr/>
        </p:nvGrpSpPr>
        <p:grpSpPr>
          <a:xfrm>
            <a:off x="3038475" y="2541270"/>
            <a:ext cx="7848600" cy="659130"/>
            <a:chOff x="3038475" y="2541270"/>
            <a:chExt cx="7848600" cy="659130"/>
          </a:xfrm>
        </p:grpSpPr>
        <p:sp>
          <p:nvSpPr>
            <p:cNvPr id="11" name="object 11"/>
            <p:cNvSpPr/>
            <p:nvPr/>
          </p:nvSpPr>
          <p:spPr>
            <a:xfrm>
              <a:off x="10483215" y="2541270"/>
              <a:ext cx="133350" cy="38100"/>
            </a:xfrm>
            <a:custGeom>
              <a:avLst/>
              <a:gdLst/>
              <a:ahLst/>
              <a:cxnLst/>
              <a:rect l="l" t="t" r="r" b="b"/>
              <a:pathLst>
                <a:path w="133350" h="38100">
                  <a:moveTo>
                    <a:pt x="133350" y="0"/>
                  </a:moveTo>
                  <a:lnTo>
                    <a:pt x="0" y="0"/>
                  </a:lnTo>
                  <a:lnTo>
                    <a:pt x="0" y="38100"/>
                  </a:lnTo>
                  <a:lnTo>
                    <a:pt x="133350" y="38100"/>
                  </a:lnTo>
                  <a:lnTo>
                    <a:pt x="13335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2" name="object 12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038475" y="2600325"/>
              <a:ext cx="7848600" cy="600075"/>
            </a:xfrm>
            <a:prstGeom prst="rect">
              <a:avLst/>
            </a:prstGeom>
          </p:spPr>
        </p:pic>
      </p:grpSp>
      <p:sp>
        <p:nvSpPr>
          <p:cNvPr id="13" name="object 13"/>
          <p:cNvSpPr txBox="1"/>
          <p:nvPr/>
        </p:nvSpPr>
        <p:spPr>
          <a:xfrm>
            <a:off x="145414" y="2161330"/>
            <a:ext cx="2637155" cy="1094740"/>
          </a:xfrm>
          <a:prstGeom prst="rect">
            <a:avLst/>
          </a:prstGeom>
        </p:spPr>
        <p:txBody>
          <a:bodyPr vert="horz" wrap="square" lIns="0" tIns="147955" rIns="0" bIns="0" rtlCol="0">
            <a:spAutoFit/>
          </a:bodyPr>
          <a:lstStyle/>
          <a:p>
            <a:pPr marL="470534" indent="-457834">
              <a:lnSpc>
                <a:spcPct val="100000"/>
              </a:lnSpc>
              <a:spcBef>
                <a:spcPts val="1165"/>
              </a:spcBef>
              <a:buAutoNum type="arabicPeriod"/>
              <a:tabLst>
                <a:tab pos="469900" algn="l"/>
                <a:tab pos="470534" algn="l"/>
              </a:tabLst>
            </a:pPr>
            <a:r>
              <a:rPr sz="1550" spc="10" dirty="0">
                <a:latin typeface="Arial Black"/>
                <a:cs typeface="Arial Black"/>
              </a:rPr>
              <a:t>short-acting</a:t>
            </a:r>
            <a:endParaRPr sz="1550">
              <a:latin typeface="Arial Black"/>
              <a:cs typeface="Arial Black"/>
            </a:endParaRPr>
          </a:p>
          <a:p>
            <a:pPr marL="470534" indent="-457834">
              <a:lnSpc>
                <a:spcPct val="100000"/>
              </a:lnSpc>
              <a:spcBef>
                <a:spcPts val="1070"/>
              </a:spcBef>
              <a:buAutoNum type="arabicPeriod"/>
              <a:tabLst>
                <a:tab pos="469900" algn="l"/>
                <a:tab pos="470534" algn="l"/>
              </a:tabLst>
            </a:pPr>
            <a:r>
              <a:rPr sz="1550" u="heavy" spc="10" dirty="0">
                <a:uFill>
                  <a:solidFill>
                    <a:srgbClr val="000000"/>
                  </a:solidFill>
                </a:uFill>
                <a:latin typeface="Arial Black"/>
                <a:cs typeface="Arial Black"/>
              </a:rPr>
              <a:t>intermediate-acting</a:t>
            </a:r>
            <a:endParaRPr sz="1550">
              <a:latin typeface="Arial Black"/>
              <a:cs typeface="Arial Black"/>
            </a:endParaRPr>
          </a:p>
          <a:p>
            <a:pPr marL="470534" indent="-457834">
              <a:lnSpc>
                <a:spcPct val="100000"/>
              </a:lnSpc>
              <a:spcBef>
                <a:spcPts val="695"/>
              </a:spcBef>
              <a:buAutoNum type="arabicPeriod"/>
              <a:tabLst>
                <a:tab pos="469900" algn="l"/>
                <a:tab pos="470534" algn="l"/>
              </a:tabLst>
            </a:pPr>
            <a:r>
              <a:rPr sz="1550" u="heavy" spc="10" dirty="0">
                <a:uFill>
                  <a:solidFill>
                    <a:srgbClr val="000000"/>
                  </a:solidFill>
                </a:uFill>
                <a:latin typeface="Arial Black"/>
                <a:cs typeface="Arial Black"/>
              </a:rPr>
              <a:t>long-acting</a:t>
            </a:r>
            <a:r>
              <a:rPr sz="1550" u="heavy" spc="114" dirty="0">
                <a:uFill>
                  <a:solidFill>
                    <a:srgbClr val="000000"/>
                  </a:solidFill>
                </a:uFill>
                <a:latin typeface="Arial Black"/>
                <a:cs typeface="Arial Black"/>
              </a:rPr>
              <a:t> </a:t>
            </a:r>
            <a:r>
              <a:rPr sz="1550" u="heavy" spc="10" dirty="0">
                <a:uFill>
                  <a:solidFill>
                    <a:srgbClr val="000000"/>
                  </a:solidFill>
                </a:uFill>
                <a:latin typeface="Arial Black"/>
                <a:cs typeface="Arial Black"/>
              </a:rPr>
              <a:t>insulins</a:t>
            </a:r>
            <a:endParaRPr sz="1550">
              <a:latin typeface="Arial Black"/>
              <a:cs typeface="Arial Black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145414" y="3264530"/>
            <a:ext cx="11066145" cy="3160395"/>
          </a:xfrm>
          <a:prstGeom prst="rect">
            <a:avLst/>
          </a:prstGeom>
        </p:spPr>
        <p:txBody>
          <a:bodyPr vert="horz" wrap="square" lIns="0" tIns="558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440"/>
              </a:spcBef>
            </a:pPr>
            <a:r>
              <a:rPr sz="1400" b="1" u="heavy" spc="15" dirty="0">
                <a:solidFill>
                  <a:srgbClr val="6F2F9F"/>
                </a:solidFill>
                <a:uFill>
                  <a:solidFill>
                    <a:srgbClr val="6F2F9F"/>
                  </a:solidFill>
                </a:uFill>
                <a:latin typeface="Arial"/>
                <a:cs typeface="Arial"/>
              </a:rPr>
              <a:t>(((Duration</a:t>
            </a:r>
            <a:r>
              <a:rPr sz="1400" b="1" u="heavy" spc="-145" dirty="0">
                <a:solidFill>
                  <a:srgbClr val="6F2F9F"/>
                </a:solidFill>
                <a:uFill>
                  <a:solidFill>
                    <a:srgbClr val="6F2F9F"/>
                  </a:solidFill>
                </a:uFill>
                <a:latin typeface="Arial"/>
                <a:cs typeface="Arial"/>
              </a:rPr>
              <a:t> </a:t>
            </a:r>
            <a:r>
              <a:rPr sz="1400" b="1" u="heavy" spc="25" dirty="0">
                <a:solidFill>
                  <a:srgbClr val="6F2F9F"/>
                </a:solidFill>
                <a:uFill>
                  <a:solidFill>
                    <a:srgbClr val="6F2F9F"/>
                  </a:solidFill>
                </a:uFill>
                <a:latin typeface="Arial"/>
                <a:cs typeface="Arial"/>
              </a:rPr>
              <a:t>of</a:t>
            </a:r>
            <a:r>
              <a:rPr sz="1400" b="1" u="heavy" spc="-110" dirty="0">
                <a:solidFill>
                  <a:srgbClr val="6F2F9F"/>
                </a:solidFill>
                <a:uFill>
                  <a:solidFill>
                    <a:srgbClr val="6F2F9F"/>
                  </a:solidFill>
                </a:uFill>
                <a:latin typeface="Arial"/>
                <a:cs typeface="Arial"/>
              </a:rPr>
              <a:t> </a:t>
            </a:r>
            <a:r>
              <a:rPr sz="1400" b="1" u="heavy" spc="15" dirty="0">
                <a:solidFill>
                  <a:srgbClr val="6F2F9F"/>
                </a:solidFill>
                <a:uFill>
                  <a:solidFill>
                    <a:srgbClr val="6F2F9F"/>
                  </a:solidFill>
                </a:uFill>
                <a:latin typeface="Arial"/>
                <a:cs typeface="Arial"/>
              </a:rPr>
              <a:t>action</a:t>
            </a:r>
            <a:r>
              <a:rPr sz="1400" b="1" u="heavy" spc="-120" dirty="0">
                <a:solidFill>
                  <a:srgbClr val="6F2F9F"/>
                </a:solidFill>
                <a:uFill>
                  <a:solidFill>
                    <a:srgbClr val="6F2F9F"/>
                  </a:solidFill>
                </a:uFill>
                <a:latin typeface="Arial"/>
                <a:cs typeface="Arial"/>
              </a:rPr>
              <a:t> </a:t>
            </a:r>
            <a:r>
              <a:rPr sz="1400" b="1" u="heavy" spc="25" dirty="0">
                <a:solidFill>
                  <a:srgbClr val="6F2F9F"/>
                </a:solidFill>
                <a:uFill>
                  <a:solidFill>
                    <a:srgbClr val="6F2F9F"/>
                  </a:solidFill>
                </a:uFill>
                <a:latin typeface="Arial"/>
                <a:cs typeface="Arial"/>
              </a:rPr>
              <a:t>of</a:t>
            </a:r>
            <a:r>
              <a:rPr sz="1400" b="1" u="heavy" spc="-105" dirty="0">
                <a:solidFill>
                  <a:srgbClr val="6F2F9F"/>
                </a:solidFill>
                <a:uFill>
                  <a:solidFill>
                    <a:srgbClr val="6F2F9F"/>
                  </a:solidFill>
                </a:uFill>
                <a:latin typeface="Arial"/>
                <a:cs typeface="Arial"/>
              </a:rPr>
              <a:t> </a:t>
            </a:r>
            <a:r>
              <a:rPr sz="1400" b="1" u="heavy" spc="15" dirty="0">
                <a:solidFill>
                  <a:srgbClr val="6F2F9F"/>
                </a:solidFill>
                <a:uFill>
                  <a:solidFill>
                    <a:srgbClr val="6F2F9F"/>
                  </a:solidFill>
                </a:uFill>
                <a:latin typeface="Arial"/>
                <a:cs typeface="Arial"/>
              </a:rPr>
              <a:t>short-acting</a:t>
            </a:r>
            <a:r>
              <a:rPr sz="1400" b="1" u="heavy" spc="-140" dirty="0">
                <a:solidFill>
                  <a:srgbClr val="6F2F9F"/>
                </a:solidFill>
                <a:uFill>
                  <a:solidFill>
                    <a:srgbClr val="6F2F9F"/>
                  </a:solidFill>
                </a:uFill>
                <a:latin typeface="Arial"/>
                <a:cs typeface="Arial"/>
              </a:rPr>
              <a:t> </a:t>
            </a:r>
            <a:r>
              <a:rPr sz="1400" b="1" u="heavy" spc="10" dirty="0">
                <a:solidFill>
                  <a:srgbClr val="6F2F9F"/>
                </a:solidFill>
                <a:uFill>
                  <a:solidFill>
                    <a:srgbClr val="6F2F9F"/>
                  </a:solidFill>
                </a:uFill>
                <a:latin typeface="Arial"/>
                <a:cs typeface="Arial"/>
              </a:rPr>
              <a:t>insulin</a:t>
            </a:r>
            <a:r>
              <a:rPr sz="1400" b="1" u="heavy" spc="-125" dirty="0">
                <a:solidFill>
                  <a:srgbClr val="6F2F9F"/>
                </a:solidFill>
                <a:uFill>
                  <a:solidFill>
                    <a:srgbClr val="6F2F9F"/>
                  </a:solidFill>
                </a:uFill>
                <a:latin typeface="Arial"/>
                <a:cs typeface="Arial"/>
              </a:rPr>
              <a:t> </a:t>
            </a:r>
            <a:r>
              <a:rPr sz="1400" b="1" u="heavy" spc="35" dirty="0">
                <a:solidFill>
                  <a:srgbClr val="6F2F9F"/>
                </a:solidFill>
                <a:uFill>
                  <a:solidFill>
                    <a:srgbClr val="6F2F9F"/>
                  </a:solidFill>
                </a:uFill>
                <a:latin typeface="Arial"/>
                <a:cs typeface="Arial"/>
              </a:rPr>
              <a:t>can</a:t>
            </a:r>
            <a:r>
              <a:rPr sz="1400" b="1" u="heavy" spc="-130" dirty="0">
                <a:solidFill>
                  <a:srgbClr val="6F2F9F"/>
                </a:solidFill>
                <a:uFill>
                  <a:solidFill>
                    <a:srgbClr val="6F2F9F"/>
                  </a:solidFill>
                </a:uFill>
                <a:latin typeface="Arial"/>
                <a:cs typeface="Arial"/>
              </a:rPr>
              <a:t> </a:t>
            </a:r>
            <a:r>
              <a:rPr sz="1400" b="1" u="heavy" spc="25" dirty="0">
                <a:solidFill>
                  <a:srgbClr val="6F2F9F"/>
                </a:solidFill>
                <a:uFill>
                  <a:solidFill>
                    <a:srgbClr val="6F2F9F"/>
                  </a:solidFill>
                </a:uFill>
                <a:latin typeface="Arial"/>
                <a:cs typeface="Arial"/>
              </a:rPr>
              <a:t>be</a:t>
            </a:r>
            <a:r>
              <a:rPr sz="1400" b="1" u="heavy" spc="-130" dirty="0">
                <a:solidFill>
                  <a:srgbClr val="6F2F9F"/>
                </a:solidFill>
                <a:uFill>
                  <a:solidFill>
                    <a:srgbClr val="6F2F9F"/>
                  </a:solidFill>
                </a:uFill>
                <a:latin typeface="Arial"/>
                <a:cs typeface="Arial"/>
              </a:rPr>
              <a:t> </a:t>
            </a:r>
            <a:r>
              <a:rPr sz="1400" b="1" u="heavy" spc="20" dirty="0">
                <a:solidFill>
                  <a:srgbClr val="6F2F9F"/>
                </a:solidFill>
                <a:uFill>
                  <a:solidFill>
                    <a:srgbClr val="6F2F9F"/>
                  </a:solidFill>
                </a:uFill>
                <a:latin typeface="Arial"/>
                <a:cs typeface="Arial"/>
              </a:rPr>
              <a:t>extended</a:t>
            </a:r>
            <a:r>
              <a:rPr sz="1400" b="1" u="heavy" spc="-195" dirty="0">
                <a:solidFill>
                  <a:srgbClr val="6F2F9F"/>
                </a:solidFill>
                <a:uFill>
                  <a:solidFill>
                    <a:srgbClr val="6F2F9F"/>
                  </a:solidFill>
                </a:uFill>
                <a:latin typeface="Arial"/>
                <a:cs typeface="Arial"/>
              </a:rPr>
              <a:t> </a:t>
            </a:r>
            <a:r>
              <a:rPr sz="1400" b="1" u="heavy" spc="25" dirty="0">
                <a:solidFill>
                  <a:srgbClr val="6F2F9F"/>
                </a:solidFill>
                <a:uFill>
                  <a:solidFill>
                    <a:srgbClr val="6F2F9F"/>
                  </a:solidFill>
                </a:uFill>
                <a:latin typeface="Arial"/>
                <a:cs typeface="Arial"/>
              </a:rPr>
              <a:t>by</a:t>
            </a:r>
            <a:r>
              <a:rPr sz="1400" b="1" u="heavy" spc="-125" dirty="0">
                <a:solidFill>
                  <a:srgbClr val="6F2F9F"/>
                </a:solidFill>
                <a:uFill>
                  <a:solidFill>
                    <a:srgbClr val="6F2F9F"/>
                  </a:solidFill>
                </a:uFill>
                <a:latin typeface="Arial"/>
                <a:cs typeface="Arial"/>
              </a:rPr>
              <a:t> </a:t>
            </a:r>
            <a:r>
              <a:rPr sz="1400" b="1" u="heavy" spc="10" dirty="0">
                <a:solidFill>
                  <a:srgbClr val="6F2F9F"/>
                </a:solidFill>
                <a:uFill>
                  <a:solidFill>
                    <a:srgbClr val="6F2F9F"/>
                  </a:solidFill>
                </a:uFill>
                <a:latin typeface="Arial"/>
                <a:cs typeface="Arial"/>
              </a:rPr>
              <a:t>the</a:t>
            </a:r>
            <a:r>
              <a:rPr sz="1400" b="1" u="heavy" spc="-50" dirty="0">
                <a:solidFill>
                  <a:srgbClr val="6F2F9F"/>
                </a:solidFill>
                <a:uFill>
                  <a:solidFill>
                    <a:srgbClr val="6F2F9F"/>
                  </a:solidFill>
                </a:uFill>
                <a:latin typeface="Arial"/>
                <a:cs typeface="Arial"/>
              </a:rPr>
              <a:t> </a:t>
            </a:r>
            <a:r>
              <a:rPr sz="1400" b="1" u="heavy" spc="15" dirty="0">
                <a:solidFill>
                  <a:srgbClr val="6F2F9F"/>
                </a:solidFill>
                <a:uFill>
                  <a:solidFill>
                    <a:srgbClr val="6F2F9F"/>
                  </a:solidFill>
                </a:uFill>
                <a:latin typeface="Arial"/>
                <a:cs typeface="Arial"/>
              </a:rPr>
              <a:t>addition</a:t>
            </a:r>
            <a:r>
              <a:rPr sz="1400" b="1" u="heavy" spc="-120" dirty="0">
                <a:solidFill>
                  <a:srgbClr val="6F2F9F"/>
                </a:solidFill>
                <a:uFill>
                  <a:solidFill>
                    <a:srgbClr val="6F2F9F"/>
                  </a:solidFill>
                </a:uFill>
                <a:latin typeface="Arial"/>
                <a:cs typeface="Arial"/>
              </a:rPr>
              <a:t> </a:t>
            </a:r>
            <a:r>
              <a:rPr sz="1400" b="1" u="heavy" spc="25" dirty="0">
                <a:solidFill>
                  <a:srgbClr val="6F2F9F"/>
                </a:solidFill>
                <a:uFill>
                  <a:solidFill>
                    <a:srgbClr val="6F2F9F"/>
                  </a:solidFill>
                </a:uFill>
                <a:latin typeface="Arial"/>
                <a:cs typeface="Arial"/>
              </a:rPr>
              <a:t>of</a:t>
            </a:r>
            <a:r>
              <a:rPr sz="1400" b="1" u="heavy" spc="-105" dirty="0">
                <a:solidFill>
                  <a:srgbClr val="6F2F9F"/>
                </a:solidFill>
                <a:uFill>
                  <a:solidFill>
                    <a:srgbClr val="6F2F9F"/>
                  </a:solidFill>
                </a:uFill>
                <a:latin typeface="Arial"/>
                <a:cs typeface="Arial"/>
              </a:rPr>
              <a:t> </a:t>
            </a:r>
            <a:r>
              <a:rPr sz="1400" b="1" u="heavy" spc="25" dirty="0">
                <a:solidFill>
                  <a:srgbClr val="6F2F9F"/>
                </a:solidFill>
                <a:uFill>
                  <a:solidFill>
                    <a:srgbClr val="6F2F9F"/>
                  </a:solidFill>
                </a:uFill>
                <a:latin typeface="Arial"/>
                <a:cs typeface="Arial"/>
              </a:rPr>
              <a:t>protamine</a:t>
            </a:r>
            <a:r>
              <a:rPr sz="1400" b="1" u="heavy" spc="-210" dirty="0">
                <a:solidFill>
                  <a:srgbClr val="6F2F9F"/>
                </a:solidFill>
                <a:uFill>
                  <a:solidFill>
                    <a:srgbClr val="6F2F9F"/>
                  </a:solidFill>
                </a:uFill>
                <a:latin typeface="Arial"/>
                <a:cs typeface="Arial"/>
              </a:rPr>
              <a:t> </a:t>
            </a:r>
            <a:r>
              <a:rPr sz="1400" b="1" u="heavy" spc="30" dirty="0">
                <a:solidFill>
                  <a:srgbClr val="6F2F9F"/>
                </a:solidFill>
                <a:uFill>
                  <a:solidFill>
                    <a:srgbClr val="6F2F9F"/>
                  </a:solidFill>
                </a:uFill>
                <a:latin typeface="Arial"/>
                <a:cs typeface="Arial"/>
              </a:rPr>
              <a:t>and</a:t>
            </a:r>
            <a:r>
              <a:rPr sz="1400" b="1" u="heavy" spc="-130" dirty="0">
                <a:solidFill>
                  <a:srgbClr val="6F2F9F"/>
                </a:solidFill>
                <a:uFill>
                  <a:solidFill>
                    <a:srgbClr val="6F2F9F"/>
                  </a:solidFill>
                </a:uFill>
                <a:latin typeface="Arial"/>
                <a:cs typeface="Arial"/>
              </a:rPr>
              <a:t> </a:t>
            </a:r>
            <a:r>
              <a:rPr sz="1400" b="1" u="heavy" spc="20" dirty="0">
                <a:solidFill>
                  <a:srgbClr val="6F2F9F"/>
                </a:solidFill>
                <a:uFill>
                  <a:solidFill>
                    <a:srgbClr val="6F2F9F"/>
                  </a:solidFill>
                </a:uFill>
                <a:latin typeface="Arial"/>
                <a:cs typeface="Arial"/>
              </a:rPr>
              <a:t>zinc</a:t>
            </a:r>
            <a:r>
              <a:rPr sz="1400" b="1" u="heavy" spc="-125" dirty="0">
                <a:solidFill>
                  <a:srgbClr val="6F2F9F"/>
                </a:solidFill>
                <a:uFill>
                  <a:solidFill>
                    <a:srgbClr val="6F2F9F"/>
                  </a:solidFill>
                </a:uFill>
                <a:latin typeface="Arial"/>
                <a:cs typeface="Arial"/>
              </a:rPr>
              <a:t> </a:t>
            </a:r>
            <a:r>
              <a:rPr sz="1400" b="1" u="heavy" spc="20" dirty="0">
                <a:solidFill>
                  <a:srgbClr val="6F2F9F"/>
                </a:solidFill>
                <a:uFill>
                  <a:solidFill>
                    <a:srgbClr val="6F2F9F"/>
                  </a:solidFill>
                </a:uFill>
                <a:latin typeface="Arial"/>
                <a:cs typeface="Arial"/>
              </a:rPr>
              <a:t>(isophane)</a:t>
            </a:r>
            <a:r>
              <a:rPr sz="1400" b="1" u="heavy" spc="-185" dirty="0">
                <a:solidFill>
                  <a:srgbClr val="6F2F9F"/>
                </a:solidFill>
                <a:uFill>
                  <a:solidFill>
                    <a:srgbClr val="6F2F9F"/>
                  </a:solidFill>
                </a:uFill>
                <a:latin typeface="Arial"/>
                <a:cs typeface="Arial"/>
              </a:rPr>
              <a:t> </a:t>
            </a:r>
            <a:r>
              <a:rPr sz="1400" b="1" u="heavy" spc="25" dirty="0">
                <a:solidFill>
                  <a:srgbClr val="6F2F9F"/>
                </a:solidFill>
                <a:uFill>
                  <a:solidFill>
                    <a:srgbClr val="6F2F9F"/>
                  </a:solidFill>
                </a:uFill>
                <a:latin typeface="Arial"/>
                <a:cs typeface="Arial"/>
              </a:rPr>
              <a:t>or</a:t>
            </a:r>
            <a:r>
              <a:rPr sz="1400" b="1" u="heavy" spc="-114" dirty="0">
                <a:solidFill>
                  <a:srgbClr val="6F2F9F"/>
                </a:solidFill>
                <a:uFill>
                  <a:solidFill>
                    <a:srgbClr val="6F2F9F"/>
                  </a:solidFill>
                </a:uFill>
                <a:latin typeface="Arial"/>
                <a:cs typeface="Arial"/>
              </a:rPr>
              <a:t> </a:t>
            </a:r>
            <a:r>
              <a:rPr sz="1400" b="1" u="heavy" spc="45" dirty="0">
                <a:solidFill>
                  <a:srgbClr val="6F2F9F"/>
                </a:solidFill>
                <a:uFill>
                  <a:solidFill>
                    <a:srgbClr val="6F2F9F"/>
                  </a:solidFill>
                </a:uFill>
                <a:latin typeface="Arial"/>
                <a:cs typeface="Arial"/>
              </a:rPr>
              <a:t>excesszinc</a:t>
            </a:r>
            <a:r>
              <a:rPr sz="1400" b="1" u="heavy" spc="-120" dirty="0">
                <a:solidFill>
                  <a:srgbClr val="6F2F9F"/>
                </a:solidFill>
                <a:uFill>
                  <a:solidFill>
                    <a:srgbClr val="6F2F9F"/>
                  </a:solidFill>
                </a:uFill>
                <a:latin typeface="Arial"/>
                <a:cs typeface="Arial"/>
              </a:rPr>
              <a:t> </a:t>
            </a:r>
            <a:r>
              <a:rPr sz="1400" b="1" u="heavy" spc="10" dirty="0">
                <a:solidFill>
                  <a:srgbClr val="6F2F9F"/>
                </a:solidFill>
                <a:uFill>
                  <a:solidFill>
                    <a:srgbClr val="6F2F9F"/>
                  </a:solidFill>
                </a:uFill>
                <a:latin typeface="Arial"/>
                <a:cs typeface="Arial"/>
              </a:rPr>
              <a:t>ions)))</a:t>
            </a:r>
            <a:endParaRPr sz="1400">
              <a:latin typeface="Arial"/>
              <a:cs typeface="Arial"/>
            </a:endParaRPr>
          </a:p>
          <a:p>
            <a:pPr marL="431800" indent="-419734">
              <a:lnSpc>
                <a:spcPct val="100000"/>
              </a:lnSpc>
              <a:spcBef>
                <a:spcPts val="650"/>
              </a:spcBef>
              <a:buSzPct val="114583"/>
              <a:buAutoNum type="arabicParenR" startAt="3"/>
              <a:tabLst>
                <a:tab pos="432434" algn="l"/>
              </a:tabLst>
            </a:pPr>
            <a:r>
              <a:rPr sz="2400" b="1" u="heavy" dirty="0">
                <a:solidFill>
                  <a:srgbClr val="00AFEF"/>
                </a:solidFill>
                <a:uFill>
                  <a:solidFill>
                    <a:srgbClr val="00AFEF"/>
                  </a:solidFill>
                </a:uFill>
                <a:latin typeface="Arial"/>
                <a:cs typeface="Arial"/>
              </a:rPr>
              <a:t>Insulin</a:t>
            </a:r>
            <a:r>
              <a:rPr sz="2400" b="1" u="heavy" spc="-105" dirty="0">
                <a:solidFill>
                  <a:srgbClr val="00AFEF"/>
                </a:solidFill>
                <a:uFill>
                  <a:solidFill>
                    <a:srgbClr val="00AFEF"/>
                  </a:solidFill>
                </a:uFill>
                <a:latin typeface="Arial"/>
                <a:cs typeface="Arial"/>
              </a:rPr>
              <a:t> </a:t>
            </a:r>
            <a:r>
              <a:rPr sz="2400" b="1" u="heavy" spc="-10" dirty="0">
                <a:solidFill>
                  <a:srgbClr val="00AFEF"/>
                </a:solidFill>
                <a:uFill>
                  <a:solidFill>
                    <a:srgbClr val="00AFEF"/>
                  </a:solidFill>
                </a:uFill>
                <a:latin typeface="Arial"/>
                <a:cs typeface="Arial"/>
              </a:rPr>
              <a:t>analogues</a:t>
            </a:r>
            <a:r>
              <a:rPr sz="2400" b="1" u="heavy" spc="30" dirty="0">
                <a:solidFill>
                  <a:srgbClr val="00AFEF"/>
                </a:solidFill>
                <a:uFill>
                  <a:solidFill>
                    <a:srgbClr val="00AFEF"/>
                  </a:solidFill>
                </a:uFill>
                <a:latin typeface="Arial"/>
                <a:cs typeface="Arial"/>
              </a:rPr>
              <a:t> </a:t>
            </a:r>
            <a:r>
              <a:rPr sz="1400" b="1" u="heavy" spc="35" dirty="0">
                <a:uFill>
                  <a:solidFill>
                    <a:srgbClr val="00AFEF"/>
                  </a:solidFill>
                </a:uFill>
                <a:latin typeface="Arial"/>
                <a:cs typeface="Arial"/>
              </a:rPr>
              <a:t>have</a:t>
            </a:r>
            <a:r>
              <a:rPr sz="1400" b="1" u="heavy" spc="-125" dirty="0">
                <a:uFill>
                  <a:solidFill>
                    <a:srgbClr val="00AFEF"/>
                  </a:solidFill>
                </a:uFill>
                <a:latin typeface="Arial"/>
                <a:cs typeface="Arial"/>
              </a:rPr>
              <a:t> </a:t>
            </a:r>
            <a:r>
              <a:rPr sz="1400" b="1" u="heavy" spc="35" dirty="0">
                <a:uFill>
                  <a:solidFill>
                    <a:srgbClr val="00AFEF"/>
                  </a:solidFill>
                </a:uFill>
                <a:latin typeface="Arial"/>
                <a:cs typeface="Arial"/>
              </a:rPr>
              <a:t>been</a:t>
            </a:r>
            <a:r>
              <a:rPr sz="1400" b="1" u="heavy" spc="-125" dirty="0">
                <a:uFill>
                  <a:solidFill>
                    <a:srgbClr val="00AFEF"/>
                  </a:solidFill>
                </a:uFill>
                <a:latin typeface="Arial"/>
                <a:cs typeface="Arial"/>
              </a:rPr>
              <a:t> </a:t>
            </a:r>
            <a:r>
              <a:rPr sz="1400" b="1" u="heavy" spc="10" dirty="0">
                <a:uFill>
                  <a:solidFill>
                    <a:srgbClr val="00AFEF"/>
                  </a:solidFill>
                </a:uFill>
                <a:latin typeface="Arial"/>
                <a:cs typeface="Arial"/>
              </a:rPr>
              <a:t>modified</a:t>
            </a:r>
            <a:r>
              <a:rPr sz="1400" b="1" u="heavy" spc="-120" dirty="0">
                <a:uFill>
                  <a:solidFill>
                    <a:srgbClr val="00AFEF"/>
                  </a:solidFill>
                </a:uFill>
                <a:latin typeface="Arial"/>
                <a:cs typeface="Arial"/>
              </a:rPr>
              <a:t> </a:t>
            </a:r>
            <a:r>
              <a:rPr sz="1400" b="1" u="heavy" spc="-5" dirty="0">
                <a:uFill>
                  <a:solidFill>
                    <a:srgbClr val="00AFEF"/>
                  </a:solidFill>
                </a:uFill>
                <a:latin typeface="Arial"/>
                <a:cs typeface="Arial"/>
              </a:rPr>
              <a:t>to</a:t>
            </a:r>
            <a:r>
              <a:rPr sz="1400" b="1" u="heavy" spc="-60" dirty="0">
                <a:uFill>
                  <a:solidFill>
                    <a:srgbClr val="00AFEF"/>
                  </a:solidFill>
                </a:uFill>
                <a:latin typeface="Arial"/>
                <a:cs typeface="Arial"/>
              </a:rPr>
              <a:t> </a:t>
            </a:r>
            <a:r>
              <a:rPr sz="1400" b="1" u="heavy" spc="30" dirty="0">
                <a:uFill>
                  <a:solidFill>
                    <a:srgbClr val="00AFEF"/>
                  </a:solidFill>
                </a:uFill>
                <a:latin typeface="Arial"/>
                <a:cs typeface="Arial"/>
              </a:rPr>
              <a:t>produce</a:t>
            </a:r>
            <a:r>
              <a:rPr sz="1400" b="1" u="heavy" spc="-210" dirty="0">
                <a:uFill>
                  <a:solidFill>
                    <a:srgbClr val="00AFEF"/>
                  </a:solidFill>
                </a:uFill>
                <a:latin typeface="Arial"/>
                <a:cs typeface="Arial"/>
              </a:rPr>
              <a:t> </a:t>
            </a:r>
            <a:r>
              <a:rPr sz="1400" b="1" u="heavy" spc="15" dirty="0">
                <a:uFill>
                  <a:solidFill>
                    <a:srgbClr val="00AFEF"/>
                  </a:solidFill>
                </a:uFill>
                <a:latin typeface="Arial"/>
                <a:cs typeface="Arial"/>
              </a:rPr>
              <a:t>a</a:t>
            </a:r>
            <a:r>
              <a:rPr sz="1400" b="1" u="heavy" spc="-55" dirty="0">
                <a:uFill>
                  <a:solidFill>
                    <a:srgbClr val="00AFEF"/>
                  </a:solidFill>
                </a:uFill>
                <a:latin typeface="Arial"/>
                <a:cs typeface="Arial"/>
              </a:rPr>
              <a:t> </a:t>
            </a:r>
            <a:r>
              <a:rPr sz="1400" b="1" u="heavy" spc="35" dirty="0">
                <a:uFill>
                  <a:solidFill>
                    <a:srgbClr val="00AFEF"/>
                  </a:solidFill>
                </a:uFill>
                <a:latin typeface="Arial"/>
                <a:cs typeface="Arial"/>
              </a:rPr>
              <a:t>very</a:t>
            </a:r>
            <a:r>
              <a:rPr sz="1400" b="1" u="heavy" spc="-120" dirty="0">
                <a:uFill>
                  <a:solidFill>
                    <a:srgbClr val="00AFEF"/>
                  </a:solidFill>
                </a:uFill>
                <a:latin typeface="Arial"/>
                <a:cs typeface="Arial"/>
              </a:rPr>
              <a:t> </a:t>
            </a:r>
            <a:r>
              <a:rPr sz="1400" b="1" u="heavy" spc="10" dirty="0">
                <a:uFill>
                  <a:solidFill>
                    <a:srgbClr val="00AFEF"/>
                  </a:solidFill>
                </a:uFill>
                <a:latin typeface="Arial"/>
                <a:cs typeface="Arial"/>
              </a:rPr>
              <a:t>rapid-onset</a:t>
            </a:r>
            <a:r>
              <a:rPr sz="1400" b="1" u="heavy" spc="-190" dirty="0">
                <a:uFill>
                  <a:solidFill>
                    <a:srgbClr val="00AFEF"/>
                  </a:solidFill>
                </a:uFill>
                <a:latin typeface="Arial"/>
                <a:cs typeface="Arial"/>
              </a:rPr>
              <a:t> </a:t>
            </a:r>
            <a:r>
              <a:rPr sz="1400" b="1" u="heavy" spc="30" dirty="0">
                <a:uFill>
                  <a:solidFill>
                    <a:srgbClr val="00AFEF"/>
                  </a:solidFill>
                </a:uFill>
                <a:latin typeface="Arial"/>
                <a:cs typeface="Arial"/>
              </a:rPr>
              <a:t>and</a:t>
            </a:r>
            <a:r>
              <a:rPr sz="1400" b="1" u="heavy" spc="-130" dirty="0">
                <a:uFill>
                  <a:solidFill>
                    <a:srgbClr val="00AFEF"/>
                  </a:solidFill>
                </a:uFill>
                <a:latin typeface="Arial"/>
                <a:cs typeface="Arial"/>
              </a:rPr>
              <a:t> </a:t>
            </a:r>
            <a:r>
              <a:rPr sz="1400" b="1" u="heavy" spc="35" dirty="0">
                <a:uFill>
                  <a:solidFill>
                    <a:srgbClr val="00AFEF"/>
                  </a:solidFill>
                </a:uFill>
                <a:latin typeface="Arial"/>
                <a:cs typeface="Arial"/>
              </a:rPr>
              <a:t>very</a:t>
            </a:r>
            <a:r>
              <a:rPr sz="1400" b="1" u="heavy" spc="-120" dirty="0">
                <a:uFill>
                  <a:solidFill>
                    <a:srgbClr val="00AFEF"/>
                  </a:solidFill>
                </a:uFill>
                <a:latin typeface="Arial"/>
                <a:cs typeface="Arial"/>
              </a:rPr>
              <a:t> </a:t>
            </a:r>
            <a:r>
              <a:rPr sz="1400" b="1" u="heavy" spc="20" dirty="0">
                <a:uFill>
                  <a:solidFill>
                    <a:srgbClr val="00AFEF"/>
                  </a:solidFill>
                </a:uFill>
                <a:latin typeface="Arial"/>
                <a:cs typeface="Arial"/>
              </a:rPr>
              <a:t>long</a:t>
            </a:r>
            <a:r>
              <a:rPr sz="1400" b="1" u="heavy" spc="-130" dirty="0">
                <a:uFill>
                  <a:solidFill>
                    <a:srgbClr val="00AFEF"/>
                  </a:solidFill>
                </a:uFill>
                <a:latin typeface="Arial"/>
                <a:cs typeface="Arial"/>
              </a:rPr>
              <a:t> </a:t>
            </a:r>
            <a:r>
              <a:rPr sz="1400" b="1" u="heavy" spc="15" dirty="0">
                <a:uFill>
                  <a:solidFill>
                    <a:srgbClr val="00AFEF"/>
                  </a:solidFill>
                </a:uFill>
                <a:latin typeface="Arial"/>
                <a:cs typeface="Arial"/>
              </a:rPr>
              <a:t>duration</a:t>
            </a:r>
            <a:r>
              <a:rPr sz="1400" b="1" u="heavy" spc="-120" dirty="0">
                <a:uFill>
                  <a:solidFill>
                    <a:srgbClr val="00AFEF"/>
                  </a:solidFill>
                </a:uFill>
                <a:latin typeface="Arial"/>
                <a:cs typeface="Arial"/>
              </a:rPr>
              <a:t> </a:t>
            </a:r>
            <a:r>
              <a:rPr sz="1400" b="1" u="heavy" spc="25" dirty="0">
                <a:uFill>
                  <a:solidFill>
                    <a:srgbClr val="00AFEF"/>
                  </a:solidFill>
                </a:uFill>
                <a:latin typeface="Arial"/>
                <a:cs typeface="Arial"/>
              </a:rPr>
              <a:t>of</a:t>
            </a:r>
            <a:r>
              <a:rPr sz="1400" b="1" u="heavy" spc="-114" dirty="0">
                <a:uFill>
                  <a:solidFill>
                    <a:srgbClr val="00AFEF"/>
                  </a:solidFill>
                </a:uFill>
                <a:latin typeface="Arial"/>
                <a:cs typeface="Arial"/>
              </a:rPr>
              <a:t> </a:t>
            </a:r>
            <a:r>
              <a:rPr sz="1400" b="1" u="heavy" dirty="0">
                <a:uFill>
                  <a:solidFill>
                    <a:srgbClr val="00AFEF"/>
                  </a:solidFill>
                </a:uFill>
                <a:latin typeface="Arial"/>
                <a:cs typeface="Arial"/>
              </a:rPr>
              <a:t>activity.</a:t>
            </a:r>
            <a:endParaRPr sz="1400">
              <a:latin typeface="Arial"/>
              <a:cs typeface="Arial"/>
            </a:endParaRPr>
          </a:p>
          <a:p>
            <a:pPr marL="403225" indent="-391160">
              <a:lnSpc>
                <a:spcPct val="100000"/>
              </a:lnSpc>
              <a:spcBef>
                <a:spcPts val="835"/>
              </a:spcBef>
              <a:buSzPct val="83333"/>
              <a:buAutoNum type="arabicParenR" startAt="3"/>
              <a:tabLst>
                <a:tab pos="403860" algn="l"/>
              </a:tabLst>
            </a:pPr>
            <a:r>
              <a:rPr sz="2400" b="1" u="heavy" spc="80" dirty="0">
                <a:solidFill>
                  <a:srgbClr val="00AFEF"/>
                </a:solidFill>
                <a:uFill>
                  <a:solidFill>
                    <a:srgbClr val="00AFEF"/>
                  </a:solidFill>
                </a:uFill>
                <a:latin typeface="Arial"/>
                <a:cs typeface="Arial"/>
              </a:rPr>
              <a:t>i</a:t>
            </a:r>
            <a:r>
              <a:rPr sz="2400" b="1" u="heavy" spc="-45" dirty="0">
                <a:solidFill>
                  <a:srgbClr val="00AFEF"/>
                </a:solidFill>
                <a:uFill>
                  <a:solidFill>
                    <a:srgbClr val="00AFEF"/>
                  </a:solidFill>
                </a:uFill>
                <a:latin typeface="Arial"/>
                <a:cs typeface="Arial"/>
              </a:rPr>
              <a:t>n</a:t>
            </a:r>
            <a:r>
              <a:rPr sz="2400" b="1" u="heavy" spc="10" dirty="0">
                <a:solidFill>
                  <a:srgbClr val="00AFEF"/>
                </a:solidFill>
                <a:uFill>
                  <a:solidFill>
                    <a:srgbClr val="00AFEF"/>
                  </a:solidFill>
                </a:uFill>
                <a:latin typeface="Arial"/>
                <a:cs typeface="Arial"/>
              </a:rPr>
              <a:t>s</a:t>
            </a:r>
            <a:r>
              <a:rPr sz="2400" b="1" u="heavy" spc="-45" dirty="0">
                <a:solidFill>
                  <a:srgbClr val="00AFEF"/>
                </a:solidFill>
                <a:uFill>
                  <a:solidFill>
                    <a:srgbClr val="00AFEF"/>
                  </a:solidFill>
                </a:uFill>
                <a:latin typeface="Arial"/>
                <a:cs typeface="Arial"/>
              </a:rPr>
              <a:t>u</a:t>
            </a:r>
            <a:r>
              <a:rPr sz="2400" b="1" u="heavy" spc="80" dirty="0">
                <a:solidFill>
                  <a:srgbClr val="00AFEF"/>
                </a:solidFill>
                <a:uFill>
                  <a:solidFill>
                    <a:srgbClr val="00AFEF"/>
                  </a:solidFill>
                </a:uFill>
                <a:latin typeface="Arial"/>
                <a:cs typeface="Arial"/>
              </a:rPr>
              <a:t>li</a:t>
            </a:r>
            <a:r>
              <a:rPr sz="2400" b="1" u="heavy" dirty="0">
                <a:solidFill>
                  <a:srgbClr val="00AFEF"/>
                </a:solidFill>
                <a:uFill>
                  <a:solidFill>
                    <a:srgbClr val="00AFEF"/>
                  </a:solidFill>
                </a:uFill>
                <a:latin typeface="Arial"/>
                <a:cs typeface="Arial"/>
              </a:rPr>
              <a:t>n</a:t>
            </a:r>
            <a:r>
              <a:rPr sz="2400" b="1" u="heavy" spc="-260" dirty="0">
                <a:solidFill>
                  <a:srgbClr val="00AFEF"/>
                </a:solidFill>
                <a:uFill>
                  <a:solidFill>
                    <a:srgbClr val="00AFEF"/>
                  </a:solidFill>
                </a:uFill>
                <a:latin typeface="Arial"/>
                <a:cs typeface="Arial"/>
              </a:rPr>
              <a:t> </a:t>
            </a:r>
            <a:r>
              <a:rPr sz="2400" b="1" u="heavy" spc="-45" dirty="0">
                <a:solidFill>
                  <a:srgbClr val="00AFEF"/>
                </a:solidFill>
                <a:uFill>
                  <a:solidFill>
                    <a:srgbClr val="00AFEF"/>
                  </a:solidFill>
                </a:uFill>
                <a:latin typeface="Arial"/>
                <a:cs typeface="Arial"/>
              </a:rPr>
              <a:t>h</a:t>
            </a:r>
            <a:r>
              <a:rPr sz="2400" b="1" u="heavy" spc="10" dirty="0">
                <a:solidFill>
                  <a:srgbClr val="00AFEF"/>
                </a:solidFill>
                <a:uFill>
                  <a:solidFill>
                    <a:srgbClr val="00AFEF"/>
                  </a:solidFill>
                </a:uFill>
                <a:latin typeface="Arial"/>
                <a:cs typeface="Arial"/>
              </a:rPr>
              <a:t>a</a:t>
            </a:r>
            <a:r>
              <a:rPr sz="2400" b="1" u="heavy" spc="75" dirty="0">
                <a:solidFill>
                  <a:srgbClr val="00AFEF"/>
                </a:solidFill>
                <a:uFill>
                  <a:solidFill>
                    <a:srgbClr val="00AFEF"/>
                  </a:solidFill>
                </a:uFill>
                <a:latin typeface="Arial"/>
                <a:cs typeface="Arial"/>
              </a:rPr>
              <a:t>l</a:t>
            </a:r>
            <a:r>
              <a:rPr sz="2400" b="1" u="heavy" spc="30" dirty="0">
                <a:solidFill>
                  <a:srgbClr val="00AFEF"/>
                </a:solidFill>
                <a:uFill>
                  <a:solidFill>
                    <a:srgbClr val="00AFEF"/>
                  </a:solidFill>
                </a:uFill>
                <a:latin typeface="Arial"/>
                <a:cs typeface="Arial"/>
              </a:rPr>
              <a:t>f</a:t>
            </a:r>
            <a:r>
              <a:rPr sz="2400" b="1" u="heavy" spc="25" dirty="0">
                <a:solidFill>
                  <a:srgbClr val="00AFEF"/>
                </a:solidFill>
                <a:uFill>
                  <a:solidFill>
                    <a:srgbClr val="00AFEF"/>
                  </a:solidFill>
                </a:uFill>
                <a:latin typeface="Arial"/>
                <a:cs typeface="Arial"/>
              </a:rPr>
              <a:t>-</a:t>
            </a:r>
            <a:r>
              <a:rPr sz="2400" b="1" u="heavy" spc="75" dirty="0">
                <a:solidFill>
                  <a:srgbClr val="00AFEF"/>
                </a:solidFill>
                <a:uFill>
                  <a:solidFill>
                    <a:srgbClr val="00AFEF"/>
                  </a:solidFill>
                </a:uFill>
                <a:latin typeface="Arial"/>
                <a:cs typeface="Arial"/>
              </a:rPr>
              <a:t>li</a:t>
            </a:r>
            <a:r>
              <a:rPr sz="2400" b="1" u="heavy" spc="-55" dirty="0">
                <a:solidFill>
                  <a:srgbClr val="00AFEF"/>
                </a:solidFill>
                <a:uFill>
                  <a:solidFill>
                    <a:srgbClr val="00AFEF"/>
                  </a:solidFill>
                </a:uFill>
                <a:latin typeface="Arial"/>
                <a:cs typeface="Arial"/>
              </a:rPr>
              <a:t>f</a:t>
            </a:r>
            <a:r>
              <a:rPr sz="2400" b="1" u="heavy" dirty="0">
                <a:solidFill>
                  <a:srgbClr val="00AFEF"/>
                </a:solidFill>
                <a:uFill>
                  <a:solidFill>
                    <a:srgbClr val="00AFEF"/>
                  </a:solidFill>
                </a:uFill>
                <a:latin typeface="Arial"/>
                <a:cs typeface="Arial"/>
              </a:rPr>
              <a:t>e</a:t>
            </a:r>
            <a:r>
              <a:rPr sz="2400" b="1" u="heavy" spc="-195" dirty="0">
                <a:solidFill>
                  <a:srgbClr val="00AFEF"/>
                </a:solidFill>
                <a:uFill>
                  <a:solidFill>
                    <a:srgbClr val="00AFEF"/>
                  </a:solidFill>
                </a:uFill>
                <a:latin typeface="Arial"/>
                <a:cs typeface="Arial"/>
              </a:rPr>
              <a:t> </a:t>
            </a:r>
            <a:r>
              <a:rPr sz="2400" b="1" u="heavy" dirty="0">
                <a:solidFill>
                  <a:srgbClr val="00AFEF"/>
                </a:solidFill>
                <a:uFill>
                  <a:solidFill>
                    <a:srgbClr val="00AFEF"/>
                  </a:solidFill>
                </a:uFill>
                <a:latin typeface="Arial"/>
                <a:cs typeface="Arial"/>
              </a:rPr>
              <a:t>=</a:t>
            </a:r>
            <a:r>
              <a:rPr sz="2400" b="1" u="heavy" spc="-45" dirty="0">
                <a:solidFill>
                  <a:srgbClr val="00AFEF"/>
                </a:solidFill>
                <a:uFill>
                  <a:solidFill>
                    <a:srgbClr val="00AFEF"/>
                  </a:solidFill>
                </a:uFill>
                <a:latin typeface="Arial"/>
                <a:cs typeface="Arial"/>
              </a:rPr>
              <a:t> </a:t>
            </a:r>
            <a:r>
              <a:rPr sz="2400" b="1" u="heavy" dirty="0">
                <a:solidFill>
                  <a:srgbClr val="00AFEF"/>
                </a:solidFill>
                <a:uFill>
                  <a:solidFill>
                    <a:srgbClr val="00AFEF"/>
                  </a:solidFill>
                </a:uFill>
                <a:latin typeface="Arial"/>
                <a:cs typeface="Arial"/>
              </a:rPr>
              <a:t>a</a:t>
            </a:r>
            <a:r>
              <a:rPr sz="2400" b="1" u="heavy" spc="20" dirty="0">
                <a:solidFill>
                  <a:srgbClr val="00AFEF"/>
                </a:solidFill>
                <a:uFill>
                  <a:solidFill>
                    <a:srgbClr val="00AFEF"/>
                  </a:solidFill>
                </a:uFill>
                <a:latin typeface="Arial"/>
                <a:cs typeface="Arial"/>
              </a:rPr>
              <a:t> f</a:t>
            </a:r>
            <a:r>
              <a:rPr sz="2400" b="1" u="heavy" spc="10" dirty="0">
                <a:solidFill>
                  <a:srgbClr val="00AFEF"/>
                </a:solidFill>
                <a:uFill>
                  <a:solidFill>
                    <a:srgbClr val="00AFEF"/>
                  </a:solidFill>
                </a:uFill>
                <a:latin typeface="Arial"/>
                <a:cs typeface="Arial"/>
              </a:rPr>
              <a:t>e</a:t>
            </a:r>
            <a:r>
              <a:rPr sz="2400" b="1" u="heavy" dirty="0">
                <a:solidFill>
                  <a:srgbClr val="00AFEF"/>
                </a:solidFill>
                <a:uFill>
                  <a:solidFill>
                    <a:srgbClr val="00AFEF"/>
                  </a:solidFill>
                </a:uFill>
                <a:latin typeface="Arial"/>
                <a:cs typeface="Arial"/>
              </a:rPr>
              <a:t>w</a:t>
            </a:r>
            <a:r>
              <a:rPr sz="2400" b="1" u="heavy" spc="-55" dirty="0">
                <a:solidFill>
                  <a:srgbClr val="00AFEF"/>
                </a:solidFill>
                <a:uFill>
                  <a:solidFill>
                    <a:srgbClr val="00AFEF"/>
                  </a:solidFill>
                </a:uFill>
                <a:latin typeface="Arial"/>
                <a:cs typeface="Arial"/>
              </a:rPr>
              <a:t> </a:t>
            </a:r>
            <a:r>
              <a:rPr sz="2400" b="1" u="heavy" spc="-35" dirty="0">
                <a:solidFill>
                  <a:srgbClr val="00AFEF"/>
                </a:solidFill>
                <a:uFill>
                  <a:solidFill>
                    <a:srgbClr val="00AFEF"/>
                  </a:solidFill>
                </a:uFill>
                <a:latin typeface="Arial"/>
                <a:cs typeface="Arial"/>
              </a:rPr>
              <a:t>m</a:t>
            </a:r>
            <a:r>
              <a:rPr sz="2400" b="1" u="heavy" spc="80" dirty="0">
                <a:solidFill>
                  <a:srgbClr val="00AFEF"/>
                </a:solidFill>
                <a:uFill>
                  <a:solidFill>
                    <a:srgbClr val="00AFEF"/>
                  </a:solidFill>
                </a:uFill>
                <a:latin typeface="Arial"/>
                <a:cs typeface="Arial"/>
              </a:rPr>
              <a:t>i</a:t>
            </a:r>
            <a:r>
              <a:rPr sz="2400" b="1" u="heavy" spc="-45" dirty="0">
                <a:solidFill>
                  <a:srgbClr val="00AFEF"/>
                </a:solidFill>
                <a:uFill>
                  <a:solidFill>
                    <a:srgbClr val="00AFEF"/>
                  </a:solidFill>
                </a:uFill>
                <a:latin typeface="Arial"/>
                <a:cs typeface="Arial"/>
              </a:rPr>
              <a:t>nu</a:t>
            </a:r>
            <a:r>
              <a:rPr sz="2400" b="1" u="heavy" spc="20" dirty="0">
                <a:solidFill>
                  <a:srgbClr val="00AFEF"/>
                </a:solidFill>
                <a:uFill>
                  <a:solidFill>
                    <a:srgbClr val="00AFEF"/>
                  </a:solidFill>
                </a:uFill>
                <a:latin typeface="Arial"/>
                <a:cs typeface="Arial"/>
              </a:rPr>
              <a:t>t</a:t>
            </a:r>
            <a:r>
              <a:rPr sz="2400" b="1" u="heavy" spc="10" dirty="0">
                <a:solidFill>
                  <a:srgbClr val="00AFEF"/>
                </a:solidFill>
                <a:uFill>
                  <a:solidFill>
                    <a:srgbClr val="00AFEF"/>
                  </a:solidFill>
                </a:uFill>
                <a:latin typeface="Arial"/>
                <a:cs typeface="Arial"/>
              </a:rPr>
              <a:t>e</a:t>
            </a:r>
            <a:r>
              <a:rPr sz="2400" b="1" u="heavy" spc="15" dirty="0">
                <a:solidFill>
                  <a:srgbClr val="00AFEF"/>
                </a:solidFill>
                <a:uFill>
                  <a:solidFill>
                    <a:srgbClr val="00AFEF"/>
                  </a:solidFill>
                </a:uFill>
                <a:latin typeface="Arial"/>
                <a:cs typeface="Arial"/>
              </a:rPr>
              <a:t>s</a:t>
            </a:r>
            <a:r>
              <a:rPr sz="1550" b="1" u="heavy" spc="5" dirty="0">
                <a:solidFill>
                  <a:srgbClr val="00AF50"/>
                </a:solidFill>
                <a:uFill>
                  <a:solidFill>
                    <a:srgbClr val="00AFEF"/>
                  </a:solidFill>
                </a:uFill>
                <a:latin typeface="Arial"/>
                <a:cs typeface="Arial"/>
              </a:rPr>
              <a:t>.</a:t>
            </a:r>
            <a:endParaRPr sz="1550">
              <a:latin typeface="Arial"/>
              <a:cs typeface="Arial"/>
            </a:endParaRPr>
          </a:p>
          <a:p>
            <a:pPr marL="365125" indent="-353060">
              <a:lnSpc>
                <a:spcPct val="100000"/>
              </a:lnSpc>
              <a:spcBef>
                <a:spcPts val="890"/>
              </a:spcBef>
              <a:buSzPct val="75000"/>
              <a:buAutoNum type="arabicParenR" startAt="3"/>
              <a:tabLst>
                <a:tab pos="365760" algn="l"/>
              </a:tabLst>
            </a:pPr>
            <a:r>
              <a:rPr sz="3200" b="1" u="heavy" spc="25" dirty="0">
                <a:solidFill>
                  <a:srgbClr val="00AFEF"/>
                </a:solidFill>
                <a:uFill>
                  <a:solidFill>
                    <a:srgbClr val="00AFEF"/>
                  </a:solidFill>
                </a:uFill>
                <a:latin typeface="Arial"/>
                <a:cs typeface="Arial"/>
              </a:rPr>
              <a:t>The</a:t>
            </a:r>
            <a:r>
              <a:rPr sz="3200" b="1" u="heavy" spc="-55" dirty="0">
                <a:solidFill>
                  <a:srgbClr val="00AFEF"/>
                </a:solidFill>
                <a:uFill>
                  <a:solidFill>
                    <a:srgbClr val="00AFEF"/>
                  </a:solidFill>
                </a:uFill>
                <a:latin typeface="Arial"/>
                <a:cs typeface="Arial"/>
              </a:rPr>
              <a:t> </a:t>
            </a:r>
            <a:r>
              <a:rPr sz="3200" b="1" u="heavy" spc="10" dirty="0">
                <a:solidFill>
                  <a:srgbClr val="00AFEF"/>
                </a:solidFill>
                <a:uFill>
                  <a:solidFill>
                    <a:srgbClr val="00AFEF"/>
                  </a:solidFill>
                </a:uFill>
                <a:latin typeface="Arial"/>
                <a:cs typeface="Arial"/>
              </a:rPr>
              <a:t>main</a:t>
            </a:r>
            <a:r>
              <a:rPr sz="3200" b="1" u="heavy" spc="-75" dirty="0">
                <a:solidFill>
                  <a:srgbClr val="00AFEF"/>
                </a:solidFill>
                <a:uFill>
                  <a:solidFill>
                    <a:srgbClr val="00AFEF"/>
                  </a:solidFill>
                </a:uFill>
                <a:latin typeface="Arial"/>
                <a:cs typeface="Arial"/>
              </a:rPr>
              <a:t> </a:t>
            </a:r>
            <a:r>
              <a:rPr sz="3200" b="1" u="heavy" dirty="0">
                <a:solidFill>
                  <a:srgbClr val="00AFEF"/>
                </a:solidFill>
                <a:uFill>
                  <a:solidFill>
                    <a:srgbClr val="00AFEF"/>
                  </a:solidFill>
                </a:uFill>
                <a:latin typeface="Arial"/>
                <a:cs typeface="Arial"/>
              </a:rPr>
              <a:t>complications</a:t>
            </a:r>
            <a:r>
              <a:rPr sz="3200" b="1" u="heavy" spc="-114" dirty="0">
                <a:solidFill>
                  <a:srgbClr val="00AFEF"/>
                </a:solidFill>
                <a:uFill>
                  <a:solidFill>
                    <a:srgbClr val="00AFEF"/>
                  </a:solidFill>
                </a:uFill>
                <a:latin typeface="Arial"/>
                <a:cs typeface="Arial"/>
              </a:rPr>
              <a:t> </a:t>
            </a:r>
            <a:r>
              <a:rPr sz="3200" b="1" u="heavy" dirty="0">
                <a:solidFill>
                  <a:srgbClr val="00AFEF"/>
                </a:solidFill>
                <a:uFill>
                  <a:solidFill>
                    <a:srgbClr val="00AFEF"/>
                  </a:solidFill>
                </a:uFill>
                <a:latin typeface="Arial"/>
                <a:cs typeface="Arial"/>
              </a:rPr>
              <a:t>of</a:t>
            </a:r>
            <a:r>
              <a:rPr sz="3200" b="1" u="heavy" spc="-5" dirty="0">
                <a:solidFill>
                  <a:srgbClr val="00AFEF"/>
                </a:solidFill>
                <a:uFill>
                  <a:solidFill>
                    <a:srgbClr val="00AFEF"/>
                  </a:solidFill>
                </a:uFill>
                <a:latin typeface="Arial"/>
                <a:cs typeface="Arial"/>
              </a:rPr>
              <a:t> </a:t>
            </a:r>
            <a:r>
              <a:rPr sz="3200" b="1" u="heavy" spc="5" dirty="0">
                <a:solidFill>
                  <a:srgbClr val="00AFEF"/>
                </a:solidFill>
                <a:uFill>
                  <a:solidFill>
                    <a:srgbClr val="00AFEF"/>
                  </a:solidFill>
                </a:uFill>
                <a:latin typeface="Arial"/>
                <a:cs typeface="Arial"/>
              </a:rPr>
              <a:t>insulin</a:t>
            </a:r>
            <a:r>
              <a:rPr sz="3200" b="1" u="heavy" spc="-75" dirty="0">
                <a:solidFill>
                  <a:srgbClr val="00AFEF"/>
                </a:solidFill>
                <a:uFill>
                  <a:solidFill>
                    <a:srgbClr val="00AFEF"/>
                  </a:solidFill>
                </a:uFill>
                <a:latin typeface="Arial"/>
                <a:cs typeface="Arial"/>
              </a:rPr>
              <a:t> </a:t>
            </a:r>
            <a:r>
              <a:rPr sz="3200" b="1" u="heavy" spc="5" dirty="0">
                <a:solidFill>
                  <a:srgbClr val="00AFEF"/>
                </a:solidFill>
                <a:uFill>
                  <a:solidFill>
                    <a:srgbClr val="00AFEF"/>
                  </a:solidFill>
                </a:uFill>
                <a:latin typeface="Arial"/>
                <a:cs typeface="Arial"/>
              </a:rPr>
              <a:t>therapy</a:t>
            </a:r>
            <a:r>
              <a:rPr sz="3200" b="1" u="heavy" spc="-60" dirty="0">
                <a:solidFill>
                  <a:srgbClr val="00AFEF"/>
                </a:solidFill>
                <a:uFill>
                  <a:solidFill>
                    <a:srgbClr val="00AFEF"/>
                  </a:solidFill>
                </a:uFill>
                <a:latin typeface="Arial"/>
                <a:cs typeface="Arial"/>
              </a:rPr>
              <a:t> </a:t>
            </a:r>
            <a:r>
              <a:rPr sz="3200" b="1" u="heavy" spc="15" dirty="0">
                <a:solidFill>
                  <a:srgbClr val="00AFEF"/>
                </a:solidFill>
                <a:uFill>
                  <a:solidFill>
                    <a:srgbClr val="00AFEF"/>
                  </a:solidFill>
                </a:uFill>
                <a:latin typeface="Arial"/>
                <a:cs typeface="Arial"/>
              </a:rPr>
              <a:t>are:</a:t>
            </a:r>
            <a:endParaRPr sz="3200">
              <a:latin typeface="Arial"/>
              <a:cs typeface="Arial"/>
            </a:endParaRPr>
          </a:p>
          <a:p>
            <a:pPr marL="527685" indent="-514984">
              <a:lnSpc>
                <a:spcPct val="100000"/>
              </a:lnSpc>
              <a:spcBef>
                <a:spcPts val="815"/>
              </a:spcBef>
              <a:buAutoNum type="arabicPeriod"/>
              <a:tabLst>
                <a:tab pos="527050" algn="l"/>
                <a:tab pos="527685" algn="l"/>
              </a:tabLst>
            </a:pPr>
            <a:r>
              <a:rPr sz="2000" b="1" u="heavy" spc="15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Arial"/>
                <a:cs typeface="Arial"/>
              </a:rPr>
              <a:t>Hypoglycemia</a:t>
            </a:r>
            <a:r>
              <a:rPr sz="2000" b="1" u="heavy" spc="-170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Arial"/>
                <a:cs typeface="Arial"/>
              </a:rPr>
              <a:t> </a:t>
            </a:r>
            <a:r>
              <a:rPr sz="2000" b="1" u="heavy" spc="10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Arial"/>
                <a:cs typeface="Arial"/>
              </a:rPr>
              <a:t>(insulin</a:t>
            </a:r>
            <a:r>
              <a:rPr sz="2000" b="1" u="heavy" spc="-135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Arial"/>
                <a:cs typeface="Arial"/>
              </a:rPr>
              <a:t> </a:t>
            </a:r>
            <a:r>
              <a:rPr sz="2000" b="1" u="heavy" spc="25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Arial"/>
                <a:cs typeface="Arial"/>
              </a:rPr>
              <a:t>shock</a:t>
            </a:r>
            <a:r>
              <a:rPr sz="2000" b="1" u="heavy" spc="-185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Arial"/>
                <a:cs typeface="Arial"/>
              </a:rPr>
              <a:t> </a:t>
            </a:r>
            <a:r>
              <a:rPr sz="2000" b="1" u="heavy" spc="15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Arial"/>
                <a:cs typeface="Arial"/>
              </a:rPr>
              <a:t>=Excess</a:t>
            </a:r>
            <a:r>
              <a:rPr sz="2000" b="1" u="heavy" spc="-190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Arial"/>
                <a:cs typeface="Arial"/>
              </a:rPr>
              <a:t> </a:t>
            </a:r>
            <a:r>
              <a:rPr sz="2000" b="1" u="heavy" spc="30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Arial"/>
                <a:cs typeface="Arial"/>
              </a:rPr>
              <a:t>of</a:t>
            </a:r>
            <a:r>
              <a:rPr sz="2000" b="1" u="heavy" spc="-25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Arial"/>
                <a:cs typeface="Arial"/>
              </a:rPr>
              <a:t> </a:t>
            </a:r>
            <a:r>
              <a:rPr sz="2000" b="1" u="heavy" spc="25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Arial"/>
                <a:cs typeface="Arial"/>
              </a:rPr>
              <a:t>insulin).</a:t>
            </a:r>
            <a:endParaRPr sz="2000">
              <a:latin typeface="Arial"/>
              <a:cs typeface="Arial"/>
            </a:endParaRPr>
          </a:p>
          <a:p>
            <a:pPr marL="527685" indent="-514984">
              <a:lnSpc>
                <a:spcPct val="100000"/>
              </a:lnSpc>
              <a:spcBef>
                <a:spcPts val="680"/>
              </a:spcBef>
              <a:buAutoNum type="arabicPeriod"/>
              <a:tabLst>
                <a:tab pos="527050" algn="l"/>
                <a:tab pos="527685" algn="l"/>
              </a:tabLst>
            </a:pPr>
            <a:r>
              <a:rPr sz="2000" b="1" u="heavy" spc="-15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Arial"/>
                <a:cs typeface="Arial"/>
              </a:rPr>
              <a:t>W</a:t>
            </a:r>
            <a:r>
              <a:rPr sz="2000" b="1" u="heavy" spc="15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Arial"/>
                <a:cs typeface="Arial"/>
              </a:rPr>
              <a:t>e</a:t>
            </a:r>
            <a:r>
              <a:rPr sz="2000" b="1" u="heavy" spc="35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Arial"/>
                <a:cs typeface="Arial"/>
              </a:rPr>
              <a:t>i</a:t>
            </a:r>
            <a:r>
              <a:rPr sz="2000" b="1" u="heavy" spc="45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Arial"/>
                <a:cs typeface="Arial"/>
              </a:rPr>
              <a:t>gh</a:t>
            </a:r>
            <a:r>
              <a:rPr sz="2000" b="1" u="heavy" spc="5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Arial"/>
                <a:cs typeface="Arial"/>
              </a:rPr>
              <a:t>t</a:t>
            </a:r>
            <a:r>
              <a:rPr sz="2000" b="1" u="heavy" spc="-175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Arial"/>
                <a:cs typeface="Arial"/>
              </a:rPr>
              <a:t> </a:t>
            </a:r>
            <a:r>
              <a:rPr sz="2000" b="1" u="heavy" spc="45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Arial"/>
                <a:cs typeface="Arial"/>
              </a:rPr>
              <a:t>g</a:t>
            </a:r>
            <a:r>
              <a:rPr sz="2000" b="1" u="heavy" spc="15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Arial"/>
                <a:cs typeface="Arial"/>
              </a:rPr>
              <a:t>a</a:t>
            </a:r>
            <a:r>
              <a:rPr sz="2000" b="1" u="heavy" spc="35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Arial"/>
                <a:cs typeface="Arial"/>
              </a:rPr>
              <a:t>i</a:t>
            </a:r>
            <a:r>
              <a:rPr sz="2000" b="1" u="heavy" spc="15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Arial"/>
                <a:cs typeface="Arial"/>
              </a:rPr>
              <a:t>n</a:t>
            </a:r>
            <a:endParaRPr sz="2000">
              <a:latin typeface="Arial"/>
              <a:cs typeface="Arial"/>
            </a:endParaRPr>
          </a:p>
          <a:p>
            <a:pPr marL="527685" indent="-514984">
              <a:lnSpc>
                <a:spcPct val="100000"/>
              </a:lnSpc>
              <a:spcBef>
                <a:spcPts val="605"/>
              </a:spcBef>
              <a:buAutoNum type="arabicPeriod"/>
              <a:tabLst>
                <a:tab pos="527050" algn="l"/>
                <a:tab pos="527685" algn="l"/>
              </a:tabLst>
            </a:pPr>
            <a:r>
              <a:rPr sz="2000" b="1" u="heavy" spc="15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Arial"/>
                <a:cs typeface="Arial"/>
              </a:rPr>
              <a:t>Pe</a:t>
            </a:r>
            <a:r>
              <a:rPr sz="2000" b="1" u="heavy" spc="40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Arial"/>
                <a:cs typeface="Arial"/>
              </a:rPr>
              <a:t>r</a:t>
            </a:r>
            <a:r>
              <a:rPr sz="2000" b="1" u="heavy" spc="35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Arial"/>
                <a:cs typeface="Arial"/>
              </a:rPr>
              <a:t>i</a:t>
            </a:r>
            <a:r>
              <a:rPr sz="2000" b="1" u="heavy" spc="45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Arial"/>
                <a:cs typeface="Arial"/>
              </a:rPr>
              <a:t>ph</a:t>
            </a:r>
            <a:r>
              <a:rPr sz="2000" b="1" u="heavy" spc="10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Arial"/>
                <a:cs typeface="Arial"/>
              </a:rPr>
              <a:t>e</a:t>
            </a:r>
            <a:r>
              <a:rPr sz="2000" b="1" u="heavy" spc="-35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Arial"/>
                <a:cs typeface="Arial"/>
              </a:rPr>
              <a:t>r</a:t>
            </a:r>
            <a:r>
              <a:rPr sz="2000" b="1" u="heavy" spc="10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Arial"/>
                <a:cs typeface="Arial"/>
              </a:rPr>
              <a:t>a</a:t>
            </a:r>
            <a:r>
              <a:rPr sz="2000" b="1" u="heavy" spc="5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Arial"/>
                <a:cs typeface="Arial"/>
              </a:rPr>
              <a:t>l</a:t>
            </a:r>
            <a:r>
              <a:rPr sz="2000" b="1" u="heavy" spc="-210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Arial"/>
                <a:cs typeface="Arial"/>
              </a:rPr>
              <a:t> </a:t>
            </a:r>
            <a:r>
              <a:rPr sz="2000" b="1" u="heavy" spc="15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Arial"/>
                <a:cs typeface="Arial"/>
              </a:rPr>
              <a:t>e</a:t>
            </a:r>
            <a:r>
              <a:rPr sz="2000" b="1" u="heavy" spc="45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Arial"/>
                <a:cs typeface="Arial"/>
              </a:rPr>
              <a:t>d</a:t>
            </a:r>
            <a:r>
              <a:rPr sz="2000" b="1" u="heavy" spc="15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Arial"/>
                <a:cs typeface="Arial"/>
              </a:rPr>
              <a:t>e</a:t>
            </a:r>
            <a:r>
              <a:rPr sz="2000" b="1" u="heavy" spc="85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Arial"/>
                <a:cs typeface="Arial"/>
              </a:rPr>
              <a:t>m</a:t>
            </a:r>
            <a:r>
              <a:rPr sz="2000" b="1" u="heavy" spc="20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Arial"/>
                <a:cs typeface="Arial"/>
              </a:rPr>
              <a:t>a</a:t>
            </a:r>
            <a:r>
              <a:rPr sz="2000" b="1" u="heavy" spc="5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Arial"/>
                <a:cs typeface="Arial"/>
              </a:rPr>
              <a:t>.</a:t>
            </a:r>
            <a:endParaRPr sz="20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8100" y="0"/>
            <a:ext cx="12153900" cy="6858000"/>
          </a:xfrm>
          <a:custGeom>
            <a:avLst/>
            <a:gdLst/>
            <a:ahLst/>
            <a:cxnLst/>
            <a:rect l="l" t="t" r="r" b="b"/>
            <a:pathLst>
              <a:path w="12153900" h="6858000">
                <a:moveTo>
                  <a:pt x="12153900" y="6857998"/>
                </a:moveTo>
                <a:lnTo>
                  <a:pt x="12153900" y="0"/>
                </a:lnTo>
                <a:lnTo>
                  <a:pt x="0" y="0"/>
                </a:lnTo>
                <a:lnTo>
                  <a:pt x="0" y="6857998"/>
                </a:lnTo>
                <a:lnTo>
                  <a:pt x="12153900" y="6857998"/>
                </a:lnTo>
                <a:close/>
              </a:path>
            </a:pathLst>
          </a:custGeom>
          <a:solidFill>
            <a:schemeClr val="bg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187007" y="0"/>
            <a:ext cx="11892915" cy="7034530"/>
          </a:xfrm>
          <a:prstGeom prst="rect">
            <a:avLst/>
          </a:prstGeom>
        </p:spPr>
        <p:txBody>
          <a:bodyPr vert="horz" wrap="square" lIns="0" tIns="210820" rIns="0" bIns="0" rtlCol="0">
            <a:spAutoFit/>
          </a:bodyPr>
          <a:lstStyle/>
          <a:p>
            <a:pPr marL="378460" indent="-366395">
              <a:lnSpc>
                <a:spcPct val="100000"/>
              </a:lnSpc>
              <a:spcBef>
                <a:spcPts val="1660"/>
              </a:spcBef>
              <a:buClr>
                <a:srgbClr val="00AFEF"/>
              </a:buClr>
              <a:buSzPct val="96875"/>
              <a:buFont typeface="Wingdings"/>
              <a:buChar char=""/>
              <a:tabLst>
                <a:tab pos="379095" algn="l"/>
              </a:tabLst>
            </a:pPr>
            <a:r>
              <a:rPr sz="3200" b="1" u="heavy" spc="5" dirty="0">
                <a:solidFill>
                  <a:srgbClr val="00AFEF"/>
                </a:solidFill>
                <a:uFill>
                  <a:solidFill>
                    <a:srgbClr val="00AFEF"/>
                  </a:solidFill>
                </a:uFill>
                <a:latin typeface="Arial"/>
                <a:cs typeface="Arial"/>
              </a:rPr>
              <a:t>Insulin</a:t>
            </a:r>
            <a:r>
              <a:rPr sz="3200" b="1" u="heavy" spc="-95" dirty="0">
                <a:solidFill>
                  <a:srgbClr val="00AFEF"/>
                </a:solidFill>
                <a:uFill>
                  <a:solidFill>
                    <a:srgbClr val="00AFEF"/>
                  </a:solidFill>
                </a:uFill>
                <a:latin typeface="Arial"/>
                <a:cs typeface="Arial"/>
              </a:rPr>
              <a:t> </a:t>
            </a:r>
            <a:r>
              <a:rPr sz="3200" b="1" u="heavy" spc="5" dirty="0">
                <a:solidFill>
                  <a:srgbClr val="00AFEF"/>
                </a:solidFill>
                <a:uFill>
                  <a:solidFill>
                    <a:srgbClr val="00AFEF"/>
                  </a:solidFill>
                </a:uFill>
                <a:latin typeface="Arial"/>
                <a:cs typeface="Arial"/>
              </a:rPr>
              <a:t>concentration</a:t>
            </a:r>
            <a:r>
              <a:rPr sz="3200" b="1" u="heavy" spc="-145" dirty="0">
                <a:solidFill>
                  <a:srgbClr val="00AFEF"/>
                </a:solidFill>
                <a:uFill>
                  <a:solidFill>
                    <a:srgbClr val="00AFEF"/>
                  </a:solidFill>
                </a:uFill>
                <a:latin typeface="Arial"/>
                <a:cs typeface="Arial"/>
              </a:rPr>
              <a:t> </a:t>
            </a:r>
            <a:r>
              <a:rPr sz="3200" b="1" u="heavy" spc="15" dirty="0">
                <a:solidFill>
                  <a:srgbClr val="00AFEF"/>
                </a:solidFill>
                <a:uFill>
                  <a:solidFill>
                    <a:srgbClr val="00AFEF"/>
                  </a:solidFill>
                </a:uFill>
                <a:latin typeface="Arial"/>
                <a:cs typeface="Arial"/>
              </a:rPr>
              <a:t>=</a:t>
            </a:r>
            <a:r>
              <a:rPr sz="3200" b="1" u="heavy" dirty="0">
                <a:solidFill>
                  <a:srgbClr val="00AFEF"/>
                </a:solidFill>
                <a:uFill>
                  <a:solidFill>
                    <a:srgbClr val="00AFEF"/>
                  </a:solidFill>
                </a:uFill>
                <a:latin typeface="Arial"/>
                <a:cs typeface="Arial"/>
              </a:rPr>
              <a:t> </a:t>
            </a:r>
            <a:r>
              <a:rPr sz="3200" b="1" u="heavy" spc="5" dirty="0">
                <a:solidFill>
                  <a:srgbClr val="00AFEF"/>
                </a:solidFill>
                <a:uFill>
                  <a:solidFill>
                    <a:srgbClr val="00AFEF"/>
                  </a:solidFill>
                </a:uFill>
                <a:latin typeface="Arial"/>
                <a:cs typeface="Arial"/>
              </a:rPr>
              <a:t>standard=</a:t>
            </a:r>
            <a:r>
              <a:rPr sz="3200" b="1" u="heavy" spc="-80" dirty="0">
                <a:solidFill>
                  <a:srgbClr val="00AFEF"/>
                </a:solidFill>
                <a:uFill>
                  <a:solidFill>
                    <a:srgbClr val="00AFEF"/>
                  </a:solidFill>
                </a:uFill>
                <a:latin typeface="Arial"/>
                <a:cs typeface="Arial"/>
              </a:rPr>
              <a:t> </a:t>
            </a:r>
            <a:r>
              <a:rPr sz="3200" b="1" u="heavy" spc="15" dirty="0">
                <a:solidFill>
                  <a:srgbClr val="00AFEF"/>
                </a:solidFill>
                <a:uFill>
                  <a:solidFill>
                    <a:srgbClr val="00AFEF"/>
                  </a:solidFill>
                </a:uFill>
                <a:latin typeface="Arial"/>
                <a:cs typeface="Arial"/>
              </a:rPr>
              <a:t>100</a:t>
            </a:r>
            <a:r>
              <a:rPr sz="3200" b="1" u="heavy" spc="-65" dirty="0">
                <a:solidFill>
                  <a:srgbClr val="00AFEF"/>
                </a:solidFill>
                <a:uFill>
                  <a:solidFill>
                    <a:srgbClr val="00AFEF"/>
                  </a:solidFill>
                </a:uFill>
                <a:latin typeface="Arial"/>
                <a:cs typeface="Arial"/>
              </a:rPr>
              <a:t> </a:t>
            </a:r>
            <a:r>
              <a:rPr sz="3200" b="1" u="heavy" spc="5" dirty="0">
                <a:solidFill>
                  <a:srgbClr val="00AFEF"/>
                </a:solidFill>
                <a:uFill>
                  <a:solidFill>
                    <a:srgbClr val="00AFEF"/>
                  </a:solidFill>
                </a:uFill>
                <a:latin typeface="Arial"/>
                <a:cs typeface="Arial"/>
              </a:rPr>
              <a:t>U/mL</a:t>
            </a:r>
            <a:r>
              <a:rPr sz="2400" b="1" u="heavy" spc="5" dirty="0">
                <a:solidFill>
                  <a:srgbClr val="00AF50"/>
                </a:solidFill>
                <a:uFill>
                  <a:solidFill>
                    <a:srgbClr val="00AFEF"/>
                  </a:solidFill>
                </a:uFill>
                <a:latin typeface="Arial"/>
                <a:cs typeface="Arial"/>
              </a:rPr>
              <a:t>.</a:t>
            </a:r>
            <a:endParaRPr sz="2400" dirty="0">
              <a:latin typeface="Arial"/>
              <a:cs typeface="Arial"/>
            </a:endParaRPr>
          </a:p>
          <a:p>
            <a:pPr marL="378460" indent="-366395">
              <a:lnSpc>
                <a:spcPct val="100000"/>
              </a:lnSpc>
              <a:spcBef>
                <a:spcPts val="1570"/>
              </a:spcBef>
              <a:buSzPct val="96875"/>
              <a:buFont typeface="Wingdings"/>
              <a:buChar char=""/>
              <a:tabLst>
                <a:tab pos="379095" algn="l"/>
              </a:tabLst>
            </a:pPr>
            <a:r>
              <a:rPr sz="3200" b="1" u="heavy" spc="5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Arial"/>
                <a:cs typeface="Arial"/>
              </a:rPr>
              <a:t>Insulin</a:t>
            </a:r>
            <a:r>
              <a:rPr sz="3200" b="1" u="heavy" spc="-85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Arial"/>
                <a:cs typeface="Arial"/>
              </a:rPr>
              <a:t> </a:t>
            </a:r>
            <a:r>
              <a:rPr sz="3200" b="1" u="heavy" spc="15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Arial"/>
                <a:cs typeface="Arial"/>
              </a:rPr>
              <a:t>can</a:t>
            </a:r>
            <a:r>
              <a:rPr sz="3200" b="1" u="heavy" spc="-90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Arial"/>
                <a:cs typeface="Arial"/>
              </a:rPr>
              <a:t> </a:t>
            </a:r>
            <a:r>
              <a:rPr sz="3200" b="1" u="heavy" spc="5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Arial"/>
                <a:cs typeface="Arial"/>
              </a:rPr>
              <a:t>be</a:t>
            </a:r>
            <a:r>
              <a:rPr sz="3200" b="1" u="heavy" spc="10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Arial"/>
                <a:cs typeface="Arial"/>
              </a:rPr>
              <a:t> administered</a:t>
            </a:r>
            <a:r>
              <a:rPr sz="3200" b="1" u="heavy" spc="-155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Arial"/>
                <a:cs typeface="Arial"/>
              </a:rPr>
              <a:t> </a:t>
            </a:r>
            <a:r>
              <a:rPr sz="3200" b="1" u="heavy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Arial"/>
                <a:cs typeface="Arial"/>
              </a:rPr>
              <a:t>using:</a:t>
            </a:r>
            <a:endParaRPr sz="3200" dirty="0">
              <a:latin typeface="Arial"/>
              <a:cs typeface="Arial"/>
            </a:endParaRPr>
          </a:p>
          <a:p>
            <a:pPr marL="393700" indent="-381635">
              <a:lnSpc>
                <a:spcPct val="100000"/>
              </a:lnSpc>
              <a:spcBef>
                <a:spcPts val="1540"/>
              </a:spcBef>
              <a:buClr>
                <a:srgbClr val="000000"/>
              </a:buClr>
              <a:buSzPct val="66666"/>
              <a:buAutoNum type="arabicPeriod"/>
              <a:tabLst>
                <a:tab pos="393700" algn="l"/>
                <a:tab pos="394335" algn="l"/>
              </a:tabLst>
            </a:pPr>
            <a:r>
              <a:rPr sz="1800" b="1" u="heavy" dirty="0">
                <a:solidFill>
                  <a:srgbClr val="6F2F9F"/>
                </a:solidFill>
                <a:uFill>
                  <a:solidFill>
                    <a:srgbClr val="6F2F9F"/>
                  </a:solidFill>
                </a:uFill>
                <a:latin typeface="Arial"/>
                <a:cs typeface="Arial"/>
              </a:rPr>
              <a:t>Disposable</a:t>
            </a:r>
            <a:r>
              <a:rPr sz="1800" b="1" u="heavy" spc="-15" dirty="0">
                <a:solidFill>
                  <a:srgbClr val="6F2F9F"/>
                </a:solidFill>
                <a:uFill>
                  <a:solidFill>
                    <a:srgbClr val="6F2F9F"/>
                  </a:solidFill>
                </a:uFill>
                <a:latin typeface="Arial"/>
                <a:cs typeface="Arial"/>
              </a:rPr>
              <a:t> </a:t>
            </a:r>
            <a:r>
              <a:rPr sz="1800" b="1" u="heavy" dirty="0">
                <a:solidFill>
                  <a:srgbClr val="6F2F9F"/>
                </a:solidFill>
                <a:uFill>
                  <a:solidFill>
                    <a:srgbClr val="6F2F9F"/>
                  </a:solidFill>
                </a:uFill>
                <a:latin typeface="Arial"/>
                <a:cs typeface="Arial"/>
              </a:rPr>
              <a:t>plastic</a:t>
            </a:r>
            <a:r>
              <a:rPr sz="1800" b="1" u="heavy" spc="-5" dirty="0">
                <a:solidFill>
                  <a:srgbClr val="6F2F9F"/>
                </a:solidFill>
                <a:uFill>
                  <a:solidFill>
                    <a:srgbClr val="6F2F9F"/>
                  </a:solidFill>
                </a:uFill>
                <a:latin typeface="Arial"/>
                <a:cs typeface="Arial"/>
              </a:rPr>
              <a:t> syringe</a:t>
            </a:r>
            <a:r>
              <a:rPr sz="1800" b="1" spc="-5" dirty="0">
                <a:solidFill>
                  <a:srgbClr val="6F2F9F"/>
                </a:solidFill>
                <a:latin typeface="Arial"/>
                <a:cs typeface="Arial"/>
              </a:rPr>
              <a:t> </a:t>
            </a:r>
            <a:r>
              <a:rPr sz="1800" b="1" spc="10" dirty="0">
                <a:latin typeface="Arial"/>
                <a:cs typeface="Arial"/>
              </a:rPr>
              <a:t>with</a:t>
            </a:r>
            <a:r>
              <a:rPr sz="1800" b="1" spc="-95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a </a:t>
            </a:r>
            <a:r>
              <a:rPr sz="1800" b="1" spc="10" dirty="0">
                <a:latin typeface="Arial"/>
                <a:cs typeface="Arial"/>
              </a:rPr>
              <a:t>fine</a:t>
            </a:r>
            <a:r>
              <a:rPr sz="1800" b="1" spc="5" dirty="0">
                <a:latin typeface="Arial"/>
                <a:cs typeface="Arial"/>
              </a:rPr>
              <a:t> </a:t>
            </a:r>
            <a:r>
              <a:rPr sz="1800" b="1" spc="-5" dirty="0">
                <a:latin typeface="Arial"/>
                <a:cs typeface="Arial"/>
              </a:rPr>
              <a:t>needle,</a:t>
            </a:r>
            <a:endParaRPr sz="1800" dirty="0">
              <a:latin typeface="Arial"/>
              <a:cs typeface="Arial"/>
            </a:endParaRPr>
          </a:p>
          <a:p>
            <a:pPr marL="355600" indent="-343535">
              <a:lnSpc>
                <a:spcPct val="100000"/>
              </a:lnSpc>
              <a:spcBef>
                <a:spcPts val="1370"/>
              </a:spcBef>
              <a:buAutoNum type="arabicPeriod"/>
              <a:tabLst>
                <a:tab pos="355600" algn="l"/>
                <a:tab pos="356235" algn="l"/>
              </a:tabLst>
            </a:pPr>
            <a:r>
              <a:rPr sz="1800" b="1" u="heavy" spc="-10" dirty="0">
                <a:solidFill>
                  <a:srgbClr val="6F2F9F"/>
                </a:solidFill>
                <a:uFill>
                  <a:solidFill>
                    <a:srgbClr val="6F2F9F"/>
                  </a:solidFill>
                </a:uFill>
                <a:latin typeface="Arial"/>
                <a:cs typeface="Arial"/>
              </a:rPr>
              <a:t>Pen</a:t>
            </a:r>
            <a:r>
              <a:rPr sz="1800" b="1" u="heavy" spc="40" dirty="0">
                <a:solidFill>
                  <a:srgbClr val="6F2F9F"/>
                </a:solidFill>
                <a:uFill>
                  <a:solidFill>
                    <a:srgbClr val="6F2F9F"/>
                  </a:solidFill>
                </a:uFill>
                <a:latin typeface="Arial"/>
                <a:cs typeface="Arial"/>
              </a:rPr>
              <a:t> </a:t>
            </a:r>
            <a:r>
              <a:rPr sz="1800" b="1" u="heavy" dirty="0">
                <a:solidFill>
                  <a:srgbClr val="6F2F9F"/>
                </a:solidFill>
                <a:uFill>
                  <a:solidFill>
                    <a:srgbClr val="6F2F9F"/>
                  </a:solidFill>
                </a:uFill>
                <a:latin typeface="Arial"/>
                <a:cs typeface="Arial"/>
              </a:rPr>
              <a:t>injectors</a:t>
            </a:r>
            <a:r>
              <a:rPr sz="1800" b="1" spc="-90" dirty="0">
                <a:solidFill>
                  <a:srgbClr val="6F2F9F"/>
                </a:solidFill>
                <a:latin typeface="Arial"/>
                <a:cs typeface="Arial"/>
              </a:rPr>
              <a:t> </a:t>
            </a:r>
            <a:r>
              <a:rPr sz="1800" b="1" spc="5" dirty="0">
                <a:latin typeface="Arial"/>
                <a:cs typeface="Arial"/>
              </a:rPr>
              <a:t>containing</a:t>
            </a:r>
            <a:r>
              <a:rPr sz="1800" b="1" spc="-85" dirty="0">
                <a:latin typeface="Arial"/>
                <a:cs typeface="Arial"/>
              </a:rPr>
              <a:t> </a:t>
            </a:r>
            <a:r>
              <a:rPr sz="1800" b="1" spc="10" dirty="0">
                <a:latin typeface="Arial"/>
                <a:cs typeface="Arial"/>
              </a:rPr>
              <a:t>insulin</a:t>
            </a:r>
            <a:r>
              <a:rPr sz="1800" b="1" spc="-90" dirty="0">
                <a:latin typeface="Arial"/>
                <a:cs typeface="Arial"/>
              </a:rPr>
              <a:t> </a:t>
            </a:r>
            <a:r>
              <a:rPr sz="1800" b="1" spc="10" dirty="0">
                <a:latin typeface="Arial"/>
                <a:cs typeface="Arial"/>
              </a:rPr>
              <a:t>in</a:t>
            </a:r>
            <a:r>
              <a:rPr sz="1800" b="1" spc="-30" dirty="0">
                <a:latin typeface="Arial"/>
                <a:cs typeface="Arial"/>
              </a:rPr>
              <a:t> </a:t>
            </a:r>
            <a:r>
              <a:rPr sz="1800" b="1" spc="-10" dirty="0">
                <a:latin typeface="Arial"/>
                <a:cs typeface="Arial"/>
              </a:rPr>
              <a:t>cartridges.</a:t>
            </a:r>
            <a:endParaRPr sz="1800" dirty="0">
              <a:latin typeface="Arial"/>
              <a:cs typeface="Arial"/>
            </a:endParaRPr>
          </a:p>
          <a:p>
            <a:pPr marL="298450" indent="-286385">
              <a:lnSpc>
                <a:spcPct val="100000"/>
              </a:lnSpc>
              <a:spcBef>
                <a:spcPts val="1320"/>
              </a:spcBef>
              <a:buFont typeface="Wingdings"/>
              <a:buChar char=""/>
              <a:tabLst>
                <a:tab pos="299085" algn="l"/>
              </a:tabLst>
            </a:pPr>
            <a:r>
              <a:rPr sz="2000" b="1" u="heavy" spc="20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Arial"/>
                <a:cs typeface="Arial"/>
              </a:rPr>
              <a:t>Insulin</a:t>
            </a:r>
            <a:r>
              <a:rPr sz="2000" b="1" u="heavy" spc="-135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Arial"/>
                <a:cs typeface="Arial"/>
              </a:rPr>
              <a:t> </a:t>
            </a:r>
            <a:r>
              <a:rPr sz="2000" b="1" u="heavy" spc="25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Arial"/>
                <a:cs typeface="Arial"/>
              </a:rPr>
              <a:t>is</a:t>
            </a:r>
            <a:r>
              <a:rPr sz="2000" b="1" u="heavy" spc="-105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Arial"/>
                <a:cs typeface="Arial"/>
              </a:rPr>
              <a:t> </a:t>
            </a:r>
            <a:r>
              <a:rPr sz="2000" b="1" u="heavy" spc="20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Arial"/>
                <a:cs typeface="Arial"/>
              </a:rPr>
              <a:t>injected</a:t>
            </a:r>
            <a:r>
              <a:rPr sz="2000" b="1" spc="-204" dirty="0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sz="3200" b="1" u="heavy" spc="5" dirty="0">
                <a:solidFill>
                  <a:srgbClr val="006FC0"/>
                </a:solidFill>
                <a:uFill>
                  <a:solidFill>
                    <a:srgbClr val="006FC0"/>
                  </a:solidFill>
                </a:uFill>
                <a:latin typeface="Arial"/>
                <a:cs typeface="Arial"/>
              </a:rPr>
              <a:t>subcutaneously</a:t>
            </a:r>
            <a:r>
              <a:rPr sz="3200" b="1" spc="-220" dirty="0">
                <a:solidFill>
                  <a:srgbClr val="6F2F9F"/>
                </a:solidFill>
                <a:latin typeface="Arial"/>
                <a:cs typeface="Arial"/>
              </a:rPr>
              <a:t> </a:t>
            </a:r>
            <a:r>
              <a:rPr sz="2400" b="1" u="heavy" dirty="0">
                <a:solidFill>
                  <a:srgbClr val="6F2F9F"/>
                </a:solidFill>
                <a:uFill>
                  <a:solidFill>
                    <a:srgbClr val="6F2F9F"/>
                  </a:solidFill>
                </a:uFill>
                <a:latin typeface="Arial"/>
                <a:cs typeface="Arial"/>
              </a:rPr>
              <a:t>several</a:t>
            </a:r>
            <a:r>
              <a:rPr sz="2400" b="1" u="heavy" spc="20" dirty="0">
                <a:solidFill>
                  <a:srgbClr val="6F2F9F"/>
                </a:solidFill>
                <a:uFill>
                  <a:solidFill>
                    <a:srgbClr val="6F2F9F"/>
                  </a:solidFill>
                </a:uFill>
                <a:latin typeface="Arial"/>
                <a:cs typeface="Arial"/>
              </a:rPr>
              <a:t> </a:t>
            </a:r>
            <a:r>
              <a:rPr sz="2400" b="1" u="heavy" spc="15" dirty="0">
                <a:solidFill>
                  <a:srgbClr val="6F2F9F"/>
                </a:solidFill>
                <a:uFill>
                  <a:solidFill>
                    <a:srgbClr val="6F2F9F"/>
                  </a:solidFill>
                </a:uFill>
                <a:latin typeface="Arial"/>
                <a:cs typeface="Arial"/>
              </a:rPr>
              <a:t>times</a:t>
            </a:r>
            <a:r>
              <a:rPr sz="2400" b="1" spc="-114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000" b="1" u="heavy" spc="15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Arial"/>
                <a:cs typeface="Arial"/>
              </a:rPr>
              <a:t>a</a:t>
            </a:r>
            <a:r>
              <a:rPr sz="2000" b="1" u="heavy" spc="-30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Arial"/>
                <a:cs typeface="Arial"/>
              </a:rPr>
              <a:t> </a:t>
            </a:r>
            <a:r>
              <a:rPr sz="2000" b="1" u="heavy" spc="25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Arial"/>
                <a:cs typeface="Arial"/>
              </a:rPr>
              <a:t>day</a:t>
            </a:r>
            <a:r>
              <a:rPr sz="2000" b="1" u="heavy" spc="-35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Arial"/>
                <a:cs typeface="Arial"/>
              </a:rPr>
              <a:t> </a:t>
            </a:r>
            <a:r>
              <a:rPr sz="2000" b="1" u="heavy" spc="30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Arial"/>
                <a:cs typeface="Arial"/>
              </a:rPr>
              <a:t>into:</a:t>
            </a:r>
            <a:endParaRPr sz="2000" dirty="0">
              <a:latin typeface="Arial"/>
              <a:cs typeface="Arial"/>
            </a:endParaRPr>
          </a:p>
          <a:p>
            <a:pPr marL="297815" indent="-285750">
              <a:lnSpc>
                <a:spcPct val="100000"/>
              </a:lnSpc>
              <a:spcBef>
                <a:spcPts val="1565"/>
              </a:spcBef>
              <a:buFont typeface="Wingdings"/>
              <a:buChar char=""/>
              <a:tabLst>
                <a:tab pos="298450" algn="l"/>
              </a:tabLst>
            </a:pPr>
            <a:r>
              <a:rPr sz="2000" b="1" u="heavy" spc="-3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2000" b="1" u="heavy" spc="1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a</a:t>
            </a:r>
            <a:r>
              <a:rPr sz="2000" b="1" u="heavy" spc="5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n</a:t>
            </a:r>
            <a:r>
              <a:rPr sz="2000" b="1" u="heavy" spc="1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te</a:t>
            </a:r>
            <a:r>
              <a:rPr sz="2000" b="1" u="heavy" spc="4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r</a:t>
            </a:r>
            <a:r>
              <a:rPr sz="2000" b="1" u="heavy" spc="3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i</a:t>
            </a:r>
            <a:r>
              <a:rPr sz="2000" b="1" u="heavy" spc="5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o</a:t>
            </a:r>
            <a:r>
              <a:rPr sz="2000" b="1" u="heavy" spc="1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r</a:t>
            </a:r>
            <a:r>
              <a:rPr sz="2000" b="1" u="heavy" spc="-22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2000" b="1" u="heavy" spc="1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a</a:t>
            </a:r>
            <a:r>
              <a:rPr sz="2000" b="1" u="heavy" spc="4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bd</a:t>
            </a:r>
            <a:r>
              <a:rPr sz="2000" b="1" u="heavy" spc="-2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o</a:t>
            </a:r>
            <a:r>
              <a:rPr sz="2000" b="1" u="heavy" spc="9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m</a:t>
            </a:r>
            <a:r>
              <a:rPr sz="2000" b="1" u="heavy" spc="3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i</a:t>
            </a:r>
            <a:r>
              <a:rPr sz="2000" b="1" u="heavy" spc="-2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n</a:t>
            </a:r>
            <a:r>
              <a:rPr sz="2000" b="1" u="heavy" spc="1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a</a:t>
            </a:r>
            <a:r>
              <a:rPr sz="2000" b="1" u="heavy" spc="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l</a:t>
            </a:r>
            <a:r>
              <a:rPr sz="2000" b="1" u="heavy" spc="-21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2000" b="1" u="heavy" spc="1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wa</a:t>
            </a:r>
            <a:r>
              <a:rPr sz="2000" b="1" u="heavy" spc="3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l</a:t>
            </a:r>
            <a:r>
              <a:rPr sz="2000" b="1" u="heavy" spc="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l</a:t>
            </a:r>
            <a:endParaRPr sz="2000" dirty="0">
              <a:latin typeface="Arial"/>
              <a:cs typeface="Arial"/>
            </a:endParaRPr>
          </a:p>
          <a:p>
            <a:pPr marL="298450" indent="-286385">
              <a:lnSpc>
                <a:spcPct val="100000"/>
              </a:lnSpc>
              <a:spcBef>
                <a:spcPts val="1355"/>
              </a:spcBef>
              <a:buFont typeface="Wingdings"/>
              <a:buChar char=""/>
              <a:tabLst>
                <a:tab pos="299085" algn="l"/>
              </a:tabLst>
            </a:pPr>
            <a:r>
              <a:rPr sz="2000" b="1" u="heavy" spc="4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upp</a:t>
            </a:r>
            <a:r>
              <a:rPr sz="2000" b="1" u="heavy" spc="1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e</a:t>
            </a:r>
            <a:r>
              <a:rPr sz="2000" b="1" u="heavy" spc="1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r</a:t>
            </a:r>
            <a:r>
              <a:rPr sz="2000" b="1" u="heavy" spc="-14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2000" b="1" u="heavy" spc="1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a</a:t>
            </a:r>
            <a:r>
              <a:rPr sz="2000" b="1" u="heavy" spc="4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r</a:t>
            </a:r>
            <a:r>
              <a:rPr sz="2000" b="1" u="heavy" spc="9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m</a:t>
            </a:r>
            <a:r>
              <a:rPr sz="2000" b="1" u="heavy" spc="1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s</a:t>
            </a:r>
            <a:endParaRPr sz="2000" dirty="0">
              <a:latin typeface="Arial"/>
              <a:cs typeface="Arial"/>
            </a:endParaRPr>
          </a:p>
          <a:p>
            <a:pPr marL="298450" indent="-286385">
              <a:lnSpc>
                <a:spcPct val="100000"/>
              </a:lnSpc>
              <a:spcBef>
                <a:spcPts val="1355"/>
              </a:spcBef>
              <a:buFont typeface="Wingdings"/>
              <a:buChar char=""/>
              <a:tabLst>
                <a:tab pos="299085" algn="l"/>
              </a:tabLst>
            </a:pPr>
            <a:r>
              <a:rPr sz="2000" b="1" u="heavy" spc="4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ou</a:t>
            </a:r>
            <a:r>
              <a:rPr sz="2000" b="1" u="heavy" spc="1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ter</a:t>
            </a:r>
            <a:r>
              <a:rPr sz="2000" b="1" u="heavy" spc="-14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2000" b="1" u="heavy" spc="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t</a:t>
            </a:r>
            <a:r>
              <a:rPr sz="2000" b="1" u="heavy" spc="4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h</a:t>
            </a:r>
            <a:r>
              <a:rPr sz="2000" b="1" u="heavy" spc="3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i</a:t>
            </a:r>
            <a:r>
              <a:rPr sz="2000" b="1" u="heavy" spc="4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gh</a:t>
            </a:r>
            <a:r>
              <a:rPr sz="2000" b="1" u="heavy" spc="1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s</a:t>
            </a:r>
            <a:endParaRPr sz="2000" dirty="0">
              <a:latin typeface="Arial"/>
              <a:cs typeface="Arial"/>
            </a:endParaRPr>
          </a:p>
          <a:p>
            <a:pPr marL="298450" indent="-286385">
              <a:lnSpc>
                <a:spcPct val="100000"/>
              </a:lnSpc>
              <a:spcBef>
                <a:spcPts val="1430"/>
              </a:spcBef>
              <a:buFont typeface="Wingdings"/>
              <a:buChar char=""/>
              <a:tabLst>
                <a:tab pos="299085" algn="l"/>
              </a:tabLst>
            </a:pPr>
            <a:r>
              <a:rPr sz="2000" b="1" u="heavy" spc="2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buttocks.</a:t>
            </a:r>
            <a:endParaRPr sz="2000" dirty="0">
              <a:latin typeface="Arial"/>
              <a:cs typeface="Arial"/>
            </a:endParaRPr>
          </a:p>
          <a:p>
            <a:pPr marL="355600" indent="-343535">
              <a:lnSpc>
                <a:spcPct val="100000"/>
              </a:lnSpc>
              <a:spcBef>
                <a:spcPts val="1335"/>
              </a:spcBef>
              <a:buAutoNum type="arabicParenR"/>
              <a:tabLst>
                <a:tab pos="356235" algn="l"/>
              </a:tabLst>
            </a:pPr>
            <a:r>
              <a:rPr sz="2400" b="1" u="heavy" dirty="0">
                <a:solidFill>
                  <a:srgbClr val="6F2F9F"/>
                </a:solidFill>
                <a:uFill>
                  <a:solidFill>
                    <a:srgbClr val="6F2F9F"/>
                  </a:solidFill>
                </a:uFill>
                <a:latin typeface="Arial"/>
                <a:cs typeface="Arial"/>
              </a:rPr>
              <a:t>Soluble</a:t>
            </a:r>
            <a:r>
              <a:rPr sz="2400" b="1" u="heavy" spc="-55" dirty="0">
                <a:solidFill>
                  <a:srgbClr val="6F2F9F"/>
                </a:solidFill>
                <a:uFill>
                  <a:solidFill>
                    <a:srgbClr val="6F2F9F"/>
                  </a:solidFill>
                </a:uFill>
                <a:latin typeface="Arial"/>
                <a:cs typeface="Arial"/>
              </a:rPr>
              <a:t> </a:t>
            </a:r>
            <a:r>
              <a:rPr sz="2400" b="1" u="heavy" spc="-15" dirty="0">
                <a:solidFill>
                  <a:srgbClr val="6F2F9F"/>
                </a:solidFill>
                <a:uFill>
                  <a:solidFill>
                    <a:srgbClr val="6F2F9F"/>
                  </a:solidFill>
                </a:uFill>
                <a:latin typeface="Arial"/>
                <a:cs typeface="Arial"/>
              </a:rPr>
              <a:t>and</a:t>
            </a:r>
            <a:r>
              <a:rPr sz="2400" b="1" u="heavy" spc="45" dirty="0">
                <a:solidFill>
                  <a:srgbClr val="6F2F9F"/>
                </a:solidFill>
                <a:uFill>
                  <a:solidFill>
                    <a:srgbClr val="6F2F9F"/>
                  </a:solidFill>
                </a:uFill>
                <a:latin typeface="Arial"/>
                <a:cs typeface="Arial"/>
              </a:rPr>
              <a:t> </a:t>
            </a:r>
            <a:r>
              <a:rPr sz="2400" b="1" u="heavy" spc="-10" dirty="0">
                <a:solidFill>
                  <a:srgbClr val="6F2F9F"/>
                </a:solidFill>
                <a:uFill>
                  <a:solidFill>
                    <a:srgbClr val="6F2F9F"/>
                  </a:solidFill>
                </a:uFill>
                <a:latin typeface="Arial"/>
                <a:cs typeface="Arial"/>
              </a:rPr>
              <a:t>isophane</a:t>
            </a:r>
            <a:r>
              <a:rPr sz="2400" b="1" u="heavy" spc="40" dirty="0">
                <a:solidFill>
                  <a:srgbClr val="6F2F9F"/>
                </a:solidFill>
                <a:uFill>
                  <a:solidFill>
                    <a:srgbClr val="6F2F9F"/>
                  </a:solidFill>
                </a:uFill>
                <a:latin typeface="Arial"/>
                <a:cs typeface="Arial"/>
              </a:rPr>
              <a:t> </a:t>
            </a:r>
            <a:r>
              <a:rPr sz="2400" b="1" u="heavy" spc="10" dirty="0">
                <a:solidFill>
                  <a:srgbClr val="6F2F9F"/>
                </a:solidFill>
                <a:uFill>
                  <a:solidFill>
                    <a:srgbClr val="6F2F9F"/>
                  </a:solidFill>
                </a:uFill>
                <a:latin typeface="Arial"/>
                <a:cs typeface="Arial"/>
              </a:rPr>
              <a:t>insulins</a:t>
            </a:r>
            <a:r>
              <a:rPr sz="2400" b="1" u="heavy" spc="-195" dirty="0">
                <a:solidFill>
                  <a:srgbClr val="6F2F9F"/>
                </a:solidFill>
                <a:uFill>
                  <a:solidFill>
                    <a:srgbClr val="6F2F9F"/>
                  </a:solidFill>
                </a:uFill>
                <a:latin typeface="Arial"/>
                <a:cs typeface="Arial"/>
              </a:rPr>
              <a:t> </a:t>
            </a:r>
            <a:r>
              <a:rPr sz="2400" b="1" u="heavy" dirty="0">
                <a:solidFill>
                  <a:srgbClr val="6F2F9F"/>
                </a:solidFill>
                <a:uFill>
                  <a:solidFill>
                    <a:srgbClr val="6F2F9F"/>
                  </a:solidFill>
                </a:uFill>
                <a:latin typeface="Arial"/>
                <a:cs typeface="Arial"/>
              </a:rPr>
              <a:t>=</a:t>
            </a:r>
            <a:r>
              <a:rPr sz="2400" b="1" u="heavy" spc="5" dirty="0">
                <a:solidFill>
                  <a:srgbClr val="6F2F9F"/>
                </a:solidFill>
                <a:uFill>
                  <a:solidFill>
                    <a:srgbClr val="6F2F9F"/>
                  </a:solidFill>
                </a:uFill>
                <a:latin typeface="Arial"/>
                <a:cs typeface="Arial"/>
              </a:rPr>
              <a:t> </a:t>
            </a:r>
            <a:r>
              <a:rPr sz="2400" b="1" spc="20" dirty="0">
                <a:solidFill>
                  <a:srgbClr val="006FC0"/>
                </a:solidFill>
                <a:latin typeface="Arial"/>
                <a:cs typeface="Arial"/>
              </a:rPr>
              <a:t>injected</a:t>
            </a:r>
            <a:r>
              <a:rPr sz="2400" b="1" spc="-160" dirty="0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sz="2400" b="1" spc="5" dirty="0">
                <a:solidFill>
                  <a:srgbClr val="006FC0"/>
                </a:solidFill>
                <a:latin typeface="Arial"/>
                <a:cs typeface="Arial"/>
              </a:rPr>
              <a:t>30</a:t>
            </a:r>
            <a:r>
              <a:rPr sz="2400" b="1" spc="-50" dirty="0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sz="2400" b="1" spc="-5" dirty="0">
                <a:solidFill>
                  <a:srgbClr val="006FC0"/>
                </a:solidFill>
                <a:latin typeface="Arial"/>
                <a:cs typeface="Arial"/>
              </a:rPr>
              <a:t>minutes</a:t>
            </a:r>
            <a:r>
              <a:rPr sz="2400" b="1" spc="35" dirty="0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sz="2400" b="1" spc="-5" dirty="0">
                <a:solidFill>
                  <a:srgbClr val="006FC0"/>
                </a:solidFill>
                <a:latin typeface="Arial"/>
                <a:cs typeface="Arial"/>
              </a:rPr>
              <a:t>before</a:t>
            </a:r>
            <a:r>
              <a:rPr sz="2400" b="1" spc="-35" dirty="0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006FC0"/>
                </a:solidFill>
                <a:latin typeface="Arial"/>
                <a:cs typeface="Arial"/>
              </a:rPr>
              <a:t>eating,</a:t>
            </a:r>
            <a:endParaRPr sz="2400" dirty="0">
              <a:latin typeface="Arial"/>
              <a:cs typeface="Arial"/>
            </a:endParaRPr>
          </a:p>
          <a:p>
            <a:pPr marL="355600" marR="5080" indent="-343535">
              <a:lnSpc>
                <a:spcPct val="114799"/>
              </a:lnSpc>
              <a:spcBef>
                <a:spcPts val="1045"/>
              </a:spcBef>
              <a:buAutoNum type="arabicParenR"/>
              <a:tabLst>
                <a:tab pos="356235" algn="l"/>
                <a:tab pos="5064760" algn="l"/>
                <a:tab pos="10431780" algn="l"/>
              </a:tabLst>
            </a:pPr>
            <a:r>
              <a:rPr sz="2400" b="1" u="heavy" dirty="0">
                <a:solidFill>
                  <a:srgbClr val="6F2F9F"/>
                </a:solidFill>
                <a:uFill>
                  <a:solidFill>
                    <a:srgbClr val="6F2F9F"/>
                  </a:solidFill>
                </a:uFill>
                <a:latin typeface="Arial"/>
                <a:cs typeface="Arial"/>
              </a:rPr>
              <a:t>Rapid-acting</a:t>
            </a:r>
            <a:r>
              <a:rPr sz="2400" b="1" u="heavy" spc="305" dirty="0">
                <a:solidFill>
                  <a:srgbClr val="6F2F9F"/>
                </a:solidFill>
                <a:uFill>
                  <a:solidFill>
                    <a:srgbClr val="6F2F9F"/>
                  </a:solidFill>
                </a:uFill>
                <a:latin typeface="Arial"/>
                <a:cs typeface="Arial"/>
              </a:rPr>
              <a:t> </a:t>
            </a:r>
            <a:r>
              <a:rPr sz="2400" b="1" u="heavy" dirty="0">
                <a:solidFill>
                  <a:srgbClr val="6F2F9F"/>
                </a:solidFill>
                <a:uFill>
                  <a:solidFill>
                    <a:srgbClr val="6F2F9F"/>
                  </a:solidFill>
                </a:uFill>
                <a:latin typeface="Arial"/>
                <a:cs typeface="Arial"/>
              </a:rPr>
              <a:t>insulin</a:t>
            </a:r>
            <a:r>
              <a:rPr sz="2400" b="1" u="heavy" spc="310" dirty="0">
                <a:solidFill>
                  <a:srgbClr val="6F2F9F"/>
                </a:solidFill>
                <a:uFill>
                  <a:solidFill>
                    <a:srgbClr val="6F2F9F"/>
                  </a:solidFill>
                </a:uFill>
                <a:latin typeface="Arial"/>
                <a:cs typeface="Arial"/>
              </a:rPr>
              <a:t> </a:t>
            </a:r>
            <a:r>
              <a:rPr sz="2400" b="1" u="heavy" spc="-10" dirty="0">
                <a:solidFill>
                  <a:srgbClr val="6F2F9F"/>
                </a:solidFill>
                <a:uFill>
                  <a:solidFill>
                    <a:srgbClr val="6F2F9F"/>
                  </a:solidFill>
                </a:uFill>
                <a:latin typeface="Arial"/>
                <a:cs typeface="Arial"/>
              </a:rPr>
              <a:t>analogues	</a:t>
            </a:r>
            <a:r>
              <a:rPr sz="2400" b="1" u="heavy" dirty="0">
                <a:solidFill>
                  <a:srgbClr val="6F2F9F"/>
                </a:solidFill>
                <a:uFill>
                  <a:solidFill>
                    <a:srgbClr val="6F2F9F"/>
                  </a:solidFill>
                </a:uFill>
                <a:latin typeface="Arial"/>
                <a:cs typeface="Arial"/>
              </a:rPr>
              <a:t>=</a:t>
            </a:r>
            <a:r>
              <a:rPr sz="2400" b="1" u="heavy" spc="310" dirty="0">
                <a:solidFill>
                  <a:srgbClr val="6F2F9F"/>
                </a:solidFill>
                <a:uFill>
                  <a:solidFill>
                    <a:srgbClr val="6F2F9F"/>
                  </a:solidFill>
                </a:uFill>
                <a:latin typeface="Arial"/>
                <a:cs typeface="Arial"/>
              </a:rPr>
              <a:t> </a:t>
            </a:r>
            <a:r>
              <a:rPr sz="2400" b="1" spc="5" dirty="0">
                <a:solidFill>
                  <a:srgbClr val="006FC0"/>
                </a:solidFill>
                <a:latin typeface="Arial"/>
                <a:cs typeface="Arial"/>
              </a:rPr>
              <a:t>administered</a:t>
            </a:r>
            <a:r>
              <a:rPr sz="2400" b="1" spc="204" dirty="0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sz="2400" b="1" spc="10" dirty="0">
                <a:solidFill>
                  <a:srgbClr val="006FC0"/>
                </a:solidFill>
                <a:latin typeface="Arial"/>
                <a:cs typeface="Arial"/>
              </a:rPr>
              <a:t>immediately</a:t>
            </a:r>
            <a:r>
              <a:rPr sz="2400" b="1" spc="265" dirty="0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sz="2400" b="1" spc="-5" dirty="0">
                <a:solidFill>
                  <a:srgbClr val="006FC0"/>
                </a:solidFill>
                <a:latin typeface="Arial"/>
                <a:cs typeface="Arial"/>
              </a:rPr>
              <a:t>before,	</a:t>
            </a:r>
            <a:r>
              <a:rPr sz="2400" b="1" spc="-10" dirty="0">
                <a:solidFill>
                  <a:srgbClr val="006FC0"/>
                </a:solidFill>
                <a:latin typeface="Arial"/>
                <a:cs typeface="Arial"/>
              </a:rPr>
              <a:t>during,</a:t>
            </a:r>
            <a:r>
              <a:rPr sz="2400" b="1" spc="240" dirty="0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sz="2400" b="1" spc="-45" dirty="0">
                <a:solidFill>
                  <a:srgbClr val="006FC0"/>
                </a:solidFill>
                <a:latin typeface="Arial"/>
                <a:cs typeface="Arial"/>
              </a:rPr>
              <a:t>or </a:t>
            </a:r>
            <a:r>
              <a:rPr sz="2400" b="1" spc="-650" dirty="0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sz="2400" b="1" spc="-10" dirty="0">
                <a:solidFill>
                  <a:srgbClr val="006FC0"/>
                </a:solidFill>
                <a:latin typeface="Arial"/>
                <a:cs typeface="Arial"/>
              </a:rPr>
              <a:t>even</a:t>
            </a:r>
            <a:r>
              <a:rPr sz="2400" b="1" spc="35" dirty="0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sz="2400" b="1" spc="10" dirty="0">
                <a:solidFill>
                  <a:srgbClr val="006FC0"/>
                </a:solidFill>
                <a:latin typeface="Arial"/>
                <a:cs typeface="Arial"/>
              </a:rPr>
              <a:t>after</a:t>
            </a:r>
            <a:r>
              <a:rPr sz="2400" b="1" spc="-95" dirty="0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sz="2400" b="1" spc="10" dirty="0">
                <a:solidFill>
                  <a:srgbClr val="006FC0"/>
                </a:solidFill>
                <a:latin typeface="Arial"/>
                <a:cs typeface="Arial"/>
              </a:rPr>
              <a:t>meals.</a:t>
            </a:r>
            <a:endParaRPr sz="2400" dirty="0">
              <a:latin typeface="Arial"/>
              <a:cs typeface="Arial"/>
            </a:endParaRPr>
          </a:p>
          <a:p>
            <a:pPr marL="355600" indent="-343535">
              <a:lnSpc>
                <a:spcPct val="100000"/>
              </a:lnSpc>
              <a:spcBef>
                <a:spcPts val="1505"/>
              </a:spcBef>
              <a:buAutoNum type="arabicParenR"/>
              <a:tabLst>
                <a:tab pos="356235" algn="l"/>
              </a:tabLst>
            </a:pPr>
            <a:r>
              <a:rPr sz="2750" b="1" u="heavy" spc="25" dirty="0">
                <a:solidFill>
                  <a:srgbClr val="6F2F9F"/>
                </a:solidFill>
                <a:uFill>
                  <a:solidFill>
                    <a:srgbClr val="6F2F9F"/>
                  </a:solidFill>
                </a:uFill>
                <a:latin typeface="Arial"/>
                <a:cs typeface="Arial"/>
              </a:rPr>
              <a:t>Long-acting</a:t>
            </a:r>
            <a:r>
              <a:rPr sz="2750" b="1" u="heavy" spc="15" dirty="0">
                <a:solidFill>
                  <a:srgbClr val="6F2F9F"/>
                </a:solidFill>
                <a:uFill>
                  <a:solidFill>
                    <a:srgbClr val="6F2F9F"/>
                  </a:solidFill>
                </a:uFill>
                <a:latin typeface="Arial"/>
                <a:cs typeface="Arial"/>
              </a:rPr>
              <a:t> insulin</a:t>
            </a:r>
            <a:r>
              <a:rPr sz="2750" b="1" u="heavy" spc="80" dirty="0">
                <a:solidFill>
                  <a:srgbClr val="6F2F9F"/>
                </a:solidFill>
                <a:uFill>
                  <a:solidFill>
                    <a:srgbClr val="6F2F9F"/>
                  </a:solidFill>
                </a:uFill>
                <a:latin typeface="Arial"/>
                <a:cs typeface="Arial"/>
              </a:rPr>
              <a:t> </a:t>
            </a:r>
            <a:r>
              <a:rPr sz="2750" b="1" u="heavy" spc="15" dirty="0">
                <a:solidFill>
                  <a:srgbClr val="6F2F9F"/>
                </a:solidFill>
                <a:uFill>
                  <a:solidFill>
                    <a:srgbClr val="6F2F9F"/>
                  </a:solidFill>
                </a:uFill>
                <a:latin typeface="Arial"/>
                <a:cs typeface="Arial"/>
              </a:rPr>
              <a:t>=</a:t>
            </a:r>
            <a:r>
              <a:rPr sz="2750" b="1" spc="15" dirty="0">
                <a:solidFill>
                  <a:srgbClr val="006FC0"/>
                </a:solidFill>
                <a:latin typeface="Arial"/>
                <a:cs typeface="Arial"/>
              </a:rPr>
              <a:t>injected</a:t>
            </a:r>
            <a:r>
              <a:rPr sz="2750" b="1" spc="20" dirty="0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sz="2750" b="1" spc="35" dirty="0">
                <a:solidFill>
                  <a:srgbClr val="006FC0"/>
                </a:solidFill>
                <a:latin typeface="Arial"/>
                <a:cs typeface="Arial"/>
              </a:rPr>
              <a:t>once</a:t>
            </a:r>
            <a:r>
              <a:rPr sz="2750" b="1" spc="-55" dirty="0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sz="2750" b="1" spc="-35" dirty="0">
                <a:solidFill>
                  <a:srgbClr val="006FC0"/>
                </a:solidFill>
                <a:latin typeface="Arial"/>
                <a:cs typeface="Arial"/>
              </a:rPr>
              <a:t>daily.</a:t>
            </a:r>
            <a:endParaRPr sz="2750" dirty="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7658100" cy="6858000"/>
            <a:chOff x="0" y="0"/>
            <a:chExt cx="7658100" cy="6858000"/>
          </a:xfrm>
        </p:grpSpPr>
        <p:sp>
          <p:nvSpPr>
            <p:cNvPr id="3" name="object 3"/>
            <p:cNvSpPr/>
            <p:nvPr/>
          </p:nvSpPr>
          <p:spPr>
            <a:xfrm>
              <a:off x="0" y="0"/>
              <a:ext cx="7658100" cy="6858000"/>
            </a:xfrm>
            <a:custGeom>
              <a:avLst/>
              <a:gdLst/>
              <a:ahLst/>
              <a:cxnLst/>
              <a:rect l="l" t="t" r="r" b="b"/>
              <a:pathLst>
                <a:path w="7658100" h="6858000">
                  <a:moveTo>
                    <a:pt x="7658100" y="0"/>
                  </a:moveTo>
                  <a:lnTo>
                    <a:pt x="0" y="0"/>
                  </a:lnTo>
                  <a:lnTo>
                    <a:pt x="0" y="6858000"/>
                  </a:lnTo>
                  <a:lnTo>
                    <a:pt x="7658100" y="6858000"/>
                  </a:lnTo>
                  <a:lnTo>
                    <a:pt x="7658100" y="0"/>
                  </a:lnTo>
                  <a:close/>
                </a:path>
              </a:pathLst>
            </a:custGeom>
            <a:solidFill>
              <a:srgbClr val="0F243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81000" y="981011"/>
              <a:ext cx="5710301" cy="557212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373377" y="252222"/>
              <a:ext cx="4939030" cy="1060195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1373377" y="252222"/>
              <a:ext cx="4939030" cy="1060450"/>
            </a:xfrm>
            <a:custGeom>
              <a:avLst/>
              <a:gdLst/>
              <a:ahLst/>
              <a:cxnLst/>
              <a:rect l="l" t="t" r="r" b="b"/>
              <a:pathLst>
                <a:path w="4939030" h="1060450">
                  <a:moveTo>
                    <a:pt x="2626614" y="684529"/>
                  </a:moveTo>
                  <a:lnTo>
                    <a:pt x="2596415" y="694888"/>
                  </a:lnTo>
                  <a:lnTo>
                    <a:pt x="2565622" y="704627"/>
                  </a:lnTo>
                  <a:lnTo>
                    <a:pt x="2534209" y="713747"/>
                  </a:lnTo>
                  <a:lnTo>
                    <a:pt x="2502154" y="722249"/>
                  </a:lnTo>
                  <a:lnTo>
                    <a:pt x="2462081" y="733936"/>
                  </a:lnTo>
                  <a:lnTo>
                    <a:pt x="2406177" y="757074"/>
                  </a:lnTo>
                  <a:lnTo>
                    <a:pt x="2372280" y="793575"/>
                  </a:lnTo>
                  <a:lnTo>
                    <a:pt x="2366264" y="821816"/>
                  </a:lnTo>
                  <a:lnTo>
                    <a:pt x="2367742" y="838156"/>
                  </a:lnTo>
                  <a:lnTo>
                    <a:pt x="2390013" y="877697"/>
                  </a:lnTo>
                  <a:lnTo>
                    <a:pt x="2438376" y="898056"/>
                  </a:lnTo>
                  <a:lnTo>
                    <a:pt x="2460117" y="899413"/>
                  </a:lnTo>
                  <a:lnTo>
                    <a:pt x="2483883" y="897957"/>
                  </a:lnTo>
                  <a:lnTo>
                    <a:pt x="2528893" y="886233"/>
                  </a:lnTo>
                  <a:lnTo>
                    <a:pt x="2569424" y="863558"/>
                  </a:lnTo>
                  <a:lnTo>
                    <a:pt x="2598951" y="834931"/>
                  </a:lnTo>
                  <a:lnTo>
                    <a:pt x="2616862" y="800498"/>
                  </a:lnTo>
                  <a:lnTo>
                    <a:pt x="2625538" y="756544"/>
                  </a:lnTo>
                  <a:lnTo>
                    <a:pt x="2626614" y="730757"/>
                  </a:lnTo>
                  <a:lnTo>
                    <a:pt x="2626614" y="684529"/>
                  </a:lnTo>
                  <a:close/>
                </a:path>
                <a:path w="4939030" h="1060450">
                  <a:moveTo>
                    <a:pt x="3625977" y="270382"/>
                  </a:moveTo>
                  <a:lnTo>
                    <a:pt x="3682817" y="274857"/>
                  </a:lnTo>
                  <a:lnTo>
                    <a:pt x="3733133" y="288274"/>
                  </a:lnTo>
                  <a:lnTo>
                    <a:pt x="3776924" y="310620"/>
                  </a:lnTo>
                  <a:lnTo>
                    <a:pt x="3814191" y="341883"/>
                  </a:lnTo>
                  <a:lnTo>
                    <a:pt x="3838667" y="373644"/>
                  </a:lnTo>
                  <a:lnTo>
                    <a:pt x="3857694" y="411622"/>
                  </a:lnTo>
                  <a:lnTo>
                    <a:pt x="3871276" y="455818"/>
                  </a:lnTo>
                  <a:lnTo>
                    <a:pt x="3879422" y="506232"/>
                  </a:lnTo>
                  <a:lnTo>
                    <a:pt x="3882136" y="562863"/>
                  </a:lnTo>
                  <a:lnTo>
                    <a:pt x="3882136" y="1043177"/>
                  </a:lnTo>
                  <a:lnTo>
                    <a:pt x="3591052" y="1043177"/>
                  </a:lnTo>
                  <a:lnTo>
                    <a:pt x="3591052" y="627633"/>
                  </a:lnTo>
                  <a:lnTo>
                    <a:pt x="3589408" y="594627"/>
                  </a:lnTo>
                  <a:lnTo>
                    <a:pt x="3576264" y="544284"/>
                  </a:lnTo>
                  <a:lnTo>
                    <a:pt x="3550265" y="513994"/>
                  </a:lnTo>
                  <a:lnTo>
                    <a:pt x="3513220" y="499187"/>
                  </a:lnTo>
                  <a:lnTo>
                    <a:pt x="3490722" y="497331"/>
                  </a:lnTo>
                  <a:lnTo>
                    <a:pt x="3465671" y="499830"/>
                  </a:lnTo>
                  <a:lnTo>
                    <a:pt x="3422999" y="519781"/>
                  </a:lnTo>
                  <a:lnTo>
                    <a:pt x="3391042" y="561089"/>
                  </a:lnTo>
                  <a:lnTo>
                    <a:pt x="3374659" y="632614"/>
                  </a:lnTo>
                  <a:lnTo>
                    <a:pt x="3372612" y="680212"/>
                  </a:lnTo>
                  <a:lnTo>
                    <a:pt x="3372612" y="1043177"/>
                  </a:lnTo>
                  <a:lnTo>
                    <a:pt x="3083052" y="1043177"/>
                  </a:lnTo>
                  <a:lnTo>
                    <a:pt x="3083052" y="287527"/>
                  </a:lnTo>
                  <a:lnTo>
                    <a:pt x="3352673" y="287527"/>
                  </a:lnTo>
                  <a:lnTo>
                    <a:pt x="3352673" y="410590"/>
                  </a:lnTo>
                  <a:lnTo>
                    <a:pt x="3383035" y="375562"/>
                  </a:lnTo>
                  <a:lnTo>
                    <a:pt x="3413553" y="345916"/>
                  </a:lnTo>
                  <a:lnTo>
                    <a:pt x="3444238" y="321651"/>
                  </a:lnTo>
                  <a:lnTo>
                    <a:pt x="3507747" y="288599"/>
                  </a:lnTo>
                  <a:lnTo>
                    <a:pt x="3583185" y="272407"/>
                  </a:lnTo>
                  <a:lnTo>
                    <a:pt x="3625977" y="270382"/>
                  </a:lnTo>
                  <a:close/>
                </a:path>
                <a:path w="4939030" h="1060450">
                  <a:moveTo>
                    <a:pt x="2489327" y="270382"/>
                  </a:moveTo>
                  <a:lnTo>
                    <a:pt x="2551209" y="271289"/>
                  </a:lnTo>
                  <a:lnTo>
                    <a:pt x="2606722" y="274018"/>
                  </a:lnTo>
                  <a:lnTo>
                    <a:pt x="2655829" y="278580"/>
                  </a:lnTo>
                  <a:lnTo>
                    <a:pt x="2698496" y="284988"/>
                  </a:lnTo>
                  <a:lnTo>
                    <a:pt x="2736361" y="294278"/>
                  </a:lnTo>
                  <a:lnTo>
                    <a:pt x="2802187" y="324671"/>
                  </a:lnTo>
                  <a:lnTo>
                    <a:pt x="2847697" y="363489"/>
                  </a:lnTo>
                  <a:lnTo>
                    <a:pt x="2876843" y="408828"/>
                  </a:lnTo>
                  <a:lnTo>
                    <a:pt x="2897822" y="465576"/>
                  </a:lnTo>
                  <a:lnTo>
                    <a:pt x="2908490" y="521634"/>
                  </a:lnTo>
                  <a:lnTo>
                    <a:pt x="2909824" y="548639"/>
                  </a:lnTo>
                  <a:lnTo>
                    <a:pt x="2909824" y="882395"/>
                  </a:lnTo>
                  <a:lnTo>
                    <a:pt x="2910250" y="907615"/>
                  </a:lnTo>
                  <a:lnTo>
                    <a:pt x="2913628" y="949386"/>
                  </a:lnTo>
                  <a:lnTo>
                    <a:pt x="2927350" y="1000378"/>
                  </a:lnTo>
                  <a:lnTo>
                    <a:pt x="2946146" y="1043177"/>
                  </a:lnTo>
                  <a:lnTo>
                    <a:pt x="2674366" y="1043177"/>
                  </a:lnTo>
                  <a:lnTo>
                    <a:pt x="2656220" y="1007227"/>
                  </a:lnTo>
                  <a:lnTo>
                    <a:pt x="2645475" y="965956"/>
                  </a:lnTo>
                  <a:lnTo>
                    <a:pt x="2642997" y="950722"/>
                  </a:lnTo>
                  <a:lnTo>
                    <a:pt x="2614564" y="976125"/>
                  </a:lnTo>
                  <a:lnTo>
                    <a:pt x="2557986" y="1015265"/>
                  </a:lnTo>
                  <a:lnTo>
                    <a:pt x="2489884" y="1042622"/>
                  </a:lnTo>
                  <a:lnTo>
                    <a:pt x="2446797" y="1052385"/>
                  </a:lnTo>
                  <a:lnTo>
                    <a:pt x="2400591" y="1058243"/>
                  </a:lnTo>
                  <a:lnTo>
                    <a:pt x="2351278" y="1060195"/>
                  </a:lnTo>
                  <a:lnTo>
                    <a:pt x="2287722" y="1056288"/>
                  </a:lnTo>
                  <a:lnTo>
                    <a:pt x="2232310" y="1044559"/>
                  </a:lnTo>
                  <a:lnTo>
                    <a:pt x="2185042" y="1024995"/>
                  </a:lnTo>
                  <a:lnTo>
                    <a:pt x="2145919" y="997585"/>
                  </a:lnTo>
                  <a:lnTo>
                    <a:pt x="2115268" y="964491"/>
                  </a:lnTo>
                  <a:lnTo>
                    <a:pt x="2093404" y="927719"/>
                  </a:lnTo>
                  <a:lnTo>
                    <a:pt x="2080303" y="887303"/>
                  </a:lnTo>
                  <a:lnTo>
                    <a:pt x="2075942" y="843279"/>
                  </a:lnTo>
                  <a:lnTo>
                    <a:pt x="2079087" y="802133"/>
                  </a:lnTo>
                  <a:lnTo>
                    <a:pt x="2088530" y="764809"/>
                  </a:lnTo>
                  <a:lnTo>
                    <a:pt x="2126361" y="701675"/>
                  </a:lnTo>
                  <a:lnTo>
                    <a:pt x="2157009" y="675667"/>
                  </a:lnTo>
                  <a:lnTo>
                    <a:pt x="2198290" y="653256"/>
                  </a:lnTo>
                  <a:lnTo>
                    <a:pt x="2250215" y="634416"/>
                  </a:lnTo>
                  <a:lnTo>
                    <a:pt x="2312797" y="619125"/>
                  </a:lnTo>
                  <a:lnTo>
                    <a:pt x="2387143" y="603958"/>
                  </a:lnTo>
                  <a:lnTo>
                    <a:pt x="2447131" y="591232"/>
                  </a:lnTo>
                  <a:lnTo>
                    <a:pt x="2492783" y="580959"/>
                  </a:lnTo>
                  <a:lnTo>
                    <a:pt x="2548675" y="566074"/>
                  </a:lnTo>
                  <a:lnTo>
                    <a:pt x="2599920" y="548826"/>
                  </a:lnTo>
                  <a:lnTo>
                    <a:pt x="2626614" y="538606"/>
                  </a:lnTo>
                  <a:lnTo>
                    <a:pt x="2625234" y="513937"/>
                  </a:lnTo>
                  <a:lnTo>
                    <a:pt x="2614237" y="476599"/>
                  </a:lnTo>
                  <a:lnTo>
                    <a:pt x="2574178" y="447928"/>
                  </a:lnTo>
                  <a:lnTo>
                    <a:pt x="2527046" y="442594"/>
                  </a:lnTo>
                  <a:lnTo>
                    <a:pt x="2493658" y="444021"/>
                  </a:lnTo>
                  <a:lnTo>
                    <a:pt x="2440267" y="455400"/>
                  </a:lnTo>
                  <a:lnTo>
                    <a:pt x="2407072" y="476214"/>
                  </a:lnTo>
                  <a:lnTo>
                    <a:pt x="2384645" y="509654"/>
                  </a:lnTo>
                  <a:lnTo>
                    <a:pt x="2375408" y="532256"/>
                  </a:lnTo>
                  <a:lnTo>
                    <a:pt x="2098675" y="503047"/>
                  </a:lnTo>
                  <a:lnTo>
                    <a:pt x="2117804" y="438245"/>
                  </a:lnTo>
                  <a:lnTo>
                    <a:pt x="2143887" y="388874"/>
                  </a:lnTo>
                  <a:lnTo>
                    <a:pt x="2179891" y="349980"/>
                  </a:lnTo>
                  <a:lnTo>
                    <a:pt x="2228850" y="316611"/>
                  </a:lnTo>
                  <a:lnTo>
                    <a:pt x="2276173" y="297100"/>
                  </a:lnTo>
                  <a:lnTo>
                    <a:pt x="2338451" y="282448"/>
                  </a:lnTo>
                  <a:lnTo>
                    <a:pt x="2411031" y="273415"/>
                  </a:lnTo>
                  <a:lnTo>
                    <a:pt x="2449464" y="271143"/>
                  </a:lnTo>
                  <a:lnTo>
                    <a:pt x="2489327" y="270382"/>
                  </a:lnTo>
                  <a:close/>
                </a:path>
                <a:path w="4939030" h="1060450">
                  <a:moveTo>
                    <a:pt x="4054602" y="0"/>
                  </a:moveTo>
                  <a:lnTo>
                    <a:pt x="4350639" y="0"/>
                  </a:lnTo>
                  <a:lnTo>
                    <a:pt x="4350639" y="538479"/>
                  </a:lnTo>
                  <a:lnTo>
                    <a:pt x="4566920" y="287527"/>
                  </a:lnTo>
                  <a:lnTo>
                    <a:pt x="4923409" y="287527"/>
                  </a:lnTo>
                  <a:lnTo>
                    <a:pt x="4652264" y="552195"/>
                  </a:lnTo>
                  <a:lnTo>
                    <a:pt x="4939030" y="1043177"/>
                  </a:lnTo>
                  <a:lnTo>
                    <a:pt x="4612767" y="1043177"/>
                  </a:lnTo>
                  <a:lnTo>
                    <a:pt x="4459732" y="740282"/>
                  </a:lnTo>
                  <a:lnTo>
                    <a:pt x="4350639" y="846836"/>
                  </a:lnTo>
                  <a:lnTo>
                    <a:pt x="4350639" y="1043177"/>
                  </a:lnTo>
                  <a:lnTo>
                    <a:pt x="4054602" y="1043177"/>
                  </a:lnTo>
                  <a:lnTo>
                    <a:pt x="4054602" y="0"/>
                  </a:lnTo>
                  <a:close/>
                </a:path>
                <a:path w="4939030" h="1060450">
                  <a:moveTo>
                    <a:pt x="1139952" y="0"/>
                  </a:moveTo>
                  <a:lnTo>
                    <a:pt x="1429511" y="0"/>
                  </a:lnTo>
                  <a:lnTo>
                    <a:pt x="1429511" y="384301"/>
                  </a:lnTo>
                  <a:lnTo>
                    <a:pt x="1458993" y="355840"/>
                  </a:lnTo>
                  <a:lnTo>
                    <a:pt x="1517719" y="312060"/>
                  </a:lnTo>
                  <a:lnTo>
                    <a:pt x="1577468" y="285170"/>
                  </a:lnTo>
                  <a:lnTo>
                    <a:pt x="1646481" y="272026"/>
                  </a:lnTo>
                  <a:lnTo>
                    <a:pt x="1685036" y="270382"/>
                  </a:lnTo>
                  <a:lnTo>
                    <a:pt x="1740949" y="274881"/>
                  </a:lnTo>
                  <a:lnTo>
                    <a:pt x="1790588" y="288369"/>
                  </a:lnTo>
                  <a:lnTo>
                    <a:pt x="1833965" y="310834"/>
                  </a:lnTo>
                  <a:lnTo>
                    <a:pt x="1871090" y="342264"/>
                  </a:lnTo>
                  <a:lnTo>
                    <a:pt x="1895567" y="374070"/>
                  </a:lnTo>
                  <a:lnTo>
                    <a:pt x="1914594" y="412033"/>
                  </a:lnTo>
                  <a:lnTo>
                    <a:pt x="1928176" y="456153"/>
                  </a:lnTo>
                  <a:lnTo>
                    <a:pt x="1936322" y="506430"/>
                  </a:lnTo>
                  <a:lnTo>
                    <a:pt x="1939036" y="562863"/>
                  </a:lnTo>
                  <a:lnTo>
                    <a:pt x="1939036" y="1043177"/>
                  </a:lnTo>
                  <a:lnTo>
                    <a:pt x="1647952" y="1043177"/>
                  </a:lnTo>
                  <a:lnTo>
                    <a:pt x="1647952" y="627633"/>
                  </a:lnTo>
                  <a:lnTo>
                    <a:pt x="1646308" y="594627"/>
                  </a:lnTo>
                  <a:lnTo>
                    <a:pt x="1633164" y="544284"/>
                  </a:lnTo>
                  <a:lnTo>
                    <a:pt x="1607165" y="513994"/>
                  </a:lnTo>
                  <a:lnTo>
                    <a:pt x="1570120" y="499187"/>
                  </a:lnTo>
                  <a:lnTo>
                    <a:pt x="1547622" y="497331"/>
                  </a:lnTo>
                  <a:lnTo>
                    <a:pt x="1522571" y="499830"/>
                  </a:lnTo>
                  <a:lnTo>
                    <a:pt x="1479899" y="519781"/>
                  </a:lnTo>
                  <a:lnTo>
                    <a:pt x="1447942" y="561089"/>
                  </a:lnTo>
                  <a:lnTo>
                    <a:pt x="1431559" y="632614"/>
                  </a:lnTo>
                  <a:lnTo>
                    <a:pt x="1429511" y="680212"/>
                  </a:lnTo>
                  <a:lnTo>
                    <a:pt x="1429511" y="1043177"/>
                  </a:lnTo>
                  <a:lnTo>
                    <a:pt x="1139952" y="1043177"/>
                  </a:lnTo>
                  <a:lnTo>
                    <a:pt x="1139952" y="0"/>
                  </a:lnTo>
                  <a:close/>
                </a:path>
                <a:path w="4939030" h="1060450">
                  <a:moveTo>
                    <a:pt x="0" y="0"/>
                  </a:moveTo>
                  <a:lnTo>
                    <a:pt x="979804" y="0"/>
                  </a:lnTo>
                  <a:lnTo>
                    <a:pt x="979804" y="257555"/>
                  </a:lnTo>
                  <a:lnTo>
                    <a:pt x="651129" y="257555"/>
                  </a:lnTo>
                  <a:lnTo>
                    <a:pt x="651129" y="1043177"/>
                  </a:lnTo>
                  <a:lnTo>
                    <a:pt x="328676" y="1043177"/>
                  </a:lnTo>
                  <a:lnTo>
                    <a:pt x="328676" y="257555"/>
                  </a:lnTo>
                  <a:lnTo>
                    <a:pt x="0" y="257555"/>
                  </a:lnTo>
                  <a:lnTo>
                    <a:pt x="0" y="0"/>
                  </a:lnTo>
                  <a:close/>
                </a:path>
              </a:pathLst>
            </a:custGeom>
            <a:ln w="9525">
              <a:solidFill>
                <a:srgbClr val="EAEAE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pc="240" dirty="0"/>
              <a:t>T</a:t>
            </a:r>
            <a:r>
              <a:rPr spc="-10" dirty="0"/>
              <a:t>hank</a:t>
            </a:r>
          </a:p>
        </p:txBody>
      </p:sp>
      <p:grpSp>
        <p:nvGrpSpPr>
          <p:cNvPr id="8" name="object 8"/>
          <p:cNvGrpSpPr/>
          <p:nvPr/>
        </p:nvGrpSpPr>
        <p:grpSpPr>
          <a:xfrm>
            <a:off x="0" y="2000059"/>
            <a:ext cx="6859270" cy="1290955"/>
            <a:chOff x="0" y="2000059"/>
            <a:chExt cx="6859270" cy="1290955"/>
          </a:xfrm>
        </p:grpSpPr>
        <p:pic>
          <p:nvPicPr>
            <p:cNvPr id="9" name="object 9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0" y="2733611"/>
              <a:ext cx="6634226" cy="557212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826985" y="2004822"/>
              <a:ext cx="6027331" cy="1060195"/>
            </a:xfrm>
            <a:prstGeom prst="rect">
              <a:avLst/>
            </a:prstGeom>
          </p:spPr>
        </p:pic>
        <p:sp>
          <p:nvSpPr>
            <p:cNvPr id="11" name="object 11"/>
            <p:cNvSpPr/>
            <p:nvPr/>
          </p:nvSpPr>
          <p:spPr>
            <a:xfrm>
              <a:off x="826985" y="2004822"/>
              <a:ext cx="6027420" cy="1060450"/>
            </a:xfrm>
            <a:custGeom>
              <a:avLst/>
              <a:gdLst/>
              <a:ahLst/>
              <a:cxnLst/>
              <a:rect l="l" t="t" r="r" b="b"/>
              <a:pathLst>
                <a:path w="6027420" h="1060450">
                  <a:moveTo>
                    <a:pt x="4858677" y="469645"/>
                  </a:moveTo>
                  <a:lnTo>
                    <a:pt x="4800892" y="481838"/>
                  </a:lnTo>
                  <a:lnTo>
                    <a:pt x="4754156" y="518413"/>
                  </a:lnTo>
                  <a:lnTo>
                    <a:pt x="4723183" y="579866"/>
                  </a:lnTo>
                  <a:lnTo>
                    <a:pt x="4715454" y="620123"/>
                  </a:lnTo>
                  <a:lnTo>
                    <a:pt x="4712881" y="666750"/>
                  </a:lnTo>
                  <a:lnTo>
                    <a:pt x="4715431" y="713966"/>
                  </a:lnTo>
                  <a:lnTo>
                    <a:pt x="4723088" y="754633"/>
                  </a:lnTo>
                  <a:lnTo>
                    <a:pt x="4753775" y="816228"/>
                  </a:lnTo>
                  <a:lnTo>
                    <a:pt x="4799907" y="852519"/>
                  </a:lnTo>
                  <a:lnTo>
                    <a:pt x="4856518" y="864615"/>
                  </a:lnTo>
                  <a:lnTo>
                    <a:pt x="4886450" y="861637"/>
                  </a:lnTo>
                  <a:lnTo>
                    <a:pt x="4937885" y="837773"/>
                  </a:lnTo>
                  <a:lnTo>
                    <a:pt x="4976983" y="789435"/>
                  </a:lnTo>
                  <a:lnTo>
                    <a:pt x="4997124" y="712958"/>
                  </a:lnTo>
                  <a:lnTo>
                    <a:pt x="4999647" y="663955"/>
                  </a:lnTo>
                  <a:lnTo>
                    <a:pt x="4997101" y="617950"/>
                  </a:lnTo>
                  <a:lnTo>
                    <a:pt x="4989471" y="578230"/>
                  </a:lnTo>
                  <a:lnTo>
                    <a:pt x="4959007" y="517651"/>
                  </a:lnTo>
                  <a:lnTo>
                    <a:pt x="4913652" y="481647"/>
                  </a:lnTo>
                  <a:lnTo>
                    <a:pt x="4858677" y="469645"/>
                  </a:lnTo>
                  <a:close/>
                </a:path>
                <a:path w="6027420" h="1060450">
                  <a:moveTo>
                    <a:pt x="1496352" y="469645"/>
                  </a:moveTo>
                  <a:lnTo>
                    <a:pt x="1438567" y="481838"/>
                  </a:lnTo>
                  <a:lnTo>
                    <a:pt x="1391831" y="518413"/>
                  </a:lnTo>
                  <a:lnTo>
                    <a:pt x="1360858" y="579866"/>
                  </a:lnTo>
                  <a:lnTo>
                    <a:pt x="1353129" y="620123"/>
                  </a:lnTo>
                  <a:lnTo>
                    <a:pt x="1350556" y="666750"/>
                  </a:lnTo>
                  <a:lnTo>
                    <a:pt x="1353106" y="713966"/>
                  </a:lnTo>
                  <a:lnTo>
                    <a:pt x="1360763" y="754633"/>
                  </a:lnTo>
                  <a:lnTo>
                    <a:pt x="1391450" y="816228"/>
                  </a:lnTo>
                  <a:lnTo>
                    <a:pt x="1437582" y="852519"/>
                  </a:lnTo>
                  <a:lnTo>
                    <a:pt x="1494193" y="864615"/>
                  </a:lnTo>
                  <a:lnTo>
                    <a:pt x="1524125" y="861637"/>
                  </a:lnTo>
                  <a:lnTo>
                    <a:pt x="1575560" y="837773"/>
                  </a:lnTo>
                  <a:lnTo>
                    <a:pt x="1614658" y="789435"/>
                  </a:lnTo>
                  <a:lnTo>
                    <a:pt x="1634799" y="712958"/>
                  </a:lnTo>
                  <a:lnTo>
                    <a:pt x="1637322" y="663955"/>
                  </a:lnTo>
                  <a:lnTo>
                    <a:pt x="1634776" y="617950"/>
                  </a:lnTo>
                  <a:lnTo>
                    <a:pt x="1627146" y="578230"/>
                  </a:lnTo>
                  <a:lnTo>
                    <a:pt x="1596682" y="517651"/>
                  </a:lnTo>
                  <a:lnTo>
                    <a:pt x="1551327" y="481647"/>
                  </a:lnTo>
                  <a:lnTo>
                    <a:pt x="1496352" y="469645"/>
                  </a:lnTo>
                  <a:close/>
                </a:path>
                <a:path w="6027420" h="1060450">
                  <a:moveTo>
                    <a:pt x="2064423" y="287527"/>
                  </a:moveTo>
                  <a:lnTo>
                    <a:pt x="2355507" y="287527"/>
                  </a:lnTo>
                  <a:lnTo>
                    <a:pt x="2355507" y="703072"/>
                  </a:lnTo>
                  <a:lnTo>
                    <a:pt x="2357150" y="736028"/>
                  </a:lnTo>
                  <a:lnTo>
                    <a:pt x="2370294" y="786511"/>
                  </a:lnTo>
                  <a:lnTo>
                    <a:pt x="2396293" y="817131"/>
                  </a:lnTo>
                  <a:lnTo>
                    <a:pt x="2433338" y="832129"/>
                  </a:lnTo>
                  <a:lnTo>
                    <a:pt x="2455837" y="834008"/>
                  </a:lnTo>
                  <a:lnTo>
                    <a:pt x="2480649" y="831510"/>
                  </a:lnTo>
                  <a:lnTo>
                    <a:pt x="2523131" y="811559"/>
                  </a:lnTo>
                  <a:lnTo>
                    <a:pt x="2555301" y="770251"/>
                  </a:lnTo>
                  <a:lnTo>
                    <a:pt x="2571875" y="698726"/>
                  </a:lnTo>
                  <a:lnTo>
                    <a:pt x="2573947" y="651128"/>
                  </a:lnTo>
                  <a:lnTo>
                    <a:pt x="2573947" y="287527"/>
                  </a:lnTo>
                  <a:lnTo>
                    <a:pt x="2863507" y="287527"/>
                  </a:lnTo>
                  <a:lnTo>
                    <a:pt x="2863507" y="1043177"/>
                  </a:lnTo>
                  <a:lnTo>
                    <a:pt x="2593124" y="1043177"/>
                  </a:lnTo>
                  <a:lnTo>
                    <a:pt x="2593124" y="920750"/>
                  </a:lnTo>
                  <a:lnTo>
                    <a:pt x="2562838" y="955754"/>
                  </a:lnTo>
                  <a:lnTo>
                    <a:pt x="2532386" y="985329"/>
                  </a:lnTo>
                  <a:lnTo>
                    <a:pt x="2501791" y="1009475"/>
                  </a:lnTo>
                  <a:lnTo>
                    <a:pt x="2438551" y="1042193"/>
                  </a:lnTo>
                  <a:lnTo>
                    <a:pt x="2362974" y="1058195"/>
                  </a:lnTo>
                  <a:lnTo>
                    <a:pt x="2319947" y="1060195"/>
                  </a:lnTo>
                  <a:lnTo>
                    <a:pt x="2263366" y="1055739"/>
                  </a:lnTo>
                  <a:lnTo>
                    <a:pt x="2213251" y="1042352"/>
                  </a:lnTo>
                  <a:lnTo>
                    <a:pt x="2169589" y="1020012"/>
                  </a:lnTo>
                  <a:lnTo>
                    <a:pt x="2132368" y="988694"/>
                  </a:lnTo>
                  <a:lnTo>
                    <a:pt x="2107940" y="957026"/>
                  </a:lnTo>
                  <a:lnTo>
                    <a:pt x="2088919" y="919170"/>
                  </a:lnTo>
                  <a:lnTo>
                    <a:pt x="2075318" y="875126"/>
                  </a:lnTo>
                  <a:lnTo>
                    <a:pt x="2067149" y="824895"/>
                  </a:lnTo>
                  <a:lnTo>
                    <a:pt x="2064423" y="768476"/>
                  </a:lnTo>
                  <a:lnTo>
                    <a:pt x="2064423" y="287527"/>
                  </a:lnTo>
                  <a:close/>
                </a:path>
                <a:path w="6027420" h="1060450">
                  <a:moveTo>
                    <a:pt x="5887123" y="270382"/>
                  </a:moveTo>
                  <a:lnTo>
                    <a:pt x="5919960" y="272881"/>
                  </a:lnTo>
                  <a:lnTo>
                    <a:pt x="5954274" y="280368"/>
                  </a:lnTo>
                  <a:lnTo>
                    <a:pt x="5990064" y="292832"/>
                  </a:lnTo>
                  <a:lnTo>
                    <a:pt x="6027331" y="310261"/>
                  </a:lnTo>
                  <a:lnTo>
                    <a:pt x="5937669" y="516636"/>
                  </a:lnTo>
                  <a:lnTo>
                    <a:pt x="5913380" y="507301"/>
                  </a:lnTo>
                  <a:lnTo>
                    <a:pt x="5891758" y="500634"/>
                  </a:lnTo>
                  <a:lnTo>
                    <a:pt x="5872803" y="496633"/>
                  </a:lnTo>
                  <a:lnTo>
                    <a:pt x="5856516" y="495300"/>
                  </a:lnTo>
                  <a:lnTo>
                    <a:pt x="5829707" y="498228"/>
                  </a:lnTo>
                  <a:lnTo>
                    <a:pt x="5785614" y="521660"/>
                  </a:lnTo>
                  <a:lnTo>
                    <a:pt x="5752206" y="573283"/>
                  </a:lnTo>
                  <a:lnTo>
                    <a:pt x="5739649" y="613608"/>
                  </a:lnTo>
                  <a:lnTo>
                    <a:pt x="5730695" y="663138"/>
                  </a:lnTo>
                  <a:lnTo>
                    <a:pt x="5725332" y="721873"/>
                  </a:lnTo>
                  <a:lnTo>
                    <a:pt x="5723547" y="789813"/>
                  </a:lnTo>
                  <a:lnTo>
                    <a:pt x="5723547" y="1043177"/>
                  </a:lnTo>
                  <a:lnTo>
                    <a:pt x="5432463" y="1043177"/>
                  </a:lnTo>
                  <a:lnTo>
                    <a:pt x="5432463" y="287527"/>
                  </a:lnTo>
                  <a:lnTo>
                    <a:pt x="5703608" y="287527"/>
                  </a:lnTo>
                  <a:lnTo>
                    <a:pt x="5703608" y="411352"/>
                  </a:lnTo>
                  <a:lnTo>
                    <a:pt x="5723301" y="374225"/>
                  </a:lnTo>
                  <a:lnTo>
                    <a:pt x="5763687" y="318877"/>
                  </a:lnTo>
                  <a:lnTo>
                    <a:pt x="5806380" y="287367"/>
                  </a:lnTo>
                  <a:lnTo>
                    <a:pt x="5857764" y="272266"/>
                  </a:lnTo>
                  <a:lnTo>
                    <a:pt x="5887123" y="270382"/>
                  </a:lnTo>
                  <a:close/>
                </a:path>
                <a:path w="6027420" h="1060450">
                  <a:moveTo>
                    <a:pt x="4854486" y="270382"/>
                  </a:moveTo>
                  <a:lnTo>
                    <a:pt x="4909475" y="272442"/>
                  </a:lnTo>
                  <a:lnTo>
                    <a:pt x="4960999" y="278620"/>
                  </a:lnTo>
                  <a:lnTo>
                    <a:pt x="5009058" y="288914"/>
                  </a:lnTo>
                  <a:lnTo>
                    <a:pt x="5053653" y="303323"/>
                  </a:lnTo>
                  <a:lnTo>
                    <a:pt x="5094783" y="321846"/>
                  </a:lnTo>
                  <a:lnTo>
                    <a:pt x="5132449" y="344481"/>
                  </a:lnTo>
                  <a:lnTo>
                    <a:pt x="5166650" y="371227"/>
                  </a:lnTo>
                  <a:lnTo>
                    <a:pt x="5197386" y="402081"/>
                  </a:lnTo>
                  <a:lnTo>
                    <a:pt x="5225898" y="438762"/>
                  </a:lnTo>
                  <a:lnTo>
                    <a:pt x="5249211" y="478187"/>
                  </a:lnTo>
                  <a:lnTo>
                    <a:pt x="5267331" y="520350"/>
                  </a:lnTo>
                  <a:lnTo>
                    <a:pt x="5280265" y="565244"/>
                  </a:lnTo>
                  <a:lnTo>
                    <a:pt x="5288020" y="612860"/>
                  </a:lnTo>
                  <a:lnTo>
                    <a:pt x="5290604" y="663193"/>
                  </a:lnTo>
                  <a:lnTo>
                    <a:pt x="5287396" y="719550"/>
                  </a:lnTo>
                  <a:lnTo>
                    <a:pt x="5277772" y="772413"/>
                  </a:lnTo>
                  <a:lnTo>
                    <a:pt x="5261727" y="821785"/>
                  </a:lnTo>
                  <a:lnTo>
                    <a:pt x="5239258" y="867663"/>
                  </a:lnTo>
                  <a:lnTo>
                    <a:pt x="5210361" y="910050"/>
                  </a:lnTo>
                  <a:lnTo>
                    <a:pt x="5175034" y="948943"/>
                  </a:lnTo>
                  <a:lnTo>
                    <a:pt x="5140184" y="978459"/>
                  </a:lnTo>
                  <a:lnTo>
                    <a:pt x="5101714" y="1003434"/>
                  </a:lnTo>
                  <a:lnTo>
                    <a:pt x="5059624" y="1023868"/>
                  </a:lnTo>
                  <a:lnTo>
                    <a:pt x="5013918" y="1039761"/>
                  </a:lnTo>
                  <a:lnTo>
                    <a:pt x="4964597" y="1051114"/>
                  </a:lnTo>
                  <a:lnTo>
                    <a:pt x="4911664" y="1057925"/>
                  </a:lnTo>
                  <a:lnTo>
                    <a:pt x="4855121" y="1060195"/>
                  </a:lnTo>
                  <a:lnTo>
                    <a:pt x="4796351" y="1057633"/>
                  </a:lnTo>
                  <a:lnTo>
                    <a:pt x="4741456" y="1049941"/>
                  </a:lnTo>
                  <a:lnTo>
                    <a:pt x="4690433" y="1037113"/>
                  </a:lnTo>
                  <a:lnTo>
                    <a:pt x="4643285" y="1019142"/>
                  </a:lnTo>
                  <a:lnTo>
                    <a:pt x="4600009" y="996019"/>
                  </a:lnTo>
                  <a:lnTo>
                    <a:pt x="4560608" y="967739"/>
                  </a:lnTo>
                  <a:lnTo>
                    <a:pt x="4523969" y="933574"/>
                  </a:lnTo>
                  <a:lnTo>
                    <a:pt x="4492973" y="896500"/>
                  </a:lnTo>
                  <a:lnTo>
                    <a:pt x="4467618" y="856519"/>
                  </a:lnTo>
                  <a:lnTo>
                    <a:pt x="4447901" y="813629"/>
                  </a:lnTo>
                  <a:lnTo>
                    <a:pt x="4433821" y="767831"/>
                  </a:lnTo>
                  <a:lnTo>
                    <a:pt x="4425374" y="719125"/>
                  </a:lnTo>
                  <a:lnTo>
                    <a:pt x="4422559" y="667512"/>
                  </a:lnTo>
                  <a:lnTo>
                    <a:pt x="4425797" y="611547"/>
                  </a:lnTo>
                  <a:lnTo>
                    <a:pt x="4435513" y="558969"/>
                  </a:lnTo>
                  <a:lnTo>
                    <a:pt x="4451705" y="509777"/>
                  </a:lnTo>
                  <a:lnTo>
                    <a:pt x="4474375" y="463973"/>
                  </a:lnTo>
                  <a:lnTo>
                    <a:pt x="4503521" y="421555"/>
                  </a:lnTo>
                  <a:lnTo>
                    <a:pt x="4539145" y="382524"/>
                  </a:lnTo>
                  <a:lnTo>
                    <a:pt x="4574174" y="352758"/>
                  </a:lnTo>
                  <a:lnTo>
                    <a:pt x="4612536" y="327579"/>
                  </a:lnTo>
                  <a:lnTo>
                    <a:pt x="4654234" y="306982"/>
                  </a:lnTo>
                  <a:lnTo>
                    <a:pt x="4699274" y="290966"/>
                  </a:lnTo>
                  <a:lnTo>
                    <a:pt x="4747660" y="279529"/>
                  </a:lnTo>
                  <a:lnTo>
                    <a:pt x="4799395" y="272669"/>
                  </a:lnTo>
                  <a:lnTo>
                    <a:pt x="4854486" y="270382"/>
                  </a:lnTo>
                  <a:close/>
                </a:path>
                <a:path w="6027420" h="1060450">
                  <a:moveTo>
                    <a:pt x="1492161" y="270382"/>
                  </a:moveTo>
                  <a:lnTo>
                    <a:pt x="1547150" y="272442"/>
                  </a:lnTo>
                  <a:lnTo>
                    <a:pt x="1598674" y="278620"/>
                  </a:lnTo>
                  <a:lnTo>
                    <a:pt x="1646733" y="288914"/>
                  </a:lnTo>
                  <a:lnTo>
                    <a:pt x="1691328" y="303323"/>
                  </a:lnTo>
                  <a:lnTo>
                    <a:pt x="1732458" y="321846"/>
                  </a:lnTo>
                  <a:lnTo>
                    <a:pt x="1770124" y="344481"/>
                  </a:lnTo>
                  <a:lnTo>
                    <a:pt x="1804325" y="371227"/>
                  </a:lnTo>
                  <a:lnTo>
                    <a:pt x="1835061" y="402081"/>
                  </a:lnTo>
                  <a:lnTo>
                    <a:pt x="1863573" y="438762"/>
                  </a:lnTo>
                  <a:lnTo>
                    <a:pt x="1886886" y="478187"/>
                  </a:lnTo>
                  <a:lnTo>
                    <a:pt x="1905006" y="520350"/>
                  </a:lnTo>
                  <a:lnTo>
                    <a:pt x="1917940" y="565244"/>
                  </a:lnTo>
                  <a:lnTo>
                    <a:pt x="1925695" y="612860"/>
                  </a:lnTo>
                  <a:lnTo>
                    <a:pt x="1928279" y="663193"/>
                  </a:lnTo>
                  <a:lnTo>
                    <a:pt x="1925071" y="719550"/>
                  </a:lnTo>
                  <a:lnTo>
                    <a:pt x="1915447" y="772413"/>
                  </a:lnTo>
                  <a:lnTo>
                    <a:pt x="1899402" y="821785"/>
                  </a:lnTo>
                  <a:lnTo>
                    <a:pt x="1876933" y="867663"/>
                  </a:lnTo>
                  <a:lnTo>
                    <a:pt x="1848036" y="910050"/>
                  </a:lnTo>
                  <a:lnTo>
                    <a:pt x="1812709" y="948943"/>
                  </a:lnTo>
                  <a:lnTo>
                    <a:pt x="1777859" y="978459"/>
                  </a:lnTo>
                  <a:lnTo>
                    <a:pt x="1739389" y="1003434"/>
                  </a:lnTo>
                  <a:lnTo>
                    <a:pt x="1697299" y="1023868"/>
                  </a:lnTo>
                  <a:lnTo>
                    <a:pt x="1651593" y="1039761"/>
                  </a:lnTo>
                  <a:lnTo>
                    <a:pt x="1602272" y="1051114"/>
                  </a:lnTo>
                  <a:lnTo>
                    <a:pt x="1549339" y="1057925"/>
                  </a:lnTo>
                  <a:lnTo>
                    <a:pt x="1492796" y="1060195"/>
                  </a:lnTo>
                  <a:lnTo>
                    <a:pt x="1434026" y="1057633"/>
                  </a:lnTo>
                  <a:lnTo>
                    <a:pt x="1379131" y="1049941"/>
                  </a:lnTo>
                  <a:lnTo>
                    <a:pt x="1328108" y="1037113"/>
                  </a:lnTo>
                  <a:lnTo>
                    <a:pt x="1280960" y="1019142"/>
                  </a:lnTo>
                  <a:lnTo>
                    <a:pt x="1237684" y="996019"/>
                  </a:lnTo>
                  <a:lnTo>
                    <a:pt x="1198283" y="967739"/>
                  </a:lnTo>
                  <a:lnTo>
                    <a:pt x="1161644" y="933574"/>
                  </a:lnTo>
                  <a:lnTo>
                    <a:pt x="1130648" y="896500"/>
                  </a:lnTo>
                  <a:lnTo>
                    <a:pt x="1105293" y="856519"/>
                  </a:lnTo>
                  <a:lnTo>
                    <a:pt x="1085576" y="813629"/>
                  </a:lnTo>
                  <a:lnTo>
                    <a:pt x="1071496" y="767831"/>
                  </a:lnTo>
                  <a:lnTo>
                    <a:pt x="1063049" y="719125"/>
                  </a:lnTo>
                  <a:lnTo>
                    <a:pt x="1060234" y="667512"/>
                  </a:lnTo>
                  <a:lnTo>
                    <a:pt x="1063472" y="611547"/>
                  </a:lnTo>
                  <a:lnTo>
                    <a:pt x="1073188" y="558969"/>
                  </a:lnTo>
                  <a:lnTo>
                    <a:pt x="1089380" y="509777"/>
                  </a:lnTo>
                  <a:lnTo>
                    <a:pt x="1112050" y="463973"/>
                  </a:lnTo>
                  <a:lnTo>
                    <a:pt x="1141196" y="421555"/>
                  </a:lnTo>
                  <a:lnTo>
                    <a:pt x="1176820" y="382524"/>
                  </a:lnTo>
                  <a:lnTo>
                    <a:pt x="1211849" y="352758"/>
                  </a:lnTo>
                  <a:lnTo>
                    <a:pt x="1250211" y="327579"/>
                  </a:lnTo>
                  <a:lnTo>
                    <a:pt x="1291909" y="306982"/>
                  </a:lnTo>
                  <a:lnTo>
                    <a:pt x="1336949" y="290966"/>
                  </a:lnTo>
                  <a:lnTo>
                    <a:pt x="1385335" y="279529"/>
                  </a:lnTo>
                  <a:lnTo>
                    <a:pt x="1437070" y="272669"/>
                  </a:lnTo>
                  <a:lnTo>
                    <a:pt x="1492161" y="270382"/>
                  </a:lnTo>
                  <a:close/>
                </a:path>
                <a:path w="6027420" h="1060450">
                  <a:moveTo>
                    <a:pt x="3554768" y="0"/>
                  </a:moveTo>
                  <a:lnTo>
                    <a:pt x="4351820" y="0"/>
                  </a:lnTo>
                  <a:lnTo>
                    <a:pt x="4351820" y="224154"/>
                  </a:lnTo>
                  <a:lnTo>
                    <a:pt x="3878618" y="224154"/>
                  </a:lnTo>
                  <a:lnTo>
                    <a:pt x="3878618" y="406273"/>
                  </a:lnTo>
                  <a:lnTo>
                    <a:pt x="4282732" y="406273"/>
                  </a:lnTo>
                  <a:lnTo>
                    <a:pt x="4282732" y="616965"/>
                  </a:lnTo>
                  <a:lnTo>
                    <a:pt x="3878618" y="616965"/>
                  </a:lnTo>
                  <a:lnTo>
                    <a:pt x="3878618" y="1043177"/>
                  </a:lnTo>
                  <a:lnTo>
                    <a:pt x="3554768" y="1043177"/>
                  </a:lnTo>
                  <a:lnTo>
                    <a:pt x="3554768" y="0"/>
                  </a:lnTo>
                  <a:close/>
                </a:path>
                <a:path w="6027420" h="1060450">
                  <a:moveTo>
                    <a:pt x="0" y="0"/>
                  </a:moveTo>
                  <a:lnTo>
                    <a:pt x="358063" y="0"/>
                  </a:lnTo>
                  <a:lnTo>
                    <a:pt x="568236" y="351916"/>
                  </a:lnTo>
                  <a:lnTo>
                    <a:pt x="778802" y="0"/>
                  </a:lnTo>
                  <a:lnTo>
                    <a:pt x="1135037" y="0"/>
                  </a:lnTo>
                  <a:lnTo>
                    <a:pt x="729399" y="606298"/>
                  </a:lnTo>
                  <a:lnTo>
                    <a:pt x="729399" y="1043177"/>
                  </a:lnTo>
                  <a:lnTo>
                    <a:pt x="406311" y="1043177"/>
                  </a:lnTo>
                  <a:lnTo>
                    <a:pt x="406311" y="606298"/>
                  </a:lnTo>
                  <a:lnTo>
                    <a:pt x="0" y="0"/>
                  </a:lnTo>
                  <a:close/>
                </a:path>
              </a:pathLst>
            </a:custGeom>
            <a:ln w="9525">
              <a:solidFill>
                <a:srgbClr val="EAEAE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2" name="object 12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pc="-335" dirty="0"/>
              <a:t>You</a:t>
            </a:r>
            <a:r>
              <a:rPr spc="-50" dirty="0"/>
              <a:t> </a:t>
            </a:r>
            <a:r>
              <a:rPr spc="-140" dirty="0"/>
              <a:t>For</a:t>
            </a:r>
          </a:p>
        </p:txBody>
      </p:sp>
      <p:grpSp>
        <p:nvGrpSpPr>
          <p:cNvPr id="13" name="object 13"/>
          <p:cNvGrpSpPr/>
          <p:nvPr/>
        </p:nvGrpSpPr>
        <p:grpSpPr>
          <a:xfrm>
            <a:off x="0" y="3752659"/>
            <a:ext cx="7470140" cy="3043555"/>
            <a:chOff x="0" y="3752659"/>
            <a:chExt cx="7470140" cy="3043555"/>
          </a:xfrm>
        </p:grpSpPr>
        <p:pic>
          <p:nvPicPr>
            <p:cNvPr id="14" name="object 14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038225" y="4486211"/>
              <a:ext cx="4405376" cy="557212"/>
            </a:xfrm>
            <a:prstGeom prst="rect">
              <a:avLst/>
            </a:prstGeom>
          </p:spPr>
        </p:pic>
        <p:pic>
          <p:nvPicPr>
            <p:cNvPr id="15" name="object 15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2027173" y="3757421"/>
              <a:ext cx="3636517" cy="1060195"/>
            </a:xfrm>
            <a:prstGeom prst="rect">
              <a:avLst/>
            </a:prstGeom>
          </p:spPr>
        </p:pic>
        <p:sp>
          <p:nvSpPr>
            <p:cNvPr id="16" name="object 16"/>
            <p:cNvSpPr/>
            <p:nvPr/>
          </p:nvSpPr>
          <p:spPr>
            <a:xfrm>
              <a:off x="2027173" y="3757421"/>
              <a:ext cx="3636645" cy="1060450"/>
            </a:xfrm>
            <a:custGeom>
              <a:avLst/>
              <a:gdLst/>
              <a:ahLst/>
              <a:cxnLst/>
              <a:rect l="l" t="t" r="r" b="b"/>
              <a:pathLst>
                <a:path w="3636645" h="1060450">
                  <a:moveTo>
                    <a:pt x="1496314" y="469645"/>
                  </a:moveTo>
                  <a:lnTo>
                    <a:pt x="1438528" y="481838"/>
                  </a:lnTo>
                  <a:lnTo>
                    <a:pt x="1391792" y="518413"/>
                  </a:lnTo>
                  <a:lnTo>
                    <a:pt x="1360820" y="579866"/>
                  </a:lnTo>
                  <a:lnTo>
                    <a:pt x="1353091" y="620123"/>
                  </a:lnTo>
                  <a:lnTo>
                    <a:pt x="1350517" y="666750"/>
                  </a:lnTo>
                  <a:lnTo>
                    <a:pt x="1353067" y="713966"/>
                  </a:lnTo>
                  <a:lnTo>
                    <a:pt x="1360725" y="754633"/>
                  </a:lnTo>
                  <a:lnTo>
                    <a:pt x="1391412" y="816228"/>
                  </a:lnTo>
                  <a:lnTo>
                    <a:pt x="1437544" y="852519"/>
                  </a:lnTo>
                  <a:lnTo>
                    <a:pt x="1494154" y="864615"/>
                  </a:lnTo>
                  <a:lnTo>
                    <a:pt x="1524087" y="861619"/>
                  </a:lnTo>
                  <a:lnTo>
                    <a:pt x="1575522" y="837719"/>
                  </a:lnTo>
                  <a:lnTo>
                    <a:pt x="1614620" y="789435"/>
                  </a:lnTo>
                  <a:lnTo>
                    <a:pt x="1634761" y="712958"/>
                  </a:lnTo>
                  <a:lnTo>
                    <a:pt x="1637284" y="663955"/>
                  </a:lnTo>
                  <a:lnTo>
                    <a:pt x="1634738" y="617950"/>
                  </a:lnTo>
                  <a:lnTo>
                    <a:pt x="1627108" y="578230"/>
                  </a:lnTo>
                  <a:lnTo>
                    <a:pt x="1596643" y="517651"/>
                  </a:lnTo>
                  <a:lnTo>
                    <a:pt x="1551289" y="481647"/>
                  </a:lnTo>
                  <a:lnTo>
                    <a:pt x="1496314" y="469645"/>
                  </a:lnTo>
                  <a:close/>
                </a:path>
                <a:path w="3636645" h="1060450">
                  <a:moveTo>
                    <a:pt x="2064385" y="287527"/>
                  </a:moveTo>
                  <a:lnTo>
                    <a:pt x="2355468" y="287527"/>
                  </a:lnTo>
                  <a:lnTo>
                    <a:pt x="2355468" y="703071"/>
                  </a:lnTo>
                  <a:lnTo>
                    <a:pt x="2357112" y="736028"/>
                  </a:lnTo>
                  <a:lnTo>
                    <a:pt x="2370256" y="786510"/>
                  </a:lnTo>
                  <a:lnTo>
                    <a:pt x="2396255" y="817131"/>
                  </a:lnTo>
                  <a:lnTo>
                    <a:pt x="2433300" y="832129"/>
                  </a:lnTo>
                  <a:lnTo>
                    <a:pt x="2455799" y="834008"/>
                  </a:lnTo>
                  <a:lnTo>
                    <a:pt x="2480611" y="831510"/>
                  </a:lnTo>
                  <a:lnTo>
                    <a:pt x="2523093" y="811559"/>
                  </a:lnTo>
                  <a:lnTo>
                    <a:pt x="2555263" y="770251"/>
                  </a:lnTo>
                  <a:lnTo>
                    <a:pt x="2571837" y="698726"/>
                  </a:lnTo>
                  <a:lnTo>
                    <a:pt x="2573909" y="651128"/>
                  </a:lnTo>
                  <a:lnTo>
                    <a:pt x="2573909" y="287527"/>
                  </a:lnTo>
                  <a:lnTo>
                    <a:pt x="2863468" y="287527"/>
                  </a:lnTo>
                  <a:lnTo>
                    <a:pt x="2863468" y="1043177"/>
                  </a:lnTo>
                  <a:lnTo>
                    <a:pt x="2593086" y="1043177"/>
                  </a:lnTo>
                  <a:lnTo>
                    <a:pt x="2593086" y="920750"/>
                  </a:lnTo>
                  <a:lnTo>
                    <a:pt x="2562818" y="955754"/>
                  </a:lnTo>
                  <a:lnTo>
                    <a:pt x="2532395" y="985329"/>
                  </a:lnTo>
                  <a:lnTo>
                    <a:pt x="2501806" y="1009475"/>
                  </a:lnTo>
                  <a:lnTo>
                    <a:pt x="2438513" y="1042193"/>
                  </a:lnTo>
                  <a:lnTo>
                    <a:pt x="2362936" y="1058195"/>
                  </a:lnTo>
                  <a:lnTo>
                    <a:pt x="2319909" y="1060195"/>
                  </a:lnTo>
                  <a:lnTo>
                    <a:pt x="2263328" y="1055739"/>
                  </a:lnTo>
                  <a:lnTo>
                    <a:pt x="2213213" y="1042352"/>
                  </a:lnTo>
                  <a:lnTo>
                    <a:pt x="2169550" y="1020012"/>
                  </a:lnTo>
                  <a:lnTo>
                    <a:pt x="2132329" y="988694"/>
                  </a:lnTo>
                  <a:lnTo>
                    <a:pt x="2107902" y="957026"/>
                  </a:lnTo>
                  <a:lnTo>
                    <a:pt x="2088881" y="919170"/>
                  </a:lnTo>
                  <a:lnTo>
                    <a:pt x="2075280" y="875126"/>
                  </a:lnTo>
                  <a:lnTo>
                    <a:pt x="2067110" y="824895"/>
                  </a:lnTo>
                  <a:lnTo>
                    <a:pt x="2064385" y="768476"/>
                  </a:lnTo>
                  <a:lnTo>
                    <a:pt x="2064385" y="287527"/>
                  </a:lnTo>
                  <a:close/>
                </a:path>
                <a:path w="3636645" h="1060450">
                  <a:moveTo>
                    <a:pt x="3496310" y="270382"/>
                  </a:moveTo>
                  <a:lnTo>
                    <a:pt x="3529147" y="272881"/>
                  </a:lnTo>
                  <a:lnTo>
                    <a:pt x="3563461" y="280368"/>
                  </a:lnTo>
                  <a:lnTo>
                    <a:pt x="3599251" y="292832"/>
                  </a:lnTo>
                  <a:lnTo>
                    <a:pt x="3636517" y="310260"/>
                  </a:lnTo>
                  <a:lnTo>
                    <a:pt x="3546855" y="516635"/>
                  </a:lnTo>
                  <a:lnTo>
                    <a:pt x="3522567" y="507301"/>
                  </a:lnTo>
                  <a:lnTo>
                    <a:pt x="3500945" y="500633"/>
                  </a:lnTo>
                  <a:lnTo>
                    <a:pt x="3481990" y="496633"/>
                  </a:lnTo>
                  <a:lnTo>
                    <a:pt x="3465703" y="495300"/>
                  </a:lnTo>
                  <a:lnTo>
                    <a:pt x="3438894" y="498228"/>
                  </a:lnTo>
                  <a:lnTo>
                    <a:pt x="3394801" y="521660"/>
                  </a:lnTo>
                  <a:lnTo>
                    <a:pt x="3361393" y="573283"/>
                  </a:lnTo>
                  <a:lnTo>
                    <a:pt x="3348836" y="613608"/>
                  </a:lnTo>
                  <a:lnTo>
                    <a:pt x="3339882" y="663138"/>
                  </a:lnTo>
                  <a:lnTo>
                    <a:pt x="3334519" y="721873"/>
                  </a:lnTo>
                  <a:lnTo>
                    <a:pt x="3332734" y="789813"/>
                  </a:lnTo>
                  <a:lnTo>
                    <a:pt x="3332734" y="1043177"/>
                  </a:lnTo>
                  <a:lnTo>
                    <a:pt x="3041650" y="1043177"/>
                  </a:lnTo>
                  <a:lnTo>
                    <a:pt x="3041650" y="287527"/>
                  </a:lnTo>
                  <a:lnTo>
                    <a:pt x="3312795" y="287527"/>
                  </a:lnTo>
                  <a:lnTo>
                    <a:pt x="3312795" y="411352"/>
                  </a:lnTo>
                  <a:lnTo>
                    <a:pt x="3332487" y="374225"/>
                  </a:lnTo>
                  <a:lnTo>
                    <a:pt x="3372873" y="318877"/>
                  </a:lnTo>
                  <a:lnTo>
                    <a:pt x="3415567" y="287367"/>
                  </a:lnTo>
                  <a:lnTo>
                    <a:pt x="3466951" y="272266"/>
                  </a:lnTo>
                  <a:lnTo>
                    <a:pt x="3496310" y="270382"/>
                  </a:lnTo>
                  <a:close/>
                </a:path>
                <a:path w="3636645" h="1060450">
                  <a:moveTo>
                    <a:pt x="1492123" y="270382"/>
                  </a:moveTo>
                  <a:lnTo>
                    <a:pt x="1547112" y="272442"/>
                  </a:lnTo>
                  <a:lnTo>
                    <a:pt x="1598636" y="278620"/>
                  </a:lnTo>
                  <a:lnTo>
                    <a:pt x="1646695" y="288914"/>
                  </a:lnTo>
                  <a:lnTo>
                    <a:pt x="1691290" y="303323"/>
                  </a:lnTo>
                  <a:lnTo>
                    <a:pt x="1732420" y="321846"/>
                  </a:lnTo>
                  <a:lnTo>
                    <a:pt x="1770086" y="344481"/>
                  </a:lnTo>
                  <a:lnTo>
                    <a:pt x="1804287" y="371227"/>
                  </a:lnTo>
                  <a:lnTo>
                    <a:pt x="1835023" y="402081"/>
                  </a:lnTo>
                  <a:lnTo>
                    <a:pt x="1863535" y="438762"/>
                  </a:lnTo>
                  <a:lnTo>
                    <a:pt x="1886848" y="478187"/>
                  </a:lnTo>
                  <a:lnTo>
                    <a:pt x="1904968" y="520350"/>
                  </a:lnTo>
                  <a:lnTo>
                    <a:pt x="1917902" y="565244"/>
                  </a:lnTo>
                  <a:lnTo>
                    <a:pt x="1925657" y="612860"/>
                  </a:lnTo>
                  <a:lnTo>
                    <a:pt x="1928240" y="663194"/>
                  </a:lnTo>
                  <a:lnTo>
                    <a:pt x="1925033" y="719550"/>
                  </a:lnTo>
                  <a:lnTo>
                    <a:pt x="1915409" y="772413"/>
                  </a:lnTo>
                  <a:lnTo>
                    <a:pt x="1899364" y="821785"/>
                  </a:lnTo>
                  <a:lnTo>
                    <a:pt x="1876895" y="867663"/>
                  </a:lnTo>
                  <a:lnTo>
                    <a:pt x="1847998" y="910050"/>
                  </a:lnTo>
                  <a:lnTo>
                    <a:pt x="1812671" y="948944"/>
                  </a:lnTo>
                  <a:lnTo>
                    <a:pt x="1777821" y="978459"/>
                  </a:lnTo>
                  <a:lnTo>
                    <a:pt x="1739350" y="1003434"/>
                  </a:lnTo>
                  <a:lnTo>
                    <a:pt x="1697261" y="1023868"/>
                  </a:lnTo>
                  <a:lnTo>
                    <a:pt x="1651555" y="1039761"/>
                  </a:lnTo>
                  <a:lnTo>
                    <a:pt x="1602234" y="1051114"/>
                  </a:lnTo>
                  <a:lnTo>
                    <a:pt x="1549301" y="1057925"/>
                  </a:lnTo>
                  <a:lnTo>
                    <a:pt x="1492758" y="1060195"/>
                  </a:lnTo>
                  <a:lnTo>
                    <a:pt x="1433988" y="1057633"/>
                  </a:lnTo>
                  <a:lnTo>
                    <a:pt x="1379093" y="1049941"/>
                  </a:lnTo>
                  <a:lnTo>
                    <a:pt x="1328070" y="1037113"/>
                  </a:lnTo>
                  <a:lnTo>
                    <a:pt x="1280922" y="1019142"/>
                  </a:lnTo>
                  <a:lnTo>
                    <a:pt x="1237646" y="996019"/>
                  </a:lnTo>
                  <a:lnTo>
                    <a:pt x="1198245" y="967739"/>
                  </a:lnTo>
                  <a:lnTo>
                    <a:pt x="1161606" y="933574"/>
                  </a:lnTo>
                  <a:lnTo>
                    <a:pt x="1130610" y="896500"/>
                  </a:lnTo>
                  <a:lnTo>
                    <a:pt x="1105255" y="856519"/>
                  </a:lnTo>
                  <a:lnTo>
                    <a:pt x="1085538" y="813629"/>
                  </a:lnTo>
                  <a:lnTo>
                    <a:pt x="1071457" y="767831"/>
                  </a:lnTo>
                  <a:lnTo>
                    <a:pt x="1063011" y="719125"/>
                  </a:lnTo>
                  <a:lnTo>
                    <a:pt x="1060195" y="667511"/>
                  </a:lnTo>
                  <a:lnTo>
                    <a:pt x="1063434" y="611547"/>
                  </a:lnTo>
                  <a:lnTo>
                    <a:pt x="1073150" y="558969"/>
                  </a:lnTo>
                  <a:lnTo>
                    <a:pt x="1089342" y="509777"/>
                  </a:lnTo>
                  <a:lnTo>
                    <a:pt x="1112012" y="463973"/>
                  </a:lnTo>
                  <a:lnTo>
                    <a:pt x="1141158" y="421555"/>
                  </a:lnTo>
                  <a:lnTo>
                    <a:pt x="1176782" y="382523"/>
                  </a:lnTo>
                  <a:lnTo>
                    <a:pt x="1211811" y="352758"/>
                  </a:lnTo>
                  <a:lnTo>
                    <a:pt x="1250173" y="327579"/>
                  </a:lnTo>
                  <a:lnTo>
                    <a:pt x="1291871" y="306982"/>
                  </a:lnTo>
                  <a:lnTo>
                    <a:pt x="1336911" y="290966"/>
                  </a:lnTo>
                  <a:lnTo>
                    <a:pt x="1385297" y="279529"/>
                  </a:lnTo>
                  <a:lnTo>
                    <a:pt x="1437032" y="272669"/>
                  </a:lnTo>
                  <a:lnTo>
                    <a:pt x="1492123" y="270382"/>
                  </a:lnTo>
                  <a:close/>
                </a:path>
                <a:path w="3636645" h="1060450">
                  <a:moveTo>
                    <a:pt x="0" y="0"/>
                  </a:moveTo>
                  <a:lnTo>
                    <a:pt x="358013" y="0"/>
                  </a:lnTo>
                  <a:lnTo>
                    <a:pt x="568198" y="351916"/>
                  </a:lnTo>
                  <a:lnTo>
                    <a:pt x="778763" y="0"/>
                  </a:lnTo>
                  <a:lnTo>
                    <a:pt x="1134999" y="0"/>
                  </a:lnTo>
                  <a:lnTo>
                    <a:pt x="729361" y="606297"/>
                  </a:lnTo>
                  <a:lnTo>
                    <a:pt x="729361" y="1043177"/>
                  </a:lnTo>
                  <a:lnTo>
                    <a:pt x="406273" y="1043177"/>
                  </a:lnTo>
                  <a:lnTo>
                    <a:pt x="406273" y="606297"/>
                  </a:lnTo>
                  <a:lnTo>
                    <a:pt x="0" y="0"/>
                  </a:lnTo>
                  <a:close/>
                </a:path>
              </a:pathLst>
            </a:custGeom>
            <a:ln w="9525">
              <a:solidFill>
                <a:srgbClr val="EAEAE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7" name="object 17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0" y="6238874"/>
              <a:ext cx="7243826" cy="557212"/>
            </a:xfrm>
            <a:prstGeom prst="rect">
              <a:avLst/>
            </a:prstGeom>
          </p:spPr>
        </p:pic>
        <p:pic>
          <p:nvPicPr>
            <p:cNvPr id="18" name="object 18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103798" y="5510021"/>
              <a:ext cx="7361515" cy="1060259"/>
            </a:xfrm>
            <a:prstGeom prst="rect">
              <a:avLst/>
            </a:prstGeom>
          </p:spPr>
        </p:pic>
        <p:sp>
          <p:nvSpPr>
            <p:cNvPr id="19" name="object 19"/>
            <p:cNvSpPr/>
            <p:nvPr/>
          </p:nvSpPr>
          <p:spPr>
            <a:xfrm>
              <a:off x="103798" y="5510021"/>
              <a:ext cx="7361555" cy="1060450"/>
            </a:xfrm>
            <a:custGeom>
              <a:avLst/>
              <a:gdLst/>
              <a:ahLst/>
              <a:cxnLst/>
              <a:rect l="l" t="t" r="r" b="b"/>
              <a:pathLst>
                <a:path w="7361555" h="1060450">
                  <a:moveTo>
                    <a:pt x="5991439" y="469645"/>
                  </a:moveTo>
                  <a:lnTo>
                    <a:pt x="5933654" y="481830"/>
                  </a:lnTo>
                  <a:lnTo>
                    <a:pt x="5886918" y="518388"/>
                  </a:lnTo>
                  <a:lnTo>
                    <a:pt x="5855946" y="579843"/>
                  </a:lnTo>
                  <a:lnTo>
                    <a:pt x="5848217" y="620115"/>
                  </a:lnTo>
                  <a:lnTo>
                    <a:pt x="5845643" y="666749"/>
                  </a:lnTo>
                  <a:lnTo>
                    <a:pt x="5848193" y="713979"/>
                  </a:lnTo>
                  <a:lnTo>
                    <a:pt x="5855851" y="754627"/>
                  </a:lnTo>
                  <a:lnTo>
                    <a:pt x="5886537" y="816178"/>
                  </a:lnTo>
                  <a:lnTo>
                    <a:pt x="5932670" y="852468"/>
                  </a:lnTo>
                  <a:lnTo>
                    <a:pt x="5989280" y="864565"/>
                  </a:lnTo>
                  <a:lnTo>
                    <a:pt x="6019212" y="861586"/>
                  </a:lnTo>
                  <a:lnTo>
                    <a:pt x="6070647" y="837749"/>
                  </a:lnTo>
                  <a:lnTo>
                    <a:pt x="6109746" y="789453"/>
                  </a:lnTo>
                  <a:lnTo>
                    <a:pt x="6129887" y="712958"/>
                  </a:lnTo>
                  <a:lnTo>
                    <a:pt x="6132409" y="663905"/>
                  </a:lnTo>
                  <a:lnTo>
                    <a:pt x="6129863" y="617939"/>
                  </a:lnTo>
                  <a:lnTo>
                    <a:pt x="6122233" y="578246"/>
                  </a:lnTo>
                  <a:lnTo>
                    <a:pt x="6091769" y="517677"/>
                  </a:lnTo>
                  <a:lnTo>
                    <a:pt x="6046414" y="481650"/>
                  </a:lnTo>
                  <a:lnTo>
                    <a:pt x="5991439" y="469645"/>
                  </a:lnTo>
                  <a:close/>
                </a:path>
                <a:path w="7361555" h="1060450">
                  <a:moveTo>
                    <a:pt x="2917023" y="441883"/>
                  </a:moveTo>
                  <a:lnTo>
                    <a:pt x="2854952" y="455582"/>
                  </a:lnTo>
                  <a:lnTo>
                    <a:pt x="2806787" y="496684"/>
                  </a:lnTo>
                  <a:lnTo>
                    <a:pt x="2785213" y="539197"/>
                  </a:lnTo>
                  <a:lnTo>
                    <a:pt x="2773259" y="598436"/>
                  </a:lnTo>
                  <a:lnTo>
                    <a:pt x="3058628" y="598436"/>
                  </a:lnTo>
                  <a:lnTo>
                    <a:pt x="3052600" y="559431"/>
                  </a:lnTo>
                  <a:lnTo>
                    <a:pt x="3030017" y="499304"/>
                  </a:lnTo>
                  <a:lnTo>
                    <a:pt x="2993676" y="462302"/>
                  </a:lnTo>
                  <a:lnTo>
                    <a:pt x="2945479" y="444152"/>
                  </a:lnTo>
                  <a:lnTo>
                    <a:pt x="2917023" y="441883"/>
                  </a:lnTo>
                  <a:close/>
                </a:path>
                <a:path w="7361555" h="1060450">
                  <a:moveTo>
                    <a:pt x="5115774" y="287477"/>
                  </a:moveTo>
                  <a:lnTo>
                    <a:pt x="5405334" y="287477"/>
                  </a:lnTo>
                  <a:lnTo>
                    <a:pt x="5405334" y="1043177"/>
                  </a:lnTo>
                  <a:lnTo>
                    <a:pt x="5115774" y="1043177"/>
                  </a:lnTo>
                  <a:lnTo>
                    <a:pt x="5115774" y="287477"/>
                  </a:lnTo>
                  <a:close/>
                </a:path>
                <a:path w="7361555" h="1060450">
                  <a:moveTo>
                    <a:pt x="7105356" y="270395"/>
                  </a:moveTo>
                  <a:lnTo>
                    <a:pt x="7162197" y="274865"/>
                  </a:lnTo>
                  <a:lnTo>
                    <a:pt x="7212512" y="288274"/>
                  </a:lnTo>
                  <a:lnTo>
                    <a:pt x="7256304" y="310622"/>
                  </a:lnTo>
                  <a:lnTo>
                    <a:pt x="7293570" y="341909"/>
                  </a:lnTo>
                  <a:lnTo>
                    <a:pt x="7318047" y="373631"/>
                  </a:lnTo>
                  <a:lnTo>
                    <a:pt x="7337073" y="411587"/>
                  </a:lnTo>
                  <a:lnTo>
                    <a:pt x="7350656" y="455777"/>
                  </a:lnTo>
                  <a:lnTo>
                    <a:pt x="7358801" y="506203"/>
                  </a:lnTo>
                  <a:lnTo>
                    <a:pt x="7361515" y="562863"/>
                  </a:lnTo>
                  <a:lnTo>
                    <a:pt x="7361515" y="1043177"/>
                  </a:lnTo>
                  <a:lnTo>
                    <a:pt x="7070431" y="1043177"/>
                  </a:lnTo>
                  <a:lnTo>
                    <a:pt x="7070431" y="627608"/>
                  </a:lnTo>
                  <a:lnTo>
                    <a:pt x="7068788" y="594633"/>
                  </a:lnTo>
                  <a:lnTo>
                    <a:pt x="7055644" y="544289"/>
                  </a:lnTo>
                  <a:lnTo>
                    <a:pt x="7029644" y="514004"/>
                  </a:lnTo>
                  <a:lnTo>
                    <a:pt x="6992600" y="499240"/>
                  </a:lnTo>
                  <a:lnTo>
                    <a:pt x="6970101" y="497395"/>
                  </a:lnTo>
                  <a:lnTo>
                    <a:pt x="6945050" y="499886"/>
                  </a:lnTo>
                  <a:lnTo>
                    <a:pt x="6902378" y="519807"/>
                  </a:lnTo>
                  <a:lnTo>
                    <a:pt x="6870422" y="561119"/>
                  </a:lnTo>
                  <a:lnTo>
                    <a:pt x="6854039" y="632638"/>
                  </a:lnTo>
                  <a:lnTo>
                    <a:pt x="6851991" y="680275"/>
                  </a:lnTo>
                  <a:lnTo>
                    <a:pt x="6851991" y="1043177"/>
                  </a:lnTo>
                  <a:lnTo>
                    <a:pt x="6562431" y="1043177"/>
                  </a:lnTo>
                  <a:lnTo>
                    <a:pt x="6562431" y="287477"/>
                  </a:lnTo>
                  <a:lnTo>
                    <a:pt x="6832052" y="287477"/>
                  </a:lnTo>
                  <a:lnTo>
                    <a:pt x="6832052" y="410578"/>
                  </a:lnTo>
                  <a:lnTo>
                    <a:pt x="6862415" y="375557"/>
                  </a:lnTo>
                  <a:lnTo>
                    <a:pt x="6892933" y="345914"/>
                  </a:lnTo>
                  <a:lnTo>
                    <a:pt x="6923617" y="321651"/>
                  </a:lnTo>
                  <a:lnTo>
                    <a:pt x="6987127" y="288606"/>
                  </a:lnTo>
                  <a:lnTo>
                    <a:pt x="7062565" y="272419"/>
                  </a:lnTo>
                  <a:lnTo>
                    <a:pt x="7105356" y="270395"/>
                  </a:lnTo>
                  <a:close/>
                </a:path>
                <a:path w="7361555" h="1060450">
                  <a:moveTo>
                    <a:pt x="5987248" y="270395"/>
                  </a:moveTo>
                  <a:lnTo>
                    <a:pt x="6042237" y="272452"/>
                  </a:lnTo>
                  <a:lnTo>
                    <a:pt x="6093761" y="278623"/>
                  </a:lnTo>
                  <a:lnTo>
                    <a:pt x="6141821" y="288907"/>
                  </a:lnTo>
                  <a:lnTo>
                    <a:pt x="6186416" y="303306"/>
                  </a:lnTo>
                  <a:lnTo>
                    <a:pt x="6227546" y="321818"/>
                  </a:lnTo>
                  <a:lnTo>
                    <a:pt x="6265211" y="344446"/>
                  </a:lnTo>
                  <a:lnTo>
                    <a:pt x="6299412" y="371187"/>
                  </a:lnTo>
                  <a:lnTo>
                    <a:pt x="6330148" y="402043"/>
                  </a:lnTo>
                  <a:lnTo>
                    <a:pt x="6358661" y="438746"/>
                  </a:lnTo>
                  <a:lnTo>
                    <a:pt x="6381974" y="478179"/>
                  </a:lnTo>
                  <a:lnTo>
                    <a:pt x="6400093" y="520341"/>
                  </a:lnTo>
                  <a:lnTo>
                    <a:pt x="6413027" y="565231"/>
                  </a:lnTo>
                  <a:lnTo>
                    <a:pt x="6420783" y="612849"/>
                  </a:lnTo>
                  <a:lnTo>
                    <a:pt x="6423366" y="663193"/>
                  </a:lnTo>
                  <a:lnTo>
                    <a:pt x="6420159" y="719554"/>
                  </a:lnTo>
                  <a:lnTo>
                    <a:pt x="6410534" y="772417"/>
                  </a:lnTo>
                  <a:lnTo>
                    <a:pt x="6394490" y="821783"/>
                  </a:lnTo>
                  <a:lnTo>
                    <a:pt x="6372021" y="867651"/>
                  </a:lnTo>
                  <a:lnTo>
                    <a:pt x="6343124" y="910021"/>
                  </a:lnTo>
                  <a:lnTo>
                    <a:pt x="6307796" y="948893"/>
                  </a:lnTo>
                  <a:lnTo>
                    <a:pt x="6272947" y="978439"/>
                  </a:lnTo>
                  <a:lnTo>
                    <a:pt x="6234476" y="1003439"/>
                  </a:lnTo>
                  <a:lnTo>
                    <a:pt x="6192386" y="1023894"/>
                  </a:lnTo>
                  <a:lnTo>
                    <a:pt x="6146680" y="1039804"/>
                  </a:lnTo>
                  <a:lnTo>
                    <a:pt x="6097359" y="1051168"/>
                  </a:lnTo>
                  <a:lnTo>
                    <a:pt x="6044426" y="1057986"/>
                  </a:lnTo>
                  <a:lnTo>
                    <a:pt x="5987883" y="1060259"/>
                  </a:lnTo>
                  <a:lnTo>
                    <a:pt x="5929114" y="1057689"/>
                  </a:lnTo>
                  <a:lnTo>
                    <a:pt x="5874218" y="1049980"/>
                  </a:lnTo>
                  <a:lnTo>
                    <a:pt x="5823196" y="1037132"/>
                  </a:lnTo>
                  <a:lnTo>
                    <a:pt x="5776047" y="1019145"/>
                  </a:lnTo>
                  <a:lnTo>
                    <a:pt x="5732772" y="996018"/>
                  </a:lnTo>
                  <a:lnTo>
                    <a:pt x="5693370" y="967752"/>
                  </a:lnTo>
                  <a:lnTo>
                    <a:pt x="5656732" y="933566"/>
                  </a:lnTo>
                  <a:lnTo>
                    <a:pt x="5625736" y="896476"/>
                  </a:lnTo>
                  <a:lnTo>
                    <a:pt x="5600381" y="856481"/>
                  </a:lnTo>
                  <a:lnTo>
                    <a:pt x="5580664" y="813582"/>
                  </a:lnTo>
                  <a:lnTo>
                    <a:pt x="5566583" y="767778"/>
                  </a:lnTo>
                  <a:lnTo>
                    <a:pt x="5558136" y="719071"/>
                  </a:lnTo>
                  <a:lnTo>
                    <a:pt x="5555321" y="667461"/>
                  </a:lnTo>
                  <a:lnTo>
                    <a:pt x="5558560" y="611512"/>
                  </a:lnTo>
                  <a:lnTo>
                    <a:pt x="5568275" y="558943"/>
                  </a:lnTo>
                  <a:lnTo>
                    <a:pt x="5584468" y="509755"/>
                  </a:lnTo>
                  <a:lnTo>
                    <a:pt x="5607137" y="463947"/>
                  </a:lnTo>
                  <a:lnTo>
                    <a:pt x="5636284" y="421520"/>
                  </a:lnTo>
                  <a:lnTo>
                    <a:pt x="5671907" y="382473"/>
                  </a:lnTo>
                  <a:lnTo>
                    <a:pt x="5706937" y="352739"/>
                  </a:lnTo>
                  <a:lnTo>
                    <a:pt x="5745298" y="327579"/>
                  </a:lnTo>
                  <a:lnTo>
                    <a:pt x="5786997" y="306994"/>
                  </a:lnTo>
                  <a:lnTo>
                    <a:pt x="5832037" y="290982"/>
                  </a:lnTo>
                  <a:lnTo>
                    <a:pt x="5880422" y="279545"/>
                  </a:lnTo>
                  <a:lnTo>
                    <a:pt x="5932158" y="272683"/>
                  </a:lnTo>
                  <a:lnTo>
                    <a:pt x="5987248" y="270395"/>
                  </a:lnTo>
                  <a:close/>
                </a:path>
                <a:path w="7361555" h="1060450">
                  <a:moveTo>
                    <a:pt x="4028781" y="270395"/>
                  </a:moveTo>
                  <a:lnTo>
                    <a:pt x="4085622" y="274865"/>
                  </a:lnTo>
                  <a:lnTo>
                    <a:pt x="4135937" y="288274"/>
                  </a:lnTo>
                  <a:lnTo>
                    <a:pt x="4179729" y="310622"/>
                  </a:lnTo>
                  <a:lnTo>
                    <a:pt x="4216995" y="341909"/>
                  </a:lnTo>
                  <a:lnTo>
                    <a:pt x="4241472" y="373631"/>
                  </a:lnTo>
                  <a:lnTo>
                    <a:pt x="4260498" y="411587"/>
                  </a:lnTo>
                  <a:lnTo>
                    <a:pt x="4274081" y="455777"/>
                  </a:lnTo>
                  <a:lnTo>
                    <a:pt x="4282226" y="506203"/>
                  </a:lnTo>
                  <a:lnTo>
                    <a:pt x="4284940" y="562863"/>
                  </a:lnTo>
                  <a:lnTo>
                    <a:pt x="4284940" y="1043177"/>
                  </a:lnTo>
                  <a:lnTo>
                    <a:pt x="3993856" y="1043177"/>
                  </a:lnTo>
                  <a:lnTo>
                    <a:pt x="3993856" y="627608"/>
                  </a:lnTo>
                  <a:lnTo>
                    <a:pt x="3992213" y="594633"/>
                  </a:lnTo>
                  <a:lnTo>
                    <a:pt x="3979069" y="544289"/>
                  </a:lnTo>
                  <a:lnTo>
                    <a:pt x="3953069" y="514004"/>
                  </a:lnTo>
                  <a:lnTo>
                    <a:pt x="3916025" y="499240"/>
                  </a:lnTo>
                  <a:lnTo>
                    <a:pt x="3893526" y="497395"/>
                  </a:lnTo>
                  <a:lnTo>
                    <a:pt x="3868475" y="499886"/>
                  </a:lnTo>
                  <a:lnTo>
                    <a:pt x="3825803" y="519807"/>
                  </a:lnTo>
                  <a:lnTo>
                    <a:pt x="3793847" y="561119"/>
                  </a:lnTo>
                  <a:lnTo>
                    <a:pt x="3777464" y="632638"/>
                  </a:lnTo>
                  <a:lnTo>
                    <a:pt x="3775416" y="680275"/>
                  </a:lnTo>
                  <a:lnTo>
                    <a:pt x="3775416" y="1043177"/>
                  </a:lnTo>
                  <a:lnTo>
                    <a:pt x="3485856" y="1043177"/>
                  </a:lnTo>
                  <a:lnTo>
                    <a:pt x="3485856" y="287477"/>
                  </a:lnTo>
                  <a:lnTo>
                    <a:pt x="3755477" y="287477"/>
                  </a:lnTo>
                  <a:lnTo>
                    <a:pt x="3755477" y="410578"/>
                  </a:lnTo>
                  <a:lnTo>
                    <a:pt x="3785840" y="375557"/>
                  </a:lnTo>
                  <a:lnTo>
                    <a:pt x="3816358" y="345914"/>
                  </a:lnTo>
                  <a:lnTo>
                    <a:pt x="3847042" y="321651"/>
                  </a:lnTo>
                  <a:lnTo>
                    <a:pt x="3910552" y="288606"/>
                  </a:lnTo>
                  <a:lnTo>
                    <a:pt x="3985990" y="272419"/>
                  </a:lnTo>
                  <a:lnTo>
                    <a:pt x="4028781" y="270395"/>
                  </a:lnTo>
                  <a:close/>
                </a:path>
                <a:path w="7361555" h="1060450">
                  <a:moveTo>
                    <a:pt x="2904958" y="270395"/>
                  </a:moveTo>
                  <a:lnTo>
                    <a:pt x="2967090" y="272360"/>
                  </a:lnTo>
                  <a:lnTo>
                    <a:pt x="3023783" y="278252"/>
                  </a:lnTo>
                  <a:lnTo>
                    <a:pt x="3075027" y="288072"/>
                  </a:lnTo>
                  <a:lnTo>
                    <a:pt x="3120809" y="301820"/>
                  </a:lnTo>
                  <a:lnTo>
                    <a:pt x="3161117" y="319493"/>
                  </a:lnTo>
                  <a:lnTo>
                    <a:pt x="3205267" y="346804"/>
                  </a:lnTo>
                  <a:lnTo>
                    <a:pt x="3243810" y="379626"/>
                  </a:lnTo>
                  <a:lnTo>
                    <a:pt x="3276757" y="417961"/>
                  </a:lnTo>
                  <a:lnTo>
                    <a:pt x="3304119" y="461810"/>
                  </a:lnTo>
                  <a:lnTo>
                    <a:pt x="3321813" y="501349"/>
                  </a:lnTo>
                  <a:lnTo>
                    <a:pt x="3335574" y="545382"/>
                  </a:lnTo>
                  <a:lnTo>
                    <a:pt x="3345404" y="593912"/>
                  </a:lnTo>
                  <a:lnTo>
                    <a:pt x="3351302" y="646940"/>
                  </a:lnTo>
                  <a:lnTo>
                    <a:pt x="3353268" y="704468"/>
                  </a:lnTo>
                  <a:lnTo>
                    <a:pt x="3353268" y="737196"/>
                  </a:lnTo>
                  <a:lnTo>
                    <a:pt x="2772624" y="737196"/>
                  </a:lnTo>
                  <a:lnTo>
                    <a:pt x="2777911" y="769841"/>
                  </a:lnTo>
                  <a:lnTo>
                    <a:pt x="2796770" y="821782"/>
                  </a:lnTo>
                  <a:lnTo>
                    <a:pt x="2832913" y="862566"/>
                  </a:lnTo>
                  <a:lnTo>
                    <a:pt x="2887674" y="887113"/>
                  </a:lnTo>
                  <a:lnTo>
                    <a:pt x="2919817" y="890181"/>
                  </a:lnTo>
                  <a:lnTo>
                    <a:pt x="2940945" y="888847"/>
                  </a:lnTo>
                  <a:lnTo>
                    <a:pt x="2981486" y="878179"/>
                  </a:lnTo>
                  <a:lnTo>
                    <a:pt x="3025338" y="850158"/>
                  </a:lnTo>
                  <a:lnTo>
                    <a:pt x="3051516" y="821156"/>
                  </a:lnTo>
                  <a:lnTo>
                    <a:pt x="3336885" y="847496"/>
                  </a:lnTo>
                  <a:lnTo>
                    <a:pt x="3309591" y="890459"/>
                  </a:lnTo>
                  <a:lnTo>
                    <a:pt x="3280139" y="928272"/>
                  </a:lnTo>
                  <a:lnTo>
                    <a:pt x="3248536" y="960935"/>
                  </a:lnTo>
                  <a:lnTo>
                    <a:pt x="3214786" y="988447"/>
                  </a:lnTo>
                  <a:lnTo>
                    <a:pt x="3178897" y="1010805"/>
                  </a:lnTo>
                  <a:lnTo>
                    <a:pt x="3138661" y="1028609"/>
                  </a:lnTo>
                  <a:lnTo>
                    <a:pt x="3092013" y="1042456"/>
                  </a:lnTo>
                  <a:lnTo>
                    <a:pt x="3038939" y="1052346"/>
                  </a:lnTo>
                  <a:lnTo>
                    <a:pt x="2979428" y="1058281"/>
                  </a:lnTo>
                  <a:lnTo>
                    <a:pt x="2913467" y="1060259"/>
                  </a:lnTo>
                  <a:lnTo>
                    <a:pt x="2855982" y="1058565"/>
                  </a:lnTo>
                  <a:lnTo>
                    <a:pt x="2803617" y="1053482"/>
                  </a:lnTo>
                  <a:lnTo>
                    <a:pt x="2756373" y="1045012"/>
                  </a:lnTo>
                  <a:lnTo>
                    <a:pt x="2714250" y="1033157"/>
                  </a:lnTo>
                  <a:lnTo>
                    <a:pt x="2677247" y="1017917"/>
                  </a:lnTo>
                  <a:lnTo>
                    <a:pt x="2636030" y="993631"/>
                  </a:lnTo>
                  <a:lnTo>
                    <a:pt x="2598491" y="963120"/>
                  </a:lnTo>
                  <a:lnTo>
                    <a:pt x="2564644" y="926384"/>
                  </a:lnTo>
                  <a:lnTo>
                    <a:pt x="2534499" y="883424"/>
                  </a:lnTo>
                  <a:lnTo>
                    <a:pt x="2514137" y="845271"/>
                  </a:lnTo>
                  <a:lnTo>
                    <a:pt x="2498311" y="804527"/>
                  </a:lnTo>
                  <a:lnTo>
                    <a:pt x="2487014" y="761192"/>
                  </a:lnTo>
                  <a:lnTo>
                    <a:pt x="2480241" y="715266"/>
                  </a:lnTo>
                  <a:lnTo>
                    <a:pt x="2477984" y="666749"/>
                  </a:lnTo>
                  <a:lnTo>
                    <a:pt x="2481138" y="609566"/>
                  </a:lnTo>
                  <a:lnTo>
                    <a:pt x="2490599" y="556137"/>
                  </a:lnTo>
                  <a:lnTo>
                    <a:pt x="2506369" y="506464"/>
                  </a:lnTo>
                  <a:lnTo>
                    <a:pt x="2528445" y="460548"/>
                  </a:lnTo>
                  <a:lnTo>
                    <a:pt x="2556830" y="418387"/>
                  </a:lnTo>
                  <a:lnTo>
                    <a:pt x="2591522" y="379983"/>
                  </a:lnTo>
                  <a:lnTo>
                    <a:pt x="2625680" y="350908"/>
                  </a:lnTo>
                  <a:lnTo>
                    <a:pt x="2663380" y="326306"/>
                  </a:lnTo>
                  <a:lnTo>
                    <a:pt x="2704622" y="306177"/>
                  </a:lnTo>
                  <a:lnTo>
                    <a:pt x="2749403" y="290522"/>
                  </a:lnTo>
                  <a:lnTo>
                    <a:pt x="2797721" y="279340"/>
                  </a:lnTo>
                  <a:lnTo>
                    <a:pt x="2849574" y="272631"/>
                  </a:lnTo>
                  <a:lnTo>
                    <a:pt x="2904958" y="270395"/>
                  </a:lnTo>
                  <a:close/>
                </a:path>
                <a:path w="7361555" h="1060450">
                  <a:moveTo>
                    <a:pt x="563929" y="270395"/>
                  </a:moveTo>
                  <a:lnTo>
                    <a:pt x="449985" y="645401"/>
                  </a:lnTo>
                  <a:lnTo>
                    <a:pt x="679080" y="645401"/>
                  </a:lnTo>
                  <a:lnTo>
                    <a:pt x="563929" y="270395"/>
                  </a:lnTo>
                  <a:close/>
                </a:path>
                <a:path w="7361555" h="1060450">
                  <a:moveTo>
                    <a:pt x="5115774" y="0"/>
                  </a:moveTo>
                  <a:lnTo>
                    <a:pt x="5405334" y="0"/>
                  </a:lnTo>
                  <a:lnTo>
                    <a:pt x="5405334" y="197103"/>
                  </a:lnTo>
                  <a:lnTo>
                    <a:pt x="5115774" y="197103"/>
                  </a:lnTo>
                  <a:lnTo>
                    <a:pt x="5115774" y="0"/>
                  </a:lnTo>
                  <a:close/>
                </a:path>
                <a:path w="7361555" h="1060450">
                  <a:moveTo>
                    <a:pt x="4806783" y="0"/>
                  </a:moveTo>
                  <a:lnTo>
                    <a:pt x="4806783" y="287477"/>
                  </a:lnTo>
                  <a:lnTo>
                    <a:pt x="4966168" y="287477"/>
                  </a:lnTo>
                  <a:lnTo>
                    <a:pt x="4966168" y="499529"/>
                  </a:lnTo>
                  <a:lnTo>
                    <a:pt x="4806783" y="499529"/>
                  </a:lnTo>
                  <a:lnTo>
                    <a:pt x="4806783" y="767257"/>
                  </a:lnTo>
                  <a:lnTo>
                    <a:pt x="4809085" y="807378"/>
                  </a:lnTo>
                  <a:lnTo>
                    <a:pt x="4835565" y="849280"/>
                  </a:lnTo>
                  <a:lnTo>
                    <a:pt x="4865838" y="855319"/>
                  </a:lnTo>
                  <a:lnTo>
                    <a:pt x="4883438" y="854164"/>
                  </a:lnTo>
                  <a:lnTo>
                    <a:pt x="4904240" y="850701"/>
                  </a:lnTo>
                  <a:lnTo>
                    <a:pt x="4928257" y="844930"/>
                  </a:lnTo>
                  <a:lnTo>
                    <a:pt x="4955500" y="836853"/>
                  </a:lnTo>
                  <a:lnTo>
                    <a:pt x="4976836" y="1036777"/>
                  </a:lnTo>
                  <a:lnTo>
                    <a:pt x="4923998" y="1047047"/>
                  </a:lnTo>
                  <a:lnTo>
                    <a:pt x="4872934" y="1054385"/>
                  </a:lnTo>
                  <a:lnTo>
                    <a:pt x="4823656" y="1058790"/>
                  </a:lnTo>
                  <a:lnTo>
                    <a:pt x="4776176" y="1060259"/>
                  </a:lnTo>
                  <a:lnTo>
                    <a:pt x="4725644" y="1058526"/>
                  </a:lnTo>
                  <a:lnTo>
                    <a:pt x="4682244" y="1053326"/>
                  </a:lnTo>
                  <a:lnTo>
                    <a:pt x="4616791" y="1032535"/>
                  </a:lnTo>
                  <a:lnTo>
                    <a:pt x="4572214" y="997624"/>
                  </a:lnTo>
                  <a:lnTo>
                    <a:pt x="4540972" y="948321"/>
                  </a:lnTo>
                  <a:lnTo>
                    <a:pt x="4522573" y="874321"/>
                  </a:lnTo>
                  <a:lnTo>
                    <a:pt x="4517987" y="824199"/>
                  </a:lnTo>
                  <a:lnTo>
                    <a:pt x="4516461" y="765327"/>
                  </a:lnTo>
                  <a:lnTo>
                    <a:pt x="4516461" y="499529"/>
                  </a:lnTo>
                  <a:lnTo>
                    <a:pt x="4409654" y="499529"/>
                  </a:lnTo>
                  <a:lnTo>
                    <a:pt x="4409654" y="287477"/>
                  </a:lnTo>
                  <a:lnTo>
                    <a:pt x="4516461" y="287477"/>
                  </a:lnTo>
                  <a:lnTo>
                    <a:pt x="4516461" y="148716"/>
                  </a:lnTo>
                  <a:lnTo>
                    <a:pt x="4806783" y="0"/>
                  </a:lnTo>
                  <a:close/>
                </a:path>
                <a:path w="7361555" h="1060450">
                  <a:moveTo>
                    <a:pt x="2215983" y="0"/>
                  </a:moveTo>
                  <a:lnTo>
                    <a:pt x="2215983" y="287477"/>
                  </a:lnTo>
                  <a:lnTo>
                    <a:pt x="2375368" y="287477"/>
                  </a:lnTo>
                  <a:lnTo>
                    <a:pt x="2375368" y="499529"/>
                  </a:lnTo>
                  <a:lnTo>
                    <a:pt x="2215983" y="499529"/>
                  </a:lnTo>
                  <a:lnTo>
                    <a:pt x="2215983" y="767257"/>
                  </a:lnTo>
                  <a:lnTo>
                    <a:pt x="2218285" y="807378"/>
                  </a:lnTo>
                  <a:lnTo>
                    <a:pt x="2244765" y="849280"/>
                  </a:lnTo>
                  <a:lnTo>
                    <a:pt x="2275038" y="855319"/>
                  </a:lnTo>
                  <a:lnTo>
                    <a:pt x="2292638" y="854164"/>
                  </a:lnTo>
                  <a:lnTo>
                    <a:pt x="2313440" y="850701"/>
                  </a:lnTo>
                  <a:lnTo>
                    <a:pt x="2337457" y="844930"/>
                  </a:lnTo>
                  <a:lnTo>
                    <a:pt x="2364700" y="836853"/>
                  </a:lnTo>
                  <a:lnTo>
                    <a:pt x="2386036" y="1036777"/>
                  </a:lnTo>
                  <a:lnTo>
                    <a:pt x="2333198" y="1047047"/>
                  </a:lnTo>
                  <a:lnTo>
                    <a:pt x="2282134" y="1054385"/>
                  </a:lnTo>
                  <a:lnTo>
                    <a:pt x="2232856" y="1058790"/>
                  </a:lnTo>
                  <a:lnTo>
                    <a:pt x="2185376" y="1060259"/>
                  </a:lnTo>
                  <a:lnTo>
                    <a:pt x="2134844" y="1058526"/>
                  </a:lnTo>
                  <a:lnTo>
                    <a:pt x="2091444" y="1053326"/>
                  </a:lnTo>
                  <a:lnTo>
                    <a:pt x="2025991" y="1032535"/>
                  </a:lnTo>
                  <a:lnTo>
                    <a:pt x="1981414" y="997624"/>
                  </a:lnTo>
                  <a:lnTo>
                    <a:pt x="1950172" y="948321"/>
                  </a:lnTo>
                  <a:lnTo>
                    <a:pt x="1931773" y="874321"/>
                  </a:lnTo>
                  <a:lnTo>
                    <a:pt x="1927187" y="824199"/>
                  </a:lnTo>
                  <a:lnTo>
                    <a:pt x="1925661" y="765327"/>
                  </a:lnTo>
                  <a:lnTo>
                    <a:pt x="1925661" y="499529"/>
                  </a:lnTo>
                  <a:lnTo>
                    <a:pt x="1818854" y="499529"/>
                  </a:lnTo>
                  <a:lnTo>
                    <a:pt x="1818854" y="287477"/>
                  </a:lnTo>
                  <a:lnTo>
                    <a:pt x="1925661" y="287477"/>
                  </a:lnTo>
                  <a:lnTo>
                    <a:pt x="1925661" y="148716"/>
                  </a:lnTo>
                  <a:lnTo>
                    <a:pt x="2215983" y="0"/>
                  </a:lnTo>
                  <a:close/>
                </a:path>
                <a:path w="7361555" h="1060450">
                  <a:moveTo>
                    <a:pt x="1568283" y="0"/>
                  </a:moveTo>
                  <a:lnTo>
                    <a:pt x="1568283" y="287477"/>
                  </a:lnTo>
                  <a:lnTo>
                    <a:pt x="1727668" y="287477"/>
                  </a:lnTo>
                  <a:lnTo>
                    <a:pt x="1727668" y="499529"/>
                  </a:lnTo>
                  <a:lnTo>
                    <a:pt x="1568283" y="499529"/>
                  </a:lnTo>
                  <a:lnTo>
                    <a:pt x="1568283" y="767257"/>
                  </a:lnTo>
                  <a:lnTo>
                    <a:pt x="1570585" y="807378"/>
                  </a:lnTo>
                  <a:lnTo>
                    <a:pt x="1597065" y="849280"/>
                  </a:lnTo>
                  <a:lnTo>
                    <a:pt x="1627338" y="855319"/>
                  </a:lnTo>
                  <a:lnTo>
                    <a:pt x="1644938" y="854164"/>
                  </a:lnTo>
                  <a:lnTo>
                    <a:pt x="1665740" y="850701"/>
                  </a:lnTo>
                  <a:lnTo>
                    <a:pt x="1689757" y="844930"/>
                  </a:lnTo>
                  <a:lnTo>
                    <a:pt x="1717000" y="836853"/>
                  </a:lnTo>
                  <a:lnTo>
                    <a:pt x="1738336" y="1036777"/>
                  </a:lnTo>
                  <a:lnTo>
                    <a:pt x="1685498" y="1047047"/>
                  </a:lnTo>
                  <a:lnTo>
                    <a:pt x="1634434" y="1054385"/>
                  </a:lnTo>
                  <a:lnTo>
                    <a:pt x="1585156" y="1058790"/>
                  </a:lnTo>
                  <a:lnTo>
                    <a:pt x="1537676" y="1060259"/>
                  </a:lnTo>
                  <a:lnTo>
                    <a:pt x="1487144" y="1058526"/>
                  </a:lnTo>
                  <a:lnTo>
                    <a:pt x="1443744" y="1053326"/>
                  </a:lnTo>
                  <a:lnTo>
                    <a:pt x="1378291" y="1032535"/>
                  </a:lnTo>
                  <a:lnTo>
                    <a:pt x="1333714" y="997624"/>
                  </a:lnTo>
                  <a:lnTo>
                    <a:pt x="1302472" y="948321"/>
                  </a:lnTo>
                  <a:lnTo>
                    <a:pt x="1284073" y="874321"/>
                  </a:lnTo>
                  <a:lnTo>
                    <a:pt x="1279487" y="824199"/>
                  </a:lnTo>
                  <a:lnTo>
                    <a:pt x="1277961" y="765327"/>
                  </a:lnTo>
                  <a:lnTo>
                    <a:pt x="1277961" y="499529"/>
                  </a:lnTo>
                  <a:lnTo>
                    <a:pt x="1171154" y="499529"/>
                  </a:lnTo>
                  <a:lnTo>
                    <a:pt x="1171154" y="287477"/>
                  </a:lnTo>
                  <a:lnTo>
                    <a:pt x="1277961" y="287477"/>
                  </a:lnTo>
                  <a:lnTo>
                    <a:pt x="1277961" y="148716"/>
                  </a:lnTo>
                  <a:lnTo>
                    <a:pt x="1568283" y="0"/>
                  </a:lnTo>
                  <a:close/>
                </a:path>
                <a:path w="7361555" h="1060450">
                  <a:moveTo>
                    <a:pt x="392085" y="0"/>
                  </a:moveTo>
                  <a:lnTo>
                    <a:pt x="743698" y="0"/>
                  </a:lnTo>
                  <a:lnTo>
                    <a:pt x="1135683" y="1043177"/>
                  </a:lnTo>
                  <a:lnTo>
                    <a:pt x="798130" y="1043177"/>
                  </a:lnTo>
                  <a:lnTo>
                    <a:pt x="745945" y="870978"/>
                  </a:lnTo>
                  <a:lnTo>
                    <a:pt x="379970" y="870978"/>
                  </a:lnTo>
                  <a:lnTo>
                    <a:pt x="329131" y="1043177"/>
                  </a:lnTo>
                  <a:lnTo>
                    <a:pt x="0" y="1043177"/>
                  </a:lnTo>
                  <a:lnTo>
                    <a:pt x="392085" y="0"/>
                  </a:lnTo>
                  <a:close/>
                </a:path>
              </a:pathLst>
            </a:custGeom>
            <a:ln w="9525">
              <a:solidFill>
                <a:srgbClr val="EAEAE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0" name="object 20"/>
          <p:cNvSpPr txBox="1"/>
          <p:nvPr/>
        </p:nvSpPr>
        <p:spPr>
          <a:xfrm>
            <a:off x="88900" y="3335401"/>
            <a:ext cx="6511290" cy="3531870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12700" marR="5080" indent="1925320">
              <a:lnSpc>
                <a:spcPct val="100099"/>
              </a:lnSpc>
              <a:spcBef>
                <a:spcPts val="75"/>
              </a:spcBef>
            </a:pPr>
            <a:r>
              <a:rPr sz="11500" spc="-254" dirty="0">
                <a:latin typeface="Arial Black"/>
                <a:cs typeface="Arial Black"/>
              </a:rPr>
              <a:t>Your </a:t>
            </a:r>
            <a:r>
              <a:rPr sz="11500" spc="-250" dirty="0">
                <a:latin typeface="Arial Black"/>
                <a:cs typeface="Arial Black"/>
              </a:rPr>
              <a:t> </a:t>
            </a:r>
            <a:r>
              <a:rPr sz="11500" spc="-10" dirty="0">
                <a:latin typeface="Arial Black"/>
                <a:cs typeface="Arial Black"/>
              </a:rPr>
              <a:t>Attentio</a:t>
            </a:r>
            <a:endParaRPr sz="11500">
              <a:latin typeface="Arial Black"/>
              <a:cs typeface="Arial Black"/>
            </a:endParaRPr>
          </a:p>
        </p:txBody>
      </p:sp>
      <p:sp>
        <p:nvSpPr>
          <p:cNvPr id="21" name="object 21"/>
          <p:cNvSpPr/>
          <p:nvPr/>
        </p:nvSpPr>
        <p:spPr>
          <a:xfrm>
            <a:off x="7715250" y="1924050"/>
            <a:ext cx="4476750" cy="1628775"/>
          </a:xfrm>
          <a:custGeom>
            <a:avLst/>
            <a:gdLst/>
            <a:ahLst/>
            <a:cxnLst/>
            <a:rect l="l" t="t" r="r" b="b"/>
            <a:pathLst>
              <a:path w="4476750" h="1628775">
                <a:moveTo>
                  <a:pt x="4476750" y="0"/>
                </a:moveTo>
                <a:lnTo>
                  <a:pt x="0" y="0"/>
                </a:lnTo>
                <a:lnTo>
                  <a:pt x="0" y="1628775"/>
                </a:lnTo>
                <a:lnTo>
                  <a:pt x="4476750" y="1628775"/>
                </a:lnTo>
                <a:lnTo>
                  <a:pt x="4476750" y="0"/>
                </a:lnTo>
                <a:close/>
              </a:path>
            </a:pathLst>
          </a:custGeom>
          <a:solidFill>
            <a:schemeClr val="bg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 txBox="1"/>
          <p:nvPr/>
        </p:nvSpPr>
        <p:spPr>
          <a:xfrm>
            <a:off x="8258556" y="1890077"/>
            <a:ext cx="3394710" cy="1651000"/>
          </a:xfrm>
          <a:prstGeom prst="rect">
            <a:avLst/>
          </a:prstGeom>
        </p:spPr>
        <p:txBody>
          <a:bodyPr vert="horz" wrap="square" lIns="0" tIns="47625" rIns="0" bIns="0" rtlCol="0">
            <a:spAutoFit/>
          </a:bodyPr>
          <a:lstStyle/>
          <a:p>
            <a:pPr marL="12700" marR="5080" indent="1086485">
              <a:lnSpc>
                <a:spcPts val="6310"/>
              </a:lnSpc>
              <a:spcBef>
                <a:spcPts val="375"/>
              </a:spcBef>
            </a:pPr>
            <a:r>
              <a:rPr sz="5400" b="1" spc="20" dirty="0">
                <a:solidFill>
                  <a:srgbClr val="FFFF00"/>
                </a:solidFill>
                <a:latin typeface="Trebuchet MS"/>
                <a:cs typeface="Trebuchet MS"/>
              </a:rPr>
              <a:t>Any </a:t>
            </a:r>
            <a:r>
              <a:rPr sz="5400" b="1" spc="25" dirty="0">
                <a:solidFill>
                  <a:srgbClr val="FFFF00"/>
                </a:solidFill>
                <a:latin typeface="Trebuchet MS"/>
                <a:cs typeface="Trebuchet MS"/>
              </a:rPr>
              <a:t> </a:t>
            </a:r>
            <a:r>
              <a:rPr sz="5400" b="1" dirty="0">
                <a:solidFill>
                  <a:srgbClr val="FFFF00"/>
                </a:solidFill>
                <a:latin typeface="Trebuchet MS"/>
                <a:cs typeface="Trebuchet MS"/>
              </a:rPr>
              <a:t>q</a:t>
            </a:r>
            <a:r>
              <a:rPr sz="5400" b="1" spc="20" dirty="0">
                <a:solidFill>
                  <a:srgbClr val="FFFF00"/>
                </a:solidFill>
                <a:latin typeface="Trebuchet MS"/>
                <a:cs typeface="Trebuchet MS"/>
              </a:rPr>
              <a:t>u</a:t>
            </a:r>
            <a:r>
              <a:rPr sz="5400" b="1" spc="-35" dirty="0">
                <a:solidFill>
                  <a:srgbClr val="FFFF00"/>
                </a:solidFill>
                <a:latin typeface="Trebuchet MS"/>
                <a:cs typeface="Trebuchet MS"/>
              </a:rPr>
              <a:t>e</a:t>
            </a:r>
            <a:r>
              <a:rPr sz="5400" b="1" dirty="0">
                <a:solidFill>
                  <a:srgbClr val="FFFF00"/>
                </a:solidFill>
                <a:latin typeface="Trebuchet MS"/>
                <a:cs typeface="Trebuchet MS"/>
              </a:rPr>
              <a:t>s</a:t>
            </a:r>
            <a:r>
              <a:rPr sz="5400" b="1" spc="25" dirty="0">
                <a:solidFill>
                  <a:srgbClr val="FFFF00"/>
                </a:solidFill>
                <a:latin typeface="Trebuchet MS"/>
                <a:cs typeface="Trebuchet MS"/>
              </a:rPr>
              <a:t>t</a:t>
            </a:r>
            <a:r>
              <a:rPr sz="5400" b="1" spc="-35" dirty="0">
                <a:solidFill>
                  <a:srgbClr val="FFFF00"/>
                </a:solidFill>
                <a:latin typeface="Trebuchet MS"/>
                <a:cs typeface="Trebuchet MS"/>
              </a:rPr>
              <a:t>i</a:t>
            </a:r>
            <a:r>
              <a:rPr sz="5400" b="1" spc="10" dirty="0">
                <a:solidFill>
                  <a:srgbClr val="FFFF00"/>
                </a:solidFill>
                <a:latin typeface="Trebuchet MS"/>
                <a:cs typeface="Trebuchet MS"/>
              </a:rPr>
              <a:t>o</a:t>
            </a:r>
            <a:r>
              <a:rPr sz="5400" b="1" spc="30" dirty="0">
                <a:solidFill>
                  <a:srgbClr val="FFFF00"/>
                </a:solidFill>
                <a:latin typeface="Trebuchet MS"/>
                <a:cs typeface="Trebuchet MS"/>
              </a:rPr>
              <a:t>n</a:t>
            </a:r>
            <a:r>
              <a:rPr sz="5400" b="1" dirty="0">
                <a:solidFill>
                  <a:srgbClr val="FFFF00"/>
                </a:solidFill>
                <a:latin typeface="Trebuchet MS"/>
                <a:cs typeface="Trebuchet MS"/>
              </a:rPr>
              <a:t>s?</a:t>
            </a:r>
            <a:endParaRPr sz="5400">
              <a:latin typeface="Trebuchet MS"/>
              <a:cs typeface="Trebuchet MS"/>
            </a:endParaRPr>
          </a:p>
        </p:txBody>
      </p:sp>
      <p:pic>
        <p:nvPicPr>
          <p:cNvPr id="23" name="object 23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7639050" y="3648074"/>
            <a:ext cx="4552950" cy="3209925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12087225" cy="6858000"/>
            <a:chOff x="0" y="0"/>
            <a:chExt cx="12087225" cy="68580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124450" y="0"/>
              <a:ext cx="6962775" cy="6857998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0"/>
              <a:ext cx="6286499" cy="6857998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12192000" y="0"/>
                </a:moveTo>
                <a:lnTo>
                  <a:pt x="0" y="0"/>
                </a:lnTo>
                <a:lnTo>
                  <a:pt x="0" y="6857998"/>
                </a:lnTo>
                <a:lnTo>
                  <a:pt x="12192000" y="6857998"/>
                </a:lnTo>
                <a:lnTo>
                  <a:pt x="12192000" y="0"/>
                </a:lnTo>
                <a:close/>
              </a:path>
            </a:pathLst>
          </a:custGeom>
          <a:solidFill>
            <a:schemeClr val="bg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35889" y="0"/>
            <a:ext cx="12031345" cy="2473113"/>
          </a:xfrm>
          <a:prstGeom prst="rect">
            <a:avLst/>
          </a:prstGeom>
        </p:spPr>
        <p:txBody>
          <a:bodyPr vert="horz" wrap="square" lIns="0" tIns="266700" rIns="0" bIns="0" rtlCol="0">
            <a:spAutoFit/>
          </a:bodyPr>
          <a:lstStyle/>
          <a:p>
            <a:pPr marL="2348230" marR="5080" indent="-2335530">
              <a:lnSpc>
                <a:spcPts val="8480"/>
              </a:lnSpc>
              <a:spcBef>
                <a:spcPts val="2100"/>
              </a:spcBef>
            </a:pPr>
            <a:r>
              <a:rPr sz="8750" b="1" spc="10" dirty="0">
                <a:solidFill>
                  <a:sysClr val="windowText" lastClr="000000"/>
                </a:solidFill>
                <a:latin typeface="Calibri"/>
                <a:cs typeface="Calibri"/>
              </a:rPr>
              <a:t>Cardinal</a:t>
            </a:r>
            <a:r>
              <a:rPr sz="8750" b="1" spc="-10" dirty="0">
                <a:solidFill>
                  <a:sysClr val="windowText" lastClr="000000"/>
                </a:solidFill>
                <a:latin typeface="Calibri"/>
                <a:cs typeface="Calibri"/>
              </a:rPr>
              <a:t> </a:t>
            </a:r>
            <a:r>
              <a:rPr sz="8750" b="1" spc="10" dirty="0">
                <a:solidFill>
                  <a:sysClr val="windowText" lastClr="000000"/>
                </a:solidFill>
                <a:latin typeface="Calibri"/>
                <a:cs typeface="Calibri"/>
              </a:rPr>
              <a:t>Signs</a:t>
            </a:r>
            <a:r>
              <a:rPr sz="8750" b="1" spc="40" dirty="0">
                <a:solidFill>
                  <a:sysClr val="windowText" lastClr="000000"/>
                </a:solidFill>
                <a:latin typeface="Calibri"/>
                <a:cs typeface="Calibri"/>
              </a:rPr>
              <a:t> </a:t>
            </a:r>
            <a:r>
              <a:rPr sz="8750" b="1" spc="15" dirty="0">
                <a:solidFill>
                  <a:sysClr val="windowText" lastClr="000000"/>
                </a:solidFill>
                <a:latin typeface="Calibri"/>
                <a:cs typeface="Calibri"/>
              </a:rPr>
              <a:t>of</a:t>
            </a:r>
            <a:r>
              <a:rPr sz="8750" b="1" spc="35" dirty="0">
                <a:solidFill>
                  <a:sysClr val="windowText" lastClr="000000"/>
                </a:solidFill>
                <a:latin typeface="Calibri"/>
                <a:cs typeface="Calibri"/>
              </a:rPr>
              <a:t> </a:t>
            </a:r>
            <a:r>
              <a:rPr sz="8750" b="1" spc="5" dirty="0">
                <a:solidFill>
                  <a:sysClr val="windowText" lastClr="000000"/>
                </a:solidFill>
                <a:latin typeface="Calibri"/>
                <a:cs typeface="Calibri"/>
              </a:rPr>
              <a:t>Diabetes </a:t>
            </a:r>
            <a:r>
              <a:rPr sz="8750" b="1" spc="-1960" dirty="0">
                <a:solidFill>
                  <a:sysClr val="windowText" lastClr="000000"/>
                </a:solidFill>
                <a:latin typeface="Calibri"/>
                <a:cs typeface="Calibri"/>
              </a:rPr>
              <a:t> </a:t>
            </a:r>
            <a:r>
              <a:rPr sz="8750" b="1" spc="15" dirty="0">
                <a:solidFill>
                  <a:sysClr val="windowText" lastClr="000000"/>
                </a:solidFill>
                <a:latin typeface="Calibri"/>
                <a:cs typeface="Calibri"/>
              </a:rPr>
              <a:t>Mellitus</a:t>
            </a:r>
            <a:r>
              <a:rPr sz="8750" b="1" spc="-20" dirty="0">
                <a:solidFill>
                  <a:sysClr val="windowText" lastClr="000000"/>
                </a:solidFill>
                <a:latin typeface="Calibri"/>
                <a:cs typeface="Calibri"/>
              </a:rPr>
              <a:t> </a:t>
            </a:r>
            <a:r>
              <a:rPr sz="8750" b="1" spc="5" dirty="0">
                <a:solidFill>
                  <a:sysClr val="windowText" lastClr="000000"/>
                </a:solidFill>
                <a:latin typeface="Calibri"/>
                <a:cs typeface="Calibri"/>
              </a:rPr>
              <a:t>(DM)</a:t>
            </a:r>
            <a:r>
              <a:rPr sz="8750" b="1" spc="60" dirty="0">
                <a:solidFill>
                  <a:sysClr val="windowText" lastClr="000000"/>
                </a:solidFill>
                <a:latin typeface="Calibri"/>
                <a:cs typeface="Calibri"/>
              </a:rPr>
              <a:t> </a:t>
            </a:r>
            <a:r>
              <a:rPr sz="8750" b="1" spc="25" dirty="0">
                <a:solidFill>
                  <a:sysClr val="windowText" lastClr="000000"/>
                </a:solidFill>
                <a:latin typeface="Calibri"/>
                <a:cs typeface="Calibri"/>
              </a:rPr>
              <a:t>:-</a:t>
            </a:r>
            <a:endParaRPr sz="8750" dirty="0">
              <a:solidFill>
                <a:sysClr val="windowText" lastClr="000000"/>
              </a:solidFill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78739" y="2159888"/>
            <a:ext cx="4253230" cy="44284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422275" indent="-410209">
              <a:lnSpc>
                <a:spcPct val="100000"/>
              </a:lnSpc>
              <a:spcBef>
                <a:spcPts val="105"/>
              </a:spcBef>
              <a:buSzPct val="97222"/>
              <a:buFont typeface="Wingdings"/>
              <a:buChar char=""/>
              <a:tabLst>
                <a:tab pos="422909" algn="l"/>
              </a:tabLst>
            </a:pPr>
            <a:r>
              <a:rPr sz="3600" b="1" spc="-5" dirty="0">
                <a:solidFill>
                  <a:sysClr val="windowText" lastClr="000000"/>
                </a:solidFill>
                <a:latin typeface="Calibri"/>
                <a:cs typeface="Calibri"/>
              </a:rPr>
              <a:t>Polydipsia</a:t>
            </a:r>
            <a:endParaRPr sz="3600" dirty="0">
              <a:solidFill>
                <a:sysClr val="windowText" lastClr="000000"/>
              </a:solidFill>
              <a:latin typeface="Calibri"/>
              <a:cs typeface="Calibri"/>
            </a:endParaRPr>
          </a:p>
          <a:p>
            <a:pPr marL="422275" indent="-410209">
              <a:lnSpc>
                <a:spcPct val="100000"/>
              </a:lnSpc>
              <a:spcBef>
                <a:spcPts val="35"/>
              </a:spcBef>
              <a:buSzPct val="97222"/>
              <a:buFont typeface="Wingdings"/>
              <a:buChar char=""/>
              <a:tabLst>
                <a:tab pos="422909" algn="l"/>
              </a:tabLst>
            </a:pPr>
            <a:r>
              <a:rPr sz="3600" b="1" dirty="0">
                <a:solidFill>
                  <a:sysClr val="windowText" lastClr="000000"/>
                </a:solidFill>
                <a:latin typeface="Calibri"/>
                <a:cs typeface="Calibri"/>
              </a:rPr>
              <a:t>Polyuria</a:t>
            </a:r>
            <a:endParaRPr sz="3600" dirty="0">
              <a:solidFill>
                <a:sysClr val="windowText" lastClr="000000"/>
              </a:solidFill>
              <a:latin typeface="Calibri"/>
              <a:cs typeface="Calibri"/>
            </a:endParaRPr>
          </a:p>
          <a:p>
            <a:pPr marL="422275" indent="-410209">
              <a:lnSpc>
                <a:spcPts val="4300"/>
              </a:lnSpc>
              <a:spcBef>
                <a:spcPts val="35"/>
              </a:spcBef>
              <a:buSzPct val="97222"/>
              <a:buFont typeface="Wingdings"/>
              <a:buChar char=""/>
              <a:tabLst>
                <a:tab pos="422909" algn="l"/>
              </a:tabLst>
            </a:pPr>
            <a:r>
              <a:rPr sz="3600" b="1" spc="5" dirty="0">
                <a:solidFill>
                  <a:sysClr val="windowText" lastClr="000000"/>
                </a:solidFill>
                <a:latin typeface="Calibri"/>
                <a:cs typeface="Calibri"/>
              </a:rPr>
              <a:t>Polyphagia</a:t>
            </a:r>
            <a:endParaRPr sz="3600" dirty="0">
              <a:solidFill>
                <a:sysClr val="windowText" lastClr="000000"/>
              </a:solidFill>
              <a:latin typeface="Calibri"/>
              <a:cs typeface="Calibri"/>
            </a:endParaRPr>
          </a:p>
          <a:p>
            <a:pPr marL="422275" indent="-410209">
              <a:lnSpc>
                <a:spcPts val="4300"/>
              </a:lnSpc>
              <a:buSzPct val="97222"/>
              <a:buFont typeface="Wingdings"/>
              <a:buChar char=""/>
              <a:tabLst>
                <a:tab pos="422909" algn="l"/>
              </a:tabLst>
            </a:pPr>
            <a:r>
              <a:rPr sz="3600" b="1" spc="-25" dirty="0">
                <a:solidFill>
                  <a:sysClr val="windowText" lastClr="000000"/>
                </a:solidFill>
                <a:latin typeface="Calibri"/>
                <a:cs typeface="Calibri"/>
              </a:rPr>
              <a:t>Weigh</a:t>
            </a:r>
            <a:r>
              <a:rPr sz="3600" b="1" spc="-70" dirty="0">
                <a:solidFill>
                  <a:sysClr val="windowText" lastClr="000000"/>
                </a:solidFill>
                <a:latin typeface="Calibri"/>
                <a:cs typeface="Calibri"/>
              </a:rPr>
              <a:t> </a:t>
            </a:r>
            <a:r>
              <a:rPr sz="3600" b="1" dirty="0">
                <a:solidFill>
                  <a:sysClr val="windowText" lastClr="000000"/>
                </a:solidFill>
                <a:latin typeface="Calibri"/>
                <a:cs typeface="Calibri"/>
              </a:rPr>
              <a:t>loss</a:t>
            </a:r>
            <a:r>
              <a:rPr sz="3600" b="1" spc="-25" dirty="0">
                <a:solidFill>
                  <a:sysClr val="windowText" lastClr="000000"/>
                </a:solidFill>
                <a:latin typeface="Calibri"/>
                <a:cs typeface="Calibri"/>
              </a:rPr>
              <a:t> </a:t>
            </a:r>
            <a:r>
              <a:rPr sz="3600" b="1" dirty="0">
                <a:solidFill>
                  <a:sysClr val="windowText" lastClr="000000"/>
                </a:solidFill>
                <a:latin typeface="Calibri"/>
                <a:cs typeface="Calibri"/>
              </a:rPr>
              <a:t>[OR]</a:t>
            </a:r>
            <a:endParaRPr sz="3600" dirty="0">
              <a:solidFill>
                <a:sysClr val="windowText" lastClr="000000"/>
              </a:solidFill>
              <a:latin typeface="Calibri"/>
              <a:cs typeface="Calibri"/>
            </a:endParaRPr>
          </a:p>
          <a:p>
            <a:pPr marL="422275" indent="-410209">
              <a:lnSpc>
                <a:spcPts val="4300"/>
              </a:lnSpc>
              <a:spcBef>
                <a:spcPts val="35"/>
              </a:spcBef>
              <a:buSzPct val="97222"/>
              <a:buFont typeface="Wingdings"/>
              <a:buChar char=""/>
              <a:tabLst>
                <a:tab pos="422909" algn="l"/>
              </a:tabLst>
            </a:pPr>
            <a:r>
              <a:rPr sz="3600" b="1" spc="-5" dirty="0">
                <a:solidFill>
                  <a:sysClr val="windowText" lastClr="000000"/>
                </a:solidFill>
                <a:latin typeface="Calibri"/>
                <a:cs typeface="Calibri"/>
              </a:rPr>
              <a:t>Obesity</a:t>
            </a:r>
            <a:endParaRPr sz="3600" dirty="0">
              <a:solidFill>
                <a:sysClr val="windowText" lastClr="000000"/>
              </a:solidFill>
              <a:latin typeface="Calibri"/>
              <a:cs typeface="Calibri"/>
            </a:endParaRPr>
          </a:p>
          <a:p>
            <a:pPr marL="422275" indent="-410209">
              <a:lnSpc>
                <a:spcPts val="4300"/>
              </a:lnSpc>
              <a:buSzPct val="97222"/>
              <a:buFont typeface="Wingdings"/>
              <a:buChar char=""/>
              <a:tabLst>
                <a:tab pos="422909" algn="l"/>
              </a:tabLst>
            </a:pPr>
            <a:r>
              <a:rPr sz="3600" b="1" spc="-5" dirty="0">
                <a:solidFill>
                  <a:sysClr val="windowText" lastClr="000000"/>
                </a:solidFill>
                <a:latin typeface="Calibri"/>
                <a:cs typeface="Calibri"/>
              </a:rPr>
              <a:t>Poor</a:t>
            </a:r>
            <a:r>
              <a:rPr sz="3600" b="1" spc="-100" dirty="0">
                <a:solidFill>
                  <a:sysClr val="windowText" lastClr="000000"/>
                </a:solidFill>
                <a:latin typeface="Calibri"/>
                <a:cs typeface="Calibri"/>
              </a:rPr>
              <a:t> </a:t>
            </a:r>
            <a:r>
              <a:rPr sz="3600" b="1" spc="10" dirty="0">
                <a:solidFill>
                  <a:sysClr val="windowText" lastClr="000000"/>
                </a:solidFill>
                <a:latin typeface="Calibri"/>
                <a:cs typeface="Calibri"/>
              </a:rPr>
              <a:t>wound</a:t>
            </a:r>
            <a:r>
              <a:rPr sz="3600" b="1" spc="-75" dirty="0">
                <a:solidFill>
                  <a:sysClr val="windowText" lastClr="000000"/>
                </a:solidFill>
                <a:latin typeface="Calibri"/>
                <a:cs typeface="Calibri"/>
              </a:rPr>
              <a:t> </a:t>
            </a:r>
            <a:r>
              <a:rPr sz="3600" b="1" spc="5" dirty="0">
                <a:solidFill>
                  <a:sysClr val="windowText" lastClr="000000"/>
                </a:solidFill>
                <a:latin typeface="Calibri"/>
                <a:cs typeface="Calibri"/>
              </a:rPr>
              <a:t>healing</a:t>
            </a:r>
            <a:endParaRPr sz="3600" dirty="0">
              <a:solidFill>
                <a:sysClr val="windowText" lastClr="000000"/>
              </a:solidFill>
              <a:latin typeface="Calibri"/>
              <a:cs typeface="Calibri"/>
            </a:endParaRPr>
          </a:p>
          <a:p>
            <a:pPr marL="422275" indent="-410209">
              <a:lnSpc>
                <a:spcPct val="100000"/>
              </a:lnSpc>
              <a:spcBef>
                <a:spcPts val="40"/>
              </a:spcBef>
              <a:buSzPct val="97222"/>
              <a:buFont typeface="Wingdings"/>
              <a:buChar char=""/>
              <a:tabLst>
                <a:tab pos="422909" algn="l"/>
              </a:tabLst>
            </a:pPr>
            <a:r>
              <a:rPr sz="3600" b="1" spc="-15" dirty="0">
                <a:solidFill>
                  <a:sysClr val="windowText" lastClr="000000"/>
                </a:solidFill>
                <a:latin typeface="Calibri"/>
                <a:cs typeface="Calibri"/>
              </a:rPr>
              <a:t>Severe</a:t>
            </a:r>
            <a:r>
              <a:rPr sz="3600" b="1" spc="-105" dirty="0">
                <a:solidFill>
                  <a:sysClr val="windowText" lastClr="000000"/>
                </a:solidFill>
                <a:latin typeface="Calibri"/>
                <a:cs typeface="Calibri"/>
              </a:rPr>
              <a:t> </a:t>
            </a:r>
            <a:r>
              <a:rPr sz="3600" b="1" spc="-5" dirty="0">
                <a:solidFill>
                  <a:sysClr val="windowText" lastClr="000000"/>
                </a:solidFill>
                <a:latin typeface="Calibri"/>
                <a:cs typeface="Calibri"/>
              </a:rPr>
              <a:t>infection</a:t>
            </a:r>
            <a:endParaRPr sz="3600" dirty="0">
              <a:solidFill>
                <a:sysClr val="windowText" lastClr="000000"/>
              </a:solidFill>
              <a:latin typeface="Calibri"/>
              <a:cs typeface="Calibri"/>
            </a:endParaRPr>
          </a:p>
          <a:p>
            <a:pPr marL="422275" indent="-410209">
              <a:lnSpc>
                <a:spcPct val="100000"/>
              </a:lnSpc>
              <a:spcBef>
                <a:spcPts val="35"/>
              </a:spcBef>
              <a:buSzPct val="97222"/>
              <a:buFont typeface="Wingdings"/>
              <a:buChar char=""/>
              <a:tabLst>
                <a:tab pos="422909" algn="l"/>
              </a:tabLst>
            </a:pPr>
            <a:r>
              <a:rPr sz="3600" b="1" spc="-15" dirty="0">
                <a:solidFill>
                  <a:sysClr val="windowText" lastClr="000000"/>
                </a:solidFill>
                <a:latin typeface="Calibri"/>
                <a:cs typeface="Calibri"/>
              </a:rPr>
              <a:t>Weakness</a:t>
            </a:r>
            <a:endParaRPr sz="3600" dirty="0">
              <a:solidFill>
                <a:sysClr val="windowText" lastClr="000000"/>
              </a:solidFill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52425" y="380936"/>
            <a:ext cx="5319776" cy="6148451"/>
          </a:xfrm>
          <a:prstGeom prst="rect">
            <a:avLst/>
          </a:prstGeom>
        </p:spPr>
      </p:pic>
      <p:sp>
        <p:nvSpPr>
          <p:cNvPr id="3" name="object 3"/>
          <p:cNvSpPr/>
          <p:nvPr/>
        </p:nvSpPr>
        <p:spPr>
          <a:xfrm>
            <a:off x="133350" y="162559"/>
            <a:ext cx="5762625" cy="6590030"/>
          </a:xfrm>
          <a:custGeom>
            <a:avLst/>
            <a:gdLst/>
            <a:ahLst/>
            <a:cxnLst/>
            <a:rect l="l" t="t" r="r" b="b"/>
            <a:pathLst>
              <a:path w="5762625" h="6590030">
                <a:moveTo>
                  <a:pt x="5579745" y="182880"/>
                </a:moveTo>
                <a:lnTo>
                  <a:pt x="182880" y="182880"/>
                </a:lnTo>
                <a:lnTo>
                  <a:pt x="182880" y="228600"/>
                </a:lnTo>
                <a:lnTo>
                  <a:pt x="182880" y="6362700"/>
                </a:lnTo>
                <a:lnTo>
                  <a:pt x="182880" y="6408420"/>
                </a:lnTo>
                <a:lnTo>
                  <a:pt x="5579745" y="6408420"/>
                </a:lnTo>
                <a:lnTo>
                  <a:pt x="5579745" y="6362700"/>
                </a:lnTo>
                <a:lnTo>
                  <a:pt x="228600" y="6362700"/>
                </a:lnTo>
                <a:lnTo>
                  <a:pt x="228600" y="228600"/>
                </a:lnTo>
                <a:lnTo>
                  <a:pt x="5534025" y="228600"/>
                </a:lnTo>
                <a:lnTo>
                  <a:pt x="5534025" y="6362065"/>
                </a:lnTo>
                <a:lnTo>
                  <a:pt x="5579745" y="6362065"/>
                </a:lnTo>
                <a:lnTo>
                  <a:pt x="5579745" y="228600"/>
                </a:lnTo>
                <a:lnTo>
                  <a:pt x="5579745" y="227965"/>
                </a:lnTo>
                <a:lnTo>
                  <a:pt x="5579745" y="182880"/>
                </a:lnTo>
                <a:close/>
              </a:path>
              <a:path w="5762625" h="6590030">
                <a:moveTo>
                  <a:pt x="5762625" y="0"/>
                </a:moveTo>
                <a:lnTo>
                  <a:pt x="5625465" y="0"/>
                </a:lnTo>
                <a:lnTo>
                  <a:pt x="5625465" y="137160"/>
                </a:lnTo>
                <a:lnTo>
                  <a:pt x="5625465" y="6452870"/>
                </a:lnTo>
                <a:lnTo>
                  <a:pt x="137160" y="6452870"/>
                </a:lnTo>
                <a:lnTo>
                  <a:pt x="137160" y="137160"/>
                </a:lnTo>
                <a:lnTo>
                  <a:pt x="5625465" y="137160"/>
                </a:lnTo>
                <a:lnTo>
                  <a:pt x="5625465" y="0"/>
                </a:lnTo>
                <a:lnTo>
                  <a:pt x="0" y="0"/>
                </a:lnTo>
                <a:lnTo>
                  <a:pt x="0" y="137160"/>
                </a:lnTo>
                <a:lnTo>
                  <a:pt x="0" y="6452870"/>
                </a:lnTo>
                <a:lnTo>
                  <a:pt x="0" y="6590030"/>
                </a:lnTo>
                <a:lnTo>
                  <a:pt x="5762625" y="6590030"/>
                </a:lnTo>
                <a:lnTo>
                  <a:pt x="5762625" y="6453505"/>
                </a:lnTo>
                <a:lnTo>
                  <a:pt x="5762625" y="6452870"/>
                </a:lnTo>
                <a:lnTo>
                  <a:pt x="5762625" y="137160"/>
                </a:lnTo>
                <a:lnTo>
                  <a:pt x="5762625" y="136525"/>
                </a:lnTo>
                <a:lnTo>
                  <a:pt x="5762625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419850" y="380936"/>
            <a:ext cx="5310251" cy="6148451"/>
          </a:xfrm>
          <a:prstGeom prst="rect">
            <a:avLst/>
          </a:prstGeom>
        </p:spPr>
      </p:pic>
      <p:sp>
        <p:nvSpPr>
          <p:cNvPr id="5" name="object 5"/>
          <p:cNvSpPr/>
          <p:nvPr/>
        </p:nvSpPr>
        <p:spPr>
          <a:xfrm>
            <a:off x="6200775" y="162559"/>
            <a:ext cx="5753100" cy="6590030"/>
          </a:xfrm>
          <a:custGeom>
            <a:avLst/>
            <a:gdLst/>
            <a:ahLst/>
            <a:cxnLst/>
            <a:rect l="l" t="t" r="r" b="b"/>
            <a:pathLst>
              <a:path w="5753100" h="6590030">
                <a:moveTo>
                  <a:pt x="5570220" y="182880"/>
                </a:moveTo>
                <a:lnTo>
                  <a:pt x="182880" y="182880"/>
                </a:lnTo>
                <a:lnTo>
                  <a:pt x="182880" y="228600"/>
                </a:lnTo>
                <a:lnTo>
                  <a:pt x="182880" y="6362700"/>
                </a:lnTo>
                <a:lnTo>
                  <a:pt x="182880" y="6408420"/>
                </a:lnTo>
                <a:lnTo>
                  <a:pt x="5570220" y="6408420"/>
                </a:lnTo>
                <a:lnTo>
                  <a:pt x="5570220" y="6362700"/>
                </a:lnTo>
                <a:lnTo>
                  <a:pt x="228600" y="6362700"/>
                </a:lnTo>
                <a:lnTo>
                  <a:pt x="228600" y="228600"/>
                </a:lnTo>
                <a:lnTo>
                  <a:pt x="5524500" y="228600"/>
                </a:lnTo>
                <a:lnTo>
                  <a:pt x="5524500" y="6362065"/>
                </a:lnTo>
                <a:lnTo>
                  <a:pt x="5570220" y="6362065"/>
                </a:lnTo>
                <a:lnTo>
                  <a:pt x="5570220" y="228600"/>
                </a:lnTo>
                <a:lnTo>
                  <a:pt x="5570220" y="227965"/>
                </a:lnTo>
                <a:lnTo>
                  <a:pt x="5570220" y="182880"/>
                </a:lnTo>
                <a:close/>
              </a:path>
              <a:path w="5753100" h="6590030">
                <a:moveTo>
                  <a:pt x="5753100" y="0"/>
                </a:moveTo>
                <a:lnTo>
                  <a:pt x="5615940" y="0"/>
                </a:lnTo>
                <a:lnTo>
                  <a:pt x="5615940" y="137160"/>
                </a:lnTo>
                <a:lnTo>
                  <a:pt x="5615940" y="6452870"/>
                </a:lnTo>
                <a:lnTo>
                  <a:pt x="137160" y="6452870"/>
                </a:lnTo>
                <a:lnTo>
                  <a:pt x="137160" y="137160"/>
                </a:lnTo>
                <a:lnTo>
                  <a:pt x="5615940" y="137160"/>
                </a:lnTo>
                <a:lnTo>
                  <a:pt x="5615940" y="0"/>
                </a:lnTo>
                <a:lnTo>
                  <a:pt x="0" y="0"/>
                </a:lnTo>
                <a:lnTo>
                  <a:pt x="0" y="137160"/>
                </a:lnTo>
                <a:lnTo>
                  <a:pt x="0" y="6452870"/>
                </a:lnTo>
                <a:lnTo>
                  <a:pt x="0" y="6590030"/>
                </a:lnTo>
                <a:lnTo>
                  <a:pt x="5753100" y="6590030"/>
                </a:lnTo>
                <a:lnTo>
                  <a:pt x="5753100" y="6453505"/>
                </a:lnTo>
                <a:lnTo>
                  <a:pt x="5753100" y="6452870"/>
                </a:lnTo>
                <a:lnTo>
                  <a:pt x="5753100" y="137160"/>
                </a:lnTo>
                <a:lnTo>
                  <a:pt x="5753100" y="136525"/>
                </a:lnTo>
                <a:lnTo>
                  <a:pt x="575310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0487" y="0"/>
            <a:ext cx="10850880" cy="758190"/>
          </a:xfrm>
          <a:prstGeom prst="rect">
            <a:avLst/>
          </a:prstGeom>
          <a:solidFill>
            <a:schemeClr val="bg1"/>
          </a:solidFill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800" b="1" spc="-15" dirty="0">
                <a:latin typeface="Calibri"/>
                <a:cs typeface="Calibri"/>
              </a:rPr>
              <a:t>General</a:t>
            </a:r>
            <a:r>
              <a:rPr sz="4800" b="1" spc="-25" dirty="0">
                <a:latin typeface="Calibri"/>
                <a:cs typeface="Calibri"/>
              </a:rPr>
              <a:t> </a:t>
            </a:r>
            <a:r>
              <a:rPr sz="4800" b="1" spc="-10" dirty="0">
                <a:latin typeface="Calibri"/>
                <a:cs typeface="Calibri"/>
              </a:rPr>
              <a:t>Complications </a:t>
            </a:r>
            <a:r>
              <a:rPr sz="4800" b="1" spc="-20" dirty="0">
                <a:latin typeface="Calibri"/>
                <a:cs typeface="Calibri"/>
              </a:rPr>
              <a:t>of</a:t>
            </a:r>
            <a:r>
              <a:rPr sz="4800" b="1" spc="20" dirty="0">
                <a:latin typeface="Calibri"/>
                <a:cs typeface="Calibri"/>
              </a:rPr>
              <a:t> </a:t>
            </a:r>
            <a:r>
              <a:rPr sz="4800" b="1" spc="-20" dirty="0">
                <a:latin typeface="Calibri"/>
                <a:cs typeface="Calibri"/>
              </a:rPr>
              <a:t>diabetes</a:t>
            </a:r>
            <a:r>
              <a:rPr sz="4800" b="1" spc="-10" dirty="0">
                <a:latin typeface="Calibri"/>
                <a:cs typeface="Calibri"/>
              </a:rPr>
              <a:t> </a:t>
            </a:r>
            <a:r>
              <a:rPr sz="4800" b="1" spc="-5" dirty="0">
                <a:latin typeface="Calibri"/>
                <a:cs typeface="Calibri"/>
              </a:rPr>
              <a:t>mellitus</a:t>
            </a:r>
            <a:endParaRPr sz="4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1999" cy="6857998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9524"/>
            <a:ext cx="12191999" cy="6848473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-304800" y="-22860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12192000" y="0"/>
                </a:moveTo>
                <a:lnTo>
                  <a:pt x="0" y="0"/>
                </a:lnTo>
                <a:lnTo>
                  <a:pt x="0" y="6858000"/>
                </a:lnTo>
                <a:lnTo>
                  <a:pt x="12192000" y="6858000"/>
                </a:lnTo>
                <a:lnTo>
                  <a:pt x="12192000" y="0"/>
                </a:lnTo>
                <a:close/>
              </a:path>
            </a:pathLst>
          </a:custGeom>
          <a:solidFill>
            <a:schemeClr val="bg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91439" y="1083944"/>
            <a:ext cx="9401175" cy="76200"/>
          </a:xfrm>
          <a:custGeom>
            <a:avLst/>
            <a:gdLst/>
            <a:ahLst/>
            <a:cxnLst/>
            <a:rect l="l" t="t" r="r" b="b"/>
            <a:pathLst>
              <a:path w="9401175" h="76200">
                <a:moveTo>
                  <a:pt x="9401175" y="0"/>
                </a:moveTo>
                <a:lnTo>
                  <a:pt x="0" y="0"/>
                </a:lnTo>
                <a:lnTo>
                  <a:pt x="0" y="76200"/>
                </a:lnTo>
                <a:lnTo>
                  <a:pt x="9401175" y="76200"/>
                </a:lnTo>
                <a:lnTo>
                  <a:pt x="9401175" y="0"/>
                </a:lnTo>
                <a:close/>
              </a:path>
            </a:pathLst>
          </a:custGeom>
          <a:solidFill>
            <a:srgbClr val="EDEBE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78739" y="0"/>
            <a:ext cx="9431020" cy="136461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8750" b="1" spc="-40" dirty="0">
                <a:solidFill>
                  <a:sysClr val="windowText" lastClr="000000"/>
                </a:solidFill>
                <a:latin typeface="Calibri"/>
                <a:cs typeface="Calibri"/>
              </a:rPr>
              <a:t>Oral</a:t>
            </a:r>
            <a:r>
              <a:rPr sz="8750" b="1" spc="35" dirty="0">
                <a:solidFill>
                  <a:sysClr val="windowText" lastClr="000000"/>
                </a:solidFill>
                <a:latin typeface="Calibri"/>
                <a:cs typeface="Calibri"/>
              </a:rPr>
              <a:t> </a:t>
            </a:r>
            <a:r>
              <a:rPr sz="8750" b="1" dirty="0">
                <a:solidFill>
                  <a:sysClr val="windowText" lastClr="000000"/>
                </a:solidFill>
                <a:latin typeface="Calibri"/>
                <a:cs typeface="Calibri"/>
              </a:rPr>
              <a:t>complication</a:t>
            </a:r>
            <a:r>
              <a:rPr sz="8750" b="1" spc="35" dirty="0">
                <a:solidFill>
                  <a:sysClr val="windowText" lastClr="000000"/>
                </a:solidFill>
                <a:latin typeface="Calibri"/>
                <a:cs typeface="Calibri"/>
              </a:rPr>
              <a:t> </a:t>
            </a:r>
            <a:r>
              <a:rPr sz="8750" b="1" spc="20" dirty="0">
                <a:solidFill>
                  <a:sysClr val="windowText" lastClr="000000"/>
                </a:solidFill>
                <a:latin typeface="Calibri"/>
                <a:cs typeface="Calibri"/>
              </a:rPr>
              <a:t>of</a:t>
            </a:r>
            <a:endParaRPr sz="8750" dirty="0">
              <a:solidFill>
                <a:sysClr val="windowText" lastClr="000000"/>
              </a:solidFill>
              <a:latin typeface="Calibri"/>
              <a:cs typeface="Calibri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91439" y="2284095"/>
            <a:ext cx="10563225" cy="76200"/>
          </a:xfrm>
          <a:custGeom>
            <a:avLst/>
            <a:gdLst/>
            <a:ahLst/>
            <a:cxnLst/>
            <a:rect l="l" t="t" r="r" b="b"/>
            <a:pathLst>
              <a:path w="10563225" h="76200">
                <a:moveTo>
                  <a:pt x="10563225" y="0"/>
                </a:moveTo>
                <a:lnTo>
                  <a:pt x="0" y="0"/>
                </a:lnTo>
                <a:lnTo>
                  <a:pt x="0" y="76200"/>
                </a:lnTo>
                <a:lnTo>
                  <a:pt x="10563225" y="76200"/>
                </a:lnTo>
                <a:lnTo>
                  <a:pt x="10563225" y="0"/>
                </a:lnTo>
                <a:close/>
              </a:path>
            </a:pathLst>
          </a:custGeom>
          <a:solidFill>
            <a:srgbClr val="EDEBE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78739" y="1034478"/>
            <a:ext cx="10595610" cy="136461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8750" b="1" spc="25" dirty="0">
                <a:solidFill>
                  <a:sysClr val="windowText" lastClr="000000"/>
                </a:solidFill>
                <a:latin typeface="Calibri"/>
                <a:cs typeface="Calibri"/>
              </a:rPr>
              <a:t>poorly</a:t>
            </a:r>
            <a:r>
              <a:rPr sz="8750" b="1" spc="-80" dirty="0">
                <a:solidFill>
                  <a:sysClr val="windowText" lastClr="000000"/>
                </a:solidFill>
                <a:latin typeface="Calibri"/>
                <a:cs typeface="Calibri"/>
              </a:rPr>
              <a:t> </a:t>
            </a:r>
            <a:r>
              <a:rPr sz="8750" b="1" dirty="0">
                <a:solidFill>
                  <a:sysClr val="windowText" lastClr="000000"/>
                </a:solidFill>
                <a:latin typeface="Calibri"/>
                <a:cs typeface="Calibri"/>
              </a:rPr>
              <a:t>controlled</a:t>
            </a:r>
            <a:r>
              <a:rPr sz="8750" b="1" spc="-35" dirty="0">
                <a:solidFill>
                  <a:sysClr val="windowText" lastClr="000000"/>
                </a:solidFill>
                <a:latin typeface="Calibri"/>
                <a:cs typeface="Calibri"/>
              </a:rPr>
              <a:t> </a:t>
            </a:r>
            <a:r>
              <a:rPr sz="8750" b="1" spc="5" dirty="0">
                <a:solidFill>
                  <a:sysClr val="windowText" lastClr="000000"/>
                </a:solidFill>
                <a:latin typeface="Calibri"/>
                <a:cs typeface="Calibri"/>
              </a:rPr>
              <a:t>DM:-</a:t>
            </a:r>
            <a:endParaRPr sz="8750" dirty="0">
              <a:solidFill>
                <a:sysClr val="windowText" lastClr="000000"/>
              </a:solidFill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78739" y="2417445"/>
            <a:ext cx="8387715" cy="4156075"/>
          </a:xfrm>
          <a:prstGeom prst="rect">
            <a:avLst/>
          </a:prstGeom>
        </p:spPr>
        <p:txBody>
          <a:bodyPr vert="horz" wrap="square" lIns="0" tIns="73660" rIns="0" bIns="0" rtlCol="0">
            <a:spAutoFit/>
          </a:bodyPr>
          <a:lstStyle/>
          <a:p>
            <a:pPr marL="480695" indent="-468630">
              <a:lnSpc>
                <a:spcPct val="100000"/>
              </a:lnSpc>
              <a:spcBef>
                <a:spcPts val="580"/>
              </a:spcBef>
              <a:buSzPct val="97560"/>
              <a:buFont typeface="Wingdings"/>
              <a:buChar char=""/>
              <a:tabLst>
                <a:tab pos="481330" algn="l"/>
              </a:tabLst>
            </a:pPr>
            <a:r>
              <a:rPr sz="4100" b="1" spc="-5" dirty="0">
                <a:solidFill>
                  <a:sysClr val="windowText" lastClr="000000"/>
                </a:solidFill>
                <a:latin typeface="Calibri"/>
                <a:cs typeface="Calibri"/>
              </a:rPr>
              <a:t>Xerostomia.</a:t>
            </a:r>
            <a:endParaRPr sz="4100" dirty="0">
              <a:solidFill>
                <a:sysClr val="windowText" lastClr="000000"/>
              </a:solidFill>
              <a:latin typeface="Calibri"/>
              <a:cs typeface="Calibri"/>
            </a:endParaRPr>
          </a:p>
          <a:p>
            <a:pPr marL="480695" indent="-468630">
              <a:lnSpc>
                <a:spcPct val="100000"/>
              </a:lnSpc>
              <a:spcBef>
                <a:spcPts val="489"/>
              </a:spcBef>
              <a:buSzPct val="97560"/>
              <a:buFont typeface="Wingdings"/>
              <a:buChar char=""/>
              <a:tabLst>
                <a:tab pos="481330" algn="l"/>
              </a:tabLst>
            </a:pPr>
            <a:r>
              <a:rPr sz="4100" b="1" spc="15" dirty="0">
                <a:solidFill>
                  <a:sysClr val="windowText" lastClr="000000"/>
                </a:solidFill>
                <a:latin typeface="Calibri"/>
                <a:cs typeface="Calibri"/>
              </a:rPr>
              <a:t>B</a:t>
            </a:r>
            <a:r>
              <a:rPr sz="4100" b="1" spc="55" dirty="0">
                <a:solidFill>
                  <a:sysClr val="windowText" lastClr="000000"/>
                </a:solidFill>
                <a:latin typeface="Calibri"/>
                <a:cs typeface="Calibri"/>
              </a:rPr>
              <a:t>u</a:t>
            </a:r>
            <a:r>
              <a:rPr sz="4100" b="1" spc="40" dirty="0">
                <a:solidFill>
                  <a:sysClr val="windowText" lastClr="000000"/>
                </a:solidFill>
                <a:latin typeface="Calibri"/>
                <a:cs typeface="Calibri"/>
              </a:rPr>
              <a:t>rnin</a:t>
            </a:r>
            <a:r>
              <a:rPr sz="4100" b="1" spc="10" dirty="0">
                <a:solidFill>
                  <a:sysClr val="windowText" lastClr="000000"/>
                </a:solidFill>
                <a:latin typeface="Calibri"/>
                <a:cs typeface="Calibri"/>
              </a:rPr>
              <a:t>g</a:t>
            </a:r>
            <a:r>
              <a:rPr sz="4100" b="1" spc="-254" dirty="0">
                <a:solidFill>
                  <a:sysClr val="windowText" lastClr="000000"/>
                </a:solidFill>
                <a:latin typeface="Calibri"/>
                <a:cs typeface="Calibri"/>
              </a:rPr>
              <a:t> </a:t>
            </a:r>
            <a:r>
              <a:rPr sz="4100" b="1" spc="10" dirty="0">
                <a:solidFill>
                  <a:sysClr val="windowText" lastClr="000000"/>
                </a:solidFill>
                <a:latin typeface="Calibri"/>
                <a:cs typeface="Calibri"/>
              </a:rPr>
              <a:t>s</a:t>
            </a:r>
            <a:r>
              <a:rPr sz="4100" b="1" spc="40" dirty="0">
                <a:solidFill>
                  <a:sysClr val="windowText" lastClr="000000"/>
                </a:solidFill>
                <a:latin typeface="Calibri"/>
                <a:cs typeface="Calibri"/>
              </a:rPr>
              <a:t>e</a:t>
            </a:r>
            <a:r>
              <a:rPr sz="4100" b="1" spc="45" dirty="0">
                <a:solidFill>
                  <a:sysClr val="windowText" lastClr="000000"/>
                </a:solidFill>
                <a:latin typeface="Calibri"/>
                <a:cs typeface="Calibri"/>
              </a:rPr>
              <a:t>n</a:t>
            </a:r>
            <a:r>
              <a:rPr sz="4100" b="1" spc="10" dirty="0">
                <a:solidFill>
                  <a:sysClr val="windowText" lastClr="000000"/>
                </a:solidFill>
                <a:latin typeface="Calibri"/>
                <a:cs typeface="Calibri"/>
              </a:rPr>
              <a:t>s</a:t>
            </a:r>
            <a:r>
              <a:rPr sz="4100" b="1" spc="-75" dirty="0">
                <a:solidFill>
                  <a:sysClr val="windowText" lastClr="000000"/>
                </a:solidFill>
                <a:latin typeface="Calibri"/>
                <a:cs typeface="Calibri"/>
              </a:rPr>
              <a:t>a</a:t>
            </a:r>
            <a:r>
              <a:rPr sz="4100" b="1" spc="10" dirty="0">
                <a:solidFill>
                  <a:sysClr val="windowText" lastClr="000000"/>
                </a:solidFill>
                <a:latin typeface="Calibri"/>
                <a:cs typeface="Calibri"/>
              </a:rPr>
              <a:t>t</a:t>
            </a:r>
            <a:r>
              <a:rPr sz="4100" b="1" spc="35" dirty="0">
                <a:solidFill>
                  <a:sysClr val="windowText" lastClr="000000"/>
                </a:solidFill>
                <a:latin typeface="Calibri"/>
                <a:cs typeface="Calibri"/>
              </a:rPr>
              <a:t>io</a:t>
            </a:r>
            <a:r>
              <a:rPr sz="4100" b="1" spc="45" dirty="0">
                <a:solidFill>
                  <a:sysClr val="windowText" lastClr="000000"/>
                </a:solidFill>
                <a:latin typeface="Calibri"/>
                <a:cs typeface="Calibri"/>
              </a:rPr>
              <a:t>n</a:t>
            </a:r>
            <a:r>
              <a:rPr sz="4100" b="1" spc="5" dirty="0">
                <a:solidFill>
                  <a:sysClr val="windowText" lastClr="000000"/>
                </a:solidFill>
                <a:latin typeface="Calibri"/>
                <a:cs typeface="Calibri"/>
              </a:rPr>
              <a:t>.</a:t>
            </a:r>
            <a:endParaRPr sz="4100" dirty="0">
              <a:solidFill>
                <a:sysClr val="windowText" lastClr="000000"/>
              </a:solidFill>
              <a:latin typeface="Calibri"/>
              <a:cs typeface="Calibri"/>
            </a:endParaRPr>
          </a:p>
          <a:p>
            <a:pPr marL="480695" indent="-468630">
              <a:lnSpc>
                <a:spcPct val="100000"/>
              </a:lnSpc>
              <a:spcBef>
                <a:spcPts val="484"/>
              </a:spcBef>
              <a:buSzPct val="97560"/>
              <a:buFont typeface="Wingdings"/>
              <a:buChar char=""/>
              <a:tabLst>
                <a:tab pos="481330" algn="l"/>
              </a:tabLst>
            </a:pPr>
            <a:r>
              <a:rPr sz="4100" b="1" spc="10" dirty="0">
                <a:solidFill>
                  <a:sysClr val="windowText" lastClr="000000"/>
                </a:solidFill>
                <a:latin typeface="Calibri"/>
                <a:cs typeface="Calibri"/>
              </a:rPr>
              <a:t>G</a:t>
            </a:r>
            <a:r>
              <a:rPr sz="4100" b="1" spc="30" dirty="0">
                <a:solidFill>
                  <a:sysClr val="windowText" lastClr="000000"/>
                </a:solidFill>
                <a:latin typeface="Calibri"/>
                <a:cs typeface="Calibri"/>
              </a:rPr>
              <a:t>i</a:t>
            </a:r>
            <a:r>
              <a:rPr sz="4100" b="1" spc="45" dirty="0">
                <a:solidFill>
                  <a:sysClr val="windowText" lastClr="000000"/>
                </a:solidFill>
                <a:latin typeface="Calibri"/>
                <a:cs typeface="Calibri"/>
              </a:rPr>
              <a:t>n</a:t>
            </a:r>
            <a:r>
              <a:rPr sz="4100" b="1" spc="5" dirty="0">
                <a:solidFill>
                  <a:sysClr val="windowText" lastClr="000000"/>
                </a:solidFill>
                <a:latin typeface="Calibri"/>
                <a:cs typeface="Calibri"/>
              </a:rPr>
              <a:t>g</a:t>
            </a:r>
            <a:r>
              <a:rPr sz="4100" b="1" spc="30" dirty="0">
                <a:solidFill>
                  <a:sysClr val="windowText" lastClr="000000"/>
                </a:solidFill>
                <a:latin typeface="Calibri"/>
                <a:cs typeface="Calibri"/>
              </a:rPr>
              <a:t>i</a:t>
            </a:r>
            <a:r>
              <a:rPr sz="4100" b="1" spc="5" dirty="0">
                <a:solidFill>
                  <a:sysClr val="windowText" lastClr="000000"/>
                </a:solidFill>
                <a:latin typeface="Calibri"/>
                <a:cs typeface="Calibri"/>
              </a:rPr>
              <a:t>v</a:t>
            </a:r>
            <a:r>
              <a:rPr sz="4100" b="1" spc="35" dirty="0">
                <a:solidFill>
                  <a:sysClr val="windowText" lastClr="000000"/>
                </a:solidFill>
                <a:latin typeface="Calibri"/>
                <a:cs typeface="Calibri"/>
              </a:rPr>
              <a:t>i</a:t>
            </a:r>
            <a:r>
              <a:rPr sz="4100" b="1" spc="10" dirty="0">
                <a:solidFill>
                  <a:sysClr val="windowText" lastClr="000000"/>
                </a:solidFill>
                <a:latin typeface="Calibri"/>
                <a:cs typeface="Calibri"/>
              </a:rPr>
              <a:t>t</a:t>
            </a:r>
            <a:r>
              <a:rPr sz="4100" b="1" spc="30" dirty="0">
                <a:solidFill>
                  <a:sysClr val="windowText" lastClr="000000"/>
                </a:solidFill>
                <a:latin typeface="Calibri"/>
                <a:cs typeface="Calibri"/>
              </a:rPr>
              <a:t>i</a:t>
            </a:r>
            <a:r>
              <a:rPr sz="4100" b="1" spc="10" dirty="0">
                <a:solidFill>
                  <a:sysClr val="windowText" lastClr="000000"/>
                </a:solidFill>
                <a:latin typeface="Calibri"/>
                <a:cs typeface="Calibri"/>
              </a:rPr>
              <a:t>s</a:t>
            </a:r>
            <a:r>
              <a:rPr sz="4100" b="1" spc="-245" dirty="0">
                <a:solidFill>
                  <a:sysClr val="windowText" lastClr="000000"/>
                </a:solidFill>
                <a:latin typeface="Calibri"/>
                <a:cs typeface="Calibri"/>
              </a:rPr>
              <a:t> </a:t>
            </a:r>
            <a:r>
              <a:rPr sz="4100" b="1" spc="-5" dirty="0">
                <a:solidFill>
                  <a:sysClr val="windowText" lastClr="000000"/>
                </a:solidFill>
                <a:latin typeface="Calibri"/>
                <a:cs typeface="Calibri"/>
              </a:rPr>
              <a:t>a</a:t>
            </a:r>
            <a:r>
              <a:rPr sz="4100" b="1" spc="45" dirty="0">
                <a:solidFill>
                  <a:sysClr val="windowText" lastClr="000000"/>
                </a:solidFill>
                <a:latin typeface="Calibri"/>
                <a:cs typeface="Calibri"/>
              </a:rPr>
              <a:t>n</a:t>
            </a:r>
            <a:r>
              <a:rPr sz="4100" b="1" spc="15" dirty="0">
                <a:solidFill>
                  <a:sysClr val="windowText" lastClr="000000"/>
                </a:solidFill>
                <a:latin typeface="Calibri"/>
                <a:cs typeface="Calibri"/>
              </a:rPr>
              <a:t>d</a:t>
            </a:r>
            <a:r>
              <a:rPr sz="4100" b="1" spc="-75" dirty="0">
                <a:solidFill>
                  <a:sysClr val="windowText" lastClr="000000"/>
                </a:solidFill>
                <a:latin typeface="Calibri"/>
                <a:cs typeface="Calibri"/>
              </a:rPr>
              <a:t> </a:t>
            </a:r>
            <a:r>
              <a:rPr sz="4100" b="1" spc="45" dirty="0">
                <a:solidFill>
                  <a:sysClr val="windowText" lastClr="000000"/>
                </a:solidFill>
                <a:latin typeface="Calibri"/>
                <a:cs typeface="Calibri"/>
              </a:rPr>
              <a:t>p</a:t>
            </a:r>
            <a:r>
              <a:rPr sz="4100" b="1" spc="30" dirty="0">
                <a:solidFill>
                  <a:sysClr val="windowText" lastClr="000000"/>
                </a:solidFill>
                <a:latin typeface="Calibri"/>
                <a:cs typeface="Calibri"/>
              </a:rPr>
              <a:t>e</a:t>
            </a:r>
            <a:r>
              <a:rPr sz="4100" b="1" spc="35" dirty="0">
                <a:solidFill>
                  <a:sysClr val="windowText" lastClr="000000"/>
                </a:solidFill>
                <a:latin typeface="Calibri"/>
                <a:cs typeface="Calibri"/>
              </a:rPr>
              <a:t>ri</a:t>
            </a:r>
            <a:r>
              <a:rPr sz="4100" b="1" spc="40" dirty="0">
                <a:solidFill>
                  <a:sysClr val="windowText" lastClr="000000"/>
                </a:solidFill>
                <a:latin typeface="Calibri"/>
                <a:cs typeface="Calibri"/>
              </a:rPr>
              <a:t>o</a:t>
            </a:r>
            <a:r>
              <a:rPr sz="4100" b="1" spc="45" dirty="0">
                <a:solidFill>
                  <a:sysClr val="windowText" lastClr="000000"/>
                </a:solidFill>
                <a:latin typeface="Calibri"/>
                <a:cs typeface="Calibri"/>
              </a:rPr>
              <a:t>d</a:t>
            </a:r>
            <a:r>
              <a:rPr sz="4100" b="1" spc="-30" dirty="0">
                <a:solidFill>
                  <a:sysClr val="windowText" lastClr="000000"/>
                </a:solidFill>
                <a:latin typeface="Calibri"/>
                <a:cs typeface="Calibri"/>
              </a:rPr>
              <a:t>o</a:t>
            </a:r>
            <a:r>
              <a:rPr sz="4100" b="1" spc="-25" dirty="0">
                <a:solidFill>
                  <a:sysClr val="windowText" lastClr="000000"/>
                </a:solidFill>
                <a:latin typeface="Calibri"/>
                <a:cs typeface="Calibri"/>
              </a:rPr>
              <a:t>n</a:t>
            </a:r>
            <a:r>
              <a:rPr sz="4100" b="1" spc="10" dirty="0">
                <a:solidFill>
                  <a:sysClr val="windowText" lastClr="000000"/>
                </a:solidFill>
                <a:latin typeface="Calibri"/>
                <a:cs typeface="Calibri"/>
              </a:rPr>
              <a:t>t</a:t>
            </a:r>
            <a:r>
              <a:rPr sz="4100" b="1" spc="-40" dirty="0">
                <a:solidFill>
                  <a:sysClr val="windowText" lastClr="000000"/>
                </a:solidFill>
                <a:latin typeface="Calibri"/>
                <a:cs typeface="Calibri"/>
              </a:rPr>
              <a:t>i</a:t>
            </a:r>
            <a:r>
              <a:rPr sz="4100" b="1" spc="10" dirty="0">
                <a:solidFill>
                  <a:sysClr val="windowText" lastClr="000000"/>
                </a:solidFill>
                <a:latin typeface="Calibri"/>
                <a:cs typeface="Calibri"/>
              </a:rPr>
              <a:t>t</a:t>
            </a:r>
            <a:r>
              <a:rPr sz="4100" b="1" spc="30" dirty="0">
                <a:solidFill>
                  <a:sysClr val="windowText" lastClr="000000"/>
                </a:solidFill>
                <a:latin typeface="Calibri"/>
                <a:cs typeface="Calibri"/>
              </a:rPr>
              <a:t>i</a:t>
            </a:r>
            <a:r>
              <a:rPr sz="4100" b="1" spc="10" dirty="0">
                <a:solidFill>
                  <a:sysClr val="windowText" lastClr="000000"/>
                </a:solidFill>
                <a:latin typeface="Calibri"/>
                <a:cs typeface="Calibri"/>
              </a:rPr>
              <a:t>s.</a:t>
            </a:r>
            <a:endParaRPr sz="4100" dirty="0">
              <a:solidFill>
                <a:sysClr val="windowText" lastClr="000000"/>
              </a:solidFill>
              <a:latin typeface="Calibri"/>
              <a:cs typeface="Calibri"/>
            </a:endParaRPr>
          </a:p>
          <a:p>
            <a:pPr marL="480695" indent="-468630">
              <a:lnSpc>
                <a:spcPct val="100000"/>
              </a:lnSpc>
              <a:spcBef>
                <a:spcPts val="565"/>
              </a:spcBef>
              <a:buSzPct val="97560"/>
              <a:buFont typeface="Wingdings"/>
              <a:buChar char=""/>
              <a:tabLst>
                <a:tab pos="481330" algn="l"/>
              </a:tabLst>
            </a:pPr>
            <a:r>
              <a:rPr sz="4100" b="1" spc="-5" dirty="0">
                <a:solidFill>
                  <a:sysClr val="windowText" lastClr="000000"/>
                </a:solidFill>
                <a:latin typeface="Calibri"/>
                <a:cs typeface="Calibri"/>
              </a:rPr>
              <a:t>Dental</a:t>
            </a:r>
            <a:r>
              <a:rPr sz="4100" b="1" spc="-100" dirty="0">
                <a:solidFill>
                  <a:sysClr val="windowText" lastClr="000000"/>
                </a:solidFill>
                <a:latin typeface="Calibri"/>
                <a:cs typeface="Calibri"/>
              </a:rPr>
              <a:t> </a:t>
            </a:r>
            <a:r>
              <a:rPr sz="4100" b="1" spc="15" dirty="0">
                <a:solidFill>
                  <a:sysClr val="windowText" lastClr="000000"/>
                </a:solidFill>
                <a:latin typeface="Calibri"/>
                <a:cs typeface="Calibri"/>
              </a:rPr>
              <a:t>caries.</a:t>
            </a:r>
            <a:endParaRPr sz="4100" dirty="0">
              <a:solidFill>
                <a:sysClr val="windowText" lastClr="000000"/>
              </a:solidFill>
              <a:latin typeface="Calibri"/>
              <a:cs typeface="Calibri"/>
            </a:endParaRPr>
          </a:p>
          <a:p>
            <a:pPr marL="480695" indent="-468630">
              <a:lnSpc>
                <a:spcPct val="100000"/>
              </a:lnSpc>
              <a:spcBef>
                <a:spcPts val="484"/>
              </a:spcBef>
              <a:buSzPct val="97560"/>
              <a:buFont typeface="Wingdings"/>
              <a:buChar char=""/>
              <a:tabLst>
                <a:tab pos="481330" algn="l"/>
              </a:tabLst>
            </a:pPr>
            <a:r>
              <a:rPr sz="4100" b="1" spc="10" dirty="0">
                <a:solidFill>
                  <a:sysClr val="windowText" lastClr="000000"/>
                </a:solidFill>
                <a:latin typeface="Calibri"/>
                <a:cs typeface="Calibri"/>
              </a:rPr>
              <a:t>Bacterial,</a:t>
            </a:r>
            <a:r>
              <a:rPr sz="4100" b="1" spc="-190" dirty="0">
                <a:solidFill>
                  <a:sysClr val="windowText" lastClr="000000"/>
                </a:solidFill>
                <a:latin typeface="Calibri"/>
                <a:cs typeface="Calibri"/>
              </a:rPr>
              <a:t> </a:t>
            </a:r>
            <a:r>
              <a:rPr sz="4100" b="1" dirty="0">
                <a:solidFill>
                  <a:sysClr val="windowText" lastClr="000000"/>
                </a:solidFill>
                <a:latin typeface="Calibri"/>
                <a:cs typeface="Calibri"/>
              </a:rPr>
              <a:t>viral</a:t>
            </a:r>
            <a:r>
              <a:rPr sz="4100" b="1" spc="-70" dirty="0">
                <a:solidFill>
                  <a:sysClr val="windowText" lastClr="000000"/>
                </a:solidFill>
                <a:latin typeface="Calibri"/>
                <a:cs typeface="Calibri"/>
              </a:rPr>
              <a:t> </a:t>
            </a:r>
            <a:r>
              <a:rPr sz="4100" b="1" spc="20" dirty="0">
                <a:solidFill>
                  <a:sysClr val="windowText" lastClr="000000"/>
                </a:solidFill>
                <a:latin typeface="Calibri"/>
                <a:cs typeface="Calibri"/>
              </a:rPr>
              <a:t>and</a:t>
            </a:r>
            <a:r>
              <a:rPr sz="4100" b="1" spc="-75" dirty="0">
                <a:solidFill>
                  <a:sysClr val="windowText" lastClr="000000"/>
                </a:solidFill>
                <a:latin typeface="Calibri"/>
                <a:cs typeface="Calibri"/>
              </a:rPr>
              <a:t> </a:t>
            </a:r>
            <a:r>
              <a:rPr sz="4100" b="1" dirty="0">
                <a:solidFill>
                  <a:sysClr val="windowText" lastClr="000000"/>
                </a:solidFill>
                <a:latin typeface="Calibri"/>
                <a:cs typeface="Calibri"/>
              </a:rPr>
              <a:t>fungal</a:t>
            </a:r>
            <a:r>
              <a:rPr sz="4100" b="1" spc="-70" dirty="0">
                <a:solidFill>
                  <a:sysClr val="windowText" lastClr="000000"/>
                </a:solidFill>
                <a:latin typeface="Calibri"/>
                <a:cs typeface="Calibri"/>
              </a:rPr>
              <a:t> </a:t>
            </a:r>
            <a:r>
              <a:rPr sz="4100" b="1" spc="5" dirty="0">
                <a:solidFill>
                  <a:sysClr val="windowText" lastClr="000000"/>
                </a:solidFill>
                <a:latin typeface="Calibri"/>
                <a:cs typeface="Calibri"/>
              </a:rPr>
              <a:t>infections.</a:t>
            </a:r>
            <a:endParaRPr sz="4100" dirty="0">
              <a:solidFill>
                <a:sysClr val="windowText" lastClr="000000"/>
              </a:solidFill>
              <a:latin typeface="Calibri"/>
              <a:cs typeface="Calibri"/>
            </a:endParaRPr>
          </a:p>
          <a:p>
            <a:pPr marL="480695" indent="-468630">
              <a:lnSpc>
                <a:spcPct val="100000"/>
              </a:lnSpc>
              <a:spcBef>
                <a:spcPts val="489"/>
              </a:spcBef>
              <a:buSzPct val="97560"/>
              <a:buFont typeface="Wingdings"/>
              <a:buChar char=""/>
              <a:tabLst>
                <a:tab pos="481330" algn="l"/>
              </a:tabLst>
            </a:pPr>
            <a:r>
              <a:rPr sz="4100" b="1" spc="-5" dirty="0">
                <a:solidFill>
                  <a:sysClr val="windowText" lastClr="000000"/>
                </a:solidFill>
                <a:latin typeface="Calibri"/>
                <a:cs typeface="Calibri"/>
              </a:rPr>
              <a:t>Peri</a:t>
            </a:r>
            <a:r>
              <a:rPr sz="4100" b="1" spc="-75" dirty="0">
                <a:solidFill>
                  <a:sysClr val="windowText" lastClr="000000"/>
                </a:solidFill>
                <a:latin typeface="Calibri"/>
                <a:cs typeface="Calibri"/>
              </a:rPr>
              <a:t> </a:t>
            </a:r>
            <a:r>
              <a:rPr sz="4100" b="1" spc="10" dirty="0">
                <a:solidFill>
                  <a:sysClr val="windowText" lastClr="000000"/>
                </a:solidFill>
                <a:latin typeface="Calibri"/>
                <a:cs typeface="Calibri"/>
              </a:rPr>
              <a:t>apical</a:t>
            </a:r>
            <a:r>
              <a:rPr sz="4100" b="1" spc="-155" dirty="0">
                <a:solidFill>
                  <a:sysClr val="windowText" lastClr="000000"/>
                </a:solidFill>
                <a:latin typeface="Calibri"/>
                <a:cs typeface="Calibri"/>
              </a:rPr>
              <a:t> </a:t>
            </a:r>
            <a:r>
              <a:rPr sz="4100" b="1" spc="15" dirty="0">
                <a:solidFill>
                  <a:sysClr val="windowText" lastClr="000000"/>
                </a:solidFill>
                <a:latin typeface="Calibri"/>
                <a:cs typeface="Calibri"/>
              </a:rPr>
              <a:t>abscess.</a:t>
            </a:r>
            <a:endParaRPr sz="4100" dirty="0">
              <a:solidFill>
                <a:sysClr val="windowText" lastClr="000000"/>
              </a:solidFill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</TotalTime>
  <Words>561</Words>
  <Application>Microsoft Office PowerPoint</Application>
  <PresentationFormat>Custom</PresentationFormat>
  <Paragraphs>100</Paragraphs>
  <Slides>25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6" baseType="lpstr">
      <vt:lpstr>Office Theme</vt:lpstr>
      <vt:lpstr>Diabetes Mellitus  PART [2]</vt:lpstr>
      <vt:lpstr>Learning Objectives:</vt:lpstr>
      <vt:lpstr>PowerPoint Presentation</vt:lpstr>
      <vt:lpstr>Cardinal Signs of Diabetes  Mellitus (DM) :-</vt:lpstr>
      <vt:lpstr>PowerPoint Presentation</vt:lpstr>
      <vt:lpstr>General Complications of diabetes mellitus</vt:lpstr>
      <vt:lpstr>PowerPoint Presentation</vt:lpstr>
      <vt:lpstr>PowerPoint Presentation</vt:lpstr>
      <vt:lpstr>Oral complication of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. The most common types  that cause mucormycosis are  Rhizopus species and Mucor  species.</vt:lpstr>
      <vt:lpstr>Diagnosis Criteria of DM:-</vt:lpstr>
      <vt:lpstr>PowerPoint Presentation</vt:lpstr>
      <vt:lpstr>PowerPoint Presentation</vt:lpstr>
      <vt:lpstr>Diet and Lifestyle</vt:lpstr>
      <vt:lpstr>Oral anti-diabetic drugs</vt:lpstr>
      <vt:lpstr>2…. Sulfonylureas:</vt:lpstr>
      <vt:lpstr>Insulin therapy</vt:lpstr>
      <vt:lpstr>PowerPoint Presentation</vt:lpstr>
      <vt:lpstr>Thank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Diabetes Mellitus  PART [2]</dc:title>
  <dc:creator>PC</dc:creator>
  <cp:lastModifiedBy>Maher</cp:lastModifiedBy>
  <cp:revision>1</cp:revision>
  <dcterms:created xsi:type="dcterms:W3CDTF">2023-12-01T21:36:27Z</dcterms:created>
  <dcterms:modified xsi:type="dcterms:W3CDTF">2023-12-01T21:41:00Z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2023-11-30T00:00:00Z</vt:filetime>
  </property>
  <property fmtid="{D5CDD505-2E9C-101B-9397-08002B2CF9AE}" pid="3" name="LastSaved">
    <vt:filetime>2023-12-01T00:00:00Z</vt:filetime>
  </property>
</Properties>
</file>