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8" d="100"/>
          <a:sy n="128" d="100"/>
        </p:scale>
        <p:origin x="-197" y="-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 u="heavy">
                <a:solidFill>
                  <a:srgbClr val="FF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50" b="1" i="0" u="heavy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 u="heavy">
                <a:solidFill>
                  <a:srgbClr val="FF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 u="heavy">
                <a:solidFill>
                  <a:srgbClr val="FF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4444"/>
            <a:ext cx="11854180" cy="18535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 u="heavy">
                <a:solidFill>
                  <a:srgbClr val="FF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1473580"/>
            <a:ext cx="11149330" cy="3758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1" i="0" u="heavy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kwaycancercentre.com/sg/learn-about-cancer/types-of-cancer/cancer-details/hodgkin-lymphoma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cercenter.com/treatment-options/chemotherapy" TargetMode="External"/><Relationship Id="rId2" Type="http://schemas.openxmlformats.org/officeDocument/2006/relationships/hyperlink" Target="https://www.cancercenter.com/treatment-options/radiation-therap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ncercenter.com/treatment-options/precision-medicine/immunotherapy" TargetMode="External"/><Relationship Id="rId5" Type="http://schemas.openxmlformats.org/officeDocument/2006/relationships/hyperlink" Target="https://www.cancercenter.com/treatment-options/precision-medicine/targeted-therapy" TargetMode="External"/><Relationship Id="rId4" Type="http://schemas.openxmlformats.org/officeDocument/2006/relationships/hyperlink" Target="https://www.cancercenter.com/treatment-options/hematologic-oncology/bone-marrow-stem-cell-transplant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rkwaycancercentre.com/sg/learn-about-cancer/types-of-cancer/cancer-details/hodgkin-lymphom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33718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648075"/>
            <a:ext cx="12192000" cy="17811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object 4"/>
          <p:cNvSpPr/>
          <p:nvPr/>
        </p:nvSpPr>
        <p:spPr>
          <a:xfrm>
            <a:off x="1524000" y="5743575"/>
            <a:ext cx="9144000" cy="1104900"/>
          </a:xfrm>
          <a:custGeom>
            <a:avLst/>
            <a:gdLst/>
            <a:ahLst/>
            <a:cxnLst/>
            <a:rect l="l" t="t" r="r" b="b"/>
            <a:pathLst>
              <a:path w="9144000" h="1104900">
                <a:moveTo>
                  <a:pt x="9144000" y="0"/>
                </a:moveTo>
                <a:lnTo>
                  <a:pt x="0" y="0"/>
                </a:lnTo>
                <a:lnTo>
                  <a:pt x="0" y="1104900"/>
                </a:lnTo>
                <a:lnTo>
                  <a:pt x="9144000" y="1104900"/>
                </a:lnTo>
                <a:lnTo>
                  <a:pt x="91440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02100" y="5755322"/>
            <a:ext cx="4029075" cy="103251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600" b="1" dirty="0">
                <a:latin typeface="Times New Roman"/>
                <a:cs typeface="Times New Roman"/>
              </a:rPr>
              <a:t>2023</a:t>
            </a:r>
            <a:r>
              <a:rPr sz="6600" b="1" spc="-45" dirty="0">
                <a:latin typeface="Times New Roman"/>
                <a:cs typeface="Times New Roman"/>
              </a:rPr>
              <a:t> </a:t>
            </a:r>
            <a:r>
              <a:rPr sz="6600" b="1" dirty="0">
                <a:latin typeface="Times New Roman"/>
                <a:cs typeface="Times New Roman"/>
              </a:rPr>
              <a:t>/</a:t>
            </a:r>
            <a:r>
              <a:rPr sz="6600" b="1" spc="-75" dirty="0">
                <a:latin typeface="Times New Roman"/>
                <a:cs typeface="Times New Roman"/>
              </a:rPr>
              <a:t> </a:t>
            </a:r>
            <a:r>
              <a:rPr sz="6600" b="1" spc="-5" dirty="0">
                <a:latin typeface="Times New Roman"/>
                <a:cs typeface="Times New Roman"/>
              </a:rPr>
              <a:t>2024</a:t>
            </a:r>
            <a:endParaRPr sz="66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19100" y="381000"/>
            <a:ext cx="3724275" cy="1104900"/>
            <a:chOff x="419100" y="381000"/>
            <a:chExt cx="3724275" cy="1104900"/>
          </a:xfrm>
          <a:solidFill>
            <a:schemeClr val="bg1"/>
          </a:solidFill>
        </p:grpSpPr>
        <p:sp>
          <p:nvSpPr>
            <p:cNvPr id="7" name="object 7"/>
            <p:cNvSpPr/>
            <p:nvPr/>
          </p:nvSpPr>
          <p:spPr>
            <a:xfrm>
              <a:off x="419100" y="381000"/>
              <a:ext cx="3724275" cy="1104900"/>
            </a:xfrm>
            <a:custGeom>
              <a:avLst/>
              <a:gdLst/>
              <a:ahLst/>
              <a:cxnLst/>
              <a:rect l="l" t="t" r="r" b="b"/>
              <a:pathLst>
                <a:path w="3724275" h="1104900">
                  <a:moveTo>
                    <a:pt x="3724275" y="0"/>
                  </a:moveTo>
                  <a:lnTo>
                    <a:pt x="0" y="0"/>
                  </a:lnTo>
                  <a:lnTo>
                    <a:pt x="0" y="1104900"/>
                  </a:lnTo>
                  <a:lnTo>
                    <a:pt x="3724275" y="1104900"/>
                  </a:lnTo>
                  <a:lnTo>
                    <a:pt x="372427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1218" y="669670"/>
              <a:ext cx="3282530" cy="585469"/>
            </a:xfrm>
            <a:prstGeom prst="rect">
              <a:avLst/>
            </a:prstGeom>
            <a:grpFill/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19100" y="381000"/>
            <a:ext cx="3724275" cy="103233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510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130"/>
              </a:spcBef>
            </a:pPr>
            <a:r>
              <a:rPr sz="6600" u="none" dirty="0">
                <a:solidFill>
                  <a:schemeClr val="tx1"/>
                </a:solidFill>
                <a:latin typeface="Times New Roman"/>
                <a:cs typeface="Times New Roman"/>
              </a:rPr>
              <a:t>Part</a:t>
            </a:r>
            <a:r>
              <a:rPr sz="6600" u="none" spc="-1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6600" u="none" spc="-130" dirty="0">
                <a:solidFill>
                  <a:schemeClr val="tx1"/>
                </a:solidFill>
                <a:latin typeface="Times New Roman"/>
                <a:cs typeface="Times New Roman"/>
              </a:rPr>
              <a:t>Two</a:t>
            </a:r>
            <a:endParaRPr sz="66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bg1"/>
          </a:solidFill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71624"/>
              <a:ext cx="12191999" cy="5286373"/>
            </a:xfrm>
            <a:prstGeom prst="rect">
              <a:avLst/>
            </a:prstGeom>
            <a:grpFill/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2000" cy="1571625"/>
            </a:xfrm>
            <a:custGeom>
              <a:avLst/>
              <a:gdLst/>
              <a:ahLst/>
              <a:cxnLst/>
              <a:rect l="l" t="t" r="r" b="b"/>
              <a:pathLst>
                <a:path w="12192000" h="1571625">
                  <a:moveTo>
                    <a:pt x="12192000" y="0"/>
                  </a:moveTo>
                  <a:lnTo>
                    <a:pt x="0" y="0"/>
                  </a:lnTo>
                  <a:lnTo>
                    <a:pt x="0" y="1571625"/>
                  </a:lnTo>
                  <a:lnTo>
                    <a:pt x="12192000" y="1571625"/>
                  </a:lnTo>
                  <a:lnTo>
                    <a:pt x="121920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3435" y="0"/>
            <a:ext cx="10563225" cy="149225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0160" rIns="0" bIns="0" rtlCol="0">
            <a:spAutoFit/>
          </a:bodyPr>
          <a:lstStyle/>
          <a:p>
            <a:pPr marL="4216400" marR="5080" indent="-4203700">
              <a:lnSpc>
                <a:spcPct val="100400"/>
              </a:lnSpc>
              <a:spcBef>
                <a:spcPts val="80"/>
              </a:spcBef>
              <a:tabLst>
                <a:tab pos="8269605" algn="l"/>
              </a:tabLst>
            </a:pPr>
            <a:r>
              <a:rPr sz="4800" u="heavy" spc="-20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S</a:t>
            </a:r>
            <a:r>
              <a:rPr sz="4800" u="heavy" spc="-90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t</a:t>
            </a:r>
            <a:r>
              <a:rPr sz="4800" u="heavy" spc="25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a</a:t>
            </a:r>
            <a:r>
              <a:rPr sz="4800" u="heavy" spc="-25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g</a:t>
            </a:r>
            <a:r>
              <a:rPr sz="4800" u="heavy" spc="15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i</a:t>
            </a:r>
            <a:r>
              <a:rPr sz="4800" u="heavy" spc="-30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n</a:t>
            </a:r>
            <a:r>
              <a:rPr sz="4800" u="heavy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g</a:t>
            </a:r>
            <a:r>
              <a:rPr sz="4800" u="heavy" spc="85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4800" u="heavy" spc="-35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o</a:t>
            </a:r>
            <a:r>
              <a:rPr sz="4800" u="heavy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f</a:t>
            </a:r>
            <a:r>
              <a:rPr sz="4800" u="heavy" spc="10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4800" u="heavy" spc="-30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</a:t>
            </a:r>
            <a:r>
              <a:rPr sz="4800" u="heavy" spc="-35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o</a:t>
            </a:r>
            <a:r>
              <a:rPr sz="4800" u="heavy" spc="-30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d</a:t>
            </a:r>
            <a:r>
              <a:rPr sz="4800" u="heavy" spc="-25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g</a:t>
            </a:r>
            <a:r>
              <a:rPr sz="4800" u="heavy" spc="10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k</a:t>
            </a:r>
            <a:r>
              <a:rPr sz="4800" u="heavy" spc="15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i</a:t>
            </a:r>
            <a:r>
              <a:rPr sz="4800" u="heavy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n</a:t>
            </a:r>
            <a:r>
              <a:rPr sz="4800" u="heavy" spc="5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4800" u="heavy" spc="-229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L</a:t>
            </a:r>
            <a:r>
              <a:rPr sz="4800" u="heavy" spc="-25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y</a:t>
            </a:r>
            <a:r>
              <a:rPr sz="4800" u="heavy" spc="-5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m</a:t>
            </a:r>
            <a:r>
              <a:rPr sz="4800" u="heavy" spc="-40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p</a:t>
            </a:r>
            <a:r>
              <a:rPr sz="4800" u="heavy" spc="-30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</a:t>
            </a:r>
            <a:r>
              <a:rPr sz="4800" u="heavy" spc="-35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o</a:t>
            </a:r>
            <a:r>
              <a:rPr sz="4800" u="heavy" spc="-5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m</a:t>
            </a:r>
            <a:r>
              <a:rPr sz="4800" u="heavy" spc="15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a</a:t>
            </a:r>
            <a:r>
              <a:rPr sz="4800" u="heavy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=	(</a:t>
            </a:r>
            <a:r>
              <a:rPr sz="4800" u="heavy" spc="-30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</a:t>
            </a:r>
            <a:r>
              <a:rPr sz="4800" u="heavy" spc="-35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o</a:t>
            </a:r>
            <a:r>
              <a:rPr sz="4800" u="heavy" spc="-30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d</a:t>
            </a:r>
            <a:r>
              <a:rPr sz="4800" u="heavy" spc="-25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g</a:t>
            </a:r>
            <a:r>
              <a:rPr sz="4800" u="heavy" spc="10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k</a:t>
            </a:r>
            <a:r>
              <a:rPr sz="4800" u="heavy" spc="15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i</a:t>
            </a:r>
            <a:r>
              <a:rPr sz="4800" u="heavy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n </a:t>
            </a:r>
            <a:r>
              <a:rPr sz="4800" u="none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4800" u="heavy" spc="5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Disease)</a:t>
            </a:r>
            <a:endParaRPr sz="480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5250"/>
            <a:ext cx="12001499" cy="65246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3825" y="1009650"/>
            <a:ext cx="11487150" cy="5848350"/>
            <a:chOff x="123825" y="1009650"/>
            <a:chExt cx="11487150" cy="5848350"/>
          </a:xfrm>
          <a:solidFill>
            <a:schemeClr val="bg1"/>
          </a:solidFill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825" y="1009650"/>
              <a:ext cx="11487150" cy="4774381"/>
            </a:xfrm>
            <a:prstGeom prst="rect">
              <a:avLst/>
            </a:prstGeom>
            <a:grpFill/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2500" y="2628899"/>
              <a:ext cx="10077450" cy="4229100"/>
            </a:xfrm>
            <a:prstGeom prst="rect">
              <a:avLst/>
            </a:prstGeom>
            <a:grpFill/>
          </p:spPr>
        </p:pic>
      </p:grpSp>
      <p:grpSp>
        <p:nvGrpSpPr>
          <p:cNvPr id="5" name="object 5"/>
          <p:cNvGrpSpPr/>
          <p:nvPr/>
        </p:nvGrpSpPr>
        <p:grpSpPr>
          <a:xfrm>
            <a:off x="1523999" y="-38100"/>
            <a:ext cx="8715375" cy="866775"/>
            <a:chOff x="1524000" y="0"/>
            <a:chExt cx="8715375" cy="866775"/>
          </a:xfrm>
          <a:solidFill>
            <a:schemeClr val="bg1"/>
          </a:solidFill>
        </p:grpSpPr>
        <p:sp>
          <p:nvSpPr>
            <p:cNvPr id="6" name="object 6"/>
            <p:cNvSpPr/>
            <p:nvPr/>
          </p:nvSpPr>
          <p:spPr>
            <a:xfrm>
              <a:off x="1524000" y="828675"/>
              <a:ext cx="8715375" cy="38100"/>
            </a:xfrm>
            <a:custGeom>
              <a:avLst/>
              <a:gdLst/>
              <a:ahLst/>
              <a:cxnLst/>
              <a:rect l="l" t="t" r="r" b="b"/>
              <a:pathLst>
                <a:path w="8715375" h="38100">
                  <a:moveTo>
                    <a:pt x="0" y="38100"/>
                  </a:moveTo>
                  <a:lnTo>
                    <a:pt x="8715375" y="38100"/>
                  </a:lnTo>
                  <a:lnTo>
                    <a:pt x="8715375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0" y="0"/>
              <a:ext cx="8715375" cy="828675"/>
            </a:xfrm>
            <a:custGeom>
              <a:avLst/>
              <a:gdLst/>
              <a:ahLst/>
              <a:cxnLst/>
              <a:rect l="l" t="t" r="r" b="b"/>
              <a:pathLst>
                <a:path w="8715375" h="828675">
                  <a:moveTo>
                    <a:pt x="8715375" y="0"/>
                  </a:moveTo>
                  <a:lnTo>
                    <a:pt x="0" y="0"/>
                  </a:lnTo>
                  <a:lnTo>
                    <a:pt x="0" y="828675"/>
                  </a:lnTo>
                  <a:lnTo>
                    <a:pt x="8715375" y="828675"/>
                  </a:lnTo>
                  <a:lnTo>
                    <a:pt x="871537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405251" y="0"/>
            <a:ext cx="4958080" cy="75819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u="heavy" spc="-15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Hodgkin</a:t>
            </a:r>
            <a:r>
              <a:rPr sz="4800" u="heavy" spc="-50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4800" u="heavy" spc="-15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lymphoma</a:t>
            </a:r>
            <a:endParaRPr sz="480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275" y="1543050"/>
            <a:ext cx="10563225" cy="515302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819275" y="381000"/>
            <a:ext cx="7934325" cy="923925"/>
          </a:xfrm>
          <a:custGeom>
            <a:avLst/>
            <a:gdLst/>
            <a:ahLst/>
            <a:cxnLst/>
            <a:rect l="l" t="t" r="r" b="b"/>
            <a:pathLst>
              <a:path w="7934325" h="923925">
                <a:moveTo>
                  <a:pt x="7934325" y="0"/>
                </a:moveTo>
                <a:lnTo>
                  <a:pt x="0" y="0"/>
                </a:lnTo>
                <a:lnTo>
                  <a:pt x="0" y="923925"/>
                </a:lnTo>
                <a:lnTo>
                  <a:pt x="7934325" y="923925"/>
                </a:lnTo>
                <a:lnTo>
                  <a:pt x="793432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80689" y="376618"/>
            <a:ext cx="5608955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u="heavy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Hodgkin</a:t>
            </a:r>
            <a:r>
              <a:rPr sz="5400" u="heavy" spc="-17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5400" u="heavy" spc="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lymphoma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01040" y="845819"/>
            <a:ext cx="10972800" cy="762000"/>
            <a:chOff x="701040" y="845819"/>
            <a:chExt cx="10972800" cy="762000"/>
          </a:xfrm>
          <a:solidFill>
            <a:schemeClr val="bg1"/>
          </a:solidFill>
        </p:grpSpPr>
        <p:sp>
          <p:nvSpPr>
            <p:cNvPr id="4" name="object 4"/>
            <p:cNvSpPr/>
            <p:nvPr/>
          </p:nvSpPr>
          <p:spPr>
            <a:xfrm>
              <a:off x="701040" y="845819"/>
              <a:ext cx="10972800" cy="685800"/>
            </a:xfrm>
            <a:custGeom>
              <a:avLst/>
              <a:gdLst/>
              <a:ahLst/>
              <a:cxnLst/>
              <a:rect l="l" t="t" r="r" b="b"/>
              <a:pathLst>
                <a:path w="10972800" h="685800">
                  <a:moveTo>
                    <a:pt x="10972800" y="0"/>
                  </a:moveTo>
                  <a:lnTo>
                    <a:pt x="10972800" y="0"/>
                  </a:lnTo>
                  <a:lnTo>
                    <a:pt x="0" y="0"/>
                  </a:lnTo>
                  <a:lnTo>
                    <a:pt x="0" y="685800"/>
                  </a:lnTo>
                  <a:lnTo>
                    <a:pt x="10972800" y="685800"/>
                  </a:lnTo>
                  <a:lnTo>
                    <a:pt x="109728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1040" y="1531619"/>
              <a:ext cx="10972800" cy="76200"/>
            </a:xfrm>
            <a:custGeom>
              <a:avLst/>
              <a:gdLst/>
              <a:ahLst/>
              <a:cxnLst/>
              <a:rect l="l" t="t" r="r" b="b"/>
              <a:pathLst>
                <a:path w="10972800" h="76200">
                  <a:moveTo>
                    <a:pt x="109728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10972800" y="76200"/>
                  </a:lnTo>
                  <a:lnTo>
                    <a:pt x="109728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9" y="757872"/>
            <a:ext cx="11617325" cy="84963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b="0" u="none" dirty="0">
                <a:solidFill>
                  <a:schemeClr val="tx1"/>
                </a:solidFill>
                <a:latin typeface="Wingdings"/>
                <a:cs typeface="Wingdings"/>
              </a:rPr>
              <a:t></a:t>
            </a:r>
            <a:r>
              <a:rPr sz="5400" u="none" dirty="0">
                <a:solidFill>
                  <a:schemeClr val="tx1"/>
                </a:solidFill>
                <a:latin typeface="Arial"/>
                <a:cs typeface="Arial"/>
              </a:rPr>
              <a:t>2..Non-Hodgkin</a:t>
            </a:r>
            <a:r>
              <a:rPr sz="5400" u="none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5400" u="none" spc="-20" dirty="0">
                <a:solidFill>
                  <a:schemeClr val="tx1"/>
                </a:solidFill>
                <a:latin typeface="Arial"/>
                <a:cs typeface="Arial"/>
              </a:rPr>
              <a:t>lymphoma</a:t>
            </a:r>
            <a:r>
              <a:rPr sz="5400" u="none" spc="1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5400" u="none" dirty="0">
                <a:solidFill>
                  <a:schemeClr val="tx1"/>
                </a:solidFill>
                <a:latin typeface="Arial"/>
                <a:cs typeface="Arial"/>
              </a:rPr>
              <a:t>[NHL]:</a:t>
            </a:r>
            <a:endParaRPr sz="54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43964" y="2265045"/>
            <a:ext cx="6162675" cy="47625"/>
          </a:xfrm>
          <a:custGeom>
            <a:avLst/>
            <a:gdLst/>
            <a:ahLst/>
            <a:cxnLst/>
            <a:rect l="l" t="t" r="r" b="b"/>
            <a:pathLst>
              <a:path w="6162675" h="47625">
                <a:moveTo>
                  <a:pt x="6162675" y="0"/>
                </a:moveTo>
                <a:lnTo>
                  <a:pt x="0" y="0"/>
                </a:lnTo>
                <a:lnTo>
                  <a:pt x="0" y="47625"/>
                </a:lnTo>
                <a:lnTo>
                  <a:pt x="6162675" y="47625"/>
                </a:lnTo>
                <a:lnTo>
                  <a:pt x="6162675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4332" y="1798002"/>
            <a:ext cx="6506209" cy="51752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5875" rIns="0" bIns="0" rtlCol="0">
            <a:spAutoFit/>
          </a:bodyPr>
          <a:lstStyle/>
          <a:p>
            <a:pPr marL="870585" indent="-857885">
              <a:lnSpc>
                <a:spcPct val="100000"/>
              </a:lnSpc>
              <a:spcBef>
                <a:spcPts val="125"/>
              </a:spcBef>
              <a:buFont typeface="Wingdings"/>
              <a:buChar char=""/>
              <a:tabLst>
                <a:tab pos="869950" algn="l"/>
                <a:tab pos="870585" algn="l"/>
                <a:tab pos="1938020" algn="l"/>
                <a:tab pos="3538854" algn="l"/>
                <a:tab pos="4464050" algn="l"/>
              </a:tabLst>
            </a:pPr>
            <a:r>
              <a:rPr sz="3200" b="1" spc="10" dirty="0">
                <a:latin typeface="Arial"/>
                <a:cs typeface="Arial"/>
              </a:rPr>
              <a:t>All	</a:t>
            </a:r>
            <a:r>
              <a:rPr sz="3200" b="1" spc="-15" dirty="0">
                <a:latin typeface="Arial"/>
                <a:cs typeface="Arial"/>
              </a:rPr>
              <a:t>types	</a:t>
            </a:r>
            <a:r>
              <a:rPr sz="3200" b="1" dirty="0">
                <a:latin typeface="Arial"/>
                <a:cs typeface="Arial"/>
              </a:rPr>
              <a:t>of	</a:t>
            </a:r>
            <a:r>
              <a:rPr sz="3200" b="1" spc="-10" dirty="0">
                <a:latin typeface="Arial"/>
                <a:cs typeface="Arial"/>
              </a:rPr>
              <a:t>lymphoma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99655" y="1702435"/>
            <a:ext cx="4642485" cy="63246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195195" algn="l"/>
              </a:tabLst>
            </a:pPr>
            <a:r>
              <a:rPr sz="3950" b="1" spc="-5" dirty="0">
                <a:latin typeface="Arial"/>
                <a:cs typeface="Arial"/>
              </a:rPr>
              <a:t>except	</a:t>
            </a:r>
            <a:r>
              <a:rPr sz="3950" b="1" spc="20" dirty="0">
                <a:latin typeface="Arial"/>
                <a:cs typeface="Arial"/>
              </a:rPr>
              <a:t>Hodgkin's</a:t>
            </a:r>
            <a:endParaRPr sz="39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25139" y="6179820"/>
            <a:ext cx="9001125" cy="57150"/>
          </a:xfrm>
          <a:custGeom>
            <a:avLst/>
            <a:gdLst/>
            <a:ahLst/>
            <a:cxnLst/>
            <a:rect l="l" t="t" r="r" b="b"/>
            <a:pathLst>
              <a:path w="9001125" h="57150">
                <a:moveTo>
                  <a:pt x="9001125" y="0"/>
                </a:moveTo>
                <a:lnTo>
                  <a:pt x="0" y="0"/>
                </a:lnTo>
                <a:lnTo>
                  <a:pt x="0" y="57149"/>
                </a:lnTo>
                <a:lnTo>
                  <a:pt x="9001125" y="57149"/>
                </a:lnTo>
                <a:lnTo>
                  <a:pt x="9001125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74332" y="2309585"/>
            <a:ext cx="11673840" cy="478663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14935" rIns="0" bIns="0" rtlCol="0">
            <a:spAutoFit/>
          </a:bodyPr>
          <a:lstStyle/>
          <a:p>
            <a:pPr marL="870585">
              <a:lnSpc>
                <a:spcPct val="100000"/>
              </a:lnSpc>
              <a:spcBef>
                <a:spcPts val="905"/>
              </a:spcBef>
            </a:pPr>
            <a:r>
              <a:rPr sz="3950" b="1" spc="-5" dirty="0">
                <a:latin typeface="Arial"/>
                <a:cs typeface="Arial"/>
              </a:rPr>
              <a:t>lymphomas.</a:t>
            </a:r>
            <a:endParaRPr sz="3950">
              <a:latin typeface="Arial"/>
              <a:cs typeface="Arial"/>
            </a:endParaRPr>
          </a:p>
          <a:p>
            <a:pPr marL="574675" marR="4610735" indent="-562610">
              <a:lnSpc>
                <a:spcPct val="115399"/>
              </a:lnSpc>
              <a:spcBef>
                <a:spcPts val="75"/>
              </a:spcBef>
              <a:buClr>
                <a:srgbClr val="FF0000"/>
              </a:buClr>
              <a:buFont typeface="Wingdings"/>
              <a:buChar char=""/>
              <a:tabLst>
                <a:tab pos="697865" algn="l"/>
                <a:tab pos="698500" algn="l"/>
              </a:tabLst>
            </a:pPr>
            <a:r>
              <a:rPr dirty="0"/>
              <a:t>	</a:t>
            </a:r>
            <a:r>
              <a:rPr sz="3200" b="1" u="heavy" spc="1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2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B</a:t>
            </a:r>
            <a:r>
              <a:rPr sz="3200" b="1" u="heavy" spc="-8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or</a:t>
            </a:r>
            <a:r>
              <a:rPr sz="3200" b="1" u="heavy" spc="2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1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</a:t>
            </a:r>
            <a:r>
              <a:rPr sz="3200" b="1" u="heavy" spc="-2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1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cell</a:t>
            </a:r>
            <a:r>
              <a:rPr sz="3200" b="1" spc="-65" dirty="0">
                <a:latin typeface="Arial"/>
                <a:cs typeface="Arial"/>
              </a:rPr>
              <a:t> </a:t>
            </a:r>
            <a:r>
              <a:rPr sz="3200" b="1" spc="5" dirty="0">
                <a:latin typeface="Arial"/>
                <a:cs typeface="Arial"/>
              </a:rPr>
              <a:t>malignant</a:t>
            </a:r>
            <a:r>
              <a:rPr sz="3200" b="1" spc="-100" dirty="0">
                <a:latin typeface="Arial"/>
                <a:cs typeface="Arial"/>
              </a:rPr>
              <a:t> </a:t>
            </a:r>
            <a:r>
              <a:rPr sz="3200" b="1" spc="5" dirty="0">
                <a:latin typeface="Arial"/>
                <a:cs typeface="Arial"/>
              </a:rPr>
              <a:t>neoplasms </a:t>
            </a:r>
            <a:r>
              <a:rPr sz="3200" b="1" spc="-869" dirty="0">
                <a:latin typeface="Arial"/>
                <a:cs typeface="Arial"/>
              </a:rPr>
              <a:t> </a:t>
            </a:r>
            <a:r>
              <a:rPr sz="3200" b="1" spc="10" dirty="0">
                <a:latin typeface="Arial"/>
                <a:cs typeface="Arial"/>
              </a:rPr>
              <a:t>[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5" dirty="0">
                <a:latin typeface="Arial"/>
                <a:cs typeface="Arial"/>
              </a:rPr>
              <a:t>But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u="heavy" spc="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most</a:t>
            </a:r>
            <a:r>
              <a:rPr sz="3200" b="1" u="heavy" spc="-1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2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are</a:t>
            </a:r>
            <a:r>
              <a:rPr sz="3200" b="1" u="heavy" spc="-13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of</a:t>
            </a:r>
            <a:r>
              <a:rPr sz="3200" b="1" u="heavy" spc="-1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2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B</a:t>
            </a:r>
            <a:r>
              <a:rPr sz="3200" b="1" u="heavy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1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cell</a:t>
            </a:r>
            <a:r>
              <a:rPr sz="3200" b="1" u="heavy" spc="-13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lineage]</a:t>
            </a:r>
            <a:endParaRPr sz="3200">
              <a:latin typeface="Arial"/>
              <a:cs typeface="Arial"/>
            </a:endParaRPr>
          </a:p>
          <a:p>
            <a:pPr marL="870585" indent="-857885">
              <a:lnSpc>
                <a:spcPct val="100000"/>
              </a:lnSpc>
              <a:spcBef>
                <a:spcPts val="640"/>
              </a:spcBef>
              <a:buFont typeface="Wingdings"/>
              <a:buChar char=""/>
              <a:tabLst>
                <a:tab pos="869950" algn="l"/>
                <a:tab pos="870585" algn="l"/>
              </a:tabLst>
            </a:pPr>
            <a:r>
              <a:rPr sz="3600" b="1" u="heavy" spc="1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Many</a:t>
            </a:r>
            <a:r>
              <a:rPr sz="3600" b="1" u="heavy" spc="-11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600" b="1" u="heavy" spc="-5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Types</a:t>
            </a:r>
            <a:endParaRPr sz="3600">
              <a:latin typeface="Arial"/>
              <a:cs typeface="Arial"/>
            </a:endParaRPr>
          </a:p>
          <a:p>
            <a:pPr marL="870585" indent="-857885">
              <a:lnSpc>
                <a:spcPct val="100000"/>
              </a:lnSpc>
              <a:spcBef>
                <a:spcPts val="660"/>
              </a:spcBef>
              <a:buFont typeface="Wingdings"/>
              <a:buChar char=""/>
              <a:tabLst>
                <a:tab pos="869950" algn="l"/>
                <a:tab pos="870585" algn="l"/>
              </a:tabLst>
            </a:pPr>
            <a:r>
              <a:rPr sz="3600" b="1" u="heavy" spc="1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Many</a:t>
            </a:r>
            <a:r>
              <a:rPr sz="3600" b="1" u="heavy" spc="-10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600" b="1" u="heavy" spc="-1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Locations</a:t>
            </a:r>
            <a:r>
              <a:rPr sz="3950" b="1" u="heavy" spc="-1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.</a:t>
            </a:r>
            <a:endParaRPr sz="3950">
              <a:latin typeface="Arial"/>
              <a:cs typeface="Arial"/>
            </a:endParaRPr>
          </a:p>
          <a:p>
            <a:pPr marL="870585" indent="-857885">
              <a:lnSpc>
                <a:spcPct val="100000"/>
              </a:lnSpc>
              <a:spcBef>
                <a:spcPts val="745"/>
              </a:spcBef>
              <a:buFont typeface="Wingdings"/>
              <a:buChar char=""/>
              <a:tabLst>
                <a:tab pos="869950" algn="l"/>
                <a:tab pos="870585" algn="l"/>
                <a:tab pos="2653030" algn="l"/>
                <a:tab pos="7142480" algn="l"/>
                <a:tab pos="8000365" algn="l"/>
                <a:tab pos="9554210" algn="l"/>
                <a:tab pos="11365230" algn="l"/>
              </a:tabLst>
            </a:pPr>
            <a:r>
              <a:rPr sz="4400" b="1" spc="45" dirty="0">
                <a:latin typeface="Arial"/>
                <a:cs typeface="Arial"/>
              </a:rPr>
              <a:t>N</a:t>
            </a:r>
            <a:r>
              <a:rPr sz="4400" b="1" spc="15" dirty="0">
                <a:latin typeface="Arial"/>
                <a:cs typeface="Arial"/>
              </a:rPr>
              <a:t>o=</a:t>
            </a:r>
            <a:r>
              <a:rPr sz="4400" b="1" dirty="0">
                <a:latin typeface="Arial"/>
                <a:cs typeface="Arial"/>
              </a:rPr>
              <a:t>	</a:t>
            </a:r>
            <a:r>
              <a:rPr sz="3950" b="1" dirty="0">
                <a:latin typeface="Arial"/>
                <a:cs typeface="Arial"/>
              </a:rPr>
              <a:t>R</a:t>
            </a:r>
            <a:r>
              <a:rPr sz="3950" b="1" spc="-25" dirty="0">
                <a:latin typeface="Arial"/>
                <a:cs typeface="Arial"/>
              </a:rPr>
              <a:t>e</a:t>
            </a:r>
            <a:r>
              <a:rPr sz="3950" b="1" spc="50" dirty="0">
                <a:latin typeface="Arial"/>
                <a:cs typeface="Arial"/>
              </a:rPr>
              <a:t>e</a:t>
            </a:r>
            <a:r>
              <a:rPr sz="3950" b="1" spc="-15" dirty="0">
                <a:latin typeface="Arial"/>
                <a:cs typeface="Arial"/>
              </a:rPr>
              <a:t>d</a:t>
            </a:r>
            <a:r>
              <a:rPr sz="3950" b="1" spc="35" dirty="0">
                <a:latin typeface="Arial"/>
                <a:cs typeface="Arial"/>
              </a:rPr>
              <a:t>-</a:t>
            </a:r>
            <a:r>
              <a:rPr sz="3950" b="1" spc="-15" dirty="0">
                <a:latin typeface="Arial"/>
                <a:cs typeface="Arial"/>
              </a:rPr>
              <a:t>S</a:t>
            </a:r>
            <a:r>
              <a:rPr sz="3950" b="1" spc="105" dirty="0">
                <a:latin typeface="Arial"/>
                <a:cs typeface="Arial"/>
              </a:rPr>
              <a:t>t</a:t>
            </a:r>
            <a:r>
              <a:rPr sz="3950" b="1" spc="-25" dirty="0">
                <a:latin typeface="Arial"/>
                <a:cs typeface="Arial"/>
              </a:rPr>
              <a:t>e</a:t>
            </a:r>
            <a:r>
              <a:rPr sz="3950" b="1" spc="30" dirty="0">
                <a:latin typeface="Arial"/>
                <a:cs typeface="Arial"/>
              </a:rPr>
              <a:t>r</a:t>
            </a:r>
            <a:r>
              <a:rPr sz="3950" b="1" spc="50" dirty="0">
                <a:latin typeface="Arial"/>
                <a:cs typeface="Arial"/>
              </a:rPr>
              <a:t>n</a:t>
            </a:r>
            <a:r>
              <a:rPr sz="3950" b="1" spc="-20" dirty="0">
                <a:latin typeface="Arial"/>
                <a:cs typeface="Arial"/>
              </a:rPr>
              <a:t>b</a:t>
            </a:r>
            <a:r>
              <a:rPr sz="3950" b="1" spc="-25" dirty="0">
                <a:latin typeface="Arial"/>
                <a:cs typeface="Arial"/>
              </a:rPr>
              <a:t>e</a:t>
            </a:r>
            <a:r>
              <a:rPr sz="3950" b="1" spc="105" dirty="0">
                <a:latin typeface="Arial"/>
                <a:cs typeface="Arial"/>
              </a:rPr>
              <a:t>r</a:t>
            </a:r>
            <a:r>
              <a:rPr sz="3950" b="1" spc="15" dirty="0">
                <a:latin typeface="Arial"/>
                <a:cs typeface="Arial"/>
              </a:rPr>
              <a:t>g</a:t>
            </a:r>
            <a:r>
              <a:rPr sz="3950" b="1" dirty="0">
                <a:latin typeface="Arial"/>
                <a:cs typeface="Arial"/>
              </a:rPr>
              <a:t>	</a:t>
            </a:r>
            <a:r>
              <a:rPr sz="3950" b="1" spc="10" dirty="0">
                <a:latin typeface="Arial"/>
                <a:cs typeface="Arial"/>
              </a:rPr>
              <a:t>[</a:t>
            </a:r>
            <a:r>
              <a:rPr sz="3950" b="1" dirty="0">
                <a:latin typeface="Arial"/>
                <a:cs typeface="Arial"/>
              </a:rPr>
              <a:t>	R</a:t>
            </a:r>
            <a:r>
              <a:rPr sz="3950" b="1" spc="-10" dirty="0">
                <a:latin typeface="Arial"/>
                <a:cs typeface="Arial"/>
              </a:rPr>
              <a:t>S</a:t>
            </a:r>
            <a:r>
              <a:rPr sz="3950" b="1" spc="10" dirty="0">
                <a:latin typeface="Arial"/>
                <a:cs typeface="Arial"/>
              </a:rPr>
              <a:t>]</a:t>
            </a:r>
            <a:r>
              <a:rPr sz="3950" b="1" dirty="0">
                <a:latin typeface="Arial"/>
                <a:cs typeface="Arial"/>
              </a:rPr>
              <a:t>	</a:t>
            </a:r>
            <a:r>
              <a:rPr sz="3950" b="1" spc="-25" dirty="0">
                <a:latin typeface="Arial"/>
                <a:cs typeface="Arial"/>
              </a:rPr>
              <a:t>ce</a:t>
            </a:r>
            <a:r>
              <a:rPr sz="3950" b="1" spc="20" dirty="0">
                <a:latin typeface="Arial"/>
                <a:cs typeface="Arial"/>
              </a:rPr>
              <a:t>l</a:t>
            </a:r>
            <a:r>
              <a:rPr sz="3950" b="1" spc="95" dirty="0">
                <a:latin typeface="Arial"/>
                <a:cs typeface="Arial"/>
              </a:rPr>
              <a:t>l</a:t>
            </a:r>
            <a:r>
              <a:rPr sz="3950" b="1" spc="15" dirty="0">
                <a:latin typeface="Arial"/>
                <a:cs typeface="Arial"/>
              </a:rPr>
              <a:t>s</a:t>
            </a:r>
            <a:r>
              <a:rPr sz="3950" b="1" dirty="0">
                <a:latin typeface="Arial"/>
                <a:cs typeface="Arial"/>
              </a:rPr>
              <a:t>	</a:t>
            </a:r>
            <a:r>
              <a:rPr sz="3950" b="1" spc="15" dirty="0">
                <a:latin typeface="Arial"/>
                <a:cs typeface="Arial"/>
              </a:rPr>
              <a:t>=</a:t>
            </a:r>
            <a:endParaRPr sz="3950">
              <a:latin typeface="Arial"/>
              <a:cs typeface="Arial"/>
            </a:endParaRPr>
          </a:p>
          <a:p>
            <a:pPr marL="870585">
              <a:lnSpc>
                <a:spcPct val="100000"/>
              </a:lnSpc>
              <a:spcBef>
                <a:spcPts val="855"/>
              </a:spcBef>
            </a:pPr>
            <a:r>
              <a:rPr sz="4800" b="1" spc="5" dirty="0">
                <a:latin typeface="Arial"/>
                <a:cs typeface="Arial"/>
              </a:rPr>
              <a:t>No=</a:t>
            </a:r>
            <a:r>
              <a:rPr sz="3200" b="1" spc="5" dirty="0">
                <a:latin typeface="Arial"/>
                <a:cs typeface="Arial"/>
              </a:rPr>
              <a:t>Characteristic</a:t>
            </a:r>
            <a:r>
              <a:rPr sz="3200" b="1" spc="-120" dirty="0">
                <a:latin typeface="Arial"/>
                <a:cs typeface="Arial"/>
              </a:rPr>
              <a:t> </a:t>
            </a:r>
            <a:r>
              <a:rPr sz="3200" b="1" spc="-35" dirty="0">
                <a:latin typeface="Arial"/>
                <a:cs typeface="Arial"/>
              </a:rPr>
              <a:t>Tumor</a:t>
            </a:r>
            <a:r>
              <a:rPr sz="3200" b="1" spc="-120" dirty="0">
                <a:latin typeface="Arial"/>
                <a:cs typeface="Arial"/>
              </a:rPr>
              <a:t> </a:t>
            </a:r>
            <a:r>
              <a:rPr sz="3200" b="1" spc="10" dirty="0">
                <a:latin typeface="Arial"/>
                <a:cs typeface="Arial"/>
              </a:rPr>
              <a:t>Cells</a:t>
            </a:r>
            <a:r>
              <a:rPr sz="3200" b="1" spc="-6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of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5" dirty="0">
                <a:latin typeface="Arial"/>
                <a:cs typeface="Arial"/>
              </a:rPr>
              <a:t>Hodgkin</a:t>
            </a:r>
            <a:r>
              <a:rPr sz="3200" b="1" spc="-75" dirty="0">
                <a:latin typeface="Arial"/>
                <a:cs typeface="Arial"/>
              </a:rPr>
              <a:t> </a:t>
            </a:r>
            <a:r>
              <a:rPr sz="3200" b="1" spc="5" dirty="0">
                <a:latin typeface="Arial"/>
                <a:cs typeface="Arial"/>
              </a:rPr>
              <a:t>lymphoma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550" y="409511"/>
            <a:ext cx="10101326" cy="572935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52475" y="190499"/>
            <a:ext cx="10544175" cy="6172200"/>
          </a:xfrm>
          <a:custGeom>
            <a:avLst/>
            <a:gdLst/>
            <a:ahLst/>
            <a:cxnLst/>
            <a:rect l="l" t="t" r="r" b="b"/>
            <a:pathLst>
              <a:path w="10544175" h="6172200">
                <a:moveTo>
                  <a:pt x="10361295" y="182880"/>
                </a:moveTo>
                <a:lnTo>
                  <a:pt x="10315575" y="182880"/>
                </a:lnTo>
                <a:lnTo>
                  <a:pt x="10315575" y="228600"/>
                </a:lnTo>
                <a:lnTo>
                  <a:pt x="10315575" y="5943600"/>
                </a:lnTo>
                <a:lnTo>
                  <a:pt x="228600" y="5943600"/>
                </a:lnTo>
                <a:lnTo>
                  <a:pt x="228600" y="228600"/>
                </a:lnTo>
                <a:lnTo>
                  <a:pt x="10315575" y="228600"/>
                </a:lnTo>
                <a:lnTo>
                  <a:pt x="10315575" y="182880"/>
                </a:lnTo>
                <a:lnTo>
                  <a:pt x="182880" y="182880"/>
                </a:lnTo>
                <a:lnTo>
                  <a:pt x="182880" y="228600"/>
                </a:lnTo>
                <a:lnTo>
                  <a:pt x="182880" y="5943600"/>
                </a:lnTo>
                <a:lnTo>
                  <a:pt x="182880" y="5989320"/>
                </a:lnTo>
                <a:lnTo>
                  <a:pt x="10361295" y="5989320"/>
                </a:lnTo>
                <a:lnTo>
                  <a:pt x="10361295" y="5943612"/>
                </a:lnTo>
                <a:lnTo>
                  <a:pt x="10361295" y="228600"/>
                </a:lnTo>
                <a:lnTo>
                  <a:pt x="10361295" y="182880"/>
                </a:lnTo>
                <a:close/>
              </a:path>
              <a:path w="10544175" h="6172200">
                <a:moveTo>
                  <a:pt x="10544175" y="0"/>
                </a:moveTo>
                <a:lnTo>
                  <a:pt x="10407015" y="0"/>
                </a:lnTo>
                <a:lnTo>
                  <a:pt x="10407015" y="137160"/>
                </a:lnTo>
                <a:lnTo>
                  <a:pt x="10407015" y="6035040"/>
                </a:lnTo>
                <a:lnTo>
                  <a:pt x="137160" y="6035040"/>
                </a:lnTo>
                <a:lnTo>
                  <a:pt x="137160" y="137160"/>
                </a:lnTo>
                <a:lnTo>
                  <a:pt x="10407015" y="137160"/>
                </a:lnTo>
                <a:lnTo>
                  <a:pt x="10407015" y="0"/>
                </a:lnTo>
                <a:lnTo>
                  <a:pt x="0" y="0"/>
                </a:lnTo>
                <a:lnTo>
                  <a:pt x="0" y="137160"/>
                </a:lnTo>
                <a:lnTo>
                  <a:pt x="0" y="6035040"/>
                </a:lnTo>
                <a:lnTo>
                  <a:pt x="0" y="6172200"/>
                </a:lnTo>
                <a:lnTo>
                  <a:pt x="10544175" y="6172200"/>
                </a:lnTo>
                <a:lnTo>
                  <a:pt x="10544175" y="6035040"/>
                </a:lnTo>
                <a:lnTo>
                  <a:pt x="10544175" y="137160"/>
                </a:lnTo>
                <a:lnTo>
                  <a:pt x="105441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87555" cy="6724650"/>
            <a:chOff x="0" y="0"/>
            <a:chExt cx="12187555" cy="6724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450" y="1276350"/>
              <a:ext cx="11868150" cy="54483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87301" cy="23954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5" y="0"/>
            <a:ext cx="3114675" cy="295275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276600" y="3009900"/>
            <a:ext cx="4429125" cy="523875"/>
          </a:xfrm>
          <a:custGeom>
            <a:avLst/>
            <a:gdLst/>
            <a:ahLst/>
            <a:cxnLst/>
            <a:rect l="l" t="t" r="r" b="b"/>
            <a:pathLst>
              <a:path w="4429125" h="523875">
                <a:moveTo>
                  <a:pt x="4429125" y="0"/>
                </a:moveTo>
                <a:lnTo>
                  <a:pt x="0" y="0"/>
                </a:lnTo>
                <a:lnTo>
                  <a:pt x="0" y="523875"/>
                </a:lnTo>
                <a:lnTo>
                  <a:pt x="4429125" y="523875"/>
                </a:lnTo>
                <a:lnTo>
                  <a:pt x="442912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58515" y="3029330"/>
            <a:ext cx="363156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u="heavy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Non-Hodgkin</a:t>
            </a:r>
            <a:r>
              <a:rPr sz="2750" u="heavy" spc="8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2750" u="heavy" spc="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lymphoma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58125" y="0"/>
            <a:ext cx="4333875" cy="30099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62350" y="0"/>
            <a:ext cx="4000500" cy="30099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575" y="3533775"/>
            <a:ext cx="3114675" cy="317182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58125" y="3276600"/>
            <a:ext cx="4305300" cy="34290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62350" y="3724275"/>
            <a:ext cx="4000500" cy="29813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600011"/>
            <a:ext cx="10691876" cy="625798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90525" y="381000"/>
            <a:ext cx="11134725" cy="6477000"/>
            <a:chOff x="390525" y="381000"/>
            <a:chExt cx="11134725" cy="6477000"/>
          </a:xfrm>
        </p:grpSpPr>
        <p:sp>
          <p:nvSpPr>
            <p:cNvPr id="4" name="object 4"/>
            <p:cNvSpPr/>
            <p:nvPr/>
          </p:nvSpPr>
          <p:spPr>
            <a:xfrm>
              <a:off x="390525" y="380999"/>
              <a:ext cx="11134725" cy="6477000"/>
            </a:xfrm>
            <a:custGeom>
              <a:avLst/>
              <a:gdLst/>
              <a:ahLst/>
              <a:cxnLst/>
              <a:rect l="l" t="t" r="r" b="b"/>
              <a:pathLst>
                <a:path w="11134725" h="6477000">
                  <a:moveTo>
                    <a:pt x="10951845" y="182880"/>
                  </a:moveTo>
                  <a:lnTo>
                    <a:pt x="182880" y="182880"/>
                  </a:lnTo>
                  <a:lnTo>
                    <a:pt x="182880" y="228600"/>
                  </a:lnTo>
                  <a:lnTo>
                    <a:pt x="182880" y="6477000"/>
                  </a:lnTo>
                  <a:lnTo>
                    <a:pt x="228600" y="6477000"/>
                  </a:lnTo>
                  <a:lnTo>
                    <a:pt x="228600" y="228600"/>
                  </a:lnTo>
                  <a:lnTo>
                    <a:pt x="10906125" y="228600"/>
                  </a:lnTo>
                  <a:lnTo>
                    <a:pt x="10906125" y="6477000"/>
                  </a:lnTo>
                  <a:lnTo>
                    <a:pt x="10951845" y="6477000"/>
                  </a:lnTo>
                  <a:lnTo>
                    <a:pt x="10951845" y="228600"/>
                  </a:lnTo>
                  <a:lnTo>
                    <a:pt x="10951845" y="182880"/>
                  </a:lnTo>
                  <a:close/>
                </a:path>
                <a:path w="11134725" h="6477000">
                  <a:moveTo>
                    <a:pt x="11134725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0" y="6477000"/>
                  </a:lnTo>
                  <a:lnTo>
                    <a:pt x="137160" y="6477000"/>
                  </a:lnTo>
                  <a:lnTo>
                    <a:pt x="137160" y="137160"/>
                  </a:lnTo>
                  <a:lnTo>
                    <a:pt x="10997565" y="137160"/>
                  </a:lnTo>
                  <a:lnTo>
                    <a:pt x="10997565" y="6477000"/>
                  </a:lnTo>
                  <a:lnTo>
                    <a:pt x="11134725" y="6477000"/>
                  </a:lnTo>
                  <a:lnTo>
                    <a:pt x="11134725" y="137160"/>
                  </a:lnTo>
                  <a:lnTo>
                    <a:pt x="111347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43700" y="742950"/>
              <a:ext cx="4429125" cy="1809750"/>
            </a:xfrm>
            <a:custGeom>
              <a:avLst/>
              <a:gdLst/>
              <a:ahLst/>
              <a:cxnLst/>
              <a:rect l="l" t="t" r="r" b="b"/>
              <a:pathLst>
                <a:path w="4429125" h="1809750">
                  <a:moveTo>
                    <a:pt x="4429125" y="0"/>
                  </a:moveTo>
                  <a:lnTo>
                    <a:pt x="0" y="0"/>
                  </a:lnTo>
                  <a:lnTo>
                    <a:pt x="0" y="1809750"/>
                  </a:lnTo>
                  <a:lnTo>
                    <a:pt x="4429125" y="1809750"/>
                  </a:lnTo>
                  <a:lnTo>
                    <a:pt x="4429125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24726" y="753999"/>
            <a:ext cx="362902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u="heavy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Non-Hodgkin</a:t>
            </a:r>
            <a:r>
              <a:rPr sz="2750" u="heavy" spc="7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2750" u="heavy" spc="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lymphoma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01205" y="1622361"/>
            <a:ext cx="3713479" cy="8782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25"/>
              </a:spcBef>
              <a:tabLst>
                <a:tab pos="3417570" algn="l"/>
              </a:tabLst>
            </a:pPr>
            <a:r>
              <a:rPr sz="2750" b="1" spc="10" dirty="0">
                <a:solidFill>
                  <a:srgbClr val="F1F1F1"/>
                </a:solidFill>
                <a:latin typeface="Arial"/>
                <a:cs typeface="Arial"/>
              </a:rPr>
              <a:t>4 </a:t>
            </a:r>
            <a:r>
              <a:rPr sz="2750" b="1" spc="5" dirty="0">
                <a:solidFill>
                  <a:srgbClr val="F1F1F1"/>
                </a:solidFill>
                <a:latin typeface="Arial"/>
                <a:cs typeface="Arial"/>
              </a:rPr>
              <a:t>VIRAL</a:t>
            </a:r>
            <a:r>
              <a:rPr sz="2750" b="1" spc="9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750" b="1" spc="30" dirty="0">
                <a:solidFill>
                  <a:srgbClr val="F1F1F1"/>
                </a:solidFill>
                <a:latin typeface="Arial"/>
                <a:cs typeface="Arial"/>
              </a:rPr>
              <a:t>CAUSES	</a:t>
            </a:r>
            <a:r>
              <a:rPr sz="2750" b="1" spc="15" dirty="0">
                <a:solidFill>
                  <a:srgbClr val="F1F1F1"/>
                </a:solidFill>
                <a:latin typeface="Arial"/>
                <a:cs typeface="Arial"/>
              </a:rPr>
              <a:t>+</a:t>
            </a:r>
            <a:endParaRPr sz="2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2750" b="1" spc="10" dirty="0">
                <a:solidFill>
                  <a:srgbClr val="F1F1F1"/>
                </a:solidFill>
                <a:latin typeface="Arial"/>
                <a:cs typeface="Arial"/>
              </a:rPr>
              <a:t>1</a:t>
            </a:r>
            <a:r>
              <a:rPr sz="2750" b="1" spc="-1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750" b="1" spc="15" dirty="0">
                <a:solidFill>
                  <a:srgbClr val="F1F1F1"/>
                </a:solidFill>
                <a:latin typeface="Arial"/>
                <a:cs typeface="Arial"/>
              </a:rPr>
              <a:t>BACTERIAL</a:t>
            </a:r>
            <a:r>
              <a:rPr sz="2750" b="1" spc="6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750" b="1" spc="30" dirty="0">
                <a:solidFill>
                  <a:srgbClr val="F1F1F1"/>
                </a:solidFill>
                <a:latin typeface="Arial"/>
                <a:cs typeface="Arial"/>
              </a:rPr>
              <a:t>CAUSE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524"/>
            <a:ext cx="12191999" cy="684847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900" y="266636"/>
            <a:ext cx="10825226" cy="631990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04825" y="48259"/>
            <a:ext cx="11268075" cy="6761480"/>
          </a:xfrm>
          <a:custGeom>
            <a:avLst/>
            <a:gdLst/>
            <a:ahLst/>
            <a:cxnLst/>
            <a:rect l="l" t="t" r="r" b="b"/>
            <a:pathLst>
              <a:path w="11268075" h="6761480">
                <a:moveTo>
                  <a:pt x="11085195" y="182880"/>
                </a:moveTo>
                <a:lnTo>
                  <a:pt x="182880" y="182880"/>
                </a:lnTo>
                <a:lnTo>
                  <a:pt x="182880" y="228600"/>
                </a:lnTo>
                <a:lnTo>
                  <a:pt x="182880" y="6534150"/>
                </a:lnTo>
                <a:lnTo>
                  <a:pt x="182880" y="6579870"/>
                </a:lnTo>
                <a:lnTo>
                  <a:pt x="11085195" y="6579870"/>
                </a:lnTo>
                <a:lnTo>
                  <a:pt x="11085195" y="6534150"/>
                </a:lnTo>
                <a:lnTo>
                  <a:pt x="228600" y="6534150"/>
                </a:lnTo>
                <a:lnTo>
                  <a:pt x="228600" y="228600"/>
                </a:lnTo>
                <a:lnTo>
                  <a:pt x="11039475" y="228600"/>
                </a:lnTo>
                <a:lnTo>
                  <a:pt x="11039475" y="6533515"/>
                </a:lnTo>
                <a:lnTo>
                  <a:pt x="11085195" y="6533528"/>
                </a:lnTo>
                <a:lnTo>
                  <a:pt x="11085195" y="228600"/>
                </a:lnTo>
                <a:lnTo>
                  <a:pt x="11085195" y="227965"/>
                </a:lnTo>
                <a:lnTo>
                  <a:pt x="11085195" y="182880"/>
                </a:lnTo>
                <a:close/>
              </a:path>
              <a:path w="11268075" h="6761480">
                <a:moveTo>
                  <a:pt x="11268075" y="0"/>
                </a:moveTo>
                <a:lnTo>
                  <a:pt x="0" y="0"/>
                </a:lnTo>
                <a:lnTo>
                  <a:pt x="0" y="137160"/>
                </a:lnTo>
                <a:lnTo>
                  <a:pt x="0" y="6624320"/>
                </a:lnTo>
                <a:lnTo>
                  <a:pt x="0" y="6625590"/>
                </a:lnTo>
                <a:lnTo>
                  <a:pt x="0" y="6761480"/>
                </a:lnTo>
                <a:lnTo>
                  <a:pt x="11268075" y="6761480"/>
                </a:lnTo>
                <a:lnTo>
                  <a:pt x="11268075" y="6625590"/>
                </a:lnTo>
                <a:lnTo>
                  <a:pt x="137160" y="6625590"/>
                </a:lnTo>
                <a:lnTo>
                  <a:pt x="137160" y="6624320"/>
                </a:lnTo>
                <a:lnTo>
                  <a:pt x="137160" y="137160"/>
                </a:lnTo>
                <a:lnTo>
                  <a:pt x="11130915" y="137160"/>
                </a:lnTo>
                <a:lnTo>
                  <a:pt x="11130915" y="6624955"/>
                </a:lnTo>
                <a:lnTo>
                  <a:pt x="11268075" y="6624968"/>
                </a:lnTo>
                <a:lnTo>
                  <a:pt x="11268075" y="137160"/>
                </a:lnTo>
                <a:lnTo>
                  <a:pt x="11268075" y="136525"/>
                </a:lnTo>
                <a:lnTo>
                  <a:pt x="112680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" y="647636"/>
            <a:ext cx="11149076" cy="564362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09550" y="429259"/>
            <a:ext cx="11591925" cy="6085840"/>
          </a:xfrm>
          <a:custGeom>
            <a:avLst/>
            <a:gdLst/>
            <a:ahLst/>
            <a:cxnLst/>
            <a:rect l="l" t="t" r="r" b="b"/>
            <a:pathLst>
              <a:path w="11591925" h="6085840">
                <a:moveTo>
                  <a:pt x="11409045" y="182880"/>
                </a:moveTo>
                <a:lnTo>
                  <a:pt x="11363325" y="182880"/>
                </a:lnTo>
                <a:lnTo>
                  <a:pt x="11363325" y="228600"/>
                </a:lnTo>
                <a:lnTo>
                  <a:pt x="11363325" y="5857240"/>
                </a:lnTo>
                <a:lnTo>
                  <a:pt x="228600" y="5857240"/>
                </a:lnTo>
                <a:lnTo>
                  <a:pt x="228600" y="228600"/>
                </a:lnTo>
                <a:lnTo>
                  <a:pt x="11363325" y="228600"/>
                </a:lnTo>
                <a:lnTo>
                  <a:pt x="11363325" y="182880"/>
                </a:lnTo>
                <a:lnTo>
                  <a:pt x="182880" y="182880"/>
                </a:lnTo>
                <a:lnTo>
                  <a:pt x="182880" y="228600"/>
                </a:lnTo>
                <a:lnTo>
                  <a:pt x="182880" y="5857240"/>
                </a:lnTo>
                <a:lnTo>
                  <a:pt x="182880" y="5902960"/>
                </a:lnTo>
                <a:lnTo>
                  <a:pt x="11409045" y="5902960"/>
                </a:lnTo>
                <a:lnTo>
                  <a:pt x="11409045" y="5857240"/>
                </a:lnTo>
                <a:lnTo>
                  <a:pt x="11409045" y="228600"/>
                </a:lnTo>
                <a:lnTo>
                  <a:pt x="11409045" y="227965"/>
                </a:lnTo>
                <a:lnTo>
                  <a:pt x="11409045" y="182880"/>
                </a:lnTo>
                <a:close/>
              </a:path>
              <a:path w="11591925" h="6085840">
                <a:moveTo>
                  <a:pt x="11591925" y="0"/>
                </a:moveTo>
                <a:lnTo>
                  <a:pt x="11454765" y="0"/>
                </a:lnTo>
                <a:lnTo>
                  <a:pt x="11454765" y="137160"/>
                </a:lnTo>
                <a:lnTo>
                  <a:pt x="11454765" y="5948680"/>
                </a:lnTo>
                <a:lnTo>
                  <a:pt x="137160" y="5948680"/>
                </a:lnTo>
                <a:lnTo>
                  <a:pt x="137160" y="137160"/>
                </a:lnTo>
                <a:lnTo>
                  <a:pt x="11454765" y="137160"/>
                </a:lnTo>
                <a:lnTo>
                  <a:pt x="11454765" y="0"/>
                </a:lnTo>
                <a:lnTo>
                  <a:pt x="0" y="0"/>
                </a:lnTo>
                <a:lnTo>
                  <a:pt x="0" y="137160"/>
                </a:lnTo>
                <a:lnTo>
                  <a:pt x="0" y="5948680"/>
                </a:lnTo>
                <a:lnTo>
                  <a:pt x="0" y="6085840"/>
                </a:lnTo>
                <a:lnTo>
                  <a:pt x="11591925" y="6085840"/>
                </a:lnTo>
                <a:lnTo>
                  <a:pt x="11591925" y="5948680"/>
                </a:lnTo>
                <a:lnTo>
                  <a:pt x="11591925" y="137160"/>
                </a:lnTo>
                <a:lnTo>
                  <a:pt x="11591925" y="136525"/>
                </a:lnTo>
                <a:lnTo>
                  <a:pt x="115919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850" y="295211"/>
            <a:ext cx="11377676" cy="620560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4775" y="76199"/>
            <a:ext cx="11820525" cy="6648450"/>
          </a:xfrm>
          <a:custGeom>
            <a:avLst/>
            <a:gdLst/>
            <a:ahLst/>
            <a:cxnLst/>
            <a:rect l="l" t="t" r="r" b="b"/>
            <a:pathLst>
              <a:path w="11820525" h="6648450">
                <a:moveTo>
                  <a:pt x="11637645" y="182880"/>
                </a:moveTo>
                <a:lnTo>
                  <a:pt x="11591925" y="182880"/>
                </a:lnTo>
                <a:lnTo>
                  <a:pt x="11591925" y="228600"/>
                </a:lnTo>
                <a:lnTo>
                  <a:pt x="11591925" y="6419850"/>
                </a:lnTo>
                <a:lnTo>
                  <a:pt x="228600" y="6419850"/>
                </a:lnTo>
                <a:lnTo>
                  <a:pt x="228600" y="228600"/>
                </a:lnTo>
                <a:lnTo>
                  <a:pt x="11591925" y="228600"/>
                </a:lnTo>
                <a:lnTo>
                  <a:pt x="11591925" y="182880"/>
                </a:lnTo>
                <a:lnTo>
                  <a:pt x="182880" y="182880"/>
                </a:lnTo>
                <a:lnTo>
                  <a:pt x="182880" y="228600"/>
                </a:lnTo>
                <a:lnTo>
                  <a:pt x="182880" y="6419850"/>
                </a:lnTo>
                <a:lnTo>
                  <a:pt x="182880" y="6465570"/>
                </a:lnTo>
                <a:lnTo>
                  <a:pt x="11637645" y="6465570"/>
                </a:lnTo>
                <a:lnTo>
                  <a:pt x="11637645" y="6419850"/>
                </a:lnTo>
                <a:lnTo>
                  <a:pt x="11637645" y="228600"/>
                </a:lnTo>
                <a:lnTo>
                  <a:pt x="11637645" y="182880"/>
                </a:lnTo>
                <a:close/>
              </a:path>
              <a:path w="11820525" h="6648450">
                <a:moveTo>
                  <a:pt x="11820525" y="0"/>
                </a:moveTo>
                <a:lnTo>
                  <a:pt x="11683365" y="0"/>
                </a:lnTo>
                <a:lnTo>
                  <a:pt x="11683365" y="137160"/>
                </a:lnTo>
                <a:lnTo>
                  <a:pt x="11683365" y="6511290"/>
                </a:lnTo>
                <a:lnTo>
                  <a:pt x="137160" y="6511290"/>
                </a:lnTo>
                <a:lnTo>
                  <a:pt x="137160" y="137160"/>
                </a:lnTo>
                <a:lnTo>
                  <a:pt x="11683365" y="137160"/>
                </a:lnTo>
                <a:lnTo>
                  <a:pt x="11683365" y="0"/>
                </a:lnTo>
                <a:lnTo>
                  <a:pt x="0" y="0"/>
                </a:lnTo>
                <a:lnTo>
                  <a:pt x="0" y="137160"/>
                </a:lnTo>
                <a:lnTo>
                  <a:pt x="0" y="6511290"/>
                </a:lnTo>
                <a:lnTo>
                  <a:pt x="0" y="6648450"/>
                </a:lnTo>
                <a:lnTo>
                  <a:pt x="11820525" y="6648450"/>
                </a:lnTo>
                <a:lnTo>
                  <a:pt x="11820525" y="6511303"/>
                </a:lnTo>
                <a:lnTo>
                  <a:pt x="11820525" y="137160"/>
                </a:lnTo>
                <a:lnTo>
                  <a:pt x="118205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175" y="285686"/>
            <a:ext cx="11044301" cy="638657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19100" y="67310"/>
            <a:ext cx="11487150" cy="6790690"/>
            <a:chOff x="419100" y="67310"/>
            <a:chExt cx="11487150" cy="6790690"/>
          </a:xfrm>
        </p:grpSpPr>
        <p:sp>
          <p:nvSpPr>
            <p:cNvPr id="4" name="object 4"/>
            <p:cNvSpPr/>
            <p:nvPr/>
          </p:nvSpPr>
          <p:spPr>
            <a:xfrm>
              <a:off x="419100" y="67309"/>
              <a:ext cx="11487150" cy="6790690"/>
            </a:xfrm>
            <a:custGeom>
              <a:avLst/>
              <a:gdLst/>
              <a:ahLst/>
              <a:cxnLst/>
              <a:rect l="l" t="t" r="r" b="b"/>
              <a:pathLst>
                <a:path w="11487150" h="6790690">
                  <a:moveTo>
                    <a:pt x="11304270" y="182880"/>
                  </a:moveTo>
                  <a:lnTo>
                    <a:pt x="11258550" y="182880"/>
                  </a:lnTo>
                  <a:lnTo>
                    <a:pt x="11258550" y="228600"/>
                  </a:lnTo>
                  <a:lnTo>
                    <a:pt x="11258550" y="6600190"/>
                  </a:lnTo>
                  <a:lnTo>
                    <a:pt x="228600" y="6600190"/>
                  </a:lnTo>
                  <a:lnTo>
                    <a:pt x="228600" y="228600"/>
                  </a:lnTo>
                  <a:lnTo>
                    <a:pt x="11258550" y="228600"/>
                  </a:lnTo>
                  <a:lnTo>
                    <a:pt x="11258550" y="182880"/>
                  </a:lnTo>
                  <a:lnTo>
                    <a:pt x="182880" y="182880"/>
                  </a:lnTo>
                  <a:lnTo>
                    <a:pt x="182880" y="228600"/>
                  </a:lnTo>
                  <a:lnTo>
                    <a:pt x="182880" y="6600190"/>
                  </a:lnTo>
                  <a:lnTo>
                    <a:pt x="182880" y="6645910"/>
                  </a:lnTo>
                  <a:lnTo>
                    <a:pt x="11304270" y="6645910"/>
                  </a:lnTo>
                  <a:lnTo>
                    <a:pt x="11304270" y="6600190"/>
                  </a:lnTo>
                  <a:lnTo>
                    <a:pt x="11304270" y="228600"/>
                  </a:lnTo>
                  <a:lnTo>
                    <a:pt x="11304270" y="227965"/>
                  </a:lnTo>
                  <a:lnTo>
                    <a:pt x="11304270" y="182880"/>
                  </a:lnTo>
                  <a:close/>
                </a:path>
                <a:path w="11487150" h="6790690">
                  <a:moveTo>
                    <a:pt x="11487150" y="0"/>
                  </a:moveTo>
                  <a:lnTo>
                    <a:pt x="11349990" y="0"/>
                  </a:lnTo>
                  <a:lnTo>
                    <a:pt x="11349990" y="137160"/>
                  </a:lnTo>
                  <a:lnTo>
                    <a:pt x="11349990" y="6691630"/>
                  </a:lnTo>
                  <a:lnTo>
                    <a:pt x="137160" y="6691630"/>
                  </a:lnTo>
                  <a:lnTo>
                    <a:pt x="137160" y="137160"/>
                  </a:lnTo>
                  <a:lnTo>
                    <a:pt x="11349990" y="137160"/>
                  </a:lnTo>
                  <a:lnTo>
                    <a:pt x="11349990" y="0"/>
                  </a:lnTo>
                  <a:lnTo>
                    <a:pt x="0" y="0"/>
                  </a:lnTo>
                  <a:lnTo>
                    <a:pt x="0" y="137160"/>
                  </a:lnTo>
                  <a:lnTo>
                    <a:pt x="0" y="6691630"/>
                  </a:lnTo>
                  <a:lnTo>
                    <a:pt x="0" y="6790690"/>
                  </a:lnTo>
                  <a:lnTo>
                    <a:pt x="11487150" y="6790690"/>
                  </a:lnTo>
                  <a:lnTo>
                    <a:pt x="11487150" y="6691630"/>
                  </a:lnTo>
                  <a:lnTo>
                    <a:pt x="11487150" y="137160"/>
                  </a:lnTo>
                  <a:lnTo>
                    <a:pt x="11487150" y="136525"/>
                  </a:lnTo>
                  <a:lnTo>
                    <a:pt x="114871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675" y="2476499"/>
              <a:ext cx="10477500" cy="38290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3914" y="1083944"/>
            <a:ext cx="466725" cy="19050"/>
          </a:xfrm>
          <a:custGeom>
            <a:avLst/>
            <a:gdLst/>
            <a:ahLst/>
            <a:cxnLst/>
            <a:rect l="l" t="t" r="r" b="b"/>
            <a:pathLst>
              <a:path w="466725" h="19050">
                <a:moveTo>
                  <a:pt x="0" y="19050"/>
                </a:moveTo>
                <a:lnTo>
                  <a:pt x="466725" y="19050"/>
                </a:lnTo>
                <a:lnTo>
                  <a:pt x="466725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3914" y="160020"/>
            <a:ext cx="466725" cy="838200"/>
          </a:xfrm>
          <a:custGeom>
            <a:avLst/>
            <a:gdLst/>
            <a:ahLst/>
            <a:cxnLst/>
            <a:rect l="l" t="t" r="r" b="b"/>
            <a:pathLst>
              <a:path w="466725" h="838200">
                <a:moveTo>
                  <a:pt x="0" y="838200"/>
                </a:moveTo>
                <a:lnTo>
                  <a:pt x="466725" y="838200"/>
                </a:lnTo>
                <a:lnTo>
                  <a:pt x="466725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10639" y="1083944"/>
            <a:ext cx="457200" cy="19050"/>
          </a:xfrm>
          <a:custGeom>
            <a:avLst/>
            <a:gdLst/>
            <a:ahLst/>
            <a:cxnLst/>
            <a:rect l="l" t="t" r="r" b="b"/>
            <a:pathLst>
              <a:path w="457200" h="19050">
                <a:moveTo>
                  <a:pt x="0" y="19050"/>
                </a:moveTo>
                <a:lnTo>
                  <a:pt x="457199" y="19050"/>
                </a:lnTo>
                <a:lnTo>
                  <a:pt x="45719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10639" y="160020"/>
            <a:ext cx="457200" cy="838200"/>
          </a:xfrm>
          <a:custGeom>
            <a:avLst/>
            <a:gdLst/>
            <a:ahLst/>
            <a:cxnLst/>
            <a:rect l="l" t="t" r="r" b="b"/>
            <a:pathLst>
              <a:path w="457200" h="838200">
                <a:moveTo>
                  <a:pt x="0" y="838200"/>
                </a:moveTo>
                <a:lnTo>
                  <a:pt x="457199" y="838200"/>
                </a:lnTo>
                <a:lnTo>
                  <a:pt x="457199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67839" y="1083944"/>
            <a:ext cx="2695575" cy="19050"/>
          </a:xfrm>
          <a:custGeom>
            <a:avLst/>
            <a:gdLst/>
            <a:ahLst/>
            <a:cxnLst/>
            <a:rect l="l" t="t" r="r" b="b"/>
            <a:pathLst>
              <a:path w="2695575" h="19050">
                <a:moveTo>
                  <a:pt x="0" y="19050"/>
                </a:moveTo>
                <a:lnTo>
                  <a:pt x="2695575" y="19050"/>
                </a:lnTo>
                <a:lnTo>
                  <a:pt x="2695575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67839" y="160020"/>
            <a:ext cx="2695575" cy="838200"/>
          </a:xfrm>
          <a:custGeom>
            <a:avLst/>
            <a:gdLst/>
            <a:ahLst/>
            <a:cxnLst/>
            <a:rect l="l" t="t" r="r" b="b"/>
            <a:pathLst>
              <a:path w="2695575" h="838200">
                <a:moveTo>
                  <a:pt x="0" y="838200"/>
                </a:moveTo>
                <a:lnTo>
                  <a:pt x="2695575" y="838200"/>
                </a:lnTo>
                <a:lnTo>
                  <a:pt x="2695575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63415" y="1083944"/>
            <a:ext cx="247650" cy="19050"/>
          </a:xfrm>
          <a:custGeom>
            <a:avLst/>
            <a:gdLst/>
            <a:ahLst/>
            <a:cxnLst/>
            <a:rect l="l" t="t" r="r" b="b"/>
            <a:pathLst>
              <a:path w="247650" h="19050">
                <a:moveTo>
                  <a:pt x="0" y="19050"/>
                </a:moveTo>
                <a:lnTo>
                  <a:pt x="247650" y="19050"/>
                </a:lnTo>
                <a:lnTo>
                  <a:pt x="2476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63415" y="160020"/>
            <a:ext cx="247650" cy="838200"/>
          </a:xfrm>
          <a:custGeom>
            <a:avLst/>
            <a:gdLst/>
            <a:ahLst/>
            <a:cxnLst/>
            <a:rect l="l" t="t" r="r" b="b"/>
            <a:pathLst>
              <a:path w="247650" h="838200">
                <a:moveTo>
                  <a:pt x="0" y="838200"/>
                </a:moveTo>
                <a:lnTo>
                  <a:pt x="247650" y="838200"/>
                </a:lnTo>
                <a:lnTo>
                  <a:pt x="24765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11065" y="1083944"/>
            <a:ext cx="4171950" cy="19050"/>
          </a:xfrm>
          <a:custGeom>
            <a:avLst/>
            <a:gdLst/>
            <a:ahLst/>
            <a:cxnLst/>
            <a:rect l="l" t="t" r="r" b="b"/>
            <a:pathLst>
              <a:path w="4171950" h="19050">
                <a:moveTo>
                  <a:pt x="0" y="19050"/>
                </a:moveTo>
                <a:lnTo>
                  <a:pt x="4171950" y="19050"/>
                </a:lnTo>
                <a:lnTo>
                  <a:pt x="41719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11065" y="160020"/>
            <a:ext cx="4171950" cy="838200"/>
          </a:xfrm>
          <a:custGeom>
            <a:avLst/>
            <a:gdLst/>
            <a:ahLst/>
            <a:cxnLst/>
            <a:rect l="l" t="t" r="r" b="b"/>
            <a:pathLst>
              <a:path w="4171950" h="838200">
                <a:moveTo>
                  <a:pt x="0" y="838200"/>
                </a:moveTo>
                <a:lnTo>
                  <a:pt x="4171950" y="838200"/>
                </a:lnTo>
                <a:lnTo>
                  <a:pt x="417195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83015" y="1083944"/>
            <a:ext cx="257175" cy="19050"/>
          </a:xfrm>
          <a:custGeom>
            <a:avLst/>
            <a:gdLst/>
            <a:ahLst/>
            <a:cxnLst/>
            <a:rect l="l" t="t" r="r" b="b"/>
            <a:pathLst>
              <a:path w="257175" h="19050">
                <a:moveTo>
                  <a:pt x="0" y="19050"/>
                </a:moveTo>
                <a:lnTo>
                  <a:pt x="257175" y="19050"/>
                </a:lnTo>
                <a:lnTo>
                  <a:pt x="257175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83015" y="160020"/>
            <a:ext cx="257175" cy="838200"/>
          </a:xfrm>
          <a:custGeom>
            <a:avLst/>
            <a:gdLst/>
            <a:ahLst/>
            <a:cxnLst/>
            <a:rect l="l" t="t" r="r" b="b"/>
            <a:pathLst>
              <a:path w="257175" h="838200">
                <a:moveTo>
                  <a:pt x="0" y="838200"/>
                </a:moveTo>
                <a:lnTo>
                  <a:pt x="257175" y="838200"/>
                </a:lnTo>
                <a:lnTo>
                  <a:pt x="257175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40190" y="1083944"/>
            <a:ext cx="1676400" cy="19050"/>
          </a:xfrm>
          <a:custGeom>
            <a:avLst/>
            <a:gdLst/>
            <a:ahLst/>
            <a:cxnLst/>
            <a:rect l="l" t="t" r="r" b="b"/>
            <a:pathLst>
              <a:path w="1676400" h="19050">
                <a:moveTo>
                  <a:pt x="0" y="19050"/>
                </a:moveTo>
                <a:lnTo>
                  <a:pt x="1676400" y="19050"/>
                </a:lnTo>
                <a:lnTo>
                  <a:pt x="167640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40190" y="160020"/>
            <a:ext cx="1676400" cy="838200"/>
          </a:xfrm>
          <a:custGeom>
            <a:avLst/>
            <a:gdLst/>
            <a:ahLst/>
            <a:cxnLst/>
            <a:rect l="l" t="t" r="r" b="b"/>
            <a:pathLst>
              <a:path w="1676400" h="838200">
                <a:moveTo>
                  <a:pt x="0" y="838200"/>
                </a:moveTo>
                <a:lnTo>
                  <a:pt x="1676400" y="838200"/>
                </a:lnTo>
                <a:lnTo>
                  <a:pt x="16764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816590" y="1083944"/>
            <a:ext cx="285750" cy="19050"/>
          </a:xfrm>
          <a:custGeom>
            <a:avLst/>
            <a:gdLst/>
            <a:ahLst/>
            <a:cxnLst/>
            <a:rect l="l" t="t" r="r" b="b"/>
            <a:pathLst>
              <a:path w="285750" h="19050">
                <a:moveTo>
                  <a:pt x="0" y="19050"/>
                </a:moveTo>
                <a:lnTo>
                  <a:pt x="285750" y="19050"/>
                </a:lnTo>
                <a:lnTo>
                  <a:pt x="2857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816590" y="160020"/>
            <a:ext cx="285750" cy="838200"/>
          </a:xfrm>
          <a:custGeom>
            <a:avLst/>
            <a:gdLst/>
            <a:ahLst/>
            <a:cxnLst/>
            <a:rect l="l" t="t" r="r" b="b"/>
            <a:pathLst>
              <a:path w="285750" h="838200">
                <a:moveTo>
                  <a:pt x="0" y="838200"/>
                </a:moveTo>
                <a:lnTo>
                  <a:pt x="285750" y="838200"/>
                </a:lnTo>
                <a:lnTo>
                  <a:pt x="28575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8739" y="61595"/>
            <a:ext cx="774065" cy="103314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600" spc="5" dirty="0">
                <a:latin typeface="Wingdings"/>
                <a:cs typeface="Wingdings"/>
              </a:rPr>
              <a:t></a:t>
            </a:r>
            <a:endParaRPr sz="6600">
              <a:latin typeface="Wingdings"/>
              <a:cs typeface="Wingding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43914" y="998219"/>
            <a:ext cx="10258425" cy="85725"/>
          </a:xfrm>
          <a:custGeom>
            <a:avLst/>
            <a:gdLst/>
            <a:ahLst/>
            <a:cxnLst/>
            <a:rect l="l" t="t" r="r" b="b"/>
            <a:pathLst>
              <a:path w="10258425" h="85725">
                <a:moveTo>
                  <a:pt x="10258425" y="0"/>
                </a:moveTo>
                <a:lnTo>
                  <a:pt x="0" y="0"/>
                </a:lnTo>
                <a:lnTo>
                  <a:pt x="0" y="85725"/>
                </a:lnTo>
                <a:lnTo>
                  <a:pt x="10258425" y="85725"/>
                </a:lnTo>
                <a:lnTo>
                  <a:pt x="10258425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843914" y="160020"/>
            <a:ext cx="10271125" cy="8382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0"/>
              </a:lnSpc>
            </a:pPr>
            <a:r>
              <a:rPr sz="6600" u="none" spc="-10" dirty="0">
                <a:solidFill>
                  <a:schemeClr val="tx1"/>
                </a:solidFill>
                <a:latin typeface="Arial"/>
                <a:cs typeface="Arial"/>
              </a:rPr>
              <a:t>3..Burkitt</a:t>
            </a:r>
            <a:r>
              <a:rPr sz="6600" u="none" spc="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6600" u="none" spc="-20" dirty="0">
                <a:solidFill>
                  <a:schemeClr val="tx1"/>
                </a:solidFill>
                <a:latin typeface="Arial"/>
                <a:cs typeface="Arial"/>
              </a:rPr>
              <a:t>lymphoma</a:t>
            </a:r>
            <a:r>
              <a:rPr sz="6600" u="none" spc="1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6600" u="none" dirty="0">
                <a:solidFill>
                  <a:schemeClr val="tx1"/>
                </a:solidFill>
                <a:latin typeface="Arial"/>
                <a:cs typeface="Arial"/>
              </a:rPr>
              <a:t>[BL]:</a:t>
            </a:r>
            <a:endParaRPr sz="66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739" y="1301495"/>
            <a:ext cx="5294630" cy="103314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600" spc="-5" dirty="0">
                <a:latin typeface="Wingdings"/>
                <a:cs typeface="Wingdings"/>
              </a:rPr>
              <a:t></a:t>
            </a:r>
            <a:r>
              <a:rPr sz="6600" b="1" spc="-5" dirty="0">
                <a:latin typeface="Arial"/>
                <a:cs typeface="Arial"/>
              </a:rPr>
              <a:t>Aggressive</a:t>
            </a:r>
            <a:endParaRPr sz="66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43914" y="2245995"/>
            <a:ext cx="11182350" cy="95250"/>
            <a:chOff x="843914" y="2245995"/>
            <a:chExt cx="11182350" cy="95250"/>
          </a:xfrm>
          <a:solidFill>
            <a:schemeClr val="bg1"/>
          </a:solidFill>
        </p:grpSpPr>
        <p:sp>
          <p:nvSpPr>
            <p:cNvPr id="24" name="object 24"/>
            <p:cNvSpPr/>
            <p:nvPr/>
          </p:nvSpPr>
          <p:spPr>
            <a:xfrm>
              <a:off x="843914" y="2245995"/>
              <a:ext cx="5534025" cy="95250"/>
            </a:xfrm>
            <a:custGeom>
              <a:avLst/>
              <a:gdLst/>
              <a:ahLst/>
              <a:cxnLst/>
              <a:rect l="l" t="t" r="r" b="b"/>
              <a:pathLst>
                <a:path w="5534025" h="95250">
                  <a:moveTo>
                    <a:pt x="5534025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5534025" y="95250"/>
                  </a:lnTo>
                  <a:lnTo>
                    <a:pt x="553402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77939" y="2245995"/>
              <a:ext cx="5648325" cy="95250"/>
            </a:xfrm>
            <a:custGeom>
              <a:avLst/>
              <a:gdLst/>
              <a:ahLst/>
              <a:cxnLst/>
              <a:rect l="l" t="t" r="r" b="b"/>
              <a:pathLst>
                <a:path w="5648325" h="95250">
                  <a:moveTo>
                    <a:pt x="5648325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5648325" y="95250"/>
                  </a:lnTo>
                  <a:lnTo>
                    <a:pt x="564832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370065" y="1225295"/>
            <a:ext cx="5680710" cy="112458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200" b="1" spc="5" dirty="0">
                <a:latin typeface="Arial"/>
                <a:cs typeface="Arial"/>
              </a:rPr>
              <a:t>non-Hodgkin</a:t>
            </a:r>
            <a:endParaRPr sz="72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34340" y="3503295"/>
            <a:ext cx="7248525" cy="95250"/>
          </a:xfrm>
          <a:custGeom>
            <a:avLst/>
            <a:gdLst/>
            <a:ahLst/>
            <a:cxnLst/>
            <a:rect l="l" t="t" r="r" b="b"/>
            <a:pathLst>
              <a:path w="7248525" h="95250">
                <a:moveTo>
                  <a:pt x="7248525" y="0"/>
                </a:moveTo>
                <a:lnTo>
                  <a:pt x="0" y="0"/>
                </a:lnTo>
                <a:lnTo>
                  <a:pt x="0" y="95250"/>
                </a:lnTo>
                <a:lnTo>
                  <a:pt x="7248525" y="95250"/>
                </a:lnTo>
                <a:lnTo>
                  <a:pt x="7248525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34915" y="5836920"/>
            <a:ext cx="6991350" cy="85725"/>
          </a:xfrm>
          <a:custGeom>
            <a:avLst/>
            <a:gdLst/>
            <a:ahLst/>
            <a:cxnLst/>
            <a:rect l="l" t="t" r="r" b="b"/>
            <a:pathLst>
              <a:path w="6991350" h="85725">
                <a:moveTo>
                  <a:pt x="6991350" y="0"/>
                </a:moveTo>
                <a:lnTo>
                  <a:pt x="0" y="0"/>
                </a:lnTo>
                <a:lnTo>
                  <a:pt x="0" y="85724"/>
                </a:lnTo>
                <a:lnTo>
                  <a:pt x="6991350" y="85724"/>
                </a:lnTo>
                <a:lnTo>
                  <a:pt x="699135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8739" y="2484501"/>
            <a:ext cx="11977370" cy="469692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97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10"/>
              </a:spcBef>
            </a:pPr>
            <a:r>
              <a:rPr sz="7200" b="1" spc="5" dirty="0">
                <a:latin typeface="Arial"/>
                <a:cs typeface="Arial"/>
              </a:rPr>
              <a:t>B</a:t>
            </a:r>
            <a:r>
              <a:rPr sz="7200" b="1" spc="-30" dirty="0">
                <a:latin typeface="Arial"/>
                <a:cs typeface="Arial"/>
              </a:rPr>
              <a:t> </a:t>
            </a:r>
            <a:r>
              <a:rPr sz="7200" b="1" spc="-10" dirty="0">
                <a:latin typeface="Arial"/>
                <a:cs typeface="Arial"/>
              </a:rPr>
              <a:t>cell</a:t>
            </a:r>
            <a:r>
              <a:rPr sz="7200" b="1" spc="25" dirty="0">
                <a:latin typeface="Arial"/>
                <a:cs typeface="Arial"/>
              </a:rPr>
              <a:t> </a:t>
            </a:r>
            <a:r>
              <a:rPr sz="7200" b="1" spc="-20" dirty="0">
                <a:latin typeface="Arial"/>
                <a:cs typeface="Arial"/>
              </a:rPr>
              <a:t>lymphoma</a:t>
            </a:r>
            <a:endParaRPr sz="7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050">
              <a:latin typeface="Arial"/>
              <a:cs typeface="Arial"/>
            </a:endParaRPr>
          </a:p>
          <a:p>
            <a:pPr marL="355600" marR="5080" indent="-343535">
              <a:lnSpc>
                <a:spcPct val="114700"/>
              </a:lnSpc>
              <a:tabLst>
                <a:tab pos="4959350" algn="l"/>
                <a:tab pos="7475855" algn="l"/>
                <a:tab pos="9487535" algn="l"/>
              </a:tabLst>
            </a:pPr>
            <a:r>
              <a:rPr sz="6600" spc="40" dirty="0">
                <a:latin typeface="Wingdings"/>
                <a:cs typeface="Wingdings"/>
              </a:rPr>
              <a:t></a:t>
            </a:r>
            <a:r>
              <a:rPr sz="6600" b="1" spc="-35" dirty="0">
                <a:latin typeface="Arial"/>
                <a:cs typeface="Arial"/>
              </a:rPr>
              <a:t>I</a:t>
            </a:r>
            <a:r>
              <a:rPr sz="6600" b="1" spc="5" dirty="0">
                <a:latin typeface="Arial"/>
                <a:cs typeface="Arial"/>
              </a:rPr>
              <a:t>n</a:t>
            </a:r>
            <a:r>
              <a:rPr sz="6600" b="1" spc="-55" dirty="0">
                <a:latin typeface="Arial"/>
                <a:cs typeface="Arial"/>
              </a:rPr>
              <a:t>v</a:t>
            </a:r>
            <a:r>
              <a:rPr sz="6600" b="1" spc="80" dirty="0">
                <a:latin typeface="Arial"/>
                <a:cs typeface="Arial"/>
              </a:rPr>
              <a:t>o</a:t>
            </a:r>
            <a:r>
              <a:rPr sz="6600" b="1" spc="30" dirty="0">
                <a:latin typeface="Arial"/>
                <a:cs typeface="Arial"/>
              </a:rPr>
              <a:t>l</a:t>
            </a:r>
            <a:r>
              <a:rPr sz="6600" b="1" spc="-75" dirty="0">
                <a:latin typeface="Arial"/>
                <a:cs typeface="Arial"/>
              </a:rPr>
              <a:t>v</a:t>
            </a:r>
            <a:r>
              <a:rPr sz="6600" b="1" spc="-35" dirty="0">
                <a:latin typeface="Arial"/>
                <a:cs typeface="Arial"/>
              </a:rPr>
              <a:t>i</a:t>
            </a:r>
            <a:r>
              <a:rPr sz="6600" b="1" spc="5" dirty="0">
                <a:latin typeface="Arial"/>
                <a:cs typeface="Arial"/>
              </a:rPr>
              <a:t>ng</a:t>
            </a:r>
            <a:r>
              <a:rPr sz="6600" b="1" dirty="0">
                <a:latin typeface="Arial"/>
                <a:cs typeface="Arial"/>
              </a:rPr>
              <a:t>	</a:t>
            </a:r>
            <a:r>
              <a:rPr sz="6600" b="1" spc="15" dirty="0">
                <a:latin typeface="Arial"/>
                <a:cs typeface="Arial"/>
              </a:rPr>
              <a:t>bon</a:t>
            </a:r>
            <a:r>
              <a:rPr sz="6600" b="1" spc="5" dirty="0">
                <a:latin typeface="Arial"/>
                <a:cs typeface="Arial"/>
              </a:rPr>
              <a:t>e</a:t>
            </a:r>
            <a:r>
              <a:rPr sz="6600" b="1" dirty="0">
                <a:latin typeface="Arial"/>
                <a:cs typeface="Arial"/>
              </a:rPr>
              <a:t>	</a:t>
            </a:r>
            <a:r>
              <a:rPr sz="6600" b="1" spc="5" dirty="0">
                <a:latin typeface="Arial"/>
                <a:cs typeface="Arial"/>
              </a:rPr>
              <a:t>and</a:t>
            </a:r>
            <a:r>
              <a:rPr sz="6600" b="1" dirty="0">
                <a:latin typeface="Arial"/>
                <a:cs typeface="Arial"/>
              </a:rPr>
              <a:t>	</a:t>
            </a:r>
            <a:r>
              <a:rPr sz="6600" b="1" spc="30" dirty="0">
                <a:latin typeface="Arial"/>
                <a:cs typeface="Arial"/>
              </a:rPr>
              <a:t>l</a:t>
            </a:r>
            <a:r>
              <a:rPr sz="6600" b="1" spc="5" dirty="0">
                <a:latin typeface="Arial"/>
                <a:cs typeface="Arial"/>
              </a:rPr>
              <a:t>ymph  </a:t>
            </a:r>
            <a:r>
              <a:rPr sz="6600" b="1" spc="10" dirty="0">
                <a:latin typeface="Arial"/>
                <a:cs typeface="Arial"/>
              </a:rPr>
              <a:t>nodes.</a:t>
            </a:r>
            <a:endParaRPr sz="6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1439" y="36194"/>
            <a:ext cx="6943725" cy="704850"/>
            <a:chOff x="91439" y="36194"/>
            <a:chExt cx="6943725" cy="704850"/>
          </a:xfrm>
          <a:solidFill>
            <a:schemeClr val="bg1"/>
          </a:solidFill>
        </p:grpSpPr>
        <p:sp>
          <p:nvSpPr>
            <p:cNvPr id="4" name="object 4"/>
            <p:cNvSpPr/>
            <p:nvPr/>
          </p:nvSpPr>
          <p:spPr>
            <a:xfrm>
              <a:off x="91440" y="36194"/>
              <a:ext cx="6762750" cy="647700"/>
            </a:xfrm>
            <a:custGeom>
              <a:avLst/>
              <a:gdLst/>
              <a:ahLst/>
              <a:cxnLst/>
              <a:rect l="l" t="t" r="r" b="b"/>
              <a:pathLst>
                <a:path w="6762750" h="647700">
                  <a:moveTo>
                    <a:pt x="6762750" y="0"/>
                  </a:moveTo>
                  <a:lnTo>
                    <a:pt x="2133600" y="0"/>
                  </a:lnTo>
                  <a:lnTo>
                    <a:pt x="1962150" y="0"/>
                  </a:lnTo>
                  <a:lnTo>
                    <a:pt x="0" y="0"/>
                  </a:lnTo>
                  <a:lnTo>
                    <a:pt x="0" y="647700"/>
                  </a:lnTo>
                  <a:lnTo>
                    <a:pt x="1962150" y="647700"/>
                  </a:lnTo>
                  <a:lnTo>
                    <a:pt x="2133600" y="647700"/>
                  </a:lnTo>
                  <a:lnTo>
                    <a:pt x="6762750" y="647700"/>
                  </a:lnTo>
                  <a:lnTo>
                    <a:pt x="676275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439" y="683894"/>
              <a:ext cx="6943725" cy="57150"/>
            </a:xfrm>
            <a:custGeom>
              <a:avLst/>
              <a:gdLst/>
              <a:ahLst/>
              <a:cxnLst/>
              <a:rect l="l" t="t" r="r" b="b"/>
              <a:pathLst>
                <a:path w="6943725" h="57150">
                  <a:moveTo>
                    <a:pt x="6943725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6943725" y="57150"/>
                  </a:lnTo>
                  <a:lnTo>
                    <a:pt x="694372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8739" y="0"/>
            <a:ext cx="11609070" cy="75819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b="1" u="heavy" dirty="0"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Burkitt</a:t>
            </a:r>
            <a:r>
              <a:rPr sz="4800" b="1" u="heavy" spc="-5" dirty="0"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 </a:t>
            </a:r>
            <a:r>
              <a:rPr sz="4800" b="1" u="heavy" spc="-15" dirty="0"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lymphoma</a:t>
            </a:r>
            <a:r>
              <a:rPr sz="4800" b="1" u="heavy" spc="114" dirty="0"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 </a:t>
            </a:r>
            <a:r>
              <a:rPr sz="4800" b="1" u="heavy" spc="-15" dirty="0"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[BL]:</a:t>
            </a:r>
            <a:r>
              <a:rPr sz="4800" b="1" spc="65" dirty="0">
                <a:latin typeface="Arial"/>
                <a:cs typeface="Arial"/>
              </a:rPr>
              <a:t> </a:t>
            </a:r>
            <a:r>
              <a:rPr sz="4800" b="1" spc="5" dirty="0">
                <a:latin typeface="Calibri"/>
                <a:cs typeface="Calibri"/>
              </a:rPr>
              <a:t>is</a:t>
            </a:r>
            <a:r>
              <a:rPr sz="4800" b="1" spc="-5" dirty="0">
                <a:latin typeface="Calibri"/>
                <a:cs typeface="Calibri"/>
              </a:rPr>
              <a:t> </a:t>
            </a:r>
            <a:r>
              <a:rPr sz="4800" b="1" spc="-10" dirty="0">
                <a:latin typeface="Calibri"/>
                <a:cs typeface="Calibri"/>
              </a:rPr>
              <a:t>associated</a:t>
            </a:r>
            <a:r>
              <a:rPr sz="4800" b="1" spc="-65" dirty="0">
                <a:latin typeface="Calibri"/>
                <a:cs typeface="Calibri"/>
              </a:rPr>
              <a:t> </a:t>
            </a:r>
            <a:r>
              <a:rPr sz="4800" b="1" spc="-5" dirty="0">
                <a:latin typeface="Calibri"/>
                <a:cs typeface="Calibri"/>
              </a:rPr>
              <a:t>with: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35165" y="683894"/>
            <a:ext cx="4638675" cy="57150"/>
          </a:xfrm>
          <a:custGeom>
            <a:avLst/>
            <a:gdLst/>
            <a:ahLst/>
            <a:cxnLst/>
            <a:rect l="l" t="t" r="r" b="b"/>
            <a:pathLst>
              <a:path w="4638675" h="57150">
                <a:moveTo>
                  <a:pt x="4638675" y="0"/>
                </a:moveTo>
                <a:lnTo>
                  <a:pt x="0" y="0"/>
                </a:lnTo>
                <a:lnTo>
                  <a:pt x="0" y="57150"/>
                </a:lnTo>
                <a:lnTo>
                  <a:pt x="4638675" y="57150"/>
                </a:lnTo>
                <a:lnTo>
                  <a:pt x="4638675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8739" y="729297"/>
            <a:ext cx="6616700" cy="75819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60425" algn="l"/>
              </a:tabLst>
            </a:pPr>
            <a:r>
              <a:rPr sz="3600" u="none" spc="-15" dirty="0">
                <a:solidFill>
                  <a:schemeClr val="tx1"/>
                </a:solidFill>
                <a:latin typeface="Calibri"/>
                <a:cs typeface="Calibri"/>
              </a:rPr>
              <a:t>1)	</a:t>
            </a:r>
            <a:r>
              <a:rPr sz="3200" spc="5" dirty="0">
                <a:solidFill>
                  <a:schemeClr val="tx1"/>
                </a:solidFill>
                <a:latin typeface="Calibri"/>
                <a:cs typeface="Calibri"/>
              </a:rPr>
              <a:t>Epstein</a:t>
            </a:r>
            <a:r>
              <a:rPr sz="3200" spc="-1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chemeClr val="tx1"/>
                </a:solidFill>
                <a:latin typeface="Calibri"/>
                <a:cs typeface="Calibri"/>
              </a:rPr>
              <a:t>Barr</a:t>
            </a:r>
            <a:r>
              <a:rPr sz="32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chemeClr val="tx1"/>
                </a:solidFill>
                <a:latin typeface="Calibri"/>
                <a:cs typeface="Calibri"/>
              </a:rPr>
              <a:t>virus</a:t>
            </a:r>
            <a:r>
              <a:rPr sz="3200" spc="-7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chemeClr val="tx1"/>
                </a:solidFill>
                <a:latin typeface="Calibri"/>
                <a:cs typeface="Calibri"/>
              </a:rPr>
              <a:t>(EBV)=</a:t>
            </a:r>
            <a:r>
              <a:rPr sz="3200" u="none" spc="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4800" u="none" spc="5" dirty="0">
                <a:solidFill>
                  <a:schemeClr val="tx1"/>
                </a:solidFill>
                <a:latin typeface="Calibri"/>
                <a:cs typeface="Calibri"/>
              </a:rPr>
              <a:t>Africa</a:t>
            </a:r>
            <a:endParaRPr sz="4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solidFill>
            <a:schemeClr val="bg1"/>
          </a:solidFill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755015" algn="l"/>
              </a:tabLst>
            </a:pPr>
            <a:r>
              <a:rPr sz="3200" u="none" spc="15" dirty="0">
                <a:solidFill>
                  <a:schemeClr val="tx1"/>
                </a:solidFill>
              </a:rPr>
              <a:t>2)	</a:t>
            </a:r>
            <a:r>
              <a:rPr dirty="0">
                <a:solidFill>
                  <a:schemeClr val="tx1"/>
                </a:solidFill>
              </a:rPr>
              <a:t>Human</a:t>
            </a:r>
            <a:r>
              <a:rPr spc="55" dirty="0">
                <a:solidFill>
                  <a:schemeClr val="tx1"/>
                </a:solidFill>
              </a:rPr>
              <a:t> </a:t>
            </a:r>
            <a:r>
              <a:rPr spc="10" dirty="0">
                <a:solidFill>
                  <a:schemeClr val="tx1"/>
                </a:solidFill>
              </a:rPr>
              <a:t>immunodeficiency</a:t>
            </a:r>
            <a:r>
              <a:rPr spc="155" dirty="0">
                <a:solidFill>
                  <a:schemeClr val="tx1"/>
                </a:solidFill>
              </a:rPr>
              <a:t> </a:t>
            </a:r>
            <a:r>
              <a:rPr spc="10" dirty="0">
                <a:solidFill>
                  <a:schemeClr val="tx1"/>
                </a:solidFill>
              </a:rPr>
              <a:t>virus</a:t>
            </a:r>
            <a:r>
              <a:rPr spc="60" dirty="0">
                <a:solidFill>
                  <a:schemeClr val="tx1"/>
                </a:solidFill>
              </a:rPr>
              <a:t> </a:t>
            </a:r>
            <a:r>
              <a:rPr spc="30" dirty="0">
                <a:solidFill>
                  <a:schemeClr val="tx1"/>
                </a:solidFill>
              </a:rPr>
              <a:t>(HIV)=</a:t>
            </a:r>
            <a:r>
              <a:rPr spc="20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AIDS=</a:t>
            </a:r>
            <a:r>
              <a:rPr spc="120" dirty="0">
                <a:solidFill>
                  <a:schemeClr val="tx1"/>
                </a:solidFill>
              </a:rPr>
              <a:t> </a:t>
            </a:r>
            <a:r>
              <a:rPr sz="3950" u="none" spc="-5" dirty="0">
                <a:solidFill>
                  <a:schemeClr val="tx1"/>
                </a:solidFill>
              </a:rPr>
              <a:t>Outside</a:t>
            </a:r>
            <a:r>
              <a:rPr sz="3950" u="none" spc="170" dirty="0">
                <a:solidFill>
                  <a:schemeClr val="tx1"/>
                </a:solidFill>
              </a:rPr>
              <a:t> </a:t>
            </a:r>
            <a:r>
              <a:rPr sz="3950" u="none" spc="25" dirty="0">
                <a:solidFill>
                  <a:schemeClr val="tx1"/>
                </a:solidFill>
              </a:rPr>
              <a:t>of</a:t>
            </a:r>
            <a:r>
              <a:rPr sz="3950" u="none" spc="15" dirty="0">
                <a:solidFill>
                  <a:schemeClr val="tx1"/>
                </a:solidFill>
              </a:rPr>
              <a:t> </a:t>
            </a:r>
            <a:r>
              <a:rPr sz="3950" u="none" spc="10" dirty="0">
                <a:solidFill>
                  <a:schemeClr val="tx1"/>
                </a:solidFill>
              </a:rPr>
              <a:t>Africa</a:t>
            </a:r>
            <a:endParaRPr sz="3950">
              <a:solidFill>
                <a:schemeClr val="tx1"/>
              </a:solidFill>
            </a:endParaRPr>
          </a:p>
          <a:p>
            <a:pPr marL="469900" indent="-457834">
              <a:lnSpc>
                <a:spcPct val="100000"/>
              </a:lnSpc>
              <a:spcBef>
                <a:spcPts val="65"/>
              </a:spcBef>
              <a:buFont typeface="Wingdings"/>
              <a:buChar char=""/>
              <a:tabLst>
                <a:tab pos="470534" algn="l"/>
              </a:tabLst>
            </a:pPr>
            <a:r>
              <a:rPr sz="3600" spc="-15" dirty="0">
                <a:solidFill>
                  <a:schemeClr val="tx1"/>
                </a:solidFill>
              </a:rPr>
              <a:t>3)</a:t>
            </a:r>
            <a:r>
              <a:rPr sz="3600" dirty="0">
                <a:solidFill>
                  <a:schemeClr val="tx1"/>
                </a:solidFill>
              </a:rPr>
              <a:t> </a:t>
            </a:r>
            <a:r>
              <a:rPr sz="3950" spc="5" dirty="0">
                <a:solidFill>
                  <a:schemeClr val="tx1"/>
                </a:solidFill>
              </a:rPr>
              <a:t>Chromosomal</a:t>
            </a:r>
            <a:r>
              <a:rPr sz="3950" spc="125" dirty="0">
                <a:solidFill>
                  <a:schemeClr val="tx1"/>
                </a:solidFill>
              </a:rPr>
              <a:t> </a:t>
            </a:r>
            <a:r>
              <a:rPr sz="3950" spc="-5" dirty="0">
                <a:solidFill>
                  <a:schemeClr val="tx1"/>
                </a:solidFill>
              </a:rPr>
              <a:t>translocations</a:t>
            </a:r>
            <a:endParaRPr sz="3950">
              <a:solidFill>
                <a:schemeClr val="tx1"/>
              </a:solidFill>
            </a:endParaRPr>
          </a:p>
          <a:p>
            <a:pPr marL="12700" marR="5080">
              <a:lnSpc>
                <a:spcPts val="3829"/>
              </a:lnSpc>
              <a:spcBef>
                <a:spcPts val="200"/>
              </a:spcBef>
            </a:pPr>
            <a:r>
              <a:rPr sz="3200" u="heavy" spc="25" dirty="0">
                <a:solidFill>
                  <a:schemeClr val="tx1"/>
                </a:solidFill>
                <a:uFill>
                  <a:solidFill>
                    <a:srgbClr val="006FC0"/>
                  </a:solidFill>
                </a:uFill>
              </a:rPr>
              <a:t>in</a:t>
            </a:r>
            <a:r>
              <a:rPr sz="3200" u="heavy" spc="-55" dirty="0">
                <a:solidFill>
                  <a:schemeClr val="tx1"/>
                </a:solidFill>
                <a:uFill>
                  <a:solidFill>
                    <a:srgbClr val="006FC0"/>
                  </a:solidFill>
                </a:uFill>
              </a:rPr>
              <a:t> </a:t>
            </a:r>
            <a:r>
              <a:rPr sz="3200" u="heavy" spc="10" dirty="0">
                <a:solidFill>
                  <a:schemeClr val="tx1"/>
                </a:solidFill>
                <a:uFill>
                  <a:solidFill>
                    <a:srgbClr val="006FC0"/>
                  </a:solidFill>
                </a:uFill>
              </a:rPr>
              <a:t>Burkitt</a:t>
            </a:r>
            <a:r>
              <a:rPr sz="3200" u="heavy" spc="-110" dirty="0">
                <a:solidFill>
                  <a:schemeClr val="tx1"/>
                </a:solidFill>
                <a:uFill>
                  <a:solidFill>
                    <a:srgbClr val="006FC0"/>
                  </a:solidFill>
                </a:uFill>
              </a:rPr>
              <a:t> </a:t>
            </a:r>
            <a:r>
              <a:rPr sz="3200" u="heavy" spc="10" dirty="0">
                <a:solidFill>
                  <a:schemeClr val="tx1"/>
                </a:solidFill>
                <a:uFill>
                  <a:solidFill>
                    <a:srgbClr val="006FC0"/>
                  </a:solidFill>
                </a:uFill>
              </a:rPr>
              <a:t>lymophoma</a:t>
            </a:r>
            <a:r>
              <a:rPr sz="3200" u="none" spc="-140" dirty="0">
                <a:solidFill>
                  <a:schemeClr val="tx1"/>
                </a:solidFill>
              </a:rPr>
              <a:t> </a:t>
            </a:r>
            <a:r>
              <a:rPr sz="3200" dirty="0">
                <a:solidFill>
                  <a:schemeClr val="tx1"/>
                </a:solidFill>
              </a:rPr>
              <a:t>involves</a:t>
            </a:r>
            <a:r>
              <a:rPr sz="3200" spc="-130" dirty="0">
                <a:solidFill>
                  <a:schemeClr val="tx1"/>
                </a:solidFill>
              </a:rPr>
              <a:t> </a:t>
            </a:r>
            <a:r>
              <a:rPr sz="3200" dirty="0">
                <a:solidFill>
                  <a:schemeClr val="tx1"/>
                </a:solidFill>
              </a:rPr>
              <a:t>chromosome</a:t>
            </a:r>
            <a:r>
              <a:rPr sz="3200" spc="-20" dirty="0">
                <a:solidFill>
                  <a:schemeClr val="tx1"/>
                </a:solidFill>
              </a:rPr>
              <a:t> </a:t>
            </a:r>
            <a:r>
              <a:rPr sz="3200" spc="15" dirty="0">
                <a:solidFill>
                  <a:schemeClr val="tx1"/>
                </a:solidFill>
              </a:rPr>
              <a:t>8,</a:t>
            </a:r>
            <a:r>
              <a:rPr sz="3200" spc="-50" dirty="0">
                <a:solidFill>
                  <a:schemeClr val="tx1"/>
                </a:solidFill>
              </a:rPr>
              <a:t> </a:t>
            </a:r>
            <a:r>
              <a:rPr sz="3200" spc="10" dirty="0">
                <a:solidFill>
                  <a:schemeClr val="tx1"/>
                </a:solidFill>
              </a:rPr>
              <a:t>the</a:t>
            </a:r>
            <a:r>
              <a:rPr sz="3200" spc="-20" dirty="0">
                <a:solidFill>
                  <a:schemeClr val="tx1"/>
                </a:solidFill>
              </a:rPr>
              <a:t> </a:t>
            </a:r>
            <a:r>
              <a:rPr sz="3200" spc="-5" dirty="0">
                <a:solidFill>
                  <a:schemeClr val="tx1"/>
                </a:solidFill>
              </a:rPr>
              <a:t>site</a:t>
            </a:r>
            <a:r>
              <a:rPr sz="3200" spc="-20" dirty="0">
                <a:solidFill>
                  <a:schemeClr val="tx1"/>
                </a:solidFill>
              </a:rPr>
              <a:t> </a:t>
            </a:r>
            <a:r>
              <a:rPr sz="3200" spc="10" dirty="0">
                <a:solidFill>
                  <a:schemeClr val="tx1"/>
                </a:solidFill>
              </a:rPr>
              <a:t>of</a:t>
            </a:r>
            <a:r>
              <a:rPr sz="3200" spc="-25" dirty="0">
                <a:solidFill>
                  <a:schemeClr val="tx1"/>
                </a:solidFill>
              </a:rPr>
              <a:t> </a:t>
            </a:r>
            <a:r>
              <a:rPr sz="3200" spc="10" dirty="0">
                <a:solidFill>
                  <a:schemeClr val="tx1"/>
                </a:solidFill>
              </a:rPr>
              <a:t>the</a:t>
            </a:r>
            <a:r>
              <a:rPr sz="3200" spc="-55" dirty="0">
                <a:solidFill>
                  <a:schemeClr val="tx1"/>
                </a:solidFill>
              </a:rPr>
              <a:t> </a:t>
            </a:r>
            <a:r>
              <a:rPr sz="3200" spc="-15" dirty="0">
                <a:solidFill>
                  <a:schemeClr val="tx1"/>
                </a:solidFill>
              </a:rPr>
              <a:t>Myc </a:t>
            </a:r>
            <a:r>
              <a:rPr sz="3200" u="none" spc="-710" dirty="0">
                <a:solidFill>
                  <a:schemeClr val="tx1"/>
                </a:solidFill>
              </a:rPr>
              <a:t> </a:t>
            </a:r>
            <a:r>
              <a:rPr sz="3200" spc="10" dirty="0">
                <a:solidFill>
                  <a:schemeClr val="tx1"/>
                </a:solidFill>
              </a:rPr>
              <a:t>gene</a:t>
            </a:r>
            <a:r>
              <a:rPr sz="3200" u="none" spc="-110" dirty="0">
                <a:solidFill>
                  <a:schemeClr val="tx1"/>
                </a:solidFill>
              </a:rPr>
              <a:t> </a:t>
            </a:r>
            <a:r>
              <a:rPr sz="3200" u="none" spc="10" dirty="0">
                <a:solidFill>
                  <a:schemeClr val="tx1"/>
                </a:solidFill>
              </a:rPr>
              <a:t>=</a:t>
            </a:r>
            <a:r>
              <a:rPr sz="3200" u="none" spc="-5" dirty="0">
                <a:solidFill>
                  <a:schemeClr val="tx1"/>
                </a:solidFill>
              </a:rPr>
              <a:t> </a:t>
            </a:r>
            <a:r>
              <a:rPr sz="3200" u="none" spc="5" dirty="0">
                <a:solidFill>
                  <a:schemeClr val="tx1"/>
                </a:solidFill>
              </a:rPr>
              <a:t>cause</a:t>
            </a:r>
            <a:r>
              <a:rPr sz="3200" u="none" spc="-25" dirty="0">
                <a:solidFill>
                  <a:schemeClr val="tx1"/>
                </a:solidFill>
              </a:rPr>
              <a:t> </a:t>
            </a:r>
            <a:r>
              <a:rPr sz="3200" u="none" spc="10" dirty="0">
                <a:solidFill>
                  <a:schemeClr val="tx1"/>
                </a:solidFill>
              </a:rPr>
              <a:t>the</a:t>
            </a:r>
            <a:r>
              <a:rPr sz="3200" u="none" spc="-30" dirty="0">
                <a:solidFill>
                  <a:schemeClr val="tx1"/>
                </a:solidFill>
              </a:rPr>
              <a:t> </a:t>
            </a:r>
            <a:r>
              <a:rPr sz="3200" u="heavy" dirty="0">
                <a:solidFill>
                  <a:schemeClr val="tx1"/>
                </a:solidFill>
                <a:uFill>
                  <a:solidFill>
                    <a:srgbClr val="006FC0"/>
                  </a:solidFill>
                </a:uFill>
              </a:rPr>
              <a:t>overexpression</a:t>
            </a:r>
            <a:r>
              <a:rPr sz="3200" u="heavy" spc="-215" dirty="0">
                <a:solidFill>
                  <a:schemeClr val="tx1"/>
                </a:solidFill>
                <a:uFill>
                  <a:solidFill>
                    <a:srgbClr val="006FC0"/>
                  </a:solidFill>
                </a:uFill>
              </a:rPr>
              <a:t> </a:t>
            </a:r>
            <a:r>
              <a:rPr sz="3200" u="heavy" spc="10" dirty="0">
                <a:solidFill>
                  <a:schemeClr val="tx1"/>
                </a:solidFill>
                <a:uFill>
                  <a:solidFill>
                    <a:srgbClr val="006FC0"/>
                  </a:solidFill>
                </a:uFill>
              </a:rPr>
              <a:t>of</a:t>
            </a:r>
            <a:r>
              <a:rPr sz="3200" u="heavy" spc="-30" dirty="0">
                <a:solidFill>
                  <a:schemeClr val="tx1"/>
                </a:solidFill>
                <a:uFill>
                  <a:solidFill>
                    <a:srgbClr val="006FC0"/>
                  </a:solidFill>
                </a:uFill>
              </a:rPr>
              <a:t> </a:t>
            </a:r>
            <a:r>
              <a:rPr sz="3200" u="heavy" spc="5" dirty="0">
                <a:solidFill>
                  <a:schemeClr val="tx1"/>
                </a:solidFill>
                <a:uFill>
                  <a:solidFill>
                    <a:srgbClr val="006FC0"/>
                  </a:solidFill>
                </a:uFill>
              </a:rPr>
              <a:t>oncogene</a:t>
            </a:r>
            <a:r>
              <a:rPr sz="3200" u="heavy" spc="-105" dirty="0">
                <a:solidFill>
                  <a:schemeClr val="tx1"/>
                </a:solidFill>
                <a:uFill>
                  <a:solidFill>
                    <a:srgbClr val="006FC0"/>
                  </a:solidFill>
                </a:uFill>
              </a:rPr>
              <a:t> </a:t>
            </a:r>
            <a:r>
              <a:rPr sz="3200" u="heavy" spc="-30" dirty="0">
                <a:solidFill>
                  <a:schemeClr val="tx1"/>
                </a:solidFill>
                <a:uFill>
                  <a:solidFill>
                    <a:srgbClr val="006FC0"/>
                  </a:solidFill>
                </a:uFill>
              </a:rPr>
              <a:t>c-myc.</a:t>
            </a:r>
            <a:endParaRPr sz="3200">
              <a:solidFill>
                <a:schemeClr val="tx1"/>
              </a:solidFill>
            </a:endParaRPr>
          </a:p>
          <a:p>
            <a:pPr marL="127000">
              <a:lnSpc>
                <a:spcPts val="5500"/>
              </a:lnSpc>
            </a:pPr>
            <a:r>
              <a:rPr sz="3950" u="none" spc="10" dirty="0">
                <a:solidFill>
                  <a:schemeClr val="tx1"/>
                </a:solidFill>
              </a:rPr>
              <a:t>4</a:t>
            </a:r>
            <a:r>
              <a:rPr sz="4800" u="none" spc="10" dirty="0">
                <a:solidFill>
                  <a:schemeClr val="tx1"/>
                </a:solidFill>
              </a:rPr>
              <a:t>)</a:t>
            </a:r>
            <a:r>
              <a:rPr sz="4800" u="none" spc="-35" dirty="0">
                <a:solidFill>
                  <a:schemeClr val="tx1"/>
                </a:solidFill>
              </a:rPr>
              <a:t> </a:t>
            </a:r>
            <a:r>
              <a:rPr sz="3950" u="none" spc="-10" dirty="0">
                <a:solidFill>
                  <a:schemeClr val="tx1"/>
                </a:solidFill>
              </a:rPr>
              <a:t>Most</a:t>
            </a:r>
            <a:r>
              <a:rPr sz="3950" u="none" spc="114" dirty="0">
                <a:solidFill>
                  <a:schemeClr val="tx1"/>
                </a:solidFill>
              </a:rPr>
              <a:t> </a:t>
            </a:r>
            <a:r>
              <a:rPr sz="3950" u="none" spc="20" dirty="0">
                <a:solidFill>
                  <a:schemeClr val="tx1"/>
                </a:solidFill>
              </a:rPr>
              <a:t>common</a:t>
            </a:r>
            <a:r>
              <a:rPr sz="3950" u="none" spc="35" dirty="0">
                <a:solidFill>
                  <a:schemeClr val="tx1"/>
                </a:solidFill>
              </a:rPr>
              <a:t> </a:t>
            </a:r>
            <a:r>
              <a:rPr sz="3950" u="none" spc="10" dirty="0">
                <a:solidFill>
                  <a:schemeClr val="tx1"/>
                </a:solidFill>
              </a:rPr>
              <a:t>in</a:t>
            </a:r>
            <a:r>
              <a:rPr sz="3950" u="none" spc="35" dirty="0">
                <a:solidFill>
                  <a:schemeClr val="tx1"/>
                </a:solidFill>
              </a:rPr>
              <a:t> </a:t>
            </a:r>
            <a:r>
              <a:rPr sz="3950" u="none" dirty="0">
                <a:solidFill>
                  <a:schemeClr val="tx1"/>
                </a:solidFill>
              </a:rPr>
              <a:t>regions</a:t>
            </a:r>
            <a:r>
              <a:rPr sz="3950" u="none" spc="60" dirty="0">
                <a:solidFill>
                  <a:schemeClr val="tx1"/>
                </a:solidFill>
              </a:rPr>
              <a:t> </a:t>
            </a:r>
            <a:r>
              <a:rPr sz="3950" u="none" spc="-5" dirty="0">
                <a:solidFill>
                  <a:schemeClr val="tx1"/>
                </a:solidFill>
              </a:rPr>
              <a:t>with</a:t>
            </a:r>
            <a:r>
              <a:rPr sz="3950" u="none" spc="165" dirty="0">
                <a:solidFill>
                  <a:schemeClr val="tx1"/>
                </a:solidFill>
              </a:rPr>
              <a:t> </a:t>
            </a:r>
            <a:r>
              <a:rPr sz="3950" dirty="0">
                <a:solidFill>
                  <a:schemeClr val="tx1"/>
                </a:solidFill>
              </a:rPr>
              <a:t>high</a:t>
            </a:r>
            <a:r>
              <a:rPr sz="3950" spc="105" dirty="0">
                <a:solidFill>
                  <a:schemeClr val="tx1"/>
                </a:solidFill>
              </a:rPr>
              <a:t> </a:t>
            </a:r>
            <a:r>
              <a:rPr sz="3950" dirty="0">
                <a:solidFill>
                  <a:schemeClr val="tx1"/>
                </a:solidFill>
              </a:rPr>
              <a:t>incidence</a:t>
            </a:r>
            <a:r>
              <a:rPr sz="3950" spc="235" dirty="0">
                <a:solidFill>
                  <a:schemeClr val="tx1"/>
                </a:solidFill>
              </a:rPr>
              <a:t> </a:t>
            </a:r>
            <a:r>
              <a:rPr sz="3950" spc="25" dirty="0">
                <a:solidFill>
                  <a:schemeClr val="tx1"/>
                </a:solidFill>
              </a:rPr>
              <a:t>of</a:t>
            </a:r>
            <a:endParaRPr sz="3950">
              <a:solidFill>
                <a:schemeClr val="tx1"/>
              </a:solidFill>
            </a:endParaRPr>
          </a:p>
          <a:p>
            <a:pPr marL="12700">
              <a:lnSpc>
                <a:spcPts val="6455"/>
              </a:lnSpc>
            </a:pPr>
            <a:r>
              <a:rPr sz="3950" spc="5" dirty="0">
                <a:solidFill>
                  <a:schemeClr val="tx1"/>
                </a:solidFill>
              </a:rPr>
              <a:t>malaria</a:t>
            </a:r>
            <a:r>
              <a:rPr sz="3950" spc="110" dirty="0">
                <a:solidFill>
                  <a:schemeClr val="tx1"/>
                </a:solidFill>
              </a:rPr>
              <a:t> </a:t>
            </a:r>
            <a:r>
              <a:rPr sz="3950" u="none" spc="15" dirty="0">
                <a:solidFill>
                  <a:schemeClr val="tx1"/>
                </a:solidFill>
              </a:rPr>
              <a:t>=</a:t>
            </a:r>
            <a:r>
              <a:rPr sz="3950" u="none" spc="-45" dirty="0">
                <a:solidFill>
                  <a:schemeClr val="tx1"/>
                </a:solidFill>
              </a:rPr>
              <a:t> </a:t>
            </a:r>
            <a:r>
              <a:rPr sz="5400" u="none" spc="10" dirty="0">
                <a:solidFill>
                  <a:schemeClr val="tx1"/>
                </a:solidFill>
              </a:rPr>
              <a:t>Africa.</a:t>
            </a:r>
            <a:endParaRPr sz="5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5125" y="142875"/>
            <a:ext cx="5314950" cy="29908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15125" y="3495675"/>
            <a:ext cx="5314950" cy="31718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8125" y="228536"/>
            <a:ext cx="6119876" cy="6177026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9050" y="10159"/>
            <a:ext cx="6562725" cy="6619240"/>
          </a:xfrm>
          <a:custGeom>
            <a:avLst/>
            <a:gdLst/>
            <a:ahLst/>
            <a:cxnLst/>
            <a:rect l="l" t="t" r="r" b="b"/>
            <a:pathLst>
              <a:path w="6562725" h="6619240">
                <a:moveTo>
                  <a:pt x="6379845" y="182880"/>
                </a:moveTo>
                <a:lnTo>
                  <a:pt x="6334125" y="182880"/>
                </a:lnTo>
                <a:lnTo>
                  <a:pt x="6334125" y="228600"/>
                </a:lnTo>
                <a:lnTo>
                  <a:pt x="6334125" y="6390640"/>
                </a:lnTo>
                <a:lnTo>
                  <a:pt x="228600" y="6390640"/>
                </a:lnTo>
                <a:lnTo>
                  <a:pt x="228600" y="228600"/>
                </a:lnTo>
                <a:lnTo>
                  <a:pt x="6334125" y="228600"/>
                </a:lnTo>
                <a:lnTo>
                  <a:pt x="6334125" y="182880"/>
                </a:lnTo>
                <a:lnTo>
                  <a:pt x="182880" y="182880"/>
                </a:lnTo>
                <a:lnTo>
                  <a:pt x="182880" y="228600"/>
                </a:lnTo>
                <a:lnTo>
                  <a:pt x="182880" y="6390640"/>
                </a:lnTo>
                <a:lnTo>
                  <a:pt x="182880" y="6436360"/>
                </a:lnTo>
                <a:lnTo>
                  <a:pt x="6379845" y="6436360"/>
                </a:lnTo>
                <a:lnTo>
                  <a:pt x="6379845" y="6390640"/>
                </a:lnTo>
                <a:lnTo>
                  <a:pt x="6379845" y="228600"/>
                </a:lnTo>
                <a:lnTo>
                  <a:pt x="6379845" y="227965"/>
                </a:lnTo>
                <a:lnTo>
                  <a:pt x="6379845" y="182880"/>
                </a:lnTo>
                <a:close/>
              </a:path>
              <a:path w="6562725" h="6619240">
                <a:moveTo>
                  <a:pt x="6562725" y="0"/>
                </a:moveTo>
                <a:lnTo>
                  <a:pt x="6425565" y="0"/>
                </a:lnTo>
                <a:lnTo>
                  <a:pt x="6425565" y="137160"/>
                </a:lnTo>
                <a:lnTo>
                  <a:pt x="6425565" y="6482080"/>
                </a:lnTo>
                <a:lnTo>
                  <a:pt x="137160" y="6482080"/>
                </a:lnTo>
                <a:lnTo>
                  <a:pt x="137160" y="137160"/>
                </a:lnTo>
                <a:lnTo>
                  <a:pt x="6425565" y="137160"/>
                </a:lnTo>
                <a:lnTo>
                  <a:pt x="6425565" y="0"/>
                </a:lnTo>
                <a:lnTo>
                  <a:pt x="0" y="0"/>
                </a:lnTo>
                <a:lnTo>
                  <a:pt x="0" y="137160"/>
                </a:lnTo>
                <a:lnTo>
                  <a:pt x="0" y="6482080"/>
                </a:lnTo>
                <a:lnTo>
                  <a:pt x="0" y="6619240"/>
                </a:lnTo>
                <a:lnTo>
                  <a:pt x="6562725" y="6619240"/>
                </a:lnTo>
                <a:lnTo>
                  <a:pt x="6562725" y="6482080"/>
                </a:lnTo>
                <a:lnTo>
                  <a:pt x="6562725" y="137160"/>
                </a:lnTo>
                <a:lnTo>
                  <a:pt x="6562725" y="136525"/>
                </a:lnTo>
                <a:lnTo>
                  <a:pt x="6562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57150"/>
            <a:ext cx="3571875" cy="34766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29650" y="190500"/>
            <a:ext cx="3562350" cy="34004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00525" y="114300"/>
            <a:ext cx="3838575" cy="34766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400" y="3905248"/>
            <a:ext cx="3448050" cy="28271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00525" y="3752849"/>
            <a:ext cx="3838575" cy="310514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29650" y="3752849"/>
            <a:ext cx="3562350" cy="310514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982450" cy="6858000"/>
            <a:chOff x="0" y="0"/>
            <a:chExt cx="11982450" cy="6858000"/>
          </a:xfrm>
          <a:solidFill>
            <a:schemeClr val="bg1"/>
          </a:solidFill>
        </p:grpSpPr>
        <p:sp>
          <p:nvSpPr>
            <p:cNvPr id="3" name="object 3"/>
            <p:cNvSpPr/>
            <p:nvPr/>
          </p:nvSpPr>
          <p:spPr>
            <a:xfrm>
              <a:off x="0" y="0"/>
              <a:ext cx="11982450" cy="6858000"/>
            </a:xfrm>
            <a:custGeom>
              <a:avLst/>
              <a:gdLst/>
              <a:ahLst/>
              <a:cxnLst/>
              <a:rect l="l" t="t" r="r" b="b"/>
              <a:pathLst>
                <a:path w="11982450" h="6858000">
                  <a:moveTo>
                    <a:pt x="0" y="6857998"/>
                  </a:moveTo>
                  <a:lnTo>
                    <a:pt x="11982450" y="6857998"/>
                  </a:lnTo>
                  <a:lnTo>
                    <a:pt x="11982450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43915" y="160019"/>
              <a:ext cx="10420350" cy="942975"/>
            </a:xfrm>
            <a:custGeom>
              <a:avLst/>
              <a:gdLst/>
              <a:ahLst/>
              <a:cxnLst/>
              <a:rect l="l" t="t" r="r" b="b"/>
              <a:pathLst>
                <a:path w="10420350" h="942975">
                  <a:moveTo>
                    <a:pt x="10420350" y="0"/>
                  </a:moveTo>
                  <a:lnTo>
                    <a:pt x="10420350" y="0"/>
                  </a:lnTo>
                  <a:lnTo>
                    <a:pt x="0" y="0"/>
                  </a:lnTo>
                  <a:lnTo>
                    <a:pt x="0" y="942975"/>
                  </a:lnTo>
                  <a:lnTo>
                    <a:pt x="10420350" y="942975"/>
                  </a:lnTo>
                  <a:lnTo>
                    <a:pt x="1042035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1595"/>
            <a:ext cx="11210290" cy="103314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600" b="0" u="none" dirty="0">
                <a:solidFill>
                  <a:schemeClr val="tx1"/>
                </a:solidFill>
                <a:latin typeface="Wingdings"/>
                <a:cs typeface="Wingdings"/>
              </a:rPr>
              <a:t></a:t>
            </a:r>
            <a:r>
              <a:rPr sz="6600" u="none" dirty="0">
                <a:solidFill>
                  <a:schemeClr val="tx1"/>
                </a:solidFill>
                <a:latin typeface="Arial"/>
                <a:cs typeface="Arial"/>
              </a:rPr>
              <a:t>4..Multiple</a:t>
            </a:r>
            <a:r>
              <a:rPr sz="6600" u="none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6600" u="none" spc="-5" dirty="0">
                <a:solidFill>
                  <a:schemeClr val="tx1"/>
                </a:solidFill>
                <a:latin typeface="Arial"/>
                <a:cs typeface="Arial"/>
              </a:rPr>
              <a:t>Myeloma</a:t>
            </a:r>
            <a:r>
              <a:rPr sz="6600" u="none" spc="10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6600" u="none" spc="40" dirty="0">
                <a:solidFill>
                  <a:schemeClr val="tx1"/>
                </a:solidFill>
                <a:latin typeface="Arial"/>
                <a:cs typeface="Arial"/>
              </a:rPr>
              <a:t>[MM]:</a:t>
            </a:r>
            <a:endParaRPr sz="6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34340" y="3512820"/>
            <a:ext cx="11372850" cy="3209925"/>
            <a:chOff x="434340" y="3512820"/>
            <a:chExt cx="11372850" cy="3209925"/>
          </a:xfrm>
          <a:solidFill>
            <a:schemeClr val="bg1"/>
          </a:solidFill>
        </p:grpSpPr>
        <p:sp>
          <p:nvSpPr>
            <p:cNvPr id="7" name="object 7"/>
            <p:cNvSpPr/>
            <p:nvPr/>
          </p:nvSpPr>
          <p:spPr>
            <a:xfrm>
              <a:off x="434340" y="3512819"/>
              <a:ext cx="11372850" cy="2266950"/>
            </a:xfrm>
            <a:custGeom>
              <a:avLst/>
              <a:gdLst/>
              <a:ahLst/>
              <a:cxnLst/>
              <a:rect l="l" t="t" r="r" b="b"/>
              <a:pathLst>
                <a:path w="11372850" h="2266950">
                  <a:moveTo>
                    <a:pt x="2514600" y="2190750"/>
                  </a:moveTo>
                  <a:lnTo>
                    <a:pt x="0" y="2190750"/>
                  </a:lnTo>
                  <a:lnTo>
                    <a:pt x="0" y="2266950"/>
                  </a:lnTo>
                  <a:lnTo>
                    <a:pt x="2514600" y="2266950"/>
                  </a:lnTo>
                  <a:lnTo>
                    <a:pt x="2514600" y="2190750"/>
                  </a:lnTo>
                  <a:close/>
                </a:path>
                <a:path w="11372850" h="2266950">
                  <a:moveTo>
                    <a:pt x="11153775" y="0"/>
                  </a:moveTo>
                  <a:lnTo>
                    <a:pt x="0" y="0"/>
                  </a:lnTo>
                  <a:lnTo>
                    <a:pt x="0" y="104775"/>
                  </a:lnTo>
                  <a:lnTo>
                    <a:pt x="11153775" y="104775"/>
                  </a:lnTo>
                  <a:lnTo>
                    <a:pt x="11153775" y="0"/>
                  </a:lnTo>
                  <a:close/>
                </a:path>
                <a:path w="11372850" h="2266950">
                  <a:moveTo>
                    <a:pt x="11372850" y="1190625"/>
                  </a:moveTo>
                  <a:lnTo>
                    <a:pt x="5162550" y="1190625"/>
                  </a:lnTo>
                  <a:lnTo>
                    <a:pt x="5162550" y="1266825"/>
                  </a:lnTo>
                  <a:lnTo>
                    <a:pt x="11372850" y="1266825"/>
                  </a:lnTo>
                  <a:lnTo>
                    <a:pt x="11372850" y="119062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4340" y="5703570"/>
              <a:ext cx="11372850" cy="1019175"/>
            </a:xfrm>
            <a:custGeom>
              <a:avLst/>
              <a:gdLst/>
              <a:ahLst/>
              <a:cxnLst/>
              <a:rect l="l" t="t" r="r" b="b"/>
              <a:pathLst>
                <a:path w="11372850" h="1019175">
                  <a:moveTo>
                    <a:pt x="2533650" y="942975"/>
                  </a:moveTo>
                  <a:lnTo>
                    <a:pt x="0" y="942975"/>
                  </a:lnTo>
                  <a:lnTo>
                    <a:pt x="0" y="1019175"/>
                  </a:lnTo>
                  <a:lnTo>
                    <a:pt x="2533650" y="1019175"/>
                  </a:lnTo>
                  <a:lnTo>
                    <a:pt x="2533650" y="942975"/>
                  </a:lnTo>
                  <a:close/>
                </a:path>
                <a:path w="11372850" h="1019175">
                  <a:moveTo>
                    <a:pt x="11372850" y="0"/>
                  </a:moveTo>
                  <a:lnTo>
                    <a:pt x="2933700" y="0"/>
                  </a:lnTo>
                  <a:lnTo>
                    <a:pt x="2933700" y="76200"/>
                  </a:lnTo>
                  <a:lnTo>
                    <a:pt x="11372850" y="76200"/>
                  </a:lnTo>
                  <a:lnTo>
                    <a:pt x="1137285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8739" y="1104311"/>
            <a:ext cx="11765280" cy="562546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46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60"/>
              </a:spcBef>
              <a:tabLst>
                <a:tab pos="10942955" algn="l"/>
              </a:tabLst>
            </a:pPr>
            <a:r>
              <a:rPr sz="6600" dirty="0">
                <a:latin typeface="Wingdings"/>
                <a:cs typeface="Wingdings"/>
              </a:rPr>
              <a:t></a:t>
            </a:r>
            <a:r>
              <a:rPr sz="6600" b="1" dirty="0">
                <a:latin typeface="Arial"/>
                <a:cs typeface="Arial"/>
              </a:rPr>
              <a:t>Overproduction	</a:t>
            </a:r>
            <a:r>
              <a:rPr sz="6600" b="1" spc="15" dirty="0">
                <a:latin typeface="Arial"/>
                <a:cs typeface="Arial"/>
              </a:rPr>
              <a:t>of</a:t>
            </a:r>
            <a:endParaRPr sz="6600" dirty="0">
              <a:latin typeface="Arial"/>
              <a:cs typeface="Arial"/>
            </a:endParaRPr>
          </a:p>
          <a:p>
            <a:pPr marL="100330" algn="ctr">
              <a:lnSpc>
                <a:spcPct val="100000"/>
              </a:lnSpc>
              <a:spcBef>
                <a:spcPts val="1195"/>
              </a:spcBef>
            </a:pPr>
            <a:r>
              <a:rPr sz="8000" b="1" spc="15" dirty="0">
                <a:latin typeface="Arial"/>
                <a:cs typeface="Arial"/>
              </a:rPr>
              <a:t>malignant</a:t>
            </a:r>
            <a:r>
              <a:rPr sz="8000" b="1" spc="-180" dirty="0">
                <a:latin typeface="Arial"/>
                <a:cs typeface="Arial"/>
              </a:rPr>
              <a:t> </a:t>
            </a:r>
            <a:r>
              <a:rPr sz="8000" b="1" spc="25" dirty="0">
                <a:latin typeface="Arial"/>
                <a:cs typeface="Arial"/>
              </a:rPr>
              <a:t>plasma</a:t>
            </a:r>
            <a:r>
              <a:rPr sz="8000" b="1" spc="-110" dirty="0">
                <a:latin typeface="Arial"/>
                <a:cs typeface="Arial"/>
              </a:rPr>
              <a:t> </a:t>
            </a:r>
            <a:r>
              <a:rPr sz="8000" b="1" spc="25" dirty="0">
                <a:latin typeface="Arial"/>
                <a:cs typeface="Arial"/>
              </a:rPr>
              <a:t>cells</a:t>
            </a:r>
            <a:endParaRPr sz="8000" dirty="0">
              <a:latin typeface="Arial"/>
              <a:cs typeface="Arial"/>
            </a:endParaRPr>
          </a:p>
          <a:p>
            <a:pPr marL="355600" marR="8890" indent="-343535" algn="just">
              <a:lnSpc>
                <a:spcPct val="114700"/>
              </a:lnSpc>
              <a:spcBef>
                <a:spcPts val="250"/>
              </a:spcBef>
            </a:pPr>
            <a:r>
              <a:rPr sz="6600" spc="5" dirty="0">
                <a:latin typeface="Wingdings"/>
                <a:cs typeface="Wingdings"/>
              </a:rPr>
              <a:t></a:t>
            </a:r>
            <a:r>
              <a:rPr sz="6600" b="1" spc="5" dirty="0">
                <a:latin typeface="Arial"/>
                <a:cs typeface="Arial"/>
              </a:rPr>
              <a:t>Results</a:t>
            </a:r>
            <a:r>
              <a:rPr sz="6600" b="1" spc="10" dirty="0">
                <a:latin typeface="Arial"/>
                <a:cs typeface="Arial"/>
              </a:rPr>
              <a:t> </a:t>
            </a:r>
            <a:r>
              <a:rPr sz="6600" b="1" spc="-15" dirty="0">
                <a:latin typeface="Arial"/>
                <a:cs typeface="Arial"/>
              </a:rPr>
              <a:t>in</a:t>
            </a:r>
            <a:r>
              <a:rPr sz="6600" b="1" spc="-10" dirty="0">
                <a:latin typeface="Arial"/>
                <a:cs typeface="Arial"/>
              </a:rPr>
              <a:t> </a:t>
            </a:r>
            <a:r>
              <a:rPr sz="5400" b="1" dirty="0">
                <a:latin typeface="Arial"/>
                <a:cs typeface="Arial"/>
              </a:rPr>
              <a:t>multiple</a:t>
            </a:r>
            <a:r>
              <a:rPr sz="5400" b="1" spc="5" dirty="0">
                <a:latin typeface="Arial"/>
                <a:cs typeface="Arial"/>
              </a:rPr>
              <a:t> </a:t>
            </a:r>
            <a:r>
              <a:rPr sz="5400" b="1" spc="10" dirty="0">
                <a:latin typeface="Arial"/>
                <a:cs typeface="Arial"/>
              </a:rPr>
              <a:t>tumorous </a:t>
            </a:r>
            <a:r>
              <a:rPr sz="5400" b="1" spc="-1490" dirty="0">
                <a:latin typeface="Arial"/>
                <a:cs typeface="Arial"/>
              </a:rPr>
              <a:t> </a:t>
            </a:r>
            <a:r>
              <a:rPr sz="5400" b="1" dirty="0">
                <a:latin typeface="Arial"/>
                <a:cs typeface="Arial"/>
              </a:rPr>
              <a:t>masses</a:t>
            </a:r>
            <a:r>
              <a:rPr sz="5400" b="1" spc="5" dirty="0">
                <a:latin typeface="Arial"/>
                <a:cs typeface="Arial"/>
              </a:rPr>
              <a:t> </a:t>
            </a:r>
            <a:r>
              <a:rPr sz="5400" b="1" dirty="0">
                <a:latin typeface="Arial"/>
                <a:cs typeface="Arial"/>
              </a:rPr>
              <a:t>scattered</a:t>
            </a:r>
            <a:r>
              <a:rPr sz="5400" b="1" spc="5" dirty="0">
                <a:latin typeface="Arial"/>
                <a:cs typeface="Arial"/>
              </a:rPr>
              <a:t> </a:t>
            </a:r>
            <a:r>
              <a:rPr sz="5400" b="1" dirty="0">
                <a:latin typeface="Arial"/>
                <a:cs typeface="Arial"/>
              </a:rPr>
              <a:t>in</a:t>
            </a:r>
            <a:r>
              <a:rPr sz="5400" b="1" spc="5" dirty="0">
                <a:latin typeface="Arial"/>
                <a:cs typeface="Arial"/>
              </a:rPr>
              <a:t> </a:t>
            </a:r>
            <a:r>
              <a:rPr sz="5400" b="1" dirty="0">
                <a:latin typeface="Arial"/>
                <a:cs typeface="Arial"/>
              </a:rPr>
              <a:t>the</a:t>
            </a:r>
            <a:r>
              <a:rPr sz="5400" b="1" spc="5" dirty="0">
                <a:latin typeface="Arial"/>
                <a:cs typeface="Arial"/>
              </a:rPr>
              <a:t> </a:t>
            </a:r>
            <a:r>
              <a:rPr sz="5400" b="1" spc="-15" dirty="0">
                <a:latin typeface="Arial"/>
                <a:cs typeface="Arial"/>
              </a:rPr>
              <a:t>skeletal </a:t>
            </a:r>
            <a:r>
              <a:rPr sz="5400" b="1" spc="-1490" dirty="0">
                <a:latin typeface="Arial"/>
                <a:cs typeface="Arial"/>
              </a:rPr>
              <a:t> </a:t>
            </a:r>
            <a:r>
              <a:rPr sz="5400" b="1" spc="-25" dirty="0">
                <a:latin typeface="Arial"/>
                <a:cs typeface="Arial"/>
              </a:rPr>
              <a:t>system.</a:t>
            </a:r>
            <a:endParaRPr sz="5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" y="114300"/>
            <a:ext cx="11706225" cy="65913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325" y="0"/>
            <a:ext cx="11706225" cy="646227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0"/>
              </a:spcBef>
            </a:pPr>
            <a:r>
              <a:rPr spc="434" dirty="0"/>
              <a:t>Most </a:t>
            </a:r>
            <a:r>
              <a:rPr spc="680" dirty="0"/>
              <a:t>Common </a:t>
            </a:r>
            <a:r>
              <a:rPr spc="310" dirty="0"/>
              <a:t>Treatments </a:t>
            </a:r>
            <a:r>
              <a:rPr spc="320" dirty="0"/>
              <a:t>for </a:t>
            </a:r>
            <a:r>
              <a:rPr spc="415" dirty="0"/>
              <a:t>Leukemia </a:t>
            </a:r>
            <a:r>
              <a:rPr u="none" spc="420" dirty="0"/>
              <a:t> </a:t>
            </a:r>
            <a:r>
              <a:rPr spc="355" dirty="0"/>
              <a:t>and</a:t>
            </a:r>
            <a:r>
              <a:rPr spc="250" dirty="0"/>
              <a:t> </a:t>
            </a:r>
            <a:r>
              <a:rPr spc="365" dirty="0"/>
              <a:t>Lymphoma=</a:t>
            </a:r>
            <a:r>
              <a:rPr spc="365" dirty="0">
                <a:latin typeface="Arial"/>
                <a:cs typeface="Arial"/>
              </a:rPr>
              <a:t>depend</a:t>
            </a:r>
            <a:r>
              <a:rPr spc="120" dirty="0">
                <a:latin typeface="Arial"/>
                <a:cs typeface="Arial"/>
              </a:rPr>
              <a:t> </a:t>
            </a:r>
            <a:r>
              <a:rPr spc="125" dirty="0">
                <a:latin typeface="Arial"/>
                <a:cs typeface="Arial"/>
              </a:rPr>
              <a:t>on</a:t>
            </a:r>
            <a:r>
              <a:rPr spc="-50" dirty="0">
                <a:latin typeface="Arial"/>
                <a:cs typeface="Arial"/>
              </a:rPr>
              <a:t> </a:t>
            </a:r>
            <a:r>
              <a:rPr spc="185" dirty="0">
                <a:latin typeface="Arial"/>
                <a:cs typeface="Arial"/>
              </a:rPr>
              <a:t>type</a:t>
            </a:r>
            <a:r>
              <a:rPr spc="-85" dirty="0">
                <a:latin typeface="Arial"/>
                <a:cs typeface="Arial"/>
              </a:rPr>
              <a:t> </a:t>
            </a:r>
            <a:r>
              <a:rPr spc="170" dirty="0">
                <a:latin typeface="Arial"/>
                <a:cs typeface="Arial"/>
              </a:rPr>
              <a:t>and</a:t>
            </a:r>
            <a:r>
              <a:rPr spc="-20" dirty="0">
                <a:latin typeface="Arial"/>
                <a:cs typeface="Arial"/>
              </a:rPr>
              <a:t> </a:t>
            </a:r>
            <a:r>
              <a:rPr spc="70" dirty="0">
                <a:latin typeface="Arial"/>
                <a:cs typeface="Arial"/>
              </a:rPr>
              <a:t>stage </a:t>
            </a:r>
            <a:r>
              <a:rPr spc="140" dirty="0">
                <a:latin typeface="Arial"/>
                <a:cs typeface="Arial"/>
              </a:rPr>
              <a:t>of </a:t>
            </a:r>
            <a:r>
              <a:rPr u="none" spc="-1085" dirty="0">
                <a:latin typeface="Arial"/>
                <a:cs typeface="Arial"/>
              </a:rPr>
              <a:t> </a:t>
            </a:r>
            <a:r>
              <a:rPr spc="75" dirty="0">
                <a:latin typeface="Arial"/>
                <a:cs typeface="Arial"/>
              </a:rPr>
              <a:t>cancer</a:t>
            </a:r>
            <a:r>
              <a:rPr spc="90" dirty="0">
                <a:latin typeface="Arial"/>
                <a:cs typeface="Arial"/>
              </a:rPr>
              <a:t> </a:t>
            </a:r>
            <a:r>
              <a:rPr spc="-185" dirty="0">
                <a:latin typeface="Arial"/>
                <a:cs typeface="Arial"/>
              </a:rPr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835785"/>
            <a:ext cx="11985625" cy="491490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527050" marR="233045" indent="-514984" algn="just">
              <a:lnSpc>
                <a:spcPts val="3829"/>
              </a:lnSpc>
              <a:spcBef>
                <a:spcPts val="265"/>
              </a:spcBef>
              <a:buClr>
                <a:srgbClr val="006FC0"/>
              </a:buClr>
              <a:buFont typeface="Microsoft Sans Serif"/>
              <a:buAutoNum type="arabicParenR"/>
              <a:tabLst>
                <a:tab pos="632460" algn="l"/>
              </a:tabLst>
            </a:pPr>
            <a:r>
              <a:rPr dirty="0"/>
              <a:t>	</a:t>
            </a:r>
            <a:r>
              <a:rPr sz="3200" b="1" u="heavy" spc="10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R</a:t>
            </a:r>
            <a:r>
              <a:rPr sz="3200" b="1" u="heavy" spc="105" dirty="0">
                <a:solidFill>
                  <a:srgbClr val="0462C1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2"/>
              </a:rPr>
              <a:t>adiation</a:t>
            </a:r>
            <a:r>
              <a:rPr sz="3200" b="1" u="heavy" spc="-165" dirty="0">
                <a:solidFill>
                  <a:srgbClr val="0462C1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3200" b="1" u="heavy" spc="114" dirty="0">
                <a:solidFill>
                  <a:srgbClr val="0462C1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2"/>
              </a:rPr>
              <a:t>therapy</a:t>
            </a:r>
            <a:r>
              <a:rPr sz="3200" b="1" spc="114" dirty="0">
                <a:solidFill>
                  <a:srgbClr val="006FC0"/>
                </a:solidFill>
                <a:latin typeface="Arial"/>
                <a:cs typeface="Arial"/>
              </a:rPr>
              <a:t>=</a:t>
            </a:r>
            <a:r>
              <a:rPr sz="3200" b="1" spc="-1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200" spc="85" dirty="0">
                <a:latin typeface="Microsoft Sans Serif"/>
                <a:cs typeface="Microsoft Sans Serif"/>
              </a:rPr>
              <a:t>high-energy</a:t>
            </a:r>
            <a:r>
              <a:rPr sz="3200" spc="-160" dirty="0">
                <a:latin typeface="Microsoft Sans Serif"/>
                <a:cs typeface="Microsoft Sans Serif"/>
              </a:rPr>
              <a:t> </a:t>
            </a:r>
            <a:r>
              <a:rPr sz="3200" spc="130" dirty="0">
                <a:latin typeface="Microsoft Sans Serif"/>
                <a:cs typeface="Microsoft Sans Serif"/>
              </a:rPr>
              <a:t>radiation</a:t>
            </a:r>
            <a:r>
              <a:rPr sz="3200" spc="-130" dirty="0">
                <a:latin typeface="Microsoft Sans Serif"/>
                <a:cs typeface="Microsoft Sans Serif"/>
              </a:rPr>
              <a:t> </a:t>
            </a:r>
            <a:r>
              <a:rPr sz="3200" spc="200" dirty="0">
                <a:latin typeface="Microsoft Sans Serif"/>
                <a:cs typeface="Microsoft Sans Serif"/>
              </a:rPr>
              <a:t>to</a:t>
            </a:r>
            <a:r>
              <a:rPr sz="3200" spc="-30" dirty="0">
                <a:latin typeface="Microsoft Sans Serif"/>
                <a:cs typeface="Microsoft Sans Serif"/>
              </a:rPr>
              <a:t> </a:t>
            </a:r>
            <a:r>
              <a:rPr sz="3200" spc="90" dirty="0">
                <a:latin typeface="Microsoft Sans Serif"/>
                <a:cs typeface="Microsoft Sans Serif"/>
              </a:rPr>
              <a:t>killing</a:t>
            </a:r>
            <a:r>
              <a:rPr sz="3200" spc="-155" dirty="0">
                <a:latin typeface="Microsoft Sans Serif"/>
                <a:cs typeface="Microsoft Sans Serif"/>
              </a:rPr>
              <a:t> </a:t>
            </a:r>
            <a:r>
              <a:rPr sz="3200" spc="40" dirty="0">
                <a:latin typeface="Microsoft Sans Serif"/>
                <a:cs typeface="Microsoft Sans Serif"/>
              </a:rPr>
              <a:t>cancer </a:t>
            </a:r>
            <a:r>
              <a:rPr sz="3200" spc="-835" dirty="0">
                <a:latin typeface="Microsoft Sans Serif"/>
                <a:cs typeface="Microsoft Sans Serif"/>
              </a:rPr>
              <a:t> </a:t>
            </a:r>
            <a:r>
              <a:rPr sz="3200" spc="5" dirty="0">
                <a:latin typeface="Microsoft Sans Serif"/>
                <a:cs typeface="Microsoft Sans Serif"/>
              </a:rPr>
              <a:t>cells+</a:t>
            </a:r>
            <a:r>
              <a:rPr sz="3200" spc="-80" dirty="0">
                <a:latin typeface="Microsoft Sans Serif"/>
                <a:cs typeface="Microsoft Sans Serif"/>
              </a:rPr>
              <a:t> </a:t>
            </a:r>
            <a:r>
              <a:rPr sz="3200" spc="125" dirty="0">
                <a:latin typeface="Microsoft Sans Serif"/>
                <a:cs typeface="Microsoft Sans Serif"/>
              </a:rPr>
              <a:t>shrink</a:t>
            </a:r>
            <a:r>
              <a:rPr sz="3200" spc="-145" dirty="0">
                <a:latin typeface="Microsoft Sans Serif"/>
                <a:cs typeface="Microsoft Sans Serif"/>
              </a:rPr>
              <a:t> </a:t>
            </a:r>
            <a:r>
              <a:rPr sz="3200" spc="185" dirty="0">
                <a:latin typeface="Microsoft Sans Serif"/>
                <a:cs typeface="Microsoft Sans Serif"/>
              </a:rPr>
              <a:t>tumors</a:t>
            </a:r>
            <a:endParaRPr sz="3200">
              <a:latin typeface="Microsoft Sans Serif"/>
              <a:cs typeface="Microsoft Sans Serif"/>
            </a:endParaRPr>
          </a:p>
          <a:p>
            <a:pPr marL="527050" indent="-514350" algn="just">
              <a:lnSpc>
                <a:spcPts val="3775"/>
              </a:lnSpc>
              <a:buClr>
                <a:srgbClr val="006FC0"/>
              </a:buClr>
              <a:buAutoNum type="arabicParenR"/>
              <a:tabLst>
                <a:tab pos="527050" algn="l"/>
              </a:tabLst>
            </a:pPr>
            <a:r>
              <a:rPr sz="3200" b="1" u="heavy" spc="-6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3200" b="1" u="heavy" spc="9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Chemotherapy</a:t>
            </a:r>
            <a:r>
              <a:rPr sz="3200" b="1" spc="95" dirty="0">
                <a:solidFill>
                  <a:srgbClr val="006FC0"/>
                </a:solidFill>
                <a:latin typeface="Arial"/>
                <a:cs typeface="Arial"/>
              </a:rPr>
              <a:t>=</a:t>
            </a:r>
            <a:r>
              <a:rPr sz="3200" b="1" spc="-114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200" spc="110" dirty="0">
                <a:latin typeface="Microsoft Sans Serif"/>
                <a:cs typeface="Microsoft Sans Serif"/>
              </a:rPr>
              <a:t>drugs</a:t>
            </a:r>
            <a:r>
              <a:rPr sz="3200" spc="-145" dirty="0">
                <a:latin typeface="Microsoft Sans Serif"/>
                <a:cs typeface="Microsoft Sans Serif"/>
              </a:rPr>
              <a:t> </a:t>
            </a:r>
            <a:r>
              <a:rPr sz="3200" spc="200" dirty="0">
                <a:latin typeface="Microsoft Sans Serif"/>
                <a:cs typeface="Microsoft Sans Serif"/>
              </a:rPr>
              <a:t>to</a:t>
            </a:r>
            <a:r>
              <a:rPr sz="3200" spc="-30" dirty="0">
                <a:latin typeface="Microsoft Sans Serif"/>
                <a:cs typeface="Microsoft Sans Serif"/>
              </a:rPr>
              <a:t> </a:t>
            </a:r>
            <a:r>
              <a:rPr sz="3200" spc="95" dirty="0">
                <a:latin typeface="Microsoft Sans Serif"/>
                <a:cs typeface="Microsoft Sans Serif"/>
              </a:rPr>
              <a:t>kill</a:t>
            </a:r>
            <a:r>
              <a:rPr sz="3200" spc="-95" dirty="0">
                <a:latin typeface="Microsoft Sans Serif"/>
                <a:cs typeface="Microsoft Sans Serif"/>
              </a:rPr>
              <a:t> </a:t>
            </a:r>
            <a:r>
              <a:rPr sz="3200" spc="40" dirty="0">
                <a:latin typeface="Microsoft Sans Serif"/>
                <a:cs typeface="Microsoft Sans Serif"/>
              </a:rPr>
              <a:t>cancer</a:t>
            </a:r>
            <a:r>
              <a:rPr sz="3200" spc="75" dirty="0">
                <a:latin typeface="Microsoft Sans Serif"/>
                <a:cs typeface="Microsoft Sans Serif"/>
              </a:rPr>
              <a:t> </a:t>
            </a:r>
            <a:r>
              <a:rPr sz="3200" spc="5" dirty="0">
                <a:latin typeface="Microsoft Sans Serif"/>
                <a:cs typeface="Microsoft Sans Serif"/>
              </a:rPr>
              <a:t>cells</a:t>
            </a:r>
            <a:endParaRPr sz="32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ts val="3829"/>
              </a:lnSpc>
              <a:spcBef>
                <a:spcPts val="130"/>
              </a:spcBef>
            </a:pPr>
            <a:r>
              <a:rPr sz="3200" b="1" u="heavy" spc="-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3200" b="1" u="heavy" spc="-8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3200" b="1" u="heavy" spc="7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&gt;&gt;&gt;&gt;&gt;Chemotherapy</a:t>
            </a:r>
            <a:r>
              <a:rPr sz="3200" b="1" spc="-270" dirty="0">
                <a:solidFill>
                  <a:srgbClr val="0462C1"/>
                </a:solidFill>
                <a:latin typeface="Arial"/>
                <a:cs typeface="Arial"/>
                <a:hlinkClick r:id="rId3"/>
              </a:rPr>
              <a:t> </a:t>
            </a:r>
            <a:r>
              <a:rPr sz="3200" b="1" u="heavy" spc="114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paired</a:t>
            </a:r>
            <a:r>
              <a:rPr sz="3200" b="1" u="heavy" spc="-8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2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with</a:t>
            </a:r>
            <a:r>
              <a:rPr sz="3200" b="1" spc="-1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200" b="1" u="heavy" spc="1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radiation</a:t>
            </a:r>
            <a:r>
              <a:rPr sz="3200" b="1" u="heavy" spc="-2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3200" b="1" u="heavy" spc="7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therapy</a:t>
            </a:r>
            <a:r>
              <a:rPr sz="3200" b="1" spc="75" dirty="0">
                <a:solidFill>
                  <a:srgbClr val="006FC0"/>
                </a:solidFill>
                <a:latin typeface="Arial"/>
                <a:cs typeface="Arial"/>
              </a:rPr>
              <a:t>&lt;&lt;&lt;&lt;&lt;&lt; </a:t>
            </a:r>
            <a:r>
              <a:rPr sz="3200" b="1" spc="-8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200" b="1" u="heavy" spc="6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3)</a:t>
            </a:r>
            <a:r>
              <a:rPr sz="3200" b="1" u="heavy" spc="7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3200" b="1" u="heavy" spc="10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Stem</a:t>
            </a:r>
            <a:r>
              <a:rPr sz="3200" b="1" u="heavy" spc="-15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3200" b="1" u="heavy" spc="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cell</a:t>
            </a:r>
            <a:r>
              <a:rPr sz="32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3200" b="1" u="heavy" spc="10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transplants</a:t>
            </a:r>
            <a:r>
              <a:rPr sz="3200" b="1" spc="105" dirty="0">
                <a:solidFill>
                  <a:srgbClr val="006FC0"/>
                </a:solidFill>
                <a:latin typeface="Arial"/>
                <a:cs typeface="Arial"/>
              </a:rPr>
              <a:t>=</a:t>
            </a:r>
            <a:r>
              <a:rPr sz="3200" b="1" spc="-18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200" spc="55" dirty="0">
                <a:latin typeface="Microsoft Sans Serif"/>
                <a:cs typeface="Microsoft Sans Serif"/>
              </a:rPr>
              <a:t>by</a:t>
            </a:r>
            <a:r>
              <a:rPr sz="3200" spc="-10" dirty="0">
                <a:latin typeface="Microsoft Sans Serif"/>
                <a:cs typeface="Microsoft Sans Serif"/>
              </a:rPr>
              <a:t> </a:t>
            </a:r>
            <a:r>
              <a:rPr sz="3200" spc="70" dirty="0">
                <a:latin typeface="Microsoft Sans Serif"/>
                <a:cs typeface="Microsoft Sans Serif"/>
              </a:rPr>
              <a:t>replacing</a:t>
            </a:r>
            <a:r>
              <a:rPr sz="3200" spc="-70" dirty="0">
                <a:latin typeface="Microsoft Sans Serif"/>
                <a:cs typeface="Microsoft Sans Serif"/>
              </a:rPr>
              <a:t> </a:t>
            </a:r>
            <a:r>
              <a:rPr sz="3200" spc="55" dirty="0">
                <a:latin typeface="Microsoft Sans Serif"/>
                <a:cs typeface="Microsoft Sans Serif"/>
              </a:rPr>
              <a:t>diseased</a:t>
            </a:r>
            <a:r>
              <a:rPr sz="3200" spc="-204" dirty="0">
                <a:latin typeface="Microsoft Sans Serif"/>
                <a:cs typeface="Microsoft Sans Serif"/>
              </a:rPr>
              <a:t> </a:t>
            </a:r>
            <a:r>
              <a:rPr sz="3200" spc="130" dirty="0">
                <a:latin typeface="Microsoft Sans Serif"/>
                <a:cs typeface="Microsoft Sans Serif"/>
              </a:rPr>
              <a:t>bone</a:t>
            </a:r>
            <a:r>
              <a:rPr sz="3200" spc="35" dirty="0">
                <a:latin typeface="Microsoft Sans Serif"/>
                <a:cs typeface="Microsoft Sans Serif"/>
              </a:rPr>
              <a:t> </a:t>
            </a:r>
            <a:r>
              <a:rPr sz="3200" spc="185" dirty="0">
                <a:latin typeface="Microsoft Sans Serif"/>
                <a:cs typeface="Microsoft Sans Serif"/>
              </a:rPr>
              <a:t>marrow </a:t>
            </a:r>
            <a:r>
              <a:rPr sz="3200" spc="-840" dirty="0">
                <a:latin typeface="Microsoft Sans Serif"/>
                <a:cs typeface="Microsoft Sans Serif"/>
              </a:rPr>
              <a:t> </a:t>
            </a:r>
            <a:r>
              <a:rPr sz="3200" spc="170" dirty="0">
                <a:latin typeface="Microsoft Sans Serif"/>
                <a:cs typeface="Microsoft Sans Serif"/>
              </a:rPr>
              <a:t>with</a:t>
            </a:r>
            <a:r>
              <a:rPr sz="3200" spc="-55" dirty="0">
                <a:latin typeface="Microsoft Sans Serif"/>
                <a:cs typeface="Microsoft Sans Serif"/>
              </a:rPr>
              <a:t> </a:t>
            </a:r>
            <a:r>
              <a:rPr sz="3200" spc="100" dirty="0">
                <a:latin typeface="Microsoft Sans Serif"/>
                <a:cs typeface="Microsoft Sans Serif"/>
              </a:rPr>
              <a:t>healthy</a:t>
            </a:r>
            <a:r>
              <a:rPr sz="3200" dirty="0">
                <a:latin typeface="Microsoft Sans Serif"/>
                <a:cs typeface="Microsoft Sans Serif"/>
              </a:rPr>
              <a:t> </a:t>
            </a:r>
            <a:r>
              <a:rPr sz="3200" spc="140" dirty="0">
                <a:latin typeface="Microsoft Sans Serif"/>
                <a:cs typeface="Microsoft Sans Serif"/>
              </a:rPr>
              <a:t>stem</a:t>
            </a:r>
            <a:r>
              <a:rPr sz="3200" spc="-120" dirty="0">
                <a:latin typeface="Microsoft Sans Serif"/>
                <a:cs typeface="Microsoft Sans Serif"/>
              </a:rPr>
              <a:t> </a:t>
            </a:r>
            <a:r>
              <a:rPr sz="3200" spc="5" dirty="0">
                <a:latin typeface="Microsoft Sans Serif"/>
                <a:cs typeface="Microsoft Sans Serif"/>
              </a:rPr>
              <a:t>cells</a:t>
            </a:r>
            <a:r>
              <a:rPr sz="3200" spc="-65" dirty="0">
                <a:latin typeface="Microsoft Sans Serif"/>
                <a:cs typeface="Microsoft Sans Serif"/>
              </a:rPr>
              <a:t> </a:t>
            </a:r>
            <a:r>
              <a:rPr sz="3200" spc="200" dirty="0">
                <a:latin typeface="Microsoft Sans Serif"/>
                <a:cs typeface="Microsoft Sans Serif"/>
              </a:rPr>
              <a:t>to</a:t>
            </a:r>
            <a:r>
              <a:rPr sz="3200" spc="-25" dirty="0">
                <a:latin typeface="Microsoft Sans Serif"/>
                <a:cs typeface="Microsoft Sans Serif"/>
              </a:rPr>
              <a:t> </a:t>
            </a:r>
            <a:r>
              <a:rPr sz="3200" spc="114" dirty="0">
                <a:latin typeface="Microsoft Sans Serif"/>
                <a:cs typeface="Microsoft Sans Serif"/>
              </a:rPr>
              <a:t>help</a:t>
            </a:r>
            <a:r>
              <a:rPr sz="3200" spc="25" dirty="0">
                <a:latin typeface="Microsoft Sans Serif"/>
                <a:cs typeface="Microsoft Sans Serif"/>
              </a:rPr>
              <a:t> </a:t>
            </a:r>
            <a:r>
              <a:rPr sz="3200" spc="100" dirty="0">
                <a:latin typeface="Microsoft Sans Serif"/>
                <a:cs typeface="Microsoft Sans Serif"/>
              </a:rPr>
              <a:t>growing</a:t>
            </a:r>
            <a:r>
              <a:rPr sz="3200" spc="-145" dirty="0">
                <a:latin typeface="Microsoft Sans Serif"/>
                <a:cs typeface="Microsoft Sans Serif"/>
              </a:rPr>
              <a:t> </a:t>
            </a:r>
            <a:r>
              <a:rPr sz="3200" spc="100" dirty="0">
                <a:latin typeface="Microsoft Sans Serif"/>
                <a:cs typeface="Microsoft Sans Serif"/>
              </a:rPr>
              <a:t>new</a:t>
            </a:r>
            <a:r>
              <a:rPr sz="3200" spc="5" dirty="0">
                <a:latin typeface="Microsoft Sans Serif"/>
                <a:cs typeface="Microsoft Sans Serif"/>
              </a:rPr>
              <a:t> </a:t>
            </a:r>
            <a:r>
              <a:rPr sz="3200" spc="130" dirty="0">
                <a:latin typeface="Microsoft Sans Serif"/>
                <a:cs typeface="Microsoft Sans Serif"/>
              </a:rPr>
              <a:t>bone</a:t>
            </a:r>
            <a:r>
              <a:rPr sz="3200" spc="-35" dirty="0">
                <a:latin typeface="Microsoft Sans Serif"/>
                <a:cs typeface="Microsoft Sans Serif"/>
              </a:rPr>
              <a:t> </a:t>
            </a:r>
            <a:r>
              <a:rPr sz="3200" spc="185" dirty="0">
                <a:latin typeface="Microsoft Sans Serif"/>
                <a:cs typeface="Microsoft Sans Serif"/>
              </a:rPr>
              <a:t>marrow</a:t>
            </a:r>
            <a:endParaRPr sz="3200">
              <a:latin typeface="Microsoft Sans Serif"/>
              <a:cs typeface="Microsoft Sans Serif"/>
            </a:endParaRPr>
          </a:p>
          <a:p>
            <a:pPr marL="12700" algn="just">
              <a:lnSpc>
                <a:spcPts val="3704"/>
              </a:lnSpc>
            </a:pPr>
            <a:r>
              <a:rPr sz="3200" b="1" u="heavy" spc="6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4)</a:t>
            </a:r>
            <a:r>
              <a:rPr sz="3200" b="1" u="heavy" spc="7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3200" b="1" u="heavy" spc="7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Targeted</a:t>
            </a:r>
            <a:r>
              <a:rPr sz="3200" b="1" u="heavy" spc="-229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3200" b="1" u="heavy" spc="114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therapy</a:t>
            </a:r>
            <a:r>
              <a:rPr sz="3200" b="1" spc="114" dirty="0">
                <a:solidFill>
                  <a:srgbClr val="006FC0"/>
                </a:solidFill>
                <a:latin typeface="Arial"/>
                <a:cs typeface="Arial"/>
              </a:rPr>
              <a:t>=</a:t>
            </a:r>
            <a:r>
              <a:rPr sz="3200" b="1" spc="-1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200" spc="110" dirty="0">
                <a:latin typeface="Microsoft Sans Serif"/>
                <a:cs typeface="Microsoft Sans Serif"/>
              </a:rPr>
              <a:t>drugs</a:t>
            </a:r>
            <a:r>
              <a:rPr sz="3200" spc="-45" dirty="0">
                <a:latin typeface="Microsoft Sans Serif"/>
                <a:cs typeface="Microsoft Sans Serif"/>
              </a:rPr>
              <a:t> </a:t>
            </a:r>
            <a:r>
              <a:rPr sz="3200" spc="125" dirty="0">
                <a:latin typeface="Microsoft Sans Serif"/>
                <a:cs typeface="Microsoft Sans Serif"/>
              </a:rPr>
              <a:t>inhibiting</a:t>
            </a:r>
            <a:r>
              <a:rPr sz="3200" spc="-70" dirty="0">
                <a:latin typeface="Microsoft Sans Serif"/>
                <a:cs typeface="Microsoft Sans Serif"/>
              </a:rPr>
              <a:t> </a:t>
            </a:r>
            <a:r>
              <a:rPr sz="3200" spc="140" dirty="0">
                <a:latin typeface="Microsoft Sans Serif"/>
                <a:cs typeface="Microsoft Sans Serif"/>
              </a:rPr>
              <a:t>the</a:t>
            </a:r>
            <a:r>
              <a:rPr sz="3200" spc="60" dirty="0">
                <a:latin typeface="Microsoft Sans Serif"/>
                <a:cs typeface="Microsoft Sans Serif"/>
              </a:rPr>
              <a:t> </a:t>
            </a:r>
            <a:r>
              <a:rPr sz="3200" spc="50" dirty="0">
                <a:latin typeface="Microsoft Sans Serif"/>
                <a:cs typeface="Microsoft Sans Serif"/>
              </a:rPr>
              <a:t>specific</a:t>
            </a:r>
            <a:r>
              <a:rPr sz="3200" spc="-114" dirty="0">
                <a:latin typeface="Microsoft Sans Serif"/>
                <a:cs typeface="Microsoft Sans Serif"/>
              </a:rPr>
              <a:t> </a:t>
            </a:r>
            <a:r>
              <a:rPr sz="3200" spc="100" dirty="0">
                <a:latin typeface="Microsoft Sans Serif"/>
                <a:cs typeface="Microsoft Sans Serif"/>
              </a:rPr>
              <a:t>features</a:t>
            </a:r>
            <a:endParaRPr sz="3200">
              <a:latin typeface="Microsoft Sans Serif"/>
              <a:cs typeface="Microsoft Sans Serif"/>
            </a:endParaRPr>
          </a:p>
          <a:p>
            <a:pPr marL="12700" marR="947419">
              <a:lnSpc>
                <a:spcPts val="3829"/>
              </a:lnSpc>
              <a:spcBef>
                <a:spcPts val="180"/>
              </a:spcBef>
              <a:tabLst>
                <a:tab pos="593090" algn="l"/>
              </a:tabLst>
            </a:pPr>
            <a:r>
              <a:rPr sz="3200" spc="105" dirty="0">
                <a:latin typeface="Microsoft Sans Serif"/>
                <a:cs typeface="Microsoft Sans Serif"/>
              </a:rPr>
              <a:t>which</a:t>
            </a:r>
            <a:r>
              <a:rPr sz="3200" spc="15" dirty="0">
                <a:latin typeface="Microsoft Sans Serif"/>
                <a:cs typeface="Microsoft Sans Serif"/>
              </a:rPr>
              <a:t> </a:t>
            </a:r>
            <a:r>
              <a:rPr sz="3200" spc="85" dirty="0">
                <a:latin typeface="Microsoft Sans Serif"/>
                <a:cs typeface="Microsoft Sans Serif"/>
              </a:rPr>
              <a:t>are</a:t>
            </a:r>
            <a:r>
              <a:rPr sz="3200" spc="-110" dirty="0">
                <a:latin typeface="Microsoft Sans Serif"/>
                <a:cs typeface="Microsoft Sans Serif"/>
              </a:rPr>
              <a:t> </a:t>
            </a:r>
            <a:r>
              <a:rPr sz="3200" spc="190" dirty="0">
                <a:latin typeface="Microsoft Sans Serif"/>
                <a:cs typeface="Microsoft Sans Serif"/>
              </a:rPr>
              <a:t>important</a:t>
            </a:r>
            <a:r>
              <a:rPr sz="3200" spc="-114" dirty="0">
                <a:latin typeface="Microsoft Sans Serif"/>
                <a:cs typeface="Microsoft Sans Serif"/>
              </a:rPr>
              <a:t> </a:t>
            </a:r>
            <a:r>
              <a:rPr sz="3200" spc="215" dirty="0">
                <a:latin typeface="Microsoft Sans Serif"/>
                <a:cs typeface="Microsoft Sans Serif"/>
              </a:rPr>
              <a:t>for</a:t>
            </a:r>
            <a:r>
              <a:rPr sz="3200" spc="-70" dirty="0">
                <a:latin typeface="Microsoft Sans Serif"/>
                <a:cs typeface="Microsoft Sans Serif"/>
              </a:rPr>
              <a:t> </a:t>
            </a:r>
            <a:r>
              <a:rPr sz="3200" spc="155" dirty="0">
                <a:latin typeface="Microsoft Sans Serif"/>
                <a:cs typeface="Microsoft Sans Serif"/>
              </a:rPr>
              <a:t>abnormal</a:t>
            </a:r>
            <a:r>
              <a:rPr sz="3200" spc="-85" dirty="0">
                <a:latin typeface="Microsoft Sans Serif"/>
                <a:cs typeface="Microsoft Sans Serif"/>
              </a:rPr>
              <a:t> </a:t>
            </a:r>
            <a:r>
              <a:rPr sz="3200" spc="114" dirty="0">
                <a:latin typeface="Microsoft Sans Serif"/>
                <a:cs typeface="Microsoft Sans Serif"/>
              </a:rPr>
              <a:t>behavior</a:t>
            </a:r>
            <a:r>
              <a:rPr sz="3200" spc="-70" dirty="0">
                <a:latin typeface="Microsoft Sans Serif"/>
                <a:cs typeface="Microsoft Sans Serif"/>
              </a:rPr>
              <a:t> </a:t>
            </a:r>
            <a:r>
              <a:rPr sz="3200" spc="185" dirty="0">
                <a:latin typeface="Microsoft Sans Serif"/>
                <a:cs typeface="Microsoft Sans Serif"/>
              </a:rPr>
              <a:t>of</a:t>
            </a:r>
            <a:r>
              <a:rPr sz="3200" spc="-70" dirty="0">
                <a:latin typeface="Microsoft Sans Serif"/>
                <a:cs typeface="Microsoft Sans Serif"/>
              </a:rPr>
              <a:t> </a:t>
            </a:r>
            <a:r>
              <a:rPr sz="3200" spc="40" dirty="0">
                <a:latin typeface="Microsoft Sans Serif"/>
                <a:cs typeface="Microsoft Sans Serif"/>
              </a:rPr>
              <a:t>cancer</a:t>
            </a:r>
            <a:r>
              <a:rPr sz="3200" spc="-5" dirty="0">
                <a:latin typeface="Microsoft Sans Serif"/>
                <a:cs typeface="Microsoft Sans Serif"/>
              </a:rPr>
              <a:t> </a:t>
            </a:r>
            <a:r>
              <a:rPr sz="3200" spc="5" dirty="0">
                <a:latin typeface="Microsoft Sans Serif"/>
                <a:cs typeface="Microsoft Sans Serif"/>
              </a:rPr>
              <a:t>cells </a:t>
            </a:r>
            <a:r>
              <a:rPr sz="3200" spc="-835" dirty="0">
                <a:latin typeface="Microsoft Sans Serif"/>
                <a:cs typeface="Microsoft Sans Serif"/>
              </a:rPr>
              <a:t> </a:t>
            </a:r>
            <a:r>
              <a:rPr sz="3200" b="1" u="heavy" spc="6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5)	</a:t>
            </a:r>
            <a:r>
              <a:rPr sz="3200" b="1" u="heavy" spc="1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Immunotherapy</a:t>
            </a:r>
            <a:r>
              <a:rPr sz="3200" b="1" spc="145" dirty="0">
                <a:solidFill>
                  <a:srgbClr val="006FC0"/>
                </a:solidFill>
                <a:latin typeface="Arial"/>
                <a:cs typeface="Arial"/>
              </a:rPr>
              <a:t>= </a:t>
            </a:r>
            <a:r>
              <a:rPr sz="3200" spc="114" dirty="0">
                <a:latin typeface="Microsoft Sans Serif"/>
                <a:cs typeface="Microsoft Sans Serif"/>
              </a:rPr>
              <a:t>help </a:t>
            </a:r>
            <a:r>
              <a:rPr sz="3200" spc="75" dirty="0">
                <a:latin typeface="Microsoft Sans Serif"/>
                <a:cs typeface="Microsoft Sans Serif"/>
              </a:rPr>
              <a:t>patient’s </a:t>
            </a:r>
            <a:r>
              <a:rPr sz="3200" spc="185" dirty="0">
                <a:latin typeface="Microsoft Sans Serif"/>
                <a:cs typeface="Microsoft Sans Serif"/>
              </a:rPr>
              <a:t>immune </a:t>
            </a:r>
            <a:r>
              <a:rPr sz="3200" spc="95" dirty="0">
                <a:latin typeface="Microsoft Sans Serif"/>
                <a:cs typeface="Microsoft Sans Serif"/>
              </a:rPr>
              <a:t>system </a:t>
            </a:r>
            <a:r>
              <a:rPr sz="3200" spc="200" dirty="0">
                <a:latin typeface="Microsoft Sans Serif"/>
                <a:cs typeface="Microsoft Sans Serif"/>
              </a:rPr>
              <a:t>to </a:t>
            </a:r>
            <a:r>
              <a:rPr sz="3200" spc="204" dirty="0">
                <a:latin typeface="Microsoft Sans Serif"/>
                <a:cs typeface="Microsoft Sans Serif"/>
              </a:rPr>
              <a:t> </a:t>
            </a:r>
            <a:r>
              <a:rPr sz="3200" spc="55" dirty="0">
                <a:latin typeface="Microsoft Sans Serif"/>
                <a:cs typeface="Microsoft Sans Serif"/>
              </a:rPr>
              <a:t>recognize</a:t>
            </a:r>
            <a:r>
              <a:rPr sz="3200" spc="-120" dirty="0">
                <a:latin typeface="Microsoft Sans Serif"/>
                <a:cs typeface="Microsoft Sans Serif"/>
              </a:rPr>
              <a:t> </a:t>
            </a:r>
            <a:r>
              <a:rPr sz="3200" spc="125" dirty="0">
                <a:latin typeface="Microsoft Sans Serif"/>
                <a:cs typeface="Microsoft Sans Serif"/>
              </a:rPr>
              <a:t>and</a:t>
            </a:r>
            <a:r>
              <a:rPr sz="3200" spc="-55" dirty="0">
                <a:latin typeface="Microsoft Sans Serif"/>
                <a:cs typeface="Microsoft Sans Serif"/>
              </a:rPr>
              <a:t> </a:t>
            </a:r>
            <a:r>
              <a:rPr sz="3200" spc="100" dirty="0">
                <a:latin typeface="Microsoft Sans Serif"/>
                <a:cs typeface="Microsoft Sans Serif"/>
              </a:rPr>
              <a:t>destroy</a:t>
            </a:r>
            <a:r>
              <a:rPr sz="3200" spc="-75" dirty="0">
                <a:latin typeface="Microsoft Sans Serif"/>
                <a:cs typeface="Microsoft Sans Serif"/>
              </a:rPr>
              <a:t> </a:t>
            </a:r>
            <a:r>
              <a:rPr sz="3200" spc="40" dirty="0">
                <a:latin typeface="Microsoft Sans Serif"/>
                <a:cs typeface="Microsoft Sans Serif"/>
              </a:rPr>
              <a:t>cancer</a:t>
            </a:r>
            <a:r>
              <a:rPr sz="3200" spc="-5" dirty="0">
                <a:latin typeface="Microsoft Sans Serif"/>
                <a:cs typeface="Microsoft Sans Serif"/>
              </a:rPr>
              <a:t> </a:t>
            </a:r>
            <a:r>
              <a:rPr sz="3200" spc="5" dirty="0">
                <a:latin typeface="Microsoft Sans Serif"/>
                <a:cs typeface="Microsoft Sans Serif"/>
              </a:rPr>
              <a:t>cells</a:t>
            </a:r>
            <a:endParaRPr sz="3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850" y="219011"/>
            <a:ext cx="11606276" cy="634847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4775" y="0"/>
            <a:ext cx="12049125" cy="6790690"/>
          </a:xfrm>
          <a:custGeom>
            <a:avLst/>
            <a:gdLst/>
            <a:ahLst/>
            <a:cxnLst/>
            <a:rect l="l" t="t" r="r" b="b"/>
            <a:pathLst>
              <a:path w="12049125" h="6790690">
                <a:moveTo>
                  <a:pt x="11866245" y="182880"/>
                </a:moveTo>
                <a:lnTo>
                  <a:pt x="182880" y="182880"/>
                </a:lnTo>
                <a:lnTo>
                  <a:pt x="182880" y="228600"/>
                </a:lnTo>
                <a:lnTo>
                  <a:pt x="182880" y="6563360"/>
                </a:lnTo>
                <a:lnTo>
                  <a:pt x="182880" y="6609080"/>
                </a:lnTo>
                <a:lnTo>
                  <a:pt x="11866245" y="6609080"/>
                </a:lnTo>
                <a:lnTo>
                  <a:pt x="11866245" y="6563360"/>
                </a:lnTo>
                <a:lnTo>
                  <a:pt x="228600" y="6563360"/>
                </a:lnTo>
                <a:lnTo>
                  <a:pt x="228600" y="228600"/>
                </a:lnTo>
                <a:lnTo>
                  <a:pt x="11820525" y="228600"/>
                </a:lnTo>
                <a:lnTo>
                  <a:pt x="11820525" y="6562725"/>
                </a:lnTo>
                <a:lnTo>
                  <a:pt x="11866245" y="6562725"/>
                </a:lnTo>
                <a:lnTo>
                  <a:pt x="11866245" y="228600"/>
                </a:lnTo>
                <a:lnTo>
                  <a:pt x="11866245" y="182880"/>
                </a:lnTo>
                <a:close/>
              </a:path>
              <a:path w="12049125" h="6790690">
                <a:moveTo>
                  <a:pt x="12049125" y="0"/>
                </a:moveTo>
                <a:lnTo>
                  <a:pt x="0" y="0"/>
                </a:lnTo>
                <a:lnTo>
                  <a:pt x="0" y="137160"/>
                </a:lnTo>
                <a:lnTo>
                  <a:pt x="0" y="6654800"/>
                </a:lnTo>
                <a:lnTo>
                  <a:pt x="0" y="6790690"/>
                </a:lnTo>
                <a:lnTo>
                  <a:pt x="12049125" y="6790690"/>
                </a:lnTo>
                <a:lnTo>
                  <a:pt x="12049125" y="6654800"/>
                </a:lnTo>
                <a:lnTo>
                  <a:pt x="137160" y="6654800"/>
                </a:lnTo>
                <a:lnTo>
                  <a:pt x="137160" y="137160"/>
                </a:lnTo>
                <a:lnTo>
                  <a:pt x="11911965" y="137160"/>
                </a:lnTo>
                <a:lnTo>
                  <a:pt x="11911965" y="6654165"/>
                </a:lnTo>
                <a:lnTo>
                  <a:pt x="12049125" y="6654178"/>
                </a:lnTo>
                <a:lnTo>
                  <a:pt x="12049125" y="137160"/>
                </a:lnTo>
                <a:lnTo>
                  <a:pt x="120491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450" y="180975"/>
            <a:ext cx="6610350" cy="45339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71450" y="5067300"/>
            <a:ext cx="6610350" cy="1600200"/>
          </a:xfrm>
          <a:custGeom>
            <a:avLst/>
            <a:gdLst/>
            <a:ahLst/>
            <a:cxnLst/>
            <a:rect l="l" t="t" r="r" b="b"/>
            <a:pathLst>
              <a:path w="6610350" h="1600200">
                <a:moveTo>
                  <a:pt x="6610350" y="0"/>
                </a:moveTo>
                <a:lnTo>
                  <a:pt x="0" y="0"/>
                </a:lnTo>
                <a:lnTo>
                  <a:pt x="0" y="1600200"/>
                </a:lnTo>
                <a:lnTo>
                  <a:pt x="6610350" y="1600200"/>
                </a:lnTo>
                <a:lnTo>
                  <a:pt x="66103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8602" y="5019921"/>
            <a:ext cx="6335395" cy="160083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4400" b="1" spc="5" dirty="0">
                <a:latin typeface="Calibri"/>
                <a:cs typeface="Calibri"/>
              </a:rPr>
              <a:t>Definition:</a:t>
            </a:r>
            <a:endParaRPr sz="4400" dirty="0">
              <a:latin typeface="Calibri"/>
              <a:cs typeface="Calibri"/>
            </a:endParaRPr>
          </a:p>
          <a:p>
            <a:pPr marL="12700" marR="5080">
              <a:lnSpc>
                <a:spcPct val="100899"/>
              </a:lnSpc>
              <a:spcBef>
                <a:spcPts val="155"/>
              </a:spcBef>
            </a:pPr>
            <a:r>
              <a:rPr sz="1800" b="1" spc="-5" dirty="0">
                <a:latin typeface="Calibri"/>
                <a:cs typeface="Calibri"/>
              </a:rPr>
              <a:t>Lymphoma </a:t>
            </a:r>
            <a:r>
              <a:rPr sz="1800" b="1" dirty="0">
                <a:latin typeface="Calibri"/>
                <a:cs typeface="Calibri"/>
              </a:rPr>
              <a:t>is a </a:t>
            </a:r>
            <a:r>
              <a:rPr sz="1800" b="1" spc="10" dirty="0">
                <a:latin typeface="Calibri"/>
                <a:cs typeface="Calibri"/>
              </a:rPr>
              <a:t>broad </a:t>
            </a:r>
            <a:r>
              <a:rPr sz="1800" b="1" dirty="0">
                <a:latin typeface="Calibri"/>
                <a:cs typeface="Calibri"/>
              </a:rPr>
              <a:t>term </a:t>
            </a:r>
            <a:r>
              <a:rPr sz="1800" b="1" spc="10" dirty="0">
                <a:latin typeface="Calibri"/>
                <a:cs typeface="Calibri"/>
              </a:rPr>
              <a:t>refers </a:t>
            </a:r>
            <a:r>
              <a:rPr sz="1800" b="1" spc="-15" dirty="0">
                <a:latin typeface="Calibri"/>
                <a:cs typeface="Calibri"/>
              </a:rPr>
              <a:t>to types </a:t>
            </a:r>
            <a:r>
              <a:rPr sz="1800" b="1" dirty="0">
                <a:latin typeface="Calibri"/>
                <a:cs typeface="Calibri"/>
              </a:rPr>
              <a:t>of cancer </a:t>
            </a:r>
            <a:r>
              <a:rPr sz="1800" b="1" spc="-5" dirty="0">
                <a:latin typeface="Calibri"/>
                <a:cs typeface="Calibri"/>
              </a:rPr>
              <a:t>that begins </a:t>
            </a:r>
            <a:r>
              <a:rPr sz="1800" b="1" dirty="0">
                <a:latin typeface="Calibri"/>
                <a:cs typeface="Calibri"/>
              </a:rPr>
              <a:t>in 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cells</a:t>
            </a:r>
            <a:r>
              <a:rPr sz="1800" b="1" dirty="0">
                <a:latin typeface="Calibri"/>
                <a:cs typeface="Calibri"/>
              </a:rPr>
              <a:t> of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the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lymphatic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system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(the</a:t>
            </a:r>
            <a:r>
              <a:rPr sz="1800" b="1" spc="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various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lymph</a:t>
            </a:r>
            <a:r>
              <a:rPr sz="1800" b="1" spc="-10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glands</a:t>
            </a:r>
            <a:r>
              <a:rPr sz="1800" b="1" spc="5" dirty="0">
                <a:latin typeface="Calibri"/>
                <a:cs typeface="Calibri"/>
              </a:rPr>
              <a:t> around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the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5" dirty="0">
                <a:latin typeface="Calibri"/>
                <a:cs typeface="Calibri"/>
              </a:rPr>
              <a:t>bod</a:t>
            </a:r>
            <a:r>
              <a:rPr sz="1800" b="1" spc="-30" dirty="0">
                <a:latin typeface="Calibri"/>
                <a:cs typeface="Calibri"/>
              </a:rPr>
              <a:t>y</a:t>
            </a:r>
            <a:r>
              <a:rPr sz="1800" b="1" dirty="0">
                <a:latin typeface="Calibri"/>
                <a:cs typeface="Calibri"/>
              </a:rPr>
              <a:t>) </a:t>
            </a:r>
            <a:r>
              <a:rPr sz="1800" b="1" spc="5" dirty="0">
                <a:latin typeface="Calibri"/>
                <a:cs typeface="Calibri"/>
              </a:rPr>
              <a:t>wh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n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5" dirty="0">
                <a:latin typeface="Calibri"/>
                <a:cs typeface="Calibri"/>
              </a:rPr>
              <a:t>abno</a:t>
            </a:r>
            <a:r>
              <a:rPr sz="1800" b="1" spc="30" dirty="0">
                <a:latin typeface="Calibri"/>
                <a:cs typeface="Calibri"/>
              </a:rPr>
              <a:t>r</a:t>
            </a:r>
            <a:r>
              <a:rPr sz="1800" b="1" spc="35" dirty="0">
                <a:latin typeface="Calibri"/>
                <a:cs typeface="Calibri"/>
              </a:rPr>
              <a:t>m</a:t>
            </a:r>
            <a:r>
              <a:rPr sz="1800" b="1" spc="5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l</a:t>
            </a:r>
            <a:r>
              <a:rPr sz="1800" b="1" spc="-180" dirty="0">
                <a:latin typeface="Calibri"/>
                <a:cs typeface="Calibri"/>
              </a:rPr>
              <a:t> </a:t>
            </a:r>
            <a:r>
              <a:rPr sz="1800" b="1" spc="5" dirty="0">
                <a:latin typeface="Calibri"/>
                <a:cs typeface="Calibri"/>
              </a:rPr>
              <a:t>whi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5" dirty="0">
                <a:latin typeface="Calibri"/>
                <a:cs typeface="Calibri"/>
              </a:rPr>
              <a:t>bloo</a:t>
            </a:r>
            <a:r>
              <a:rPr sz="1800" b="1" dirty="0">
                <a:latin typeface="Calibri"/>
                <a:cs typeface="Calibri"/>
              </a:rPr>
              <a:t>d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</a:t>
            </a:r>
            <a:r>
              <a:rPr sz="1800" b="1" spc="-15" dirty="0">
                <a:latin typeface="Calibri"/>
                <a:cs typeface="Calibri"/>
              </a:rPr>
              <a:t>e</a:t>
            </a:r>
            <a:r>
              <a:rPr sz="1800" b="1" spc="5" dirty="0">
                <a:latin typeface="Calibri"/>
                <a:cs typeface="Calibri"/>
              </a:rPr>
              <a:t>ll</a:t>
            </a:r>
            <a:r>
              <a:rPr sz="1800" b="1" dirty="0">
                <a:latin typeface="Calibri"/>
                <a:cs typeface="Calibri"/>
              </a:rPr>
              <a:t>s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30" dirty="0">
                <a:latin typeface="Calibri"/>
                <a:cs typeface="Calibri"/>
              </a:rPr>
              <a:t>g</a:t>
            </a:r>
            <a:r>
              <a:rPr sz="1800" b="1" spc="30" dirty="0">
                <a:latin typeface="Calibri"/>
                <a:cs typeface="Calibri"/>
              </a:rPr>
              <a:t>r</a:t>
            </a:r>
            <a:r>
              <a:rPr sz="1800" b="1" spc="5" dirty="0">
                <a:latin typeface="Calibri"/>
                <a:cs typeface="Calibri"/>
              </a:rPr>
              <a:t>o</a:t>
            </a:r>
            <a:r>
              <a:rPr sz="1800" b="1" spc="-70" dirty="0">
                <a:latin typeface="Calibri"/>
                <a:cs typeface="Calibri"/>
              </a:rPr>
              <a:t>w</a:t>
            </a:r>
            <a:r>
              <a:rPr sz="1800" b="1" dirty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000875" y="76200"/>
            <a:ext cx="4933950" cy="6695440"/>
            <a:chOff x="7000875" y="76200"/>
            <a:chExt cx="4933950" cy="669544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19950" y="295211"/>
              <a:ext cx="4491101" cy="625322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000875" y="76199"/>
              <a:ext cx="4933950" cy="6695440"/>
            </a:xfrm>
            <a:custGeom>
              <a:avLst/>
              <a:gdLst/>
              <a:ahLst/>
              <a:cxnLst/>
              <a:rect l="l" t="t" r="r" b="b"/>
              <a:pathLst>
                <a:path w="4933950" h="6695440">
                  <a:moveTo>
                    <a:pt x="4751070" y="182880"/>
                  </a:moveTo>
                  <a:lnTo>
                    <a:pt x="182880" y="182880"/>
                  </a:lnTo>
                  <a:lnTo>
                    <a:pt x="182880" y="228600"/>
                  </a:lnTo>
                  <a:lnTo>
                    <a:pt x="182880" y="6466840"/>
                  </a:lnTo>
                  <a:lnTo>
                    <a:pt x="182880" y="6468110"/>
                  </a:lnTo>
                  <a:lnTo>
                    <a:pt x="182880" y="6513830"/>
                  </a:lnTo>
                  <a:lnTo>
                    <a:pt x="4751070" y="6513830"/>
                  </a:lnTo>
                  <a:lnTo>
                    <a:pt x="4751070" y="6468110"/>
                  </a:lnTo>
                  <a:lnTo>
                    <a:pt x="228600" y="6468110"/>
                  </a:lnTo>
                  <a:lnTo>
                    <a:pt x="228600" y="6466840"/>
                  </a:lnTo>
                  <a:lnTo>
                    <a:pt x="228600" y="228600"/>
                  </a:lnTo>
                  <a:lnTo>
                    <a:pt x="4705350" y="228600"/>
                  </a:lnTo>
                  <a:lnTo>
                    <a:pt x="4705350" y="6467475"/>
                  </a:lnTo>
                  <a:lnTo>
                    <a:pt x="4751070" y="6467475"/>
                  </a:lnTo>
                  <a:lnTo>
                    <a:pt x="4751070" y="228600"/>
                  </a:lnTo>
                  <a:lnTo>
                    <a:pt x="4751070" y="182880"/>
                  </a:lnTo>
                  <a:close/>
                </a:path>
                <a:path w="4933950" h="6695440">
                  <a:moveTo>
                    <a:pt x="493395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0" y="6558280"/>
                  </a:lnTo>
                  <a:lnTo>
                    <a:pt x="0" y="6559550"/>
                  </a:lnTo>
                  <a:lnTo>
                    <a:pt x="0" y="6695440"/>
                  </a:lnTo>
                  <a:lnTo>
                    <a:pt x="4933950" y="6695440"/>
                  </a:lnTo>
                  <a:lnTo>
                    <a:pt x="4933950" y="6559550"/>
                  </a:lnTo>
                  <a:lnTo>
                    <a:pt x="137160" y="6559550"/>
                  </a:lnTo>
                  <a:lnTo>
                    <a:pt x="137160" y="6558280"/>
                  </a:lnTo>
                  <a:lnTo>
                    <a:pt x="137160" y="137160"/>
                  </a:lnTo>
                  <a:lnTo>
                    <a:pt x="4796790" y="137160"/>
                  </a:lnTo>
                  <a:lnTo>
                    <a:pt x="4796790" y="6558915"/>
                  </a:lnTo>
                  <a:lnTo>
                    <a:pt x="4933950" y="6558928"/>
                  </a:lnTo>
                  <a:lnTo>
                    <a:pt x="4933950" y="137160"/>
                  </a:lnTo>
                  <a:lnTo>
                    <a:pt x="49339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38123"/>
            <a:ext cx="11791950" cy="6619875"/>
          </a:xfrm>
          <a:custGeom>
            <a:avLst/>
            <a:gdLst/>
            <a:ahLst/>
            <a:cxnLst/>
            <a:rect l="l" t="t" r="r" b="b"/>
            <a:pathLst>
              <a:path w="11791950" h="6619875">
                <a:moveTo>
                  <a:pt x="11791950" y="0"/>
                </a:moveTo>
                <a:lnTo>
                  <a:pt x="0" y="0"/>
                </a:lnTo>
                <a:lnTo>
                  <a:pt x="0" y="6619873"/>
                </a:lnTo>
                <a:lnTo>
                  <a:pt x="11791950" y="6619873"/>
                </a:lnTo>
                <a:lnTo>
                  <a:pt x="1179195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457" y="205104"/>
            <a:ext cx="8911590" cy="125031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0" i="1" u="none" spc="-45" dirty="0">
                <a:solidFill>
                  <a:schemeClr val="tx1"/>
                </a:solidFill>
                <a:latin typeface="Calibri"/>
                <a:cs typeface="Calibri"/>
              </a:rPr>
              <a:t>Types</a:t>
            </a:r>
            <a:r>
              <a:rPr sz="8000" i="1" u="none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8000" i="1" u="none" spc="-5" dirty="0">
                <a:solidFill>
                  <a:schemeClr val="tx1"/>
                </a:solidFill>
                <a:latin typeface="Calibri"/>
                <a:cs typeface="Calibri"/>
              </a:rPr>
              <a:t>of</a:t>
            </a:r>
            <a:r>
              <a:rPr sz="8000" i="1" u="none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8000" i="1" u="none" spc="-10" dirty="0">
                <a:solidFill>
                  <a:schemeClr val="tx1"/>
                </a:solidFill>
                <a:latin typeface="Calibri"/>
                <a:cs typeface="Calibri"/>
              </a:rPr>
              <a:t>lymphomas:</a:t>
            </a:r>
            <a:endParaRPr sz="8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3840" y="1350644"/>
            <a:ext cx="8886825" cy="66675"/>
          </a:xfrm>
          <a:custGeom>
            <a:avLst/>
            <a:gdLst/>
            <a:ahLst/>
            <a:cxnLst/>
            <a:rect l="l" t="t" r="r" b="b"/>
            <a:pathLst>
              <a:path w="8886825" h="66675">
                <a:moveTo>
                  <a:pt x="8886825" y="0"/>
                </a:moveTo>
                <a:lnTo>
                  <a:pt x="0" y="0"/>
                </a:lnTo>
                <a:lnTo>
                  <a:pt x="0" y="66675"/>
                </a:lnTo>
                <a:lnTo>
                  <a:pt x="8886825" y="66675"/>
                </a:lnTo>
                <a:lnTo>
                  <a:pt x="8886825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457" y="1454530"/>
            <a:ext cx="11503660" cy="409939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510" rIns="0" bIns="0" rtlCol="0">
            <a:spAutoFit/>
          </a:bodyPr>
          <a:lstStyle/>
          <a:p>
            <a:pPr marL="698500" indent="-686435">
              <a:lnSpc>
                <a:spcPts val="5270"/>
              </a:lnSpc>
              <a:spcBef>
                <a:spcPts val="130"/>
              </a:spcBef>
              <a:buClr>
                <a:srgbClr val="1F1F1F"/>
              </a:buClr>
              <a:buSzPct val="89772"/>
              <a:buFont typeface="Wingdings"/>
              <a:buChar char=""/>
              <a:tabLst>
                <a:tab pos="698500" algn="l"/>
                <a:tab pos="699135" algn="l"/>
              </a:tabLst>
            </a:pPr>
            <a:r>
              <a:rPr sz="4400" b="1" spc="5" dirty="0">
                <a:latin typeface="Calibri"/>
                <a:cs typeface="Calibri"/>
              </a:rPr>
              <a:t>&gt;70</a:t>
            </a:r>
            <a:r>
              <a:rPr sz="4400" b="1" spc="-25" dirty="0">
                <a:latin typeface="Calibri"/>
                <a:cs typeface="Calibri"/>
              </a:rPr>
              <a:t> </a:t>
            </a:r>
            <a:r>
              <a:rPr sz="4400" b="1" spc="10" dirty="0">
                <a:latin typeface="Calibri"/>
                <a:cs typeface="Calibri"/>
              </a:rPr>
              <a:t>types</a:t>
            </a:r>
            <a:r>
              <a:rPr sz="4400" b="1" spc="-60" dirty="0">
                <a:latin typeface="Calibri"/>
                <a:cs typeface="Calibri"/>
              </a:rPr>
              <a:t> </a:t>
            </a:r>
            <a:r>
              <a:rPr sz="4400" spc="10" dirty="0">
                <a:latin typeface="Calibri"/>
                <a:cs typeface="Calibri"/>
              </a:rPr>
              <a:t>of</a:t>
            </a:r>
            <a:r>
              <a:rPr sz="4400" spc="-50" dirty="0">
                <a:latin typeface="Calibri"/>
                <a:cs typeface="Calibri"/>
              </a:rPr>
              <a:t> </a:t>
            </a:r>
            <a:r>
              <a:rPr sz="4400" spc="10" dirty="0">
                <a:latin typeface="Calibri"/>
                <a:cs typeface="Calibri"/>
              </a:rPr>
              <a:t>lymphoma.</a:t>
            </a:r>
            <a:endParaRPr sz="4400" dirty="0">
              <a:latin typeface="Calibri"/>
              <a:cs typeface="Calibri"/>
            </a:endParaRPr>
          </a:p>
          <a:p>
            <a:pPr marL="698500" indent="-686435">
              <a:lnSpc>
                <a:spcPts val="5270"/>
              </a:lnSpc>
              <a:buFont typeface="Wingdings"/>
              <a:buChar char=""/>
              <a:tabLst>
                <a:tab pos="955675" algn="l"/>
                <a:tab pos="956310" algn="l"/>
              </a:tabLst>
            </a:pPr>
            <a:r>
              <a:rPr sz="4400" spc="5" dirty="0">
                <a:latin typeface="Calibri"/>
                <a:cs typeface="Calibri"/>
              </a:rPr>
              <a:t>Some</a:t>
            </a:r>
            <a:r>
              <a:rPr sz="4400" spc="-50" dirty="0">
                <a:latin typeface="Calibri"/>
                <a:cs typeface="Calibri"/>
              </a:rPr>
              <a:t> </a:t>
            </a:r>
            <a:r>
              <a:rPr sz="4400" spc="-10" dirty="0">
                <a:latin typeface="Calibri"/>
                <a:cs typeface="Calibri"/>
              </a:rPr>
              <a:t>are</a:t>
            </a:r>
            <a:r>
              <a:rPr sz="4400" spc="-50" dirty="0">
                <a:latin typeface="Calibri"/>
                <a:cs typeface="Calibri"/>
              </a:rPr>
              <a:t> </a:t>
            </a:r>
            <a:r>
              <a:rPr sz="4400" b="1" spc="5" dirty="0">
                <a:latin typeface="Calibri"/>
                <a:cs typeface="Calibri"/>
              </a:rPr>
              <a:t>slow-growing</a:t>
            </a:r>
            <a:r>
              <a:rPr sz="4400" b="1" spc="-165" dirty="0">
                <a:latin typeface="Calibri"/>
                <a:cs typeface="Calibri"/>
              </a:rPr>
              <a:t> </a:t>
            </a:r>
            <a:r>
              <a:rPr sz="4400" spc="10" dirty="0">
                <a:latin typeface="Calibri"/>
                <a:cs typeface="Calibri"/>
              </a:rPr>
              <a:t>(also</a:t>
            </a:r>
            <a:r>
              <a:rPr sz="4400" spc="-35" dirty="0">
                <a:latin typeface="Calibri"/>
                <a:cs typeface="Calibri"/>
              </a:rPr>
              <a:t> </a:t>
            </a:r>
            <a:r>
              <a:rPr sz="4400" spc="10" dirty="0">
                <a:latin typeface="Calibri"/>
                <a:cs typeface="Calibri"/>
              </a:rPr>
              <a:t>called</a:t>
            </a:r>
            <a:r>
              <a:rPr sz="4400" spc="-95" dirty="0">
                <a:latin typeface="Calibri"/>
                <a:cs typeface="Calibri"/>
              </a:rPr>
              <a:t> </a:t>
            </a:r>
            <a:r>
              <a:rPr sz="4400" b="1" dirty="0">
                <a:latin typeface="Calibri"/>
                <a:cs typeface="Calibri"/>
              </a:rPr>
              <a:t>low-grade</a:t>
            </a:r>
            <a:endParaRPr sz="4400" dirty="0">
              <a:latin typeface="Calibri"/>
              <a:cs typeface="Calibri"/>
            </a:endParaRPr>
          </a:p>
          <a:p>
            <a:pPr marL="698500" marR="5080">
              <a:lnSpc>
                <a:spcPts val="5260"/>
              </a:lnSpc>
              <a:spcBef>
                <a:spcPts val="245"/>
              </a:spcBef>
            </a:pPr>
            <a:r>
              <a:rPr sz="4400" b="1" spc="20" dirty="0">
                <a:latin typeface="Calibri"/>
                <a:cs typeface="Calibri"/>
              </a:rPr>
              <a:t>or</a:t>
            </a:r>
            <a:r>
              <a:rPr sz="4400" b="1" spc="-20" dirty="0">
                <a:latin typeface="Calibri"/>
                <a:cs typeface="Calibri"/>
              </a:rPr>
              <a:t> </a:t>
            </a:r>
            <a:r>
              <a:rPr sz="4400" b="1" dirty="0">
                <a:latin typeface="Calibri"/>
                <a:cs typeface="Calibri"/>
              </a:rPr>
              <a:t>indolent</a:t>
            </a:r>
            <a:r>
              <a:rPr sz="4400" dirty="0">
                <a:latin typeface="Calibri"/>
                <a:cs typeface="Calibri"/>
              </a:rPr>
              <a:t>)</a:t>
            </a:r>
            <a:r>
              <a:rPr sz="4400" spc="-90" dirty="0">
                <a:latin typeface="Calibri"/>
                <a:cs typeface="Calibri"/>
              </a:rPr>
              <a:t> </a:t>
            </a:r>
            <a:r>
              <a:rPr sz="4400" spc="15" dirty="0">
                <a:latin typeface="Calibri"/>
                <a:cs typeface="Calibri"/>
              </a:rPr>
              <a:t>while</a:t>
            </a:r>
            <a:r>
              <a:rPr sz="4400" spc="-125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others</a:t>
            </a:r>
            <a:r>
              <a:rPr sz="4400" spc="-25" dirty="0">
                <a:latin typeface="Calibri"/>
                <a:cs typeface="Calibri"/>
              </a:rPr>
              <a:t> </a:t>
            </a:r>
            <a:r>
              <a:rPr sz="4400" spc="-15" dirty="0">
                <a:latin typeface="Calibri"/>
                <a:cs typeface="Calibri"/>
              </a:rPr>
              <a:t>are</a:t>
            </a:r>
            <a:r>
              <a:rPr sz="4400" spc="-10" dirty="0">
                <a:latin typeface="Calibri"/>
                <a:cs typeface="Calibri"/>
              </a:rPr>
              <a:t> </a:t>
            </a:r>
            <a:r>
              <a:rPr sz="4400" b="1" spc="-10" dirty="0">
                <a:latin typeface="Calibri"/>
                <a:cs typeface="Calibri"/>
              </a:rPr>
              <a:t>fast-growing</a:t>
            </a:r>
            <a:r>
              <a:rPr sz="4400" b="1" spc="-85" dirty="0">
                <a:latin typeface="Calibri"/>
                <a:cs typeface="Calibri"/>
              </a:rPr>
              <a:t> </a:t>
            </a:r>
            <a:r>
              <a:rPr sz="4400" spc="10" dirty="0">
                <a:latin typeface="Calibri"/>
                <a:cs typeface="Calibri"/>
              </a:rPr>
              <a:t>(also </a:t>
            </a:r>
            <a:r>
              <a:rPr sz="4400" spc="-975" dirty="0">
                <a:latin typeface="Calibri"/>
                <a:cs typeface="Calibri"/>
              </a:rPr>
              <a:t> </a:t>
            </a:r>
            <a:r>
              <a:rPr sz="4400" spc="10" dirty="0">
                <a:latin typeface="Calibri"/>
                <a:cs typeface="Calibri"/>
              </a:rPr>
              <a:t>called</a:t>
            </a:r>
            <a:r>
              <a:rPr sz="4400" spc="-105" dirty="0">
                <a:latin typeface="Calibri"/>
                <a:cs typeface="Calibri"/>
              </a:rPr>
              <a:t> </a:t>
            </a:r>
            <a:r>
              <a:rPr sz="4400" b="1" dirty="0">
                <a:latin typeface="Calibri"/>
                <a:cs typeface="Calibri"/>
              </a:rPr>
              <a:t>high-grade</a:t>
            </a:r>
            <a:r>
              <a:rPr sz="4400" b="1" spc="-155" dirty="0">
                <a:latin typeface="Calibri"/>
                <a:cs typeface="Calibri"/>
              </a:rPr>
              <a:t> </a:t>
            </a:r>
            <a:r>
              <a:rPr sz="4400" b="1" spc="20" dirty="0">
                <a:latin typeface="Calibri"/>
                <a:cs typeface="Calibri"/>
              </a:rPr>
              <a:t>or</a:t>
            </a:r>
            <a:r>
              <a:rPr sz="4400" b="1" spc="-100" dirty="0">
                <a:latin typeface="Calibri"/>
                <a:cs typeface="Calibri"/>
              </a:rPr>
              <a:t> </a:t>
            </a:r>
            <a:r>
              <a:rPr sz="4400" b="1" spc="5" dirty="0">
                <a:latin typeface="Calibri"/>
                <a:cs typeface="Calibri"/>
              </a:rPr>
              <a:t>aggressive</a:t>
            </a:r>
            <a:r>
              <a:rPr sz="4400" spc="5" dirty="0">
                <a:latin typeface="Calibri"/>
                <a:cs typeface="Calibri"/>
              </a:rPr>
              <a:t>).</a:t>
            </a:r>
            <a:endParaRPr sz="4400" dirty="0">
              <a:latin typeface="Calibri"/>
              <a:cs typeface="Calibri"/>
            </a:endParaRPr>
          </a:p>
          <a:p>
            <a:pPr marL="698500" marR="374015" indent="-686435">
              <a:lnSpc>
                <a:spcPts val="5260"/>
              </a:lnSpc>
              <a:buClr>
                <a:srgbClr val="464646"/>
              </a:buClr>
              <a:buFont typeface="Wingdings"/>
              <a:buChar char=""/>
              <a:tabLst>
                <a:tab pos="955675" algn="l"/>
                <a:tab pos="956310" algn="l"/>
                <a:tab pos="5674360" algn="l"/>
              </a:tabLst>
            </a:pPr>
            <a:r>
              <a:rPr dirty="0"/>
              <a:t>	</a:t>
            </a:r>
            <a:r>
              <a:rPr sz="4400" b="1" spc="20" dirty="0">
                <a:latin typeface="Calibri"/>
                <a:cs typeface="Calibri"/>
              </a:rPr>
              <a:t>Causes</a:t>
            </a:r>
            <a:r>
              <a:rPr sz="4400" b="1" spc="-110" dirty="0">
                <a:latin typeface="Calibri"/>
                <a:cs typeface="Calibri"/>
              </a:rPr>
              <a:t> </a:t>
            </a:r>
            <a:r>
              <a:rPr sz="4400" spc="10" dirty="0">
                <a:latin typeface="Calibri"/>
                <a:cs typeface="Calibri"/>
              </a:rPr>
              <a:t>=</a:t>
            </a:r>
            <a:r>
              <a:rPr sz="4400" spc="-25" dirty="0">
                <a:latin typeface="Calibri"/>
                <a:cs typeface="Calibri"/>
              </a:rPr>
              <a:t> </a:t>
            </a:r>
            <a:r>
              <a:rPr sz="4400" b="1" spc="20" dirty="0">
                <a:latin typeface="Calibri"/>
                <a:cs typeface="Calibri"/>
              </a:rPr>
              <a:t>unknown</a:t>
            </a:r>
            <a:r>
              <a:rPr sz="4400" spc="20" dirty="0">
                <a:latin typeface="Calibri"/>
                <a:cs typeface="Calibri"/>
              </a:rPr>
              <a:t>;	</a:t>
            </a:r>
            <a:r>
              <a:rPr sz="4400" b="1" spc="-15" dirty="0">
                <a:latin typeface="Calibri"/>
                <a:cs typeface="Calibri"/>
              </a:rPr>
              <a:t>Certain </a:t>
            </a:r>
            <a:r>
              <a:rPr sz="4400" b="1" spc="-20" dirty="0">
                <a:latin typeface="Calibri"/>
                <a:cs typeface="Calibri"/>
              </a:rPr>
              <a:t>factors </a:t>
            </a:r>
            <a:r>
              <a:rPr sz="4400" b="1" spc="5" dirty="0">
                <a:latin typeface="Calibri"/>
                <a:cs typeface="Calibri"/>
              </a:rPr>
              <a:t>increase the risk </a:t>
            </a:r>
            <a:r>
              <a:rPr sz="4400" spc="10" dirty="0">
                <a:latin typeface="Calibri"/>
                <a:cs typeface="Calibri"/>
              </a:rPr>
              <a:t>of </a:t>
            </a:r>
            <a:r>
              <a:rPr sz="4400" spc="1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developing</a:t>
            </a:r>
            <a:r>
              <a:rPr sz="4400" spc="-170" dirty="0">
                <a:latin typeface="Calibri"/>
                <a:cs typeface="Calibri"/>
              </a:rPr>
              <a:t> </a:t>
            </a:r>
            <a:r>
              <a:rPr sz="4400" spc="15" dirty="0">
                <a:latin typeface="Calibri"/>
                <a:cs typeface="Calibri"/>
              </a:rPr>
              <a:t>the</a:t>
            </a:r>
            <a:r>
              <a:rPr sz="4400" spc="-55" dirty="0">
                <a:latin typeface="Calibri"/>
                <a:cs typeface="Calibri"/>
              </a:rPr>
              <a:t> </a:t>
            </a:r>
            <a:r>
              <a:rPr sz="4400" spc="10" dirty="0">
                <a:latin typeface="Calibri"/>
                <a:cs typeface="Calibri"/>
              </a:rPr>
              <a:t>lymphoma.</a:t>
            </a:r>
            <a:endParaRPr sz="4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7715" y="988694"/>
            <a:ext cx="419100" cy="19050"/>
          </a:xfrm>
          <a:custGeom>
            <a:avLst/>
            <a:gdLst/>
            <a:ahLst/>
            <a:cxnLst/>
            <a:rect l="l" t="t" r="r" b="b"/>
            <a:pathLst>
              <a:path w="419100" h="19050">
                <a:moveTo>
                  <a:pt x="0" y="19050"/>
                </a:moveTo>
                <a:lnTo>
                  <a:pt x="419100" y="19050"/>
                </a:lnTo>
                <a:lnTo>
                  <a:pt x="41910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7715" y="160020"/>
            <a:ext cx="419100" cy="752475"/>
          </a:xfrm>
          <a:custGeom>
            <a:avLst/>
            <a:gdLst/>
            <a:ahLst/>
            <a:cxnLst/>
            <a:rect l="l" t="t" r="r" b="b"/>
            <a:pathLst>
              <a:path w="419100" h="752475">
                <a:moveTo>
                  <a:pt x="0" y="752475"/>
                </a:moveTo>
                <a:lnTo>
                  <a:pt x="419100" y="752475"/>
                </a:lnTo>
                <a:lnTo>
                  <a:pt x="419100" y="0"/>
                </a:lnTo>
                <a:lnTo>
                  <a:pt x="0" y="0"/>
                </a:lnTo>
                <a:lnTo>
                  <a:pt x="0" y="75247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6814" y="988694"/>
            <a:ext cx="419100" cy="19050"/>
          </a:xfrm>
          <a:custGeom>
            <a:avLst/>
            <a:gdLst/>
            <a:ahLst/>
            <a:cxnLst/>
            <a:rect l="l" t="t" r="r" b="b"/>
            <a:pathLst>
              <a:path w="419100" h="19050">
                <a:moveTo>
                  <a:pt x="0" y="19050"/>
                </a:moveTo>
                <a:lnTo>
                  <a:pt x="419100" y="19050"/>
                </a:lnTo>
                <a:lnTo>
                  <a:pt x="41910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86814" y="160020"/>
            <a:ext cx="419100" cy="752475"/>
          </a:xfrm>
          <a:custGeom>
            <a:avLst/>
            <a:gdLst/>
            <a:ahLst/>
            <a:cxnLst/>
            <a:rect l="l" t="t" r="r" b="b"/>
            <a:pathLst>
              <a:path w="419100" h="752475">
                <a:moveTo>
                  <a:pt x="0" y="752475"/>
                </a:moveTo>
                <a:lnTo>
                  <a:pt x="419100" y="752475"/>
                </a:lnTo>
                <a:lnTo>
                  <a:pt x="419100" y="0"/>
                </a:lnTo>
                <a:lnTo>
                  <a:pt x="0" y="0"/>
                </a:lnTo>
                <a:lnTo>
                  <a:pt x="0" y="75247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5914" y="988694"/>
            <a:ext cx="3048000" cy="19050"/>
          </a:xfrm>
          <a:custGeom>
            <a:avLst/>
            <a:gdLst/>
            <a:ahLst/>
            <a:cxnLst/>
            <a:rect l="l" t="t" r="r" b="b"/>
            <a:pathLst>
              <a:path w="3048000" h="19050">
                <a:moveTo>
                  <a:pt x="0" y="19050"/>
                </a:moveTo>
                <a:lnTo>
                  <a:pt x="3048000" y="19050"/>
                </a:lnTo>
                <a:lnTo>
                  <a:pt x="304800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5914" y="160020"/>
            <a:ext cx="3048000" cy="752475"/>
          </a:xfrm>
          <a:custGeom>
            <a:avLst/>
            <a:gdLst/>
            <a:ahLst/>
            <a:cxnLst/>
            <a:rect l="l" t="t" r="r" b="b"/>
            <a:pathLst>
              <a:path w="3048000" h="752475">
                <a:moveTo>
                  <a:pt x="0" y="752475"/>
                </a:moveTo>
                <a:lnTo>
                  <a:pt x="3048000" y="752475"/>
                </a:lnTo>
                <a:lnTo>
                  <a:pt x="3048000" y="0"/>
                </a:lnTo>
                <a:lnTo>
                  <a:pt x="0" y="0"/>
                </a:lnTo>
                <a:lnTo>
                  <a:pt x="0" y="75247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53915" y="988694"/>
            <a:ext cx="219075" cy="19050"/>
          </a:xfrm>
          <a:custGeom>
            <a:avLst/>
            <a:gdLst/>
            <a:ahLst/>
            <a:cxnLst/>
            <a:rect l="l" t="t" r="r" b="b"/>
            <a:pathLst>
              <a:path w="219075" h="19050">
                <a:moveTo>
                  <a:pt x="0" y="19050"/>
                </a:moveTo>
                <a:lnTo>
                  <a:pt x="219075" y="19050"/>
                </a:lnTo>
                <a:lnTo>
                  <a:pt x="219075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53915" y="160020"/>
            <a:ext cx="219075" cy="752475"/>
          </a:xfrm>
          <a:custGeom>
            <a:avLst/>
            <a:gdLst/>
            <a:ahLst/>
            <a:cxnLst/>
            <a:rect l="l" t="t" r="r" b="b"/>
            <a:pathLst>
              <a:path w="219075" h="752475">
                <a:moveTo>
                  <a:pt x="0" y="752475"/>
                </a:moveTo>
                <a:lnTo>
                  <a:pt x="219075" y="752475"/>
                </a:lnTo>
                <a:lnTo>
                  <a:pt x="219075" y="0"/>
                </a:lnTo>
                <a:lnTo>
                  <a:pt x="0" y="0"/>
                </a:lnTo>
                <a:lnTo>
                  <a:pt x="0" y="75247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72990" y="988694"/>
            <a:ext cx="438150" cy="19050"/>
          </a:xfrm>
          <a:custGeom>
            <a:avLst/>
            <a:gdLst/>
            <a:ahLst/>
            <a:cxnLst/>
            <a:rect l="l" t="t" r="r" b="b"/>
            <a:pathLst>
              <a:path w="438150" h="19050">
                <a:moveTo>
                  <a:pt x="0" y="19050"/>
                </a:moveTo>
                <a:lnTo>
                  <a:pt x="438150" y="19050"/>
                </a:lnTo>
                <a:lnTo>
                  <a:pt x="4381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72990" y="160020"/>
            <a:ext cx="438150" cy="752475"/>
          </a:xfrm>
          <a:custGeom>
            <a:avLst/>
            <a:gdLst/>
            <a:ahLst/>
            <a:cxnLst/>
            <a:rect l="l" t="t" r="r" b="b"/>
            <a:pathLst>
              <a:path w="438150" h="752475">
                <a:moveTo>
                  <a:pt x="0" y="752475"/>
                </a:moveTo>
                <a:lnTo>
                  <a:pt x="438150" y="752475"/>
                </a:lnTo>
                <a:lnTo>
                  <a:pt x="438150" y="0"/>
                </a:lnTo>
                <a:lnTo>
                  <a:pt x="0" y="0"/>
                </a:lnTo>
                <a:lnTo>
                  <a:pt x="0" y="75247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11140" y="988694"/>
            <a:ext cx="3571875" cy="19050"/>
          </a:xfrm>
          <a:custGeom>
            <a:avLst/>
            <a:gdLst/>
            <a:ahLst/>
            <a:cxnLst/>
            <a:rect l="l" t="t" r="r" b="b"/>
            <a:pathLst>
              <a:path w="3571875" h="19050">
                <a:moveTo>
                  <a:pt x="0" y="19050"/>
                </a:moveTo>
                <a:lnTo>
                  <a:pt x="3571875" y="19050"/>
                </a:lnTo>
                <a:lnTo>
                  <a:pt x="3571875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11140" y="160020"/>
            <a:ext cx="3571875" cy="752475"/>
          </a:xfrm>
          <a:custGeom>
            <a:avLst/>
            <a:gdLst/>
            <a:ahLst/>
            <a:cxnLst/>
            <a:rect l="l" t="t" r="r" b="b"/>
            <a:pathLst>
              <a:path w="3571875" h="752475">
                <a:moveTo>
                  <a:pt x="0" y="752475"/>
                </a:moveTo>
                <a:lnTo>
                  <a:pt x="3571875" y="752475"/>
                </a:lnTo>
                <a:lnTo>
                  <a:pt x="3571875" y="0"/>
                </a:lnTo>
                <a:lnTo>
                  <a:pt x="0" y="0"/>
                </a:lnTo>
                <a:lnTo>
                  <a:pt x="0" y="75247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83015" y="988694"/>
            <a:ext cx="238125" cy="19050"/>
          </a:xfrm>
          <a:custGeom>
            <a:avLst/>
            <a:gdLst/>
            <a:ahLst/>
            <a:cxnLst/>
            <a:rect l="l" t="t" r="r" b="b"/>
            <a:pathLst>
              <a:path w="238125" h="19050">
                <a:moveTo>
                  <a:pt x="0" y="19050"/>
                </a:moveTo>
                <a:lnTo>
                  <a:pt x="238125" y="19050"/>
                </a:lnTo>
                <a:lnTo>
                  <a:pt x="238125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83015" y="160020"/>
            <a:ext cx="238125" cy="752475"/>
          </a:xfrm>
          <a:custGeom>
            <a:avLst/>
            <a:gdLst/>
            <a:ahLst/>
            <a:cxnLst/>
            <a:rect l="l" t="t" r="r" b="b"/>
            <a:pathLst>
              <a:path w="238125" h="752475">
                <a:moveTo>
                  <a:pt x="0" y="752475"/>
                </a:moveTo>
                <a:lnTo>
                  <a:pt x="238125" y="752475"/>
                </a:lnTo>
                <a:lnTo>
                  <a:pt x="238125" y="0"/>
                </a:lnTo>
                <a:lnTo>
                  <a:pt x="0" y="0"/>
                </a:lnTo>
                <a:lnTo>
                  <a:pt x="0" y="75247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21140" y="988694"/>
            <a:ext cx="1533525" cy="19050"/>
          </a:xfrm>
          <a:custGeom>
            <a:avLst/>
            <a:gdLst/>
            <a:ahLst/>
            <a:cxnLst/>
            <a:rect l="l" t="t" r="r" b="b"/>
            <a:pathLst>
              <a:path w="1533525" h="19050">
                <a:moveTo>
                  <a:pt x="0" y="19050"/>
                </a:moveTo>
                <a:lnTo>
                  <a:pt x="1533525" y="19050"/>
                </a:lnTo>
                <a:lnTo>
                  <a:pt x="1533525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21140" y="160020"/>
            <a:ext cx="1533525" cy="752475"/>
          </a:xfrm>
          <a:custGeom>
            <a:avLst/>
            <a:gdLst/>
            <a:ahLst/>
            <a:cxnLst/>
            <a:rect l="l" t="t" r="r" b="b"/>
            <a:pathLst>
              <a:path w="1533525" h="752475">
                <a:moveTo>
                  <a:pt x="0" y="752475"/>
                </a:moveTo>
                <a:lnTo>
                  <a:pt x="1533525" y="752475"/>
                </a:lnTo>
                <a:lnTo>
                  <a:pt x="1533525" y="0"/>
                </a:lnTo>
                <a:lnTo>
                  <a:pt x="0" y="0"/>
                </a:lnTo>
                <a:lnTo>
                  <a:pt x="0" y="75247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654665" y="988694"/>
            <a:ext cx="257175" cy="19050"/>
          </a:xfrm>
          <a:custGeom>
            <a:avLst/>
            <a:gdLst/>
            <a:ahLst/>
            <a:cxnLst/>
            <a:rect l="l" t="t" r="r" b="b"/>
            <a:pathLst>
              <a:path w="257175" h="19050">
                <a:moveTo>
                  <a:pt x="0" y="19050"/>
                </a:moveTo>
                <a:lnTo>
                  <a:pt x="257175" y="19050"/>
                </a:lnTo>
                <a:lnTo>
                  <a:pt x="257175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767715" y="160020"/>
            <a:ext cx="10144125" cy="828675"/>
            <a:chOff x="767715" y="160020"/>
            <a:chExt cx="10144125" cy="828675"/>
          </a:xfrm>
          <a:solidFill>
            <a:schemeClr val="bg1"/>
          </a:solidFill>
        </p:grpSpPr>
        <p:sp>
          <p:nvSpPr>
            <p:cNvPr id="21" name="object 21"/>
            <p:cNvSpPr/>
            <p:nvPr/>
          </p:nvSpPr>
          <p:spPr>
            <a:xfrm>
              <a:off x="10654665" y="160020"/>
              <a:ext cx="257175" cy="752475"/>
            </a:xfrm>
            <a:custGeom>
              <a:avLst/>
              <a:gdLst/>
              <a:ahLst/>
              <a:cxnLst/>
              <a:rect l="l" t="t" r="r" b="b"/>
              <a:pathLst>
                <a:path w="257175" h="752475">
                  <a:moveTo>
                    <a:pt x="0" y="752475"/>
                  </a:moveTo>
                  <a:lnTo>
                    <a:pt x="257175" y="752475"/>
                  </a:lnTo>
                  <a:lnTo>
                    <a:pt x="257175" y="0"/>
                  </a:lnTo>
                  <a:lnTo>
                    <a:pt x="0" y="0"/>
                  </a:lnTo>
                  <a:lnTo>
                    <a:pt x="0" y="75247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67715" y="912494"/>
              <a:ext cx="10144125" cy="76200"/>
            </a:xfrm>
            <a:custGeom>
              <a:avLst/>
              <a:gdLst/>
              <a:ahLst/>
              <a:cxnLst/>
              <a:rect l="l" t="t" r="r" b="b"/>
              <a:pathLst>
                <a:path w="10144125" h="76200">
                  <a:moveTo>
                    <a:pt x="10144125" y="0"/>
                  </a:moveTo>
                  <a:lnTo>
                    <a:pt x="4543425" y="0"/>
                  </a:lnTo>
                  <a:lnTo>
                    <a:pt x="4105275" y="0"/>
                  </a:lnTo>
                  <a:lnTo>
                    <a:pt x="0" y="0"/>
                  </a:lnTo>
                  <a:lnTo>
                    <a:pt x="0" y="76200"/>
                  </a:lnTo>
                  <a:lnTo>
                    <a:pt x="4105275" y="76200"/>
                  </a:lnTo>
                  <a:lnTo>
                    <a:pt x="4543425" y="76200"/>
                  </a:lnTo>
                  <a:lnTo>
                    <a:pt x="10144125" y="76200"/>
                  </a:lnTo>
                  <a:lnTo>
                    <a:pt x="1014412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78739" y="61912"/>
            <a:ext cx="10851515" cy="94106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0" b="0" u="none" spc="-10" dirty="0">
                <a:solidFill>
                  <a:schemeClr val="tx1"/>
                </a:solidFill>
                <a:latin typeface="Wingdings"/>
                <a:cs typeface="Wingdings"/>
              </a:rPr>
              <a:t></a:t>
            </a:r>
            <a:r>
              <a:rPr sz="6000" u="none" spc="-10" dirty="0">
                <a:solidFill>
                  <a:schemeClr val="tx1"/>
                </a:solidFill>
                <a:latin typeface="Arial"/>
                <a:cs typeface="Arial"/>
              </a:rPr>
              <a:t>1..Hodgkin</a:t>
            </a:r>
            <a:r>
              <a:rPr sz="6000" u="none" spc="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6000" u="none" spc="-50" dirty="0">
                <a:solidFill>
                  <a:schemeClr val="tx1"/>
                </a:solidFill>
                <a:latin typeface="Arial"/>
                <a:cs typeface="Arial"/>
              </a:rPr>
              <a:t>Lymphoma</a:t>
            </a:r>
            <a:r>
              <a:rPr sz="6000" u="none" spc="1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6000" u="none" spc="15" dirty="0">
                <a:solidFill>
                  <a:schemeClr val="tx1"/>
                </a:solidFill>
                <a:latin typeface="Arial"/>
                <a:cs typeface="Arial"/>
              </a:rPr>
              <a:t>[HL]:</a:t>
            </a:r>
            <a:endParaRPr sz="60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58215" y="1817369"/>
            <a:ext cx="5495925" cy="66675"/>
          </a:xfrm>
          <a:custGeom>
            <a:avLst/>
            <a:gdLst/>
            <a:ahLst/>
            <a:cxnLst/>
            <a:rect l="l" t="t" r="r" b="b"/>
            <a:pathLst>
              <a:path w="5495925" h="66675">
                <a:moveTo>
                  <a:pt x="5495925" y="0"/>
                </a:moveTo>
                <a:lnTo>
                  <a:pt x="504825" y="0"/>
                </a:lnTo>
                <a:lnTo>
                  <a:pt x="0" y="0"/>
                </a:lnTo>
                <a:lnTo>
                  <a:pt x="0" y="66675"/>
                </a:lnTo>
                <a:lnTo>
                  <a:pt x="504825" y="66675"/>
                </a:lnTo>
                <a:lnTo>
                  <a:pt x="5495925" y="66675"/>
                </a:lnTo>
                <a:lnTo>
                  <a:pt x="5495925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97090" y="1817370"/>
            <a:ext cx="4343400" cy="66675"/>
          </a:xfrm>
          <a:custGeom>
            <a:avLst/>
            <a:gdLst/>
            <a:ahLst/>
            <a:cxnLst/>
            <a:rect l="l" t="t" r="r" b="b"/>
            <a:pathLst>
              <a:path w="4343400" h="66675">
                <a:moveTo>
                  <a:pt x="4343400" y="0"/>
                </a:moveTo>
                <a:lnTo>
                  <a:pt x="0" y="0"/>
                </a:lnTo>
                <a:lnTo>
                  <a:pt x="0" y="66675"/>
                </a:lnTo>
                <a:lnTo>
                  <a:pt x="4343400" y="66675"/>
                </a:lnTo>
                <a:lnTo>
                  <a:pt x="43434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74332" y="1130299"/>
            <a:ext cx="11182350" cy="75819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335" rIns="0" bIns="0" rtlCol="0">
            <a:spAutoFit/>
          </a:bodyPr>
          <a:lstStyle/>
          <a:p>
            <a:pPr marL="584200" indent="-572135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584835" algn="l"/>
              </a:tabLst>
            </a:pPr>
            <a:r>
              <a:rPr sz="4800" b="1" dirty="0">
                <a:latin typeface="Arial"/>
                <a:cs typeface="Arial"/>
              </a:rPr>
              <a:t>Malignant</a:t>
            </a:r>
            <a:r>
              <a:rPr sz="4800" b="1" spc="-5" dirty="0">
                <a:latin typeface="Arial"/>
                <a:cs typeface="Arial"/>
              </a:rPr>
              <a:t> </a:t>
            </a:r>
            <a:r>
              <a:rPr sz="4800" b="1" spc="10" dirty="0">
                <a:latin typeface="Arial"/>
                <a:cs typeface="Arial"/>
              </a:rPr>
              <a:t>cancers</a:t>
            </a:r>
            <a:r>
              <a:rPr sz="4800" b="1" spc="-85" dirty="0">
                <a:latin typeface="Arial"/>
                <a:cs typeface="Arial"/>
              </a:rPr>
              <a:t> </a:t>
            </a:r>
            <a:r>
              <a:rPr sz="4800" b="1" spc="-5" dirty="0">
                <a:latin typeface="Arial"/>
                <a:cs typeface="Arial"/>
              </a:rPr>
              <a:t>of</a:t>
            </a:r>
            <a:r>
              <a:rPr sz="4800" b="1" spc="-20" dirty="0">
                <a:latin typeface="Arial"/>
                <a:cs typeface="Arial"/>
              </a:rPr>
              <a:t> B-lymphocytes</a:t>
            </a:r>
            <a:endParaRPr sz="4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58214" y="2684145"/>
            <a:ext cx="4781550" cy="66675"/>
          </a:xfrm>
          <a:custGeom>
            <a:avLst/>
            <a:gdLst/>
            <a:ahLst/>
            <a:cxnLst/>
            <a:rect l="l" t="t" r="r" b="b"/>
            <a:pathLst>
              <a:path w="4781550" h="66675">
                <a:moveTo>
                  <a:pt x="4781550" y="0"/>
                </a:moveTo>
                <a:lnTo>
                  <a:pt x="0" y="0"/>
                </a:lnTo>
                <a:lnTo>
                  <a:pt x="0" y="66675"/>
                </a:lnTo>
                <a:lnTo>
                  <a:pt x="4781550" y="66675"/>
                </a:lnTo>
                <a:lnTo>
                  <a:pt x="478155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11215" y="2684144"/>
            <a:ext cx="2581275" cy="66675"/>
          </a:xfrm>
          <a:custGeom>
            <a:avLst/>
            <a:gdLst/>
            <a:ahLst/>
            <a:cxnLst/>
            <a:rect l="l" t="t" r="r" b="b"/>
            <a:pathLst>
              <a:path w="2581275" h="66675">
                <a:moveTo>
                  <a:pt x="2581275" y="0"/>
                </a:moveTo>
                <a:lnTo>
                  <a:pt x="2143125" y="0"/>
                </a:lnTo>
                <a:lnTo>
                  <a:pt x="352425" y="0"/>
                </a:lnTo>
                <a:lnTo>
                  <a:pt x="0" y="0"/>
                </a:lnTo>
                <a:lnTo>
                  <a:pt x="0" y="66675"/>
                </a:lnTo>
                <a:lnTo>
                  <a:pt x="352425" y="66675"/>
                </a:lnTo>
                <a:lnTo>
                  <a:pt x="2143125" y="66675"/>
                </a:lnTo>
                <a:lnTo>
                  <a:pt x="2581275" y="66675"/>
                </a:lnTo>
                <a:lnTo>
                  <a:pt x="2581275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74332" y="1997646"/>
            <a:ext cx="9563100" cy="75819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541010" algn="l"/>
              </a:tabLst>
            </a:pPr>
            <a:r>
              <a:rPr sz="4800" spc="30" dirty="0">
                <a:latin typeface="Wingdings"/>
                <a:cs typeface="Wingdings"/>
              </a:rPr>
              <a:t></a:t>
            </a:r>
            <a:r>
              <a:rPr sz="4800" b="1" spc="30" dirty="0">
                <a:latin typeface="Arial"/>
                <a:cs typeface="Arial"/>
              </a:rPr>
              <a:t>=Primary</a:t>
            </a:r>
            <a:r>
              <a:rPr sz="4800" b="1" spc="-80" dirty="0">
                <a:latin typeface="Arial"/>
                <a:cs typeface="Arial"/>
              </a:rPr>
              <a:t> </a:t>
            </a:r>
            <a:r>
              <a:rPr sz="4800" b="1" spc="5" dirty="0">
                <a:latin typeface="Arial"/>
                <a:cs typeface="Arial"/>
              </a:rPr>
              <a:t>Sites=	</a:t>
            </a:r>
            <a:r>
              <a:rPr sz="4800" b="1" spc="-55" dirty="0">
                <a:latin typeface="Arial"/>
                <a:cs typeface="Arial"/>
              </a:rPr>
              <a:t>Lymph</a:t>
            </a:r>
            <a:r>
              <a:rPr sz="4800" b="1" spc="15" dirty="0">
                <a:latin typeface="Arial"/>
                <a:cs typeface="Arial"/>
              </a:rPr>
              <a:t> </a:t>
            </a:r>
            <a:r>
              <a:rPr sz="4800" b="1" spc="-5" dirty="0">
                <a:latin typeface="Arial"/>
                <a:cs typeface="Arial"/>
              </a:rPr>
              <a:t>Nodes</a:t>
            </a:r>
            <a:endParaRPr sz="4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492490" y="2684145"/>
            <a:ext cx="1428750" cy="66675"/>
          </a:xfrm>
          <a:custGeom>
            <a:avLst/>
            <a:gdLst/>
            <a:ahLst/>
            <a:cxnLst/>
            <a:rect l="l" t="t" r="r" b="b"/>
            <a:pathLst>
              <a:path w="1428750" h="66675">
                <a:moveTo>
                  <a:pt x="1428750" y="0"/>
                </a:moveTo>
                <a:lnTo>
                  <a:pt x="0" y="0"/>
                </a:lnTo>
                <a:lnTo>
                  <a:pt x="0" y="66675"/>
                </a:lnTo>
                <a:lnTo>
                  <a:pt x="1428750" y="66675"/>
                </a:lnTo>
                <a:lnTo>
                  <a:pt x="142875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72515" y="5684520"/>
            <a:ext cx="10953750" cy="76200"/>
          </a:xfrm>
          <a:custGeom>
            <a:avLst/>
            <a:gdLst/>
            <a:ahLst/>
            <a:cxnLst/>
            <a:rect l="l" t="t" r="r" b="b"/>
            <a:pathLst>
              <a:path w="10953750" h="76200">
                <a:moveTo>
                  <a:pt x="10953750" y="0"/>
                </a:moveTo>
                <a:lnTo>
                  <a:pt x="10953750" y="0"/>
                </a:lnTo>
                <a:lnTo>
                  <a:pt x="0" y="0"/>
                </a:lnTo>
                <a:lnTo>
                  <a:pt x="0" y="76200"/>
                </a:lnTo>
                <a:lnTo>
                  <a:pt x="10953750" y="76200"/>
                </a:lnTo>
                <a:lnTo>
                  <a:pt x="1095375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987039" y="6703694"/>
            <a:ext cx="8839200" cy="76200"/>
          </a:xfrm>
          <a:custGeom>
            <a:avLst/>
            <a:gdLst/>
            <a:ahLst/>
            <a:cxnLst/>
            <a:rect l="l" t="t" r="r" b="b"/>
            <a:pathLst>
              <a:path w="8839200" h="76200">
                <a:moveTo>
                  <a:pt x="8839200" y="0"/>
                </a:moveTo>
                <a:lnTo>
                  <a:pt x="0" y="0"/>
                </a:lnTo>
                <a:lnTo>
                  <a:pt x="0" y="76199"/>
                </a:lnTo>
                <a:lnTo>
                  <a:pt x="8839200" y="76199"/>
                </a:lnTo>
                <a:lnTo>
                  <a:pt x="88392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74332" y="2348886"/>
            <a:ext cx="11685270" cy="443801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566420" rIns="0" bIns="0" rtlCol="0">
            <a:spAutoFit/>
          </a:bodyPr>
          <a:lstStyle/>
          <a:p>
            <a:pPr marR="8890" algn="ctr">
              <a:lnSpc>
                <a:spcPct val="100000"/>
              </a:lnSpc>
              <a:spcBef>
                <a:spcPts val="4460"/>
              </a:spcBef>
            </a:pPr>
            <a:r>
              <a:rPr sz="11500" b="1" spc="-10" dirty="0">
                <a:latin typeface="Arial"/>
                <a:cs typeface="Arial"/>
              </a:rPr>
              <a:t>+</a:t>
            </a:r>
            <a:endParaRPr sz="11500">
              <a:latin typeface="Arial"/>
              <a:cs typeface="Arial"/>
            </a:endParaRPr>
          </a:p>
          <a:p>
            <a:pPr marL="699135" indent="-686435">
              <a:lnSpc>
                <a:spcPct val="100000"/>
              </a:lnSpc>
              <a:spcBef>
                <a:spcPts val="2065"/>
              </a:spcBef>
              <a:buFont typeface="Wingdings"/>
              <a:buChar char=""/>
              <a:tabLst>
                <a:tab pos="699135" algn="l"/>
                <a:tab pos="6609080" algn="l"/>
                <a:tab pos="10031095" algn="l"/>
              </a:tabLst>
            </a:pPr>
            <a:r>
              <a:rPr sz="5400" b="1" spc="-5" dirty="0">
                <a:latin typeface="Arial"/>
                <a:cs typeface="Arial"/>
              </a:rPr>
              <a:t>C</a:t>
            </a:r>
            <a:r>
              <a:rPr sz="5400" b="1" dirty="0">
                <a:latin typeface="Arial"/>
                <a:cs typeface="Arial"/>
              </a:rPr>
              <a:t>hara</a:t>
            </a:r>
            <a:r>
              <a:rPr sz="5400" b="1" spc="-20" dirty="0">
                <a:latin typeface="Arial"/>
                <a:cs typeface="Arial"/>
              </a:rPr>
              <a:t>c</a:t>
            </a:r>
            <a:r>
              <a:rPr sz="5400" b="1" dirty="0">
                <a:latin typeface="Arial"/>
                <a:cs typeface="Arial"/>
              </a:rPr>
              <a:t>teris</a:t>
            </a:r>
            <a:r>
              <a:rPr sz="5400" b="1" spc="-20" dirty="0">
                <a:latin typeface="Arial"/>
                <a:cs typeface="Arial"/>
              </a:rPr>
              <a:t>t</a:t>
            </a:r>
            <a:r>
              <a:rPr sz="5400" b="1" dirty="0">
                <a:latin typeface="Arial"/>
                <a:cs typeface="Arial"/>
              </a:rPr>
              <a:t>ic	</a:t>
            </a:r>
            <a:r>
              <a:rPr sz="5400" b="1" spc="-375" dirty="0">
                <a:latin typeface="Arial"/>
                <a:cs typeface="Arial"/>
              </a:rPr>
              <a:t>T</a:t>
            </a:r>
            <a:r>
              <a:rPr sz="5400" b="1" dirty="0">
                <a:latin typeface="Arial"/>
                <a:cs typeface="Arial"/>
              </a:rPr>
              <a:t>umor	</a:t>
            </a:r>
            <a:r>
              <a:rPr sz="5400" b="1" spc="-5" dirty="0">
                <a:latin typeface="Arial"/>
                <a:cs typeface="Arial"/>
              </a:rPr>
              <a:t>C</a:t>
            </a:r>
            <a:r>
              <a:rPr sz="5400" b="1" dirty="0">
                <a:latin typeface="Arial"/>
                <a:cs typeface="Arial"/>
              </a:rPr>
              <a:t>ells</a:t>
            </a:r>
            <a:endParaRPr sz="5400">
              <a:latin typeface="Arial"/>
              <a:cs typeface="Arial"/>
            </a:endParaRPr>
          </a:p>
          <a:p>
            <a:pPr marL="699135">
              <a:lnSpc>
                <a:spcPct val="100000"/>
              </a:lnSpc>
              <a:spcBef>
                <a:spcPts val="1555"/>
              </a:spcBef>
            </a:pPr>
            <a:r>
              <a:rPr sz="4400" b="1" dirty="0">
                <a:latin typeface="Arial"/>
                <a:cs typeface="Arial"/>
              </a:rPr>
              <a:t>called=</a:t>
            </a:r>
            <a:r>
              <a:rPr sz="5400" b="1" dirty="0">
                <a:latin typeface="Arial"/>
                <a:cs typeface="Arial"/>
              </a:rPr>
              <a:t>Reed-Sternberg</a:t>
            </a:r>
            <a:r>
              <a:rPr sz="5400" b="1" spc="-5" dirty="0">
                <a:latin typeface="Arial"/>
                <a:cs typeface="Arial"/>
              </a:rPr>
              <a:t> </a:t>
            </a:r>
            <a:r>
              <a:rPr sz="5400" b="1" dirty="0">
                <a:latin typeface="Arial"/>
                <a:cs typeface="Arial"/>
              </a:rPr>
              <a:t>[</a:t>
            </a:r>
            <a:r>
              <a:rPr sz="5400" b="1" spc="-5" dirty="0">
                <a:latin typeface="Arial"/>
                <a:cs typeface="Arial"/>
              </a:rPr>
              <a:t> </a:t>
            </a:r>
            <a:r>
              <a:rPr sz="5400" b="1" dirty="0">
                <a:latin typeface="Arial"/>
                <a:cs typeface="Arial"/>
              </a:rPr>
              <a:t>RS]</a:t>
            </a:r>
            <a:r>
              <a:rPr sz="5400" b="1" spc="-10" dirty="0">
                <a:latin typeface="Arial"/>
                <a:cs typeface="Arial"/>
              </a:rPr>
              <a:t> </a:t>
            </a:r>
            <a:r>
              <a:rPr sz="5400" b="1" spc="-5" dirty="0">
                <a:latin typeface="Arial"/>
                <a:cs typeface="Arial"/>
              </a:rPr>
              <a:t>cells.</a:t>
            </a:r>
            <a:endParaRPr sz="5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025" y="219011"/>
            <a:ext cx="11834876" cy="647230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137160"/>
                </a:lnTo>
                <a:lnTo>
                  <a:pt x="0" y="677799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6777990"/>
                </a:lnTo>
                <a:lnTo>
                  <a:pt x="12192000" y="13716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175" y="571436"/>
            <a:ext cx="10910951" cy="584365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19100" y="353059"/>
            <a:ext cx="11353800" cy="6286500"/>
          </a:xfrm>
          <a:custGeom>
            <a:avLst/>
            <a:gdLst/>
            <a:ahLst/>
            <a:cxnLst/>
            <a:rect l="l" t="t" r="r" b="b"/>
            <a:pathLst>
              <a:path w="11353800" h="6286500">
                <a:moveTo>
                  <a:pt x="11170920" y="182880"/>
                </a:moveTo>
                <a:lnTo>
                  <a:pt x="182880" y="182880"/>
                </a:lnTo>
                <a:lnTo>
                  <a:pt x="182880" y="228600"/>
                </a:lnTo>
                <a:lnTo>
                  <a:pt x="182880" y="6057900"/>
                </a:lnTo>
                <a:lnTo>
                  <a:pt x="182880" y="6103620"/>
                </a:lnTo>
                <a:lnTo>
                  <a:pt x="11170920" y="6103620"/>
                </a:lnTo>
                <a:lnTo>
                  <a:pt x="11170920" y="6057900"/>
                </a:lnTo>
                <a:lnTo>
                  <a:pt x="228600" y="6057900"/>
                </a:lnTo>
                <a:lnTo>
                  <a:pt x="228600" y="228600"/>
                </a:lnTo>
                <a:lnTo>
                  <a:pt x="11125200" y="228600"/>
                </a:lnTo>
                <a:lnTo>
                  <a:pt x="11125200" y="6057265"/>
                </a:lnTo>
                <a:lnTo>
                  <a:pt x="11170920" y="6057277"/>
                </a:lnTo>
                <a:lnTo>
                  <a:pt x="11170920" y="228600"/>
                </a:lnTo>
                <a:lnTo>
                  <a:pt x="11170920" y="227965"/>
                </a:lnTo>
                <a:lnTo>
                  <a:pt x="11170920" y="182880"/>
                </a:lnTo>
                <a:close/>
              </a:path>
              <a:path w="11353800" h="6286500">
                <a:moveTo>
                  <a:pt x="11353800" y="0"/>
                </a:moveTo>
                <a:lnTo>
                  <a:pt x="11216640" y="0"/>
                </a:lnTo>
                <a:lnTo>
                  <a:pt x="11216640" y="137160"/>
                </a:lnTo>
                <a:lnTo>
                  <a:pt x="11216640" y="6148070"/>
                </a:lnTo>
                <a:lnTo>
                  <a:pt x="137160" y="6148070"/>
                </a:lnTo>
                <a:lnTo>
                  <a:pt x="137160" y="137160"/>
                </a:lnTo>
                <a:lnTo>
                  <a:pt x="11216640" y="137160"/>
                </a:lnTo>
                <a:lnTo>
                  <a:pt x="11216640" y="0"/>
                </a:lnTo>
                <a:lnTo>
                  <a:pt x="0" y="0"/>
                </a:lnTo>
                <a:lnTo>
                  <a:pt x="0" y="137160"/>
                </a:lnTo>
                <a:lnTo>
                  <a:pt x="0" y="6148070"/>
                </a:lnTo>
                <a:lnTo>
                  <a:pt x="0" y="6286500"/>
                </a:lnTo>
                <a:lnTo>
                  <a:pt x="11353800" y="6286500"/>
                </a:lnTo>
                <a:lnTo>
                  <a:pt x="11353800" y="6148705"/>
                </a:lnTo>
                <a:lnTo>
                  <a:pt x="11353800" y="6148070"/>
                </a:lnTo>
                <a:lnTo>
                  <a:pt x="11353800" y="137160"/>
                </a:lnTo>
                <a:lnTo>
                  <a:pt x="11353800" y="136525"/>
                </a:lnTo>
                <a:lnTo>
                  <a:pt x="11353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81075"/>
            <a:ext cx="12192000" cy="5638800"/>
          </a:xfrm>
          <a:custGeom>
            <a:avLst/>
            <a:gdLst/>
            <a:ahLst/>
            <a:cxnLst/>
            <a:rect l="l" t="t" r="r" b="b"/>
            <a:pathLst>
              <a:path w="12192000" h="5638800">
                <a:moveTo>
                  <a:pt x="12192000" y="0"/>
                </a:moveTo>
                <a:lnTo>
                  <a:pt x="0" y="0"/>
                </a:lnTo>
                <a:lnTo>
                  <a:pt x="0" y="5638800"/>
                </a:lnTo>
                <a:lnTo>
                  <a:pt x="12192000" y="563880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989711"/>
            <a:ext cx="12048490" cy="551561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335" rIns="0" bIns="0" rtlCol="0">
            <a:spAutoFit/>
          </a:bodyPr>
          <a:lstStyle/>
          <a:p>
            <a:pPr marL="174625" indent="-162560">
              <a:lnSpc>
                <a:spcPct val="100000"/>
              </a:lnSpc>
              <a:spcBef>
                <a:spcPts val="105"/>
              </a:spcBef>
              <a:buClr>
                <a:srgbClr val="006FC0"/>
              </a:buClr>
              <a:buSzPct val="97222"/>
              <a:buFont typeface="Arial MT"/>
              <a:buChar char="•"/>
              <a:tabLst>
                <a:tab pos="175260" algn="l"/>
              </a:tabLst>
            </a:pPr>
            <a:r>
              <a:rPr sz="3600" b="1" i="1" u="heavy" spc="-30" dirty="0"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Stage</a:t>
            </a:r>
            <a:r>
              <a:rPr sz="3600" b="1" i="1" u="heavy" spc="25" dirty="0"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3600" b="1" i="1" u="heavy" dirty="0"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1</a:t>
            </a:r>
            <a:r>
              <a:rPr sz="3600" b="1" i="1" u="heavy" spc="85" dirty="0"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3600" i="1" u="heavy" dirty="0"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-</a:t>
            </a:r>
            <a:r>
              <a:rPr sz="3600" i="1" spc="-3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lymphoma</a:t>
            </a:r>
            <a:r>
              <a:rPr sz="3600" spc="8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in</a:t>
            </a:r>
            <a:r>
              <a:rPr sz="3600" u="heavy" spc="40" dirty="0"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3600" b="1" u="heavy" spc="10" dirty="0"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only</a:t>
            </a:r>
            <a:r>
              <a:rPr sz="3600" b="1" u="heavy" spc="-45" dirty="0"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3600" b="1" u="heavy" spc="10" dirty="0"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one</a:t>
            </a:r>
            <a:r>
              <a:rPr sz="3600" b="1" u="heavy" spc="-10" dirty="0"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group</a:t>
            </a:r>
            <a:r>
              <a:rPr sz="3600" b="1" spc="-3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of</a:t>
            </a:r>
            <a:r>
              <a:rPr sz="3600" spc="3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affected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lymph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nodes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ts val="4300"/>
              </a:lnSpc>
              <a:spcBef>
                <a:spcPts val="35"/>
              </a:spcBef>
            </a:pPr>
            <a:r>
              <a:rPr sz="3600" dirty="0">
                <a:latin typeface="Calibri"/>
                <a:cs typeface="Calibri"/>
              </a:rPr>
              <a:t>+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only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on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b="1" u="heavy" spc="5" dirty="0"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one</a:t>
            </a:r>
            <a:r>
              <a:rPr sz="3600" b="1" u="heavy" spc="-30" dirty="0"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3600" b="1" u="heavy" spc="5" dirty="0"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side</a:t>
            </a:r>
            <a:r>
              <a:rPr sz="3600" b="1" spc="-7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of</a:t>
            </a:r>
            <a:r>
              <a:rPr sz="3600" spc="1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the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diaphragm</a:t>
            </a:r>
            <a:endParaRPr sz="3600">
              <a:latin typeface="Calibri"/>
              <a:cs typeface="Calibri"/>
            </a:endParaRPr>
          </a:p>
          <a:p>
            <a:pPr marL="12700" marR="454659">
              <a:lnSpc>
                <a:spcPts val="4360"/>
              </a:lnSpc>
              <a:spcBef>
                <a:spcPts val="90"/>
              </a:spcBef>
              <a:buSzPct val="97222"/>
              <a:buFont typeface="Arial MT"/>
              <a:buChar char="•"/>
              <a:tabLst>
                <a:tab pos="175260" algn="l"/>
              </a:tabLst>
            </a:pPr>
            <a:r>
              <a:rPr sz="3600" b="1" i="1" u="heavy" spc="-30" dirty="0"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Stage</a:t>
            </a:r>
            <a:r>
              <a:rPr sz="3600" b="1" i="1" u="heavy" spc="25" dirty="0"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3600" b="1" i="1" u="heavy" dirty="0"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2</a:t>
            </a:r>
            <a:r>
              <a:rPr sz="3600" b="1" i="1" u="heavy" spc="85" dirty="0"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3600" i="1" u="heavy" dirty="0"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-</a:t>
            </a:r>
            <a:r>
              <a:rPr sz="3600" i="1" spc="-3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lymphoma</a:t>
            </a:r>
            <a:r>
              <a:rPr sz="3600" spc="8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in</a:t>
            </a:r>
            <a:r>
              <a:rPr sz="3600" spc="10" dirty="0">
                <a:latin typeface="Calibri"/>
                <a:cs typeface="Calibri"/>
              </a:rPr>
              <a:t> </a:t>
            </a:r>
            <a:r>
              <a:rPr sz="3600" b="1" u="heavy" spc="10" dirty="0"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two</a:t>
            </a:r>
            <a:r>
              <a:rPr sz="3600" b="1" u="heavy" spc="-50" dirty="0"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3600" b="1" u="heavy" spc="5" dirty="0"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or</a:t>
            </a:r>
            <a:r>
              <a:rPr sz="3600" b="1" u="heavy" spc="-70" dirty="0"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3600" b="1" u="heavy" spc="-20" dirty="0"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more</a:t>
            </a:r>
            <a:r>
              <a:rPr sz="3600" b="1" u="heavy" spc="70" dirty="0"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3600" b="1" u="heavy" spc="-5" dirty="0"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groups</a:t>
            </a:r>
            <a:r>
              <a:rPr sz="3600" b="1" spc="-5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of</a:t>
            </a:r>
            <a:r>
              <a:rPr sz="3600" spc="4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affected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lymph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nodes</a:t>
            </a:r>
            <a:r>
              <a:rPr sz="3600" spc="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+</a:t>
            </a:r>
            <a:r>
              <a:rPr sz="3600" spc="1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only</a:t>
            </a:r>
            <a:r>
              <a:rPr sz="3600" spc="1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on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b="1" u="heavy" spc="5" dirty="0"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one</a:t>
            </a:r>
            <a:r>
              <a:rPr sz="3600" b="1" u="heavy" spc="-20" dirty="0"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3600" b="1" u="heavy" spc="5" dirty="0"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side</a:t>
            </a:r>
            <a:r>
              <a:rPr sz="3600" b="1" spc="1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of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the</a:t>
            </a:r>
            <a:r>
              <a:rPr sz="3600" spc="1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diaphragm</a:t>
            </a:r>
            <a:endParaRPr sz="3600">
              <a:latin typeface="Calibri"/>
              <a:cs typeface="Calibri"/>
            </a:endParaRPr>
          </a:p>
          <a:p>
            <a:pPr marL="174625" indent="-162560">
              <a:lnSpc>
                <a:spcPts val="4125"/>
              </a:lnSpc>
              <a:buSzPct val="97222"/>
              <a:buFont typeface="Arial MT"/>
              <a:buChar char="•"/>
              <a:tabLst>
                <a:tab pos="175260" algn="l"/>
              </a:tabLst>
            </a:pPr>
            <a:r>
              <a:rPr sz="3600" b="1" i="1" u="heavy" spc="-30" dirty="0"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Stage</a:t>
            </a:r>
            <a:r>
              <a:rPr sz="3600" b="1" i="1" u="heavy" spc="25" dirty="0"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3600" b="1" i="1" u="heavy" dirty="0"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3</a:t>
            </a:r>
            <a:r>
              <a:rPr sz="3600" b="1" i="1" u="heavy" spc="85" dirty="0"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3600" i="1" u="heavy" dirty="0"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-</a:t>
            </a:r>
            <a:r>
              <a:rPr sz="3600" i="1" spc="-3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lymphoma</a:t>
            </a:r>
            <a:r>
              <a:rPr sz="3600" spc="8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in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lymph nodes</a:t>
            </a:r>
            <a:r>
              <a:rPr sz="3600" spc="35" dirty="0">
                <a:latin typeface="Calibri"/>
                <a:cs typeface="Calibri"/>
              </a:rPr>
              <a:t> </a:t>
            </a:r>
            <a:r>
              <a:rPr sz="3600" b="1" u="heavy" spc="10" dirty="0"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both</a:t>
            </a:r>
            <a:r>
              <a:rPr sz="3600" b="1" spc="-4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above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and</a:t>
            </a:r>
            <a:r>
              <a:rPr sz="3600" spc="7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below the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3600" spc="-10" dirty="0">
                <a:latin typeface="Calibri"/>
                <a:cs typeface="Calibri"/>
              </a:rPr>
              <a:t>diaphragm.</a:t>
            </a:r>
            <a:endParaRPr sz="3600">
              <a:latin typeface="Calibri"/>
              <a:cs typeface="Calibri"/>
            </a:endParaRPr>
          </a:p>
          <a:p>
            <a:pPr marL="12700" marR="5080">
              <a:lnSpc>
                <a:spcPct val="99700"/>
              </a:lnSpc>
              <a:spcBef>
                <a:spcPts val="50"/>
              </a:spcBef>
              <a:buSzPct val="97222"/>
              <a:buFont typeface="Arial MT"/>
              <a:buChar char="•"/>
              <a:tabLst>
                <a:tab pos="175260" algn="l"/>
              </a:tabLst>
            </a:pPr>
            <a:r>
              <a:rPr sz="3600" b="1" i="1" u="heavy" spc="-30" dirty="0"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Stage</a:t>
            </a:r>
            <a:r>
              <a:rPr sz="3600" b="1" i="1" u="heavy" spc="25" dirty="0"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3600" b="1" i="1" u="heavy" dirty="0"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4</a:t>
            </a:r>
            <a:r>
              <a:rPr sz="3600" b="1" i="1" u="heavy" spc="85" dirty="0"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3600" i="1" u="heavy" dirty="0"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-</a:t>
            </a:r>
            <a:r>
              <a:rPr sz="3600" i="1" spc="-4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the</a:t>
            </a:r>
            <a:r>
              <a:rPr sz="3600" spc="15" dirty="0">
                <a:latin typeface="Calibri"/>
                <a:cs typeface="Calibri"/>
              </a:rPr>
              <a:t> </a:t>
            </a:r>
            <a:r>
              <a:rPr sz="3600" spc="-30" dirty="0">
                <a:latin typeface="Calibri"/>
                <a:cs typeface="Calibri"/>
              </a:rPr>
              <a:t>most</a:t>
            </a:r>
            <a:r>
              <a:rPr sz="3600" spc="8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advanced </a:t>
            </a:r>
            <a:r>
              <a:rPr sz="3600" spc="-25" dirty="0">
                <a:latin typeface="Calibri"/>
                <a:cs typeface="Calibri"/>
              </a:rPr>
              <a:t>stage</a:t>
            </a:r>
            <a:r>
              <a:rPr sz="3600" spc="1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of</a:t>
            </a:r>
            <a:r>
              <a:rPr sz="3600" spc="2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lymphoma=</a:t>
            </a:r>
            <a:r>
              <a:rPr sz="3600" spc="75" dirty="0">
                <a:latin typeface="Calibri"/>
                <a:cs typeface="Calibri"/>
              </a:rPr>
              <a:t> </a:t>
            </a:r>
            <a:r>
              <a:rPr sz="3600" spc="-30" dirty="0">
                <a:latin typeface="Calibri"/>
                <a:cs typeface="Calibri"/>
              </a:rPr>
              <a:t>started</a:t>
            </a:r>
            <a:r>
              <a:rPr sz="3600" spc="8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in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the 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lymph</a:t>
            </a:r>
            <a:r>
              <a:rPr sz="3600" spc="8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nodes</a:t>
            </a:r>
            <a:r>
              <a:rPr sz="3600" spc="114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and</a:t>
            </a:r>
            <a:r>
              <a:rPr sz="3600" spc="6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spread</a:t>
            </a:r>
            <a:r>
              <a:rPr sz="3600" spc="75" dirty="0">
                <a:latin typeface="Calibri"/>
                <a:cs typeface="Calibri"/>
              </a:rPr>
              <a:t> </a:t>
            </a:r>
            <a:r>
              <a:rPr sz="3600" b="1" u="heavy" spc="10" dirty="0"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outside</a:t>
            </a:r>
            <a:r>
              <a:rPr sz="3600" b="1" spc="9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the</a:t>
            </a:r>
            <a:r>
              <a:rPr sz="3600" spc="3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lymph</a:t>
            </a:r>
            <a:r>
              <a:rPr sz="3600" spc="15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nodes</a:t>
            </a:r>
            <a:r>
              <a:rPr sz="3600" spc="1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to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at</a:t>
            </a:r>
            <a:r>
              <a:rPr sz="3600" spc="8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least 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one</a:t>
            </a:r>
            <a:r>
              <a:rPr sz="3600" spc="2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body</a:t>
            </a:r>
            <a:r>
              <a:rPr sz="3600" spc="3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organ</a:t>
            </a:r>
            <a:r>
              <a:rPr sz="3600" spc="-10" dirty="0">
                <a:latin typeface="Calibri"/>
                <a:cs typeface="Calibri"/>
              </a:rPr>
              <a:t> outside</a:t>
            </a:r>
            <a:r>
              <a:rPr sz="3600" spc="10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the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lymphatic</a:t>
            </a:r>
            <a:r>
              <a:rPr sz="3600" spc="60" dirty="0">
                <a:latin typeface="Calibri"/>
                <a:cs typeface="Calibri"/>
              </a:rPr>
              <a:t> </a:t>
            </a:r>
            <a:r>
              <a:rPr sz="3600" spc="-35" dirty="0">
                <a:latin typeface="Calibri"/>
                <a:cs typeface="Calibri"/>
              </a:rPr>
              <a:t>system </a:t>
            </a:r>
            <a:r>
              <a:rPr sz="3600" spc="-15" dirty="0">
                <a:latin typeface="Calibri"/>
                <a:cs typeface="Calibri"/>
              </a:rPr>
              <a:t>(for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example:</a:t>
            </a:r>
            <a:r>
              <a:rPr sz="3600" spc="120" dirty="0">
                <a:latin typeface="Calibri"/>
                <a:cs typeface="Calibri"/>
              </a:rPr>
              <a:t> </a:t>
            </a:r>
            <a:r>
              <a:rPr sz="3600" b="1" spc="-50" dirty="0">
                <a:latin typeface="Calibri"/>
                <a:cs typeface="Calibri"/>
              </a:rPr>
              <a:t>liver, </a:t>
            </a:r>
            <a:r>
              <a:rPr sz="3600" b="1" spc="-800" dirty="0">
                <a:latin typeface="Calibri"/>
                <a:cs typeface="Calibri"/>
              </a:rPr>
              <a:t> </a:t>
            </a:r>
            <a:r>
              <a:rPr sz="3600" b="1" spc="10" dirty="0">
                <a:latin typeface="Calibri"/>
                <a:cs typeface="Calibri"/>
              </a:rPr>
              <a:t>lungs</a:t>
            </a:r>
            <a:r>
              <a:rPr sz="3600" b="1" spc="-80" dirty="0">
                <a:latin typeface="Calibri"/>
                <a:cs typeface="Calibri"/>
              </a:rPr>
              <a:t> </a:t>
            </a:r>
            <a:r>
              <a:rPr sz="3600" b="1" spc="5" dirty="0">
                <a:latin typeface="Calibri"/>
                <a:cs typeface="Calibri"/>
              </a:rPr>
              <a:t>or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spc="15" dirty="0">
                <a:latin typeface="Calibri"/>
                <a:cs typeface="Calibri"/>
              </a:rPr>
              <a:t>bone</a:t>
            </a:r>
            <a:r>
              <a:rPr sz="3600" b="1" spc="-7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marrow</a:t>
            </a:r>
            <a:r>
              <a:rPr sz="3600" b="1" spc="3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or</a:t>
            </a:r>
            <a:r>
              <a:rPr sz="3600" b="1" spc="10" dirty="0">
                <a:latin typeface="Calibri"/>
                <a:cs typeface="Calibri"/>
              </a:rPr>
              <a:t> </a:t>
            </a:r>
            <a:r>
              <a:rPr sz="3600" b="1" spc="5" dirty="0">
                <a:latin typeface="Calibri"/>
                <a:cs typeface="Calibri"/>
              </a:rPr>
              <a:t>solid</a:t>
            </a:r>
            <a:r>
              <a:rPr sz="3600" b="1" spc="-60" dirty="0">
                <a:latin typeface="Calibri"/>
                <a:cs typeface="Calibri"/>
              </a:rPr>
              <a:t> </a:t>
            </a:r>
            <a:r>
              <a:rPr sz="3600" b="1" spc="10" dirty="0">
                <a:latin typeface="Calibri"/>
                <a:cs typeface="Calibri"/>
              </a:rPr>
              <a:t>bones</a:t>
            </a:r>
            <a:r>
              <a:rPr sz="3600" spc="10" dirty="0">
                <a:latin typeface="Calibri"/>
                <a:cs typeface="Calibri"/>
              </a:rPr>
              <a:t>).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771525"/>
          </a:xfrm>
          <a:custGeom>
            <a:avLst/>
            <a:gdLst/>
            <a:ahLst/>
            <a:cxnLst/>
            <a:rect l="l" t="t" r="r" b="b"/>
            <a:pathLst>
              <a:path w="12192000" h="771525">
                <a:moveTo>
                  <a:pt x="12192000" y="0"/>
                </a:moveTo>
                <a:lnTo>
                  <a:pt x="0" y="0"/>
                </a:lnTo>
                <a:lnTo>
                  <a:pt x="0" y="771525"/>
                </a:lnTo>
                <a:lnTo>
                  <a:pt x="12192000" y="771525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48254" y="0"/>
            <a:ext cx="7096759" cy="70104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u="heavy" spc="-10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Staging</a:t>
            </a:r>
            <a:r>
              <a:rPr sz="4400" u="heavy" spc="-30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4400" u="heavy" spc="20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of</a:t>
            </a:r>
            <a:r>
              <a:rPr sz="4400" u="heavy" spc="-10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4400" u="heavy" spc="5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Hodgkin</a:t>
            </a:r>
            <a:r>
              <a:rPr sz="4400" u="heavy" spc="-90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4400" u="heavy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Lymphoma</a:t>
            </a:r>
            <a:endParaRPr sz="440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276</Words>
  <Application>Microsoft Office PowerPoint</Application>
  <PresentationFormat>Custom</PresentationFormat>
  <Paragraphs>62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Part Two</vt:lpstr>
      <vt:lpstr>PowerPoint Presentation</vt:lpstr>
      <vt:lpstr>PowerPoint Presentation</vt:lpstr>
      <vt:lpstr>PowerPoint Presentation</vt:lpstr>
      <vt:lpstr>Types of lymphomas:</vt:lpstr>
      <vt:lpstr>1..Hodgkin Lymphoma [HL]:</vt:lpstr>
      <vt:lpstr>PowerPoint Presentation</vt:lpstr>
      <vt:lpstr>PowerPoint Presentation</vt:lpstr>
      <vt:lpstr>Staging of Hodgkin Lymphoma</vt:lpstr>
      <vt:lpstr>Staging of Hodgkin Lymphoma= (Hodgkin  Disease)</vt:lpstr>
      <vt:lpstr>PowerPoint Presentation</vt:lpstr>
      <vt:lpstr>PowerPoint Presentation</vt:lpstr>
      <vt:lpstr>Hodgkin lymphoma</vt:lpstr>
      <vt:lpstr>Hodgkin lymphoma</vt:lpstr>
      <vt:lpstr>2..Non-Hodgkin lymphoma [NHL]:</vt:lpstr>
      <vt:lpstr>PowerPoint Presentation</vt:lpstr>
      <vt:lpstr>PowerPoint Presentation</vt:lpstr>
      <vt:lpstr>Non-Hodgkin lymphoma</vt:lpstr>
      <vt:lpstr>Non-Hodgkin lymphoma</vt:lpstr>
      <vt:lpstr>PowerPoint Presentation</vt:lpstr>
      <vt:lpstr>PowerPoint Presentation</vt:lpstr>
      <vt:lpstr>PowerPoint Presentation</vt:lpstr>
      <vt:lpstr>PowerPoint Presentation</vt:lpstr>
      <vt:lpstr>3..Burkitt lymphoma [BL]:</vt:lpstr>
      <vt:lpstr>1) Epstein Barr virus (EBV)= Africa</vt:lpstr>
      <vt:lpstr>PowerPoint Presentation</vt:lpstr>
      <vt:lpstr>PowerPoint Presentation</vt:lpstr>
      <vt:lpstr>4..Multiple Myeloma [MM]:</vt:lpstr>
      <vt:lpstr>PowerPoint Presentation</vt:lpstr>
      <vt:lpstr>PowerPoint Presentation</vt:lpstr>
      <vt:lpstr>Most Common Treatments for Leukemia  and Lymphoma=depend on type and stage of  cancer 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Two</dc:title>
  <dc:creator>PC</dc:creator>
  <cp:lastModifiedBy>Maher</cp:lastModifiedBy>
  <cp:revision>1</cp:revision>
  <dcterms:created xsi:type="dcterms:W3CDTF">2023-12-01T21:45:58Z</dcterms:created>
  <dcterms:modified xsi:type="dcterms:W3CDTF">2023-12-01T21:50:29Z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2023-11-30T00:00:00Z</vt:filetime>
  </property>
  <property fmtid="{D5CDD505-2E9C-101B-9397-08002B2CF9AE}" pid="3" name="LastSaved">
    <vt:filetime>2023-12-01T00:00:00Z</vt:filetime>
  </property>
</Properties>
</file>