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6" r:id="rId2"/>
    <p:sldId id="263" r:id="rId3"/>
    <p:sldId id="258" r:id="rId4"/>
    <p:sldId id="264" r:id="rId5"/>
    <p:sldId id="265" r:id="rId6"/>
    <p:sldId id="267" r:id="rId7"/>
    <p:sldId id="268" r:id="rId8"/>
    <p:sldId id="269"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C4A8717-B41B-4F31-8CB6-40CEF14A64DD}" type="datetimeFigureOut">
              <a:rPr lang="ar-SA" smtClean="0"/>
              <a:t>04/04/45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4F7C426-AEF2-442E-ADC1-6C42208B764B}" type="slidenum">
              <a:rPr lang="ar-SA" smtClean="0"/>
              <a:t>‹#›</a:t>
            </a:fld>
            <a:endParaRPr lang="ar-SA"/>
          </a:p>
        </p:txBody>
      </p:sp>
    </p:spTree>
    <p:extLst>
      <p:ext uri="{BB962C8B-B14F-4D97-AF65-F5344CB8AC3E}">
        <p14:creationId xmlns:p14="http://schemas.microsoft.com/office/powerpoint/2010/main" val="8635712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F9D6052-061A-4E47-9F2B-C57028BEF0E7}" type="datetime1">
              <a:rPr lang="ar-SA" smtClean="0"/>
              <a:t>04/04/45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186CCCD-F452-4B83-90C6-2F83CD2FDBFC}" type="datetime1">
              <a:rPr lang="ar-SA" smtClean="0"/>
              <a:t>04/04/45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632906C-BE99-40BA-AD56-759F0A8CAC83}" type="datetime1">
              <a:rPr lang="ar-SA" smtClean="0"/>
              <a:t>04/04/45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E4E4ED1-584A-45ED-9E47-5E939EDA887E}" type="datetime1">
              <a:rPr lang="ar-SA" smtClean="0"/>
              <a:t>04/04/45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BB99C43-0EFB-4C4B-9DAF-0C4AA8A1F974}" type="datetime1">
              <a:rPr lang="ar-SA" smtClean="0"/>
              <a:t>04/04/45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E7ABF9E-7261-4960-A726-2C1BD98D8BA0}" type="datetime1">
              <a:rPr lang="ar-SA" smtClean="0"/>
              <a:t>04/04/45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11E7E9A-37FA-44A7-8FDE-33A63CA8E419}" type="datetime1">
              <a:rPr lang="ar-SA" smtClean="0"/>
              <a:t>04/04/45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6F8D00B-B77F-49BE-8591-29E1453CEA08}" type="datetime1">
              <a:rPr lang="ar-SA" smtClean="0"/>
              <a:t>04/04/45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09BA083-0946-4D34-8531-427D855834D7}" type="datetime1">
              <a:rPr lang="ar-SA" smtClean="0"/>
              <a:t>04/04/45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6867BA4-715D-4A5B-81EF-709E888A7802}" type="datetime1">
              <a:rPr lang="ar-SA" smtClean="0"/>
              <a:t>04/04/45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DDB7F19-9BAA-4E3E-B4E8-3C77C0CA8341}" type="datetime1">
              <a:rPr lang="ar-SA" smtClean="0"/>
              <a:t>04/04/45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76FC0A5-8A98-4510-A7F3-745E3DB716B8}" type="datetime1">
              <a:rPr lang="ar-SA" smtClean="0"/>
              <a:t>04/04/45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OQAYA HAMZA\Desktop\غلاللللللللللف.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6" y="44624"/>
            <a:ext cx="9108504" cy="6741368"/>
          </a:xfrm>
          <a:prstGeom prst="rect">
            <a:avLst/>
          </a:prstGeom>
          <a:noFill/>
          <a:extLst>
            <a:ext uri="{909E8E84-426E-40DD-AFC4-6F175D3DCCD1}">
              <a14:hiddenFill xmlns:a14="http://schemas.microsoft.com/office/drawing/2010/main">
                <a:solidFill>
                  <a:srgbClr val="FFFFFF"/>
                </a:solidFill>
              </a14:hiddenFill>
            </a:ext>
          </a:extLst>
        </p:spPr>
      </p:pic>
      <p:sp>
        <p:nvSpPr>
          <p:cNvPr id="4" name="مربع نص 3"/>
          <p:cNvSpPr txBox="1"/>
          <p:nvPr/>
        </p:nvSpPr>
        <p:spPr>
          <a:xfrm>
            <a:off x="7020272" y="3625860"/>
            <a:ext cx="2016224" cy="523220"/>
          </a:xfrm>
          <a:prstGeom prst="rect">
            <a:avLst/>
          </a:prstGeom>
          <a:solidFill>
            <a:schemeClr val="accent3">
              <a:lumMod val="20000"/>
              <a:lumOff val="80000"/>
            </a:schemeClr>
          </a:solidFill>
        </p:spPr>
        <p:txBody>
          <a:bodyPr wrap="square" rtlCol="1">
            <a:spAutoFit/>
          </a:bodyPr>
          <a:lstStyle/>
          <a:p>
            <a:r>
              <a:rPr lang="ar-IQ" sz="2800" b="1" dirty="0" smtClean="0">
                <a:solidFill>
                  <a:srgbClr val="FF0000"/>
                </a:solidFill>
              </a:rPr>
              <a:t>محاضرة (1</a:t>
            </a:r>
            <a:r>
              <a:rPr lang="ar-SA" sz="2800" b="1" smtClean="0">
                <a:solidFill>
                  <a:srgbClr val="FF0000"/>
                </a:solidFill>
              </a:rPr>
              <a:t>7</a:t>
            </a:r>
            <a:r>
              <a:rPr lang="ar-IQ" sz="2800" b="1" smtClean="0">
                <a:solidFill>
                  <a:srgbClr val="FF0000"/>
                </a:solidFill>
              </a:rPr>
              <a:t>)</a:t>
            </a:r>
            <a:endParaRPr lang="ar-SA" sz="2800" b="1" dirty="0">
              <a:solidFill>
                <a:srgbClr val="FF0000"/>
              </a:solidFill>
            </a:endParaRPr>
          </a:p>
        </p:txBody>
      </p:sp>
      <p:sp>
        <p:nvSpPr>
          <p:cNvPr id="5" name="مربع نص 4"/>
          <p:cNvSpPr txBox="1"/>
          <p:nvPr/>
        </p:nvSpPr>
        <p:spPr>
          <a:xfrm>
            <a:off x="1540323" y="4140369"/>
            <a:ext cx="2167581" cy="584775"/>
          </a:xfrm>
          <a:prstGeom prst="rect">
            <a:avLst/>
          </a:prstGeom>
          <a:noFill/>
          <a:ln>
            <a:solidFill>
              <a:schemeClr val="accent2">
                <a:lumMod val="20000"/>
                <a:lumOff val="80000"/>
              </a:schemeClr>
            </a:solidFill>
          </a:ln>
        </p:spPr>
        <p:txBody>
          <a:bodyPr wrap="none" rtlCol="1">
            <a:spAutoFit/>
          </a:bodyPr>
          <a:lstStyle/>
          <a:p>
            <a:r>
              <a:rPr lang="ar-SA" sz="3200" b="1" dirty="0" smtClean="0">
                <a:solidFill>
                  <a:srgbClr val="FF0000"/>
                </a:solidFill>
              </a:rPr>
              <a:t>2023-2024</a:t>
            </a:r>
            <a:endParaRPr lang="ar-SA" sz="3200" b="1" dirty="0">
              <a:solidFill>
                <a:srgbClr val="FF0000"/>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a:t>
            </a:fld>
            <a:endParaRPr lang="ar-SA"/>
          </a:p>
        </p:txBody>
      </p:sp>
    </p:spTree>
    <p:extLst>
      <p:ext uri="{BB962C8B-B14F-4D97-AF65-F5344CB8AC3E}">
        <p14:creationId xmlns:p14="http://schemas.microsoft.com/office/powerpoint/2010/main" val="3048982290"/>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solidFill>
        </p:spPr>
        <p:style>
          <a:lnRef idx="2">
            <a:schemeClr val="accent4"/>
          </a:lnRef>
          <a:fillRef idx="1">
            <a:schemeClr val="lt1"/>
          </a:fillRef>
          <a:effectRef idx="0">
            <a:schemeClr val="accent4"/>
          </a:effectRef>
          <a:fontRef idx="minor">
            <a:schemeClr val="dk1"/>
          </a:fontRef>
        </p:style>
        <p:txBody>
          <a:bodyPr>
            <a:normAutofit/>
          </a:bodyPr>
          <a:lstStyle/>
          <a:p>
            <a:r>
              <a:rPr lang="ar-SA" sz="6600" b="1" dirty="0" smtClean="0">
                <a:solidFill>
                  <a:srgbClr val="FF0000"/>
                </a:solidFill>
              </a:rPr>
              <a:t>التسويق السياسي</a:t>
            </a:r>
            <a:endParaRPr lang="ar-SA" sz="6600" b="1" dirty="0">
              <a:solidFill>
                <a:srgbClr val="FF0000"/>
              </a:solidFill>
            </a:endParaRPr>
          </a:p>
        </p:txBody>
      </p:sp>
      <p:sp>
        <p:nvSpPr>
          <p:cNvPr id="3" name="عنصر نائب للمحتوى 2"/>
          <p:cNvSpPr>
            <a:spLocks noGrp="1"/>
          </p:cNvSpPr>
          <p:nvPr>
            <p:ph idx="1"/>
          </p:nvPr>
        </p:nvSpPr>
        <p:spPr>
          <a:xfrm>
            <a:off x="3275856" y="1600200"/>
            <a:ext cx="5410944" cy="4525963"/>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ar-SA" b="1" dirty="0" smtClean="0">
                <a:latin typeface="Simplified Arabic"/>
                <a:ea typeface="Calibri"/>
              </a:rPr>
              <a:t>السياسيون </a:t>
            </a:r>
            <a:r>
              <a:rPr lang="ar-SA" b="1" dirty="0">
                <a:latin typeface="Simplified Arabic"/>
                <a:ea typeface="Calibri"/>
              </a:rPr>
              <a:t>اصبحوا اكثر اهتماماً بالتسويق والطرق التكنلوجية المستخدمة بواسطة الشركات في تسويق منتجاتها وخدماتها وفي تسويق انفسهم وافكارهم لذا لابد لهم من الاعتماد على التسويق ليس فقط لكسب الانتخابات او للوصول الى السلطة ولكن ايضاً للنجاح في عملهم بعد تسلمهم المناصب .</a:t>
            </a:r>
            <a:endParaRPr lang="en-US" b="1" dirty="0">
              <a:latin typeface="Simplified Arabic"/>
              <a:ea typeface="Calibri"/>
            </a:endParaRPr>
          </a:p>
          <a:p>
            <a:pPr marL="0" indent="0" algn="just">
              <a:buNone/>
            </a:pPr>
            <a:endParaRPr lang="ar-SA"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2</a:t>
            </a:fld>
            <a:endParaRPr lang="ar-SA"/>
          </a:p>
        </p:txBody>
      </p:sp>
      <p:sp>
        <p:nvSpPr>
          <p:cNvPr id="5" name="مستطيل 4"/>
          <p:cNvSpPr/>
          <p:nvPr/>
        </p:nvSpPr>
        <p:spPr>
          <a:xfrm>
            <a:off x="467544" y="1628800"/>
            <a:ext cx="2592288" cy="2088232"/>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ستطيل 5"/>
          <p:cNvSpPr/>
          <p:nvPr/>
        </p:nvSpPr>
        <p:spPr>
          <a:xfrm>
            <a:off x="467544" y="3933056"/>
            <a:ext cx="2592288" cy="2210544"/>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834368775"/>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51920" y="273050"/>
            <a:ext cx="4834880" cy="5853113"/>
          </a:xfrm>
        </p:spPr>
        <p:style>
          <a:lnRef idx="1">
            <a:schemeClr val="accent5"/>
          </a:lnRef>
          <a:fillRef idx="2">
            <a:schemeClr val="accent5"/>
          </a:fillRef>
          <a:effectRef idx="1">
            <a:schemeClr val="accent5"/>
          </a:effectRef>
          <a:fontRef idx="minor">
            <a:schemeClr val="dk1"/>
          </a:fontRef>
        </p:style>
        <p:txBody>
          <a:bodyPr/>
          <a:lstStyle/>
          <a:p>
            <a:pPr algn="just"/>
            <a:r>
              <a:rPr lang="ar-SA" b="1" dirty="0">
                <a:ea typeface="Calibri"/>
                <a:cs typeface="Simplified Arabic"/>
              </a:rPr>
              <a:t>ويعطي كثير من خبراء التسويق اهمية لعملية بناء قصص اخبارية تستهدف بناء او دعم او تصميم الصورة الذهنية لجهة سياسية معينة وهو ما يعد احد النقاط الاساس التي يرتكز عليها التسويق باعتبارها محاولة </a:t>
            </a:r>
            <a:r>
              <a:rPr lang="ar-SA" b="1" dirty="0" err="1">
                <a:ea typeface="Calibri"/>
                <a:cs typeface="Simplified Arabic"/>
              </a:rPr>
              <a:t>لاقناع</a:t>
            </a:r>
            <a:r>
              <a:rPr lang="ar-SA" b="1" dirty="0">
                <a:ea typeface="Calibri"/>
                <a:cs typeface="Simplified Arabic"/>
              </a:rPr>
              <a:t> الجمهور من خلال قصص اخبارية مبالغ فيها واحيانا غير دقيقة او مختلقة .</a:t>
            </a:r>
            <a:endParaRPr lang="ar-SA" b="1" dirty="0"/>
          </a:p>
        </p:txBody>
      </p:sp>
      <p:sp>
        <p:nvSpPr>
          <p:cNvPr id="4" name="عنصر نائب للنص 3"/>
          <p:cNvSpPr>
            <a:spLocks noGrp="1"/>
          </p:cNvSpPr>
          <p:nvPr>
            <p:ph type="body" sz="half" idx="2"/>
          </p:nvPr>
        </p:nvSpPr>
        <p:spPr>
          <a:xfrm>
            <a:off x="411559" y="332657"/>
            <a:ext cx="3296345" cy="5904656"/>
          </a:xfr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5"/>
          </a:lnRef>
          <a:fillRef idx="1">
            <a:schemeClr val="lt1"/>
          </a:fillRef>
          <a:effectRef idx="0">
            <a:schemeClr val="accent5"/>
          </a:effectRef>
          <a:fontRef idx="minor">
            <a:schemeClr val="dk1"/>
          </a:fontRef>
        </p:style>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3</a:t>
            </a:fld>
            <a:endParaRPr lang="ar-SA"/>
          </a:p>
        </p:txBody>
      </p:sp>
    </p:spTree>
    <p:extLst>
      <p:ext uri="{BB962C8B-B14F-4D97-AF65-F5344CB8AC3E}">
        <p14:creationId xmlns:p14="http://schemas.microsoft.com/office/powerpoint/2010/main" val="2791822291"/>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circle(in)">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3888" y="188640"/>
            <a:ext cx="5122912" cy="6192688"/>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just">
              <a:buNone/>
            </a:pPr>
            <a:r>
              <a:rPr lang="ar-SA" b="1" dirty="0">
                <a:ea typeface="Calibri"/>
                <a:cs typeface="Simplified Arabic"/>
              </a:rPr>
              <a:t>ويستفيد من التسويق السياسي الاختصاصيون مثل المرشحين للانتخابات على كل المستويات والمستشارين السياسيين وجماعات الضغط ومديري اللجان السياسية وجامعي التبرعات ومنظمي الاستفتاءات والمسؤولين الحكوميين واختصاصي الاعلانات السياسية والصحفيين ومديري العلاقات العامة ومستشاري الاتصال المباشر ومديري الاحزاب السياسية وموظفيها</a:t>
            </a:r>
            <a:r>
              <a:rPr lang="ar-SA" b="1" dirty="0" smtClean="0">
                <a:ea typeface="Calibri"/>
                <a:cs typeface="Simplified Arabic"/>
              </a:rPr>
              <a:t>.</a:t>
            </a:r>
            <a:r>
              <a:rPr lang="ar-SA" b="1" dirty="0">
                <a:latin typeface="Simplified Arabic"/>
                <a:ea typeface="Calibri"/>
              </a:rPr>
              <a:t> </a:t>
            </a:r>
            <a:endParaRPr lang="ar-SA"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4</a:t>
            </a:fld>
            <a:endParaRPr lang="ar-SA"/>
          </a:p>
        </p:txBody>
      </p:sp>
      <p:sp>
        <p:nvSpPr>
          <p:cNvPr id="5" name="مستطيل 4"/>
          <p:cNvSpPr/>
          <p:nvPr/>
        </p:nvSpPr>
        <p:spPr>
          <a:xfrm>
            <a:off x="467544" y="188640"/>
            <a:ext cx="2952328" cy="3024336"/>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ستطيل 5"/>
          <p:cNvSpPr/>
          <p:nvPr/>
        </p:nvSpPr>
        <p:spPr>
          <a:xfrm>
            <a:off x="467544" y="3429000"/>
            <a:ext cx="2952328" cy="3002632"/>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015354403"/>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style>
          <a:lnRef idx="1">
            <a:schemeClr val="accent5"/>
          </a:lnRef>
          <a:fillRef idx="2">
            <a:schemeClr val="accent5"/>
          </a:fillRef>
          <a:effectRef idx="1">
            <a:schemeClr val="accent5"/>
          </a:effectRef>
          <a:fontRef idx="minor">
            <a:schemeClr val="dk1"/>
          </a:fontRef>
        </p:style>
        <p:txBody>
          <a:bodyPr>
            <a:normAutofit/>
          </a:bodyPr>
          <a:lstStyle/>
          <a:p>
            <a:pPr marL="0" lvl="0" indent="0" algn="just">
              <a:buNone/>
            </a:pPr>
            <a:r>
              <a:rPr lang="ar-SA" b="1" dirty="0">
                <a:solidFill>
                  <a:prstClr val="black"/>
                </a:solidFill>
                <a:latin typeface="Simplified Arabic"/>
                <a:ea typeface="Calibri"/>
              </a:rPr>
              <a:t>وتوظف الانظمة السياسية وسائل الاتصال للعرض والترويج لسياساتها وتكوين صورة ذهنية ايجابية عن الحكومة لدى افراد المجتمع فوسائل الاتصال مهمة للنخبة لتحقيق السيطرة والتحكم في الجمهور ليس في الحملات الانتخابية فقط وانما في جميع الاوقات نظراً لما توفره من سهولة في عملية الوصول الى جمهور الناخبين ولكونها قناة اتصال بين الحاكم والمحكوم خصوصاً ان نمو وسائل الاتصال جعل منها بالنسبة </a:t>
            </a:r>
            <a:r>
              <a:rPr lang="ar-SA" b="1" dirty="0" err="1">
                <a:solidFill>
                  <a:prstClr val="black"/>
                </a:solidFill>
                <a:latin typeface="Simplified Arabic"/>
                <a:ea typeface="Calibri"/>
              </a:rPr>
              <a:t>لاغلبية</a:t>
            </a:r>
            <a:r>
              <a:rPr lang="ar-SA" b="1" dirty="0">
                <a:solidFill>
                  <a:prstClr val="black"/>
                </a:solidFill>
                <a:latin typeface="Simplified Arabic"/>
                <a:ea typeface="Calibri"/>
              </a:rPr>
              <a:t> افراد المجتمع مصدراً </a:t>
            </a:r>
            <a:r>
              <a:rPr lang="ar-SA" b="1" dirty="0" smtClean="0">
                <a:solidFill>
                  <a:prstClr val="black"/>
                </a:solidFill>
                <a:latin typeface="Simplified Arabic"/>
                <a:ea typeface="Calibri"/>
              </a:rPr>
              <a:t>رئيسياً </a:t>
            </a:r>
            <a:r>
              <a:rPr lang="ar-SA" b="1" dirty="0">
                <a:solidFill>
                  <a:prstClr val="black"/>
                </a:solidFill>
                <a:latin typeface="Simplified Arabic"/>
                <a:ea typeface="Calibri"/>
              </a:rPr>
              <a:t>للمعلومات السياسية اضافة الى ان الشخصيات السياسية تعي ان ما تغطيه الوسائل وما يقدم على الشاشة يحدد اجندة الحملة الانتخابية للسياسيين .</a:t>
            </a:r>
            <a:endParaRPr lang="en-US" b="1" dirty="0">
              <a:solidFill>
                <a:prstClr val="black"/>
              </a:solidFill>
              <a:latin typeface="Simplified Arabic"/>
              <a:ea typeface="Calibri"/>
            </a:endParaRPr>
          </a:p>
          <a:p>
            <a:pPr marL="0" indent="0" algn="just">
              <a:buNone/>
            </a:pPr>
            <a:endParaRPr lang="ar-SA" b="1" dirty="0">
              <a:solidFill>
                <a:prstClr val="black"/>
              </a:solidFill>
            </a:endParaRPr>
          </a:p>
          <a:p>
            <a:pPr marL="0" indent="0" algn="just">
              <a:buNone/>
            </a:pPr>
            <a:endParaRPr lang="ar-SA" sz="36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5</a:t>
            </a:fld>
            <a:endParaRPr lang="ar-SA"/>
          </a:p>
        </p:txBody>
      </p:sp>
    </p:spTree>
    <p:extLst>
      <p:ext uri="{BB962C8B-B14F-4D97-AF65-F5344CB8AC3E}">
        <p14:creationId xmlns:p14="http://schemas.microsoft.com/office/powerpoint/2010/main" val="4015354403"/>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marL="0" indent="0" algn="just">
              <a:buNone/>
            </a:pPr>
            <a:r>
              <a:rPr lang="ar-SA" b="1" dirty="0">
                <a:latin typeface="Simplified Arabic"/>
                <a:ea typeface="Calibri"/>
              </a:rPr>
              <a:t>والسياسيون ينظرون للتلفزيون خصوصاً في اوقات الانتخابات كأداة رئيسة </a:t>
            </a:r>
            <a:r>
              <a:rPr lang="ar-SA" b="1" dirty="0" err="1">
                <a:latin typeface="Simplified Arabic"/>
                <a:ea typeface="Calibri"/>
              </a:rPr>
              <a:t>لاقناع</a:t>
            </a:r>
            <a:r>
              <a:rPr lang="ar-SA" b="1" dirty="0">
                <a:latin typeface="Simplified Arabic"/>
                <a:ea typeface="Calibri"/>
              </a:rPr>
              <a:t> الجمهور بوجهة نظرهم اكثر من كونه اداة معلومات للشؤون العامة . </a:t>
            </a:r>
            <a:r>
              <a:rPr lang="ar-SA" b="1" dirty="0" smtClean="0">
                <a:latin typeface="Simplified Arabic"/>
                <a:ea typeface="Calibri"/>
              </a:rPr>
              <a:t>وقد </a:t>
            </a:r>
            <a:r>
              <a:rPr lang="ar-SA" b="1" dirty="0">
                <a:latin typeface="Simplified Arabic"/>
                <a:ea typeface="Calibri"/>
              </a:rPr>
              <a:t>ادى الاهتمام بالتسويق السياسي الى ظهور هيئات استشارية للحملات ومؤسسات للدعاية وانتاج الاعلان السياسي لتصميم البرامج الانتخابية واختيار وسائل الدعاية والاعلان المناسبة لتسويق المرشحين والتعريف </a:t>
            </a:r>
            <a:r>
              <a:rPr lang="ar-SA" b="1" dirty="0" smtClean="0">
                <a:latin typeface="Simplified Arabic"/>
                <a:ea typeface="Calibri"/>
              </a:rPr>
              <a:t>ببرامجهم</a:t>
            </a:r>
            <a:endParaRPr lang="ar-SA" b="1" dirty="0"/>
          </a:p>
        </p:txBody>
      </p:sp>
      <p:sp>
        <p:nvSpPr>
          <p:cNvPr id="4" name="عنصر نائب للنص 3"/>
          <p:cNvSpPr>
            <a:spLocks noGrp="1"/>
          </p:cNvSpPr>
          <p:nvPr>
            <p:ph type="body" sz="half" idx="2"/>
          </p:nvPr>
        </p:nvSpPr>
        <p:spPr>
          <a:xfrm>
            <a:off x="411559" y="332657"/>
            <a:ext cx="3008313" cy="5904656"/>
          </a:xfr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5"/>
          </a:lnRef>
          <a:fillRef idx="1">
            <a:schemeClr val="lt1"/>
          </a:fillRef>
          <a:effectRef idx="0">
            <a:schemeClr val="accent5"/>
          </a:effectRef>
          <a:fontRef idx="minor">
            <a:schemeClr val="dk1"/>
          </a:fontRef>
        </p:style>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6</a:t>
            </a:fld>
            <a:endParaRPr lang="ar-SA"/>
          </a:p>
        </p:txBody>
      </p:sp>
    </p:spTree>
    <p:extLst>
      <p:ext uri="{BB962C8B-B14F-4D97-AF65-F5344CB8AC3E}">
        <p14:creationId xmlns:p14="http://schemas.microsoft.com/office/powerpoint/2010/main" val="3926757083"/>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circle(in)">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style>
          <a:lnRef idx="1">
            <a:schemeClr val="accent5"/>
          </a:lnRef>
          <a:fillRef idx="2">
            <a:schemeClr val="accent5"/>
          </a:fillRef>
          <a:effectRef idx="1">
            <a:schemeClr val="accent5"/>
          </a:effectRef>
          <a:fontRef idx="minor">
            <a:schemeClr val="dk1"/>
          </a:fontRef>
        </p:style>
        <p:txBody>
          <a:bodyPr>
            <a:normAutofit/>
          </a:bodyPr>
          <a:lstStyle/>
          <a:p>
            <a:pPr marL="0" lvl="0" indent="0" algn="just">
              <a:buNone/>
            </a:pPr>
            <a:r>
              <a:rPr lang="ar-SA" sz="3600" b="1" dirty="0">
                <a:solidFill>
                  <a:prstClr val="black"/>
                </a:solidFill>
                <a:latin typeface="Simplified Arabic"/>
                <a:ea typeface="Calibri"/>
              </a:rPr>
              <a:t>حيث تشير الدراسات الى ان من اهم عوامل نجاح المرشح براعته في استخدام الاعلان التلفزيوني للتسويق عن نفسه وبيان اوجه القوة في شخصيته وقدرته على اقناع الناخبين ببرنامجه الانتخابي ومشروعه السياسي الذي يروج له. </a:t>
            </a:r>
            <a:endParaRPr lang="en-US" sz="3600" b="1" dirty="0">
              <a:solidFill>
                <a:prstClr val="black"/>
              </a:solidFill>
              <a:latin typeface="Simplified Arabic"/>
              <a:ea typeface="Calibri"/>
            </a:endParaRPr>
          </a:p>
          <a:p>
            <a:pPr marL="0" indent="0" algn="just">
              <a:buNone/>
            </a:pPr>
            <a:r>
              <a:rPr lang="ar-SA" sz="3600" b="1" dirty="0">
                <a:latin typeface="Simplified Arabic"/>
                <a:ea typeface="Calibri"/>
              </a:rPr>
              <a:t>وقد توصلت نتائج استطلاع اجرته صحيفة نيويورك تايمز وشبكة سي بي اس الى ان اكثر من 25% من الناخبين الذين يشتركون بالانتخابات قد تأثروا </a:t>
            </a:r>
            <a:r>
              <a:rPr lang="ar-SA" sz="3600" b="1" dirty="0" err="1">
                <a:latin typeface="Simplified Arabic"/>
                <a:ea typeface="Calibri"/>
              </a:rPr>
              <a:t>بالاعلانات</a:t>
            </a:r>
            <a:r>
              <a:rPr lang="ar-SA" sz="3600" b="1" dirty="0">
                <a:latin typeface="Simplified Arabic"/>
                <a:ea typeface="Calibri"/>
              </a:rPr>
              <a:t> السياسية التلفزيونية في صناعة قرارهم الانتخابي.</a:t>
            </a:r>
            <a:endParaRPr lang="en-US" sz="3600" b="1" dirty="0">
              <a:latin typeface="Simplified Arabic"/>
              <a:ea typeface="Calibri"/>
            </a:endParaRPr>
          </a:p>
          <a:p>
            <a:pPr marL="0" indent="0">
              <a:buNone/>
            </a:pPr>
            <a:endParaRPr lang="ar-SA" sz="3600"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7</a:t>
            </a:fld>
            <a:endParaRPr lang="ar-SA"/>
          </a:p>
        </p:txBody>
      </p:sp>
    </p:spTree>
    <p:extLst>
      <p:ext uri="{BB962C8B-B14F-4D97-AF65-F5344CB8AC3E}">
        <p14:creationId xmlns:p14="http://schemas.microsoft.com/office/powerpoint/2010/main" val="1255327298"/>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solidFill>
        </p:spPr>
        <p:style>
          <a:lnRef idx="2">
            <a:schemeClr val="accent4"/>
          </a:lnRef>
          <a:fillRef idx="1">
            <a:schemeClr val="lt1"/>
          </a:fillRef>
          <a:effectRef idx="0">
            <a:schemeClr val="accent4"/>
          </a:effectRef>
          <a:fontRef idx="minor">
            <a:schemeClr val="dk1"/>
          </a:fontRef>
        </p:style>
        <p:txBody>
          <a:bodyPr>
            <a:normAutofit/>
          </a:bodyPr>
          <a:lstStyle/>
          <a:p>
            <a:r>
              <a:rPr lang="ar-SA" sz="4800" b="1" dirty="0" smtClean="0">
                <a:solidFill>
                  <a:srgbClr val="FF0000"/>
                </a:solidFill>
              </a:rPr>
              <a:t>الجانب السلبي </a:t>
            </a:r>
            <a:r>
              <a:rPr lang="ar-SA" sz="4800" b="1" dirty="0" err="1" smtClean="0">
                <a:solidFill>
                  <a:srgbClr val="FF0000"/>
                </a:solidFill>
              </a:rPr>
              <a:t>للاعلان</a:t>
            </a:r>
            <a:r>
              <a:rPr lang="ar-SA" sz="4800" b="1" dirty="0" smtClean="0">
                <a:solidFill>
                  <a:srgbClr val="FF0000"/>
                </a:solidFill>
              </a:rPr>
              <a:t> السياسي</a:t>
            </a:r>
            <a:endParaRPr lang="ar-SA" sz="4800" b="1" dirty="0">
              <a:solidFill>
                <a:srgbClr val="FF0000"/>
              </a:solidFill>
            </a:endParaRPr>
          </a:p>
        </p:txBody>
      </p:sp>
      <p:sp>
        <p:nvSpPr>
          <p:cNvPr id="3" name="عنصر نائب للمحتوى 2"/>
          <p:cNvSpPr>
            <a:spLocks noGrp="1"/>
          </p:cNvSpPr>
          <p:nvPr>
            <p:ph idx="1"/>
          </p:nvPr>
        </p:nvSpPr>
        <p:spPr>
          <a:xfrm>
            <a:off x="457200" y="1600200"/>
            <a:ext cx="8229600" cy="4997152"/>
          </a:xfrm>
        </p:spPr>
        <p:style>
          <a:lnRef idx="1">
            <a:schemeClr val="accent5"/>
          </a:lnRef>
          <a:fillRef idx="2">
            <a:schemeClr val="accent5"/>
          </a:fillRef>
          <a:effectRef idx="1">
            <a:schemeClr val="accent5"/>
          </a:effectRef>
          <a:fontRef idx="minor">
            <a:schemeClr val="dk1"/>
          </a:fontRef>
        </p:style>
        <p:txBody>
          <a:bodyPr>
            <a:noAutofit/>
          </a:bodyPr>
          <a:lstStyle/>
          <a:p>
            <a:pPr marL="0" lvl="0" indent="0" algn="just">
              <a:buNone/>
            </a:pPr>
            <a:r>
              <a:rPr lang="ar-SA" b="1" dirty="0">
                <a:solidFill>
                  <a:prstClr val="black"/>
                </a:solidFill>
                <a:latin typeface="Simplified Arabic"/>
                <a:ea typeface="Calibri"/>
              </a:rPr>
              <a:t>كما ان الجوانب السلبية في مضمون الاعلان السياسي قد تؤدي الى انكماش نسبة التصويت في الانتخابات والمشاركة السياسية بصفة عامة وهناك نسبة كبيرة ترى ان الحملات الاعلانية الانتخابية السلبية تدفعهم الى الامتناع عن التصويت </a:t>
            </a:r>
            <a:r>
              <a:rPr lang="ar-SA" b="1" dirty="0" err="1">
                <a:solidFill>
                  <a:prstClr val="black"/>
                </a:solidFill>
                <a:latin typeface="Simplified Arabic"/>
                <a:ea typeface="Calibri"/>
              </a:rPr>
              <a:t>لانها</a:t>
            </a:r>
            <a:r>
              <a:rPr lang="ar-SA" b="1" dirty="0">
                <a:solidFill>
                  <a:prstClr val="black"/>
                </a:solidFill>
                <a:latin typeface="Simplified Arabic"/>
                <a:ea typeface="Calibri"/>
              </a:rPr>
              <a:t> هذه الاعلانات تؤدي الى تزييف وعي الناخبين وقد يدفعهم الى سوء اختيار  وهناك دراسات توصلت الى ان التلفزيون لا يزال هو الوسيلة المفضلة لدى المعلنين </a:t>
            </a:r>
            <a:r>
              <a:rPr lang="ar-SA" b="1" dirty="0" err="1">
                <a:solidFill>
                  <a:prstClr val="black"/>
                </a:solidFill>
                <a:latin typeface="Simplified Arabic"/>
                <a:ea typeface="Calibri"/>
              </a:rPr>
              <a:t>الساسيين</a:t>
            </a:r>
            <a:r>
              <a:rPr lang="ar-SA" b="1" dirty="0">
                <a:solidFill>
                  <a:prstClr val="black"/>
                </a:solidFill>
                <a:latin typeface="Simplified Arabic"/>
                <a:ea typeface="Calibri"/>
              </a:rPr>
              <a:t> وقدرت واحدة من شركات الاعلان قيمة الاعلان السياسي التلفزيوني في انتخابات عام 2000 في امريكا بما يقارب من 600 مليون دولار .</a:t>
            </a:r>
            <a:endParaRPr lang="en-US" b="1" dirty="0">
              <a:solidFill>
                <a:prstClr val="black"/>
              </a:solidFill>
              <a:latin typeface="Simplified Arabic"/>
              <a:ea typeface="Calibri"/>
            </a:endParaRPr>
          </a:p>
          <a:p>
            <a:pPr marL="0" indent="0">
              <a:buNone/>
            </a:pPr>
            <a:endParaRPr lang="ar-SA" sz="40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8</a:t>
            </a:fld>
            <a:endParaRPr lang="ar-SA"/>
          </a:p>
        </p:txBody>
      </p:sp>
    </p:spTree>
    <p:extLst>
      <p:ext uri="{BB962C8B-B14F-4D97-AF65-F5344CB8AC3E}">
        <p14:creationId xmlns:p14="http://schemas.microsoft.com/office/powerpoint/2010/main" val="1255327298"/>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434</Words>
  <Application>Microsoft Office PowerPoint</Application>
  <PresentationFormat>عرض على الشاشة (3:4)‏</PresentationFormat>
  <Paragraphs>20</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عرض تقديمي في PowerPoint</vt:lpstr>
      <vt:lpstr>التسويق السياسي</vt:lpstr>
      <vt:lpstr>عرض تقديمي في PowerPoint</vt:lpstr>
      <vt:lpstr>عرض تقديمي في PowerPoint</vt:lpstr>
      <vt:lpstr>عرض تقديمي في PowerPoint</vt:lpstr>
      <vt:lpstr>عرض تقديمي في PowerPoint</vt:lpstr>
      <vt:lpstr>عرض تقديمي في PowerPoint</vt:lpstr>
      <vt:lpstr>الجانب السلبي للاعلان السياسي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رقية حمزة ابراهيم</dc:creator>
  <cp:lastModifiedBy>مكتب مصطفى للحاسبات</cp:lastModifiedBy>
  <cp:revision>11</cp:revision>
  <dcterms:created xsi:type="dcterms:W3CDTF">2023-10-16T23:26:38Z</dcterms:created>
  <dcterms:modified xsi:type="dcterms:W3CDTF">2023-10-18T16:03:27Z</dcterms:modified>
</cp:coreProperties>
</file>