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Specimen Collection and Processing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114206" y="908720"/>
            <a:ext cx="5077608" cy="13542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spc="300" dirty="0">
                <a:ln w="11430" cmpd="sng">
                  <a:solidFill>
                    <a:srgbClr val="7FD13B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glow rad="63500">
                    <a:srgbClr val="EA157A">
                      <a:satMod val="175000"/>
                      <a:alpha val="40000"/>
                    </a:srgbClr>
                  </a:glow>
                </a:effectLst>
                <a:latin typeface="Lao UI" panose="020B0502040204020203" pitchFamily="34" charset="0"/>
                <a:cs typeface="Lao UI" panose="020B0502040204020203" pitchFamily="34" charset="0"/>
              </a:rPr>
              <a:t>Clinical Chemistry</a:t>
            </a:r>
          </a:p>
          <a:p>
            <a:endParaRPr lang="en-US" b="1" spc="300" dirty="0">
              <a:ln w="11430" cmpd="sng">
                <a:solidFill>
                  <a:srgbClr val="7FD13B">
                    <a:lumMod val="60000"/>
                    <a:lumOff val="40000"/>
                  </a:srgbClr>
                </a:solidFill>
                <a:prstDash val="solid"/>
                <a:miter lim="800000"/>
              </a:ln>
              <a:solidFill>
                <a:srgbClr val="D6ECFF">
                  <a:lumMod val="50000"/>
                </a:srgbClr>
              </a:solidFill>
              <a:effectLst>
                <a:glow rad="63500">
                  <a:srgbClr val="EA157A">
                    <a:satMod val="175000"/>
                    <a:alpha val="40000"/>
                  </a:srgbClr>
                </a:glow>
              </a:effectLst>
              <a:latin typeface="Lucida Calligraphy" pitchFamily="66" charset="0"/>
            </a:endParaRPr>
          </a:p>
          <a:p>
            <a:pPr algn="ctr" rtl="0"/>
            <a:endParaRPr lang="en-US" sz="3200" b="1" dirty="0">
              <a:ln w="10541" cmpd="sng">
                <a:solidFill>
                  <a:srgbClr val="7FD13B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FD13B">
                      <a:tint val="40000"/>
                      <a:satMod val="250000"/>
                    </a:srgbClr>
                  </a:gs>
                  <a:gs pos="9000">
                    <a:srgbClr val="7FD13B">
                      <a:tint val="52000"/>
                      <a:satMod val="300000"/>
                    </a:srgbClr>
                  </a:gs>
                  <a:gs pos="50000">
                    <a:srgbClr val="7FD13B">
                      <a:shade val="20000"/>
                      <a:satMod val="300000"/>
                    </a:srgbClr>
                  </a:gs>
                  <a:gs pos="79000">
                    <a:srgbClr val="7FD13B">
                      <a:tint val="52000"/>
                      <a:satMod val="300000"/>
                    </a:srgbClr>
                  </a:gs>
                  <a:gs pos="100000">
                    <a:srgbClr val="7FD13B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99592" y="1060443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Tourniquets typically are made from precut soft rubber strips or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from Velcro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It is rarely necessary to leave a tourniquet in place for longer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than 1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minute, but even within this short time the composition of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blood changes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Although the changes that occur in 1 minute are slight,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marked changes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have been observed after 3 minutes for many chemistry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analytes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Table 7-1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).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0383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0465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7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476672"/>
            <a:ext cx="7416824" cy="5888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200000"/>
              </a:lnSpc>
            </a:pPr>
            <a:r>
              <a:rPr lang="en-US" sz="2400" dirty="0">
                <a:latin typeface="Times New Roman"/>
              </a:rPr>
              <a:t>The composition of blood drawn first</a:t>
            </a:r>
            <a:r>
              <a:rPr lang="en-US" sz="2400" dirty="0">
                <a:latin typeface="Times New Roman"/>
                <a:cs typeface="Times New Roman"/>
              </a:rPr>
              <a:t>—that is, the blood closest to </a:t>
            </a: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latin typeface="Times New Roman"/>
              </a:rPr>
              <a:t>tourniquet</a:t>
            </a:r>
            <a:r>
              <a:rPr lang="en-US" sz="2400" dirty="0" smtClean="0">
                <a:latin typeface="Times New Roman"/>
                <a:cs typeface="Times New Roman"/>
              </a:rPr>
              <a:t>—is </a:t>
            </a:r>
            <a:r>
              <a:rPr lang="en-US" sz="2400" dirty="0">
                <a:latin typeface="Times New Roman"/>
                <a:cs typeface="Times New Roman"/>
              </a:rPr>
              <a:t>most representative of the composition of </a:t>
            </a:r>
            <a:r>
              <a:rPr lang="en-US" sz="2400" dirty="0" smtClean="0">
                <a:latin typeface="Times New Roman"/>
                <a:cs typeface="Times New Roman"/>
              </a:rPr>
              <a:t>circulating </a:t>
            </a:r>
            <a:r>
              <a:rPr lang="en-US" sz="2400" dirty="0" smtClean="0">
                <a:latin typeface="Times New Roman"/>
              </a:rPr>
              <a:t>blood</a:t>
            </a:r>
            <a:r>
              <a:rPr lang="en-US" sz="2400" dirty="0">
                <a:latin typeface="Times New Roman"/>
              </a:rPr>
              <a:t>. The first-drawn specimen should therefore be used for </a:t>
            </a:r>
            <a:r>
              <a:rPr lang="en-US" sz="2400" dirty="0" smtClean="0">
                <a:latin typeface="Times New Roman"/>
              </a:rPr>
              <a:t>those </a:t>
            </a:r>
            <a:r>
              <a:rPr lang="en-US" sz="2400" dirty="0" err="1" smtClean="0">
                <a:latin typeface="Times New Roman"/>
              </a:rPr>
              <a:t>analytes</a:t>
            </a:r>
            <a:r>
              <a:rPr lang="en-US" sz="2400" dirty="0" smtClean="0">
                <a:latin typeface="Times New Roman"/>
              </a:rPr>
              <a:t> </a:t>
            </a:r>
            <a:r>
              <a:rPr lang="en-US" sz="2400" dirty="0">
                <a:latin typeface="Times New Roman"/>
              </a:rPr>
              <a:t>such as calcium that are pertinent to critical medical </a:t>
            </a:r>
            <a:r>
              <a:rPr lang="en-US" sz="2400" dirty="0" smtClean="0">
                <a:latin typeface="Times New Roman"/>
              </a:rPr>
              <a:t>decisions. Blood </a:t>
            </a:r>
            <a:r>
              <a:rPr lang="en-US" sz="2400" dirty="0">
                <a:latin typeface="Times New Roman"/>
              </a:rPr>
              <a:t>drawn later shows a greater effect from venous stasis. Thus </a:t>
            </a:r>
            <a:r>
              <a:rPr lang="en-US" sz="2400" dirty="0" smtClean="0">
                <a:latin typeface="Times New Roman"/>
              </a:rPr>
              <a:t>the first </a:t>
            </a:r>
            <a:r>
              <a:rPr lang="en-US" sz="2400" dirty="0">
                <a:latin typeface="Times New Roman"/>
              </a:rPr>
              <a:t>tube may show a 5% increase in protein, whereas the third tube may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71533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908720"/>
            <a:ext cx="70567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000" dirty="0">
                <a:latin typeface="Times New Roman"/>
              </a:rPr>
              <a:t>show a 10% change. The concentration of protein bound constituents </a:t>
            </a:r>
            <a:r>
              <a:rPr lang="en-US" sz="2000" dirty="0" smtClean="0">
                <a:latin typeface="Times New Roman"/>
              </a:rPr>
              <a:t>is also </a:t>
            </a:r>
            <a:r>
              <a:rPr lang="en-US" sz="2000" dirty="0">
                <a:latin typeface="Times New Roman"/>
              </a:rPr>
              <a:t>influenced by stasis. Prolonged stasis may increase the </a:t>
            </a:r>
            <a:r>
              <a:rPr lang="en-US" sz="2000" dirty="0" smtClean="0">
                <a:latin typeface="Times New Roman"/>
              </a:rPr>
              <a:t>concentration of </a:t>
            </a:r>
            <a:r>
              <a:rPr lang="en-US" sz="2000" dirty="0">
                <a:latin typeface="Times New Roman"/>
              </a:rPr>
              <a:t>protein or protein bound constituents by as much as 15%. A </a:t>
            </a:r>
            <a:r>
              <a:rPr lang="en-US" sz="2000" dirty="0" smtClean="0">
                <a:latin typeface="Times New Roman"/>
              </a:rPr>
              <a:t>uniform procedure </a:t>
            </a:r>
            <a:r>
              <a:rPr lang="en-US" sz="2000" dirty="0">
                <a:latin typeface="Times New Roman"/>
              </a:rPr>
              <a:t>for the order of draw for tests should therefore be </a:t>
            </a:r>
            <a:r>
              <a:rPr lang="en-US" sz="2000" dirty="0" smtClean="0">
                <a:latin typeface="Times New Roman"/>
              </a:rPr>
              <a:t>established. If </a:t>
            </a:r>
            <a:r>
              <a:rPr lang="en-US" sz="2000" dirty="0">
                <a:latin typeface="Times New Roman"/>
              </a:rPr>
              <a:t>it is possible to collect only a small volume of blood, the priority </a:t>
            </a:r>
            <a:r>
              <a:rPr lang="en-US" sz="2000" dirty="0" smtClean="0">
                <a:latin typeface="Times New Roman"/>
              </a:rPr>
              <a:t>of which </a:t>
            </a:r>
            <a:r>
              <a:rPr lang="en-US" sz="2000" dirty="0">
                <a:latin typeface="Times New Roman"/>
              </a:rPr>
              <a:t>tests to perform should be </a:t>
            </a:r>
            <a:r>
              <a:rPr lang="en-US" sz="2000" dirty="0" smtClean="0">
                <a:latin typeface="Times New Roman"/>
              </a:rPr>
              <a:t>established. The </a:t>
            </a:r>
            <a:r>
              <a:rPr lang="en-US" sz="2000" dirty="0">
                <a:latin typeface="Times New Roman"/>
              </a:rPr>
              <a:t>increase in activity of </a:t>
            </a:r>
            <a:r>
              <a:rPr lang="en-US" sz="2000" dirty="0" err="1">
                <a:latin typeface="Times New Roman"/>
              </a:rPr>
              <a:t>creatine</a:t>
            </a:r>
            <a:r>
              <a:rPr lang="en-US" sz="2000" dirty="0">
                <a:latin typeface="Times New Roman"/>
              </a:rPr>
              <a:t> kinase and aspartate </a:t>
            </a:r>
            <a:r>
              <a:rPr lang="en-US" sz="2000" dirty="0" smtClean="0">
                <a:latin typeface="Times New Roman"/>
              </a:rPr>
              <a:t>aminotransferase in </a:t>
            </a:r>
            <a:r>
              <a:rPr lang="en-US" sz="2000" dirty="0">
                <a:latin typeface="Times New Roman"/>
              </a:rPr>
              <a:t>serum seen after venipuncture may be caused by </a:t>
            </a:r>
            <a:r>
              <a:rPr lang="en-US" sz="2000" dirty="0" err="1" smtClean="0">
                <a:latin typeface="Times New Roman"/>
              </a:rPr>
              <a:t>hemoconcentration</a:t>
            </a:r>
            <a:r>
              <a:rPr lang="en-US" sz="2000" dirty="0" smtClean="0">
                <a:latin typeface="Times New Roman"/>
              </a:rPr>
              <a:t>, by </a:t>
            </a:r>
            <a:r>
              <a:rPr lang="en-US" sz="2000" dirty="0">
                <a:latin typeface="Times New Roman"/>
              </a:rPr>
              <a:t>slight trauma to tissue as the needle pierces the skin, and by stasis </a:t>
            </a:r>
            <a:r>
              <a:rPr lang="en-US" sz="2000" dirty="0" smtClean="0">
                <a:latin typeface="Times New Roman"/>
              </a:rPr>
              <a:t>of blood </a:t>
            </a:r>
            <a:r>
              <a:rPr lang="en-US" sz="2000" dirty="0">
                <a:latin typeface="Times New Roman"/>
              </a:rPr>
              <a:t>in the tissue.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56677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620688"/>
            <a:ext cx="6552728" cy="4457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Pumping of the fist before venipuncture should be avoided because </a:t>
            </a:r>
            <a:r>
              <a:rPr lang="en-US" sz="2400" dirty="0" smtClean="0">
                <a:latin typeface="Times New Roman"/>
              </a:rPr>
              <a:t>it causes </a:t>
            </a:r>
            <a:r>
              <a:rPr lang="en-US" sz="2400" dirty="0">
                <a:latin typeface="Times New Roman"/>
              </a:rPr>
              <a:t>an increase in plasma potassium, phosphate, and </a:t>
            </a:r>
            <a:r>
              <a:rPr lang="en-US" sz="2400" dirty="0" smtClean="0">
                <a:latin typeface="Times New Roman"/>
              </a:rPr>
              <a:t>lactate concentrations</a:t>
            </a:r>
            <a:r>
              <a:rPr lang="en-US" sz="2400" dirty="0">
                <a:latin typeface="Times New Roman"/>
              </a:rPr>
              <a:t>. Lowering of blood pH by accumulation of lactate </a:t>
            </a:r>
            <a:r>
              <a:rPr lang="en-US" sz="2400" dirty="0" smtClean="0">
                <a:latin typeface="Times New Roman"/>
              </a:rPr>
              <a:t>causes the </a:t>
            </a:r>
            <a:r>
              <a:rPr lang="en-US" sz="2400" dirty="0">
                <a:latin typeface="Times New Roman"/>
              </a:rPr>
              <a:t>plasma ionized calcium concentration to increase. The </a:t>
            </a:r>
            <a:r>
              <a:rPr lang="en-US" sz="2400" dirty="0" smtClean="0">
                <a:latin typeface="Times New Roman"/>
              </a:rPr>
              <a:t>ionized calcium </a:t>
            </a:r>
            <a:r>
              <a:rPr lang="en-US" sz="2400" dirty="0">
                <a:latin typeface="Times New Roman"/>
              </a:rPr>
              <a:t>concentration reverts to normal 10 minutes after the tourniquet </a:t>
            </a:r>
            <a:r>
              <a:rPr lang="en-US" sz="2400" dirty="0" smtClean="0">
                <a:latin typeface="Times New Roman"/>
              </a:rPr>
              <a:t>is Released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49998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4806" y="548680"/>
            <a:ext cx="7632848" cy="5011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Stress associated with blood collection can have effects </a:t>
            </a:r>
            <a:r>
              <a:rPr lang="en-US" sz="2400" dirty="0" smtClean="0">
                <a:latin typeface="Times New Roman"/>
              </a:rPr>
              <a:t>on patients </a:t>
            </a:r>
            <a:r>
              <a:rPr lang="en-US" sz="2400" dirty="0">
                <a:latin typeface="Times New Roman"/>
              </a:rPr>
              <a:t>at </a:t>
            </a:r>
            <a:r>
              <a:rPr lang="en-US" sz="2400" dirty="0" smtClean="0">
                <a:latin typeface="Times New Roman"/>
              </a:rPr>
              <a:t>any age</a:t>
            </a:r>
            <a:r>
              <a:rPr lang="en-US" sz="2400" dirty="0">
                <a:latin typeface="Times New Roman"/>
              </a:rPr>
              <a:t>. As a consequence, plasma concentrations of cortisol and </a:t>
            </a:r>
            <a:r>
              <a:rPr lang="en-US" sz="2400" dirty="0" smtClean="0">
                <a:latin typeface="Times New Roman"/>
              </a:rPr>
              <a:t>growth hormone </a:t>
            </a:r>
            <a:r>
              <a:rPr lang="en-US" sz="2400" dirty="0">
                <a:latin typeface="Times New Roman"/>
              </a:rPr>
              <a:t>may increase. Stress occurs particularly in young children </a:t>
            </a:r>
            <a:r>
              <a:rPr lang="en-US" sz="2400" dirty="0" smtClean="0">
                <a:latin typeface="Times New Roman"/>
              </a:rPr>
              <a:t>who are </a:t>
            </a:r>
            <a:r>
              <a:rPr lang="en-US" sz="2400" dirty="0">
                <a:latin typeface="Times New Roman"/>
              </a:rPr>
              <a:t>frightened, struggling, and held in physical restraint. Collection under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these conditions may cause adrenal stimulation leading to an </a:t>
            </a:r>
            <a:r>
              <a:rPr lang="en-US" sz="2400" dirty="0" smtClean="0">
                <a:latin typeface="Times New Roman"/>
              </a:rPr>
              <a:t>increased plasma </a:t>
            </a:r>
            <a:r>
              <a:rPr lang="en-US" sz="2400" dirty="0">
                <a:latin typeface="Times New Roman"/>
              </a:rPr>
              <a:t>glucose concentration or may create increases in the </a:t>
            </a:r>
            <a:r>
              <a:rPr lang="en-US" sz="2400" dirty="0" smtClean="0">
                <a:latin typeface="Times New Roman"/>
              </a:rPr>
              <a:t>serum activities </a:t>
            </a:r>
            <a:r>
              <a:rPr lang="en-US" sz="2400" dirty="0">
                <a:latin typeface="Times New Roman"/>
              </a:rPr>
              <a:t>of enzymes that originate in skeletal muscle.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291802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105273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i="1" dirty="0">
                <a:latin typeface="Times New Roman"/>
              </a:rPr>
              <a:t>Order of Draw for Multiple Blood Specimens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In a few patients, backflow from blood tubes into veins occurs owing to </a:t>
            </a:r>
            <a:r>
              <a:rPr lang="en-US" sz="2400" dirty="0" smtClean="0">
                <a:latin typeface="Times New Roman"/>
              </a:rPr>
              <a:t>a decrease </a:t>
            </a:r>
            <a:r>
              <a:rPr lang="en-US" sz="2400" dirty="0">
                <a:latin typeface="Times New Roman"/>
              </a:rPr>
              <a:t>in venous pressure. The dangerous consequences of </a:t>
            </a:r>
            <a:r>
              <a:rPr lang="en-US" sz="2400" dirty="0" smtClean="0">
                <a:latin typeface="Times New Roman"/>
              </a:rPr>
              <a:t>this occurrence </a:t>
            </a:r>
            <a:r>
              <a:rPr lang="en-US" sz="2400" dirty="0">
                <a:latin typeface="Times New Roman"/>
              </a:rPr>
              <a:t>may be prevented if only sterile tubes are used for </a:t>
            </a:r>
            <a:r>
              <a:rPr lang="en-US" sz="2400" dirty="0" smtClean="0">
                <a:latin typeface="Times New Roman"/>
              </a:rPr>
              <a:t>collection of </a:t>
            </a:r>
            <a:r>
              <a:rPr lang="en-US" sz="2400" dirty="0">
                <a:latin typeface="Times New Roman"/>
              </a:rPr>
              <a:t>blood. Backflow is minimized if the arm is held downward and </a:t>
            </a:r>
            <a:r>
              <a:rPr lang="en-US" sz="2400" dirty="0" smtClean="0">
                <a:latin typeface="Times New Roman"/>
              </a:rPr>
              <a:t>blood is </a:t>
            </a:r>
            <a:r>
              <a:rPr lang="en-US" sz="2400" dirty="0">
                <a:latin typeface="Times New Roman"/>
              </a:rPr>
              <a:t>kept from contact with the stopper during the collection procedure.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965424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124744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To minimize problems if backflow should occur, and to optimize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the quality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of specimens especially to prevent cross contamination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with anticoagulants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blood should be collected into tubes in the order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outlined 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Table 7-2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This table also provides the recommended number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of inversions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for each tube type because it is critical that complete mixing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of any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additive with the blood collected be accomplished as quickly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as possible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619568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2008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40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1224112" y="1340768"/>
            <a:ext cx="6840760" cy="5011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Proper collection, identification, processing, storage, and transport </a:t>
            </a:r>
            <a:r>
              <a:rPr lang="en-US" sz="2400" dirty="0" smtClean="0">
                <a:latin typeface="Times New Roman"/>
              </a:rPr>
              <a:t>of common </a:t>
            </a:r>
            <a:r>
              <a:rPr lang="en-US" sz="2400" dirty="0">
                <a:latin typeface="Times New Roman"/>
              </a:rPr>
              <a:t>sample types associated with requests for diagnostic testing </a:t>
            </a:r>
            <a:r>
              <a:rPr lang="en-US" sz="2400" dirty="0" smtClean="0">
                <a:latin typeface="Times New Roman"/>
              </a:rPr>
              <a:t>are critical </a:t>
            </a:r>
            <a:r>
              <a:rPr lang="en-US" sz="2400" dirty="0">
                <a:latin typeface="Times New Roman"/>
              </a:rPr>
              <a:t>to the provision of quality test results. Many errors can </a:t>
            </a:r>
            <a:r>
              <a:rPr lang="en-US" sz="2400" dirty="0" smtClean="0">
                <a:latin typeface="Times New Roman"/>
              </a:rPr>
              <a:t>occur during </a:t>
            </a:r>
            <a:r>
              <a:rPr lang="en-US" sz="2400" dirty="0">
                <a:latin typeface="Times New Roman"/>
              </a:rPr>
              <a:t>these steps. Minimizing these errors through careful adherence </a:t>
            </a:r>
            <a:r>
              <a:rPr lang="en-US" sz="2400" dirty="0" smtClean="0">
                <a:latin typeface="Times New Roman"/>
              </a:rPr>
              <a:t>to the </a:t>
            </a:r>
            <a:r>
              <a:rPr lang="en-US" sz="2400" dirty="0">
                <a:latin typeface="Times New Roman"/>
              </a:rPr>
              <a:t>concepts discussed here and to individual institutional policies </a:t>
            </a:r>
            <a:r>
              <a:rPr lang="en-US" sz="2400" dirty="0" smtClean="0">
                <a:latin typeface="Times New Roman"/>
              </a:rPr>
              <a:t>will result </a:t>
            </a:r>
            <a:r>
              <a:rPr lang="en-US" sz="2400" dirty="0">
                <a:latin typeface="Times New Roman"/>
              </a:rPr>
              <a:t>in more reliable information for use by healthcare professionals </a:t>
            </a:r>
            <a:r>
              <a:rPr lang="en-US" sz="2400" dirty="0" smtClean="0">
                <a:latin typeface="Times New Roman"/>
              </a:rPr>
              <a:t>in providing </a:t>
            </a:r>
            <a:r>
              <a:rPr lang="en-US" sz="2400" dirty="0">
                <a:latin typeface="Times New Roman"/>
              </a:rPr>
              <a:t>quality patient care.</a:t>
            </a:r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1224112" y="53130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Specimen Collection and Processing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682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87624" y="1268760"/>
            <a:ext cx="7272808" cy="5011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dirty="0">
                <a:solidFill>
                  <a:srgbClr val="D00040"/>
                </a:solidFill>
                <a:latin typeface="Times New Roman"/>
              </a:rPr>
              <a:t>TYPES OF SPECIMENS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Types of biological specimens that are analyzed in clinical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laboratories include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(1) whole blood; (2) serum; (3) plasma; (4) urine; (5) feces; (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6) saliva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; (7) spinal, synovial, amniotic, pleural, pericardial, and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</a:rPr>
              <a:t>ascitic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 fluids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; and (8) various types of solid tissue. The Clinical and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Laboratory Standards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Institute (CLSI) has published several procedures for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collecting many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of these specimens under standardized conditions.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62109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95401" y="260648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rgbClr val="D00040"/>
                </a:solidFill>
                <a:latin typeface="Times New Roman"/>
              </a:rPr>
              <a:t>Blood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Blood for analysis may be obtained from veins, arteries,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or capillaries. Venous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blood is usually the specimen of choice, and venipuncture is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the method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for obtaining this specimen. Arterial puncture is used mainly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for blood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gas analyses.</a:t>
            </a:r>
          </a:p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Venipuncture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In the clinical laboratory, venipuncture is defined as all of the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steps involved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in obtaining an appropriate and identified blood specimen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from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patient’s vein.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94096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62991" y="90872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1" dirty="0">
                <a:latin typeface="Times New Roman"/>
              </a:rPr>
              <a:t>Preliminary Steps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Before any specimen is collected, the phlebotomist must confirm </a:t>
            </a:r>
            <a:r>
              <a:rPr lang="en-US" sz="2400" dirty="0" smtClean="0">
                <a:latin typeface="Times New Roman"/>
              </a:rPr>
              <a:t>the identity </a:t>
            </a:r>
            <a:r>
              <a:rPr lang="en-US" sz="2400" dirty="0">
                <a:latin typeface="Times New Roman"/>
              </a:rPr>
              <a:t>of the patient. Two or three items of identification should be </a:t>
            </a:r>
            <a:r>
              <a:rPr lang="en-US" sz="2400" dirty="0" smtClean="0">
                <a:latin typeface="Times New Roman"/>
              </a:rPr>
              <a:t>used (e.g</a:t>
            </a:r>
            <a:r>
              <a:rPr lang="en-US" sz="2400" dirty="0">
                <a:latin typeface="Times New Roman"/>
              </a:rPr>
              <a:t>., [1] name, [2] medical record number, [3] date of birth, [4] address </a:t>
            </a:r>
            <a:r>
              <a:rPr lang="en-US" sz="2400" dirty="0" smtClean="0">
                <a:latin typeface="Times New Roman"/>
              </a:rPr>
              <a:t>if the </a:t>
            </a:r>
            <a:r>
              <a:rPr lang="en-US" sz="2400" dirty="0">
                <a:latin typeface="Times New Roman"/>
              </a:rPr>
              <a:t>patient is an outpatient).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32438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404664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Before collection of a specimen, a phlebotomist should dress in </a:t>
            </a:r>
            <a:r>
              <a:rPr lang="en-US" sz="2400" dirty="0" smtClean="0">
                <a:latin typeface="Times New Roman"/>
              </a:rPr>
              <a:t>personal protective </a:t>
            </a:r>
            <a:r>
              <a:rPr lang="en-US" sz="2400" dirty="0">
                <a:latin typeface="Times New Roman"/>
              </a:rPr>
              <a:t>equipment (PPE), such as an impervious gown and </a:t>
            </a:r>
            <a:r>
              <a:rPr lang="en-US" sz="2400" dirty="0" smtClean="0">
                <a:latin typeface="Times New Roman"/>
              </a:rPr>
              <a:t>gloves applied </a:t>
            </a:r>
            <a:r>
              <a:rPr lang="en-US" sz="2400" dirty="0">
                <a:latin typeface="Times New Roman"/>
              </a:rPr>
              <a:t>immediately before approaching the patient, to adhere to </a:t>
            </a:r>
            <a:r>
              <a:rPr lang="en-US" sz="2400" dirty="0" smtClean="0">
                <a:latin typeface="Times New Roman"/>
              </a:rPr>
              <a:t>standard precautions </a:t>
            </a:r>
            <a:r>
              <a:rPr lang="en-US" sz="2400" dirty="0">
                <a:latin typeface="Times New Roman"/>
              </a:rPr>
              <a:t>against potentially infectious material and to limit the </a:t>
            </a:r>
            <a:r>
              <a:rPr lang="en-US" sz="2400" dirty="0" smtClean="0">
                <a:latin typeface="Times New Roman"/>
              </a:rPr>
              <a:t>spread of </a:t>
            </a:r>
            <a:r>
              <a:rPr lang="en-US" sz="2400" dirty="0">
                <a:latin typeface="Times New Roman"/>
              </a:rPr>
              <a:t>infectious disease from one patient to another.</a:t>
            </a:r>
          </a:p>
          <a:p>
            <a:pPr algn="l">
              <a:lnSpc>
                <a:spcPct val="150000"/>
              </a:lnSpc>
            </a:pPr>
            <a:r>
              <a:rPr lang="en-US" sz="2400" b="1" i="1" dirty="0">
                <a:latin typeface="Times New Roman"/>
              </a:rPr>
              <a:t>Preparation of Site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The area around the intended puncture site should be cleaned </a:t>
            </a:r>
            <a:r>
              <a:rPr lang="en-US" sz="2400" dirty="0" smtClean="0">
                <a:latin typeface="Times New Roman"/>
              </a:rPr>
              <a:t>with whatever </a:t>
            </a:r>
            <a:r>
              <a:rPr lang="en-US" sz="2400" dirty="0">
                <a:latin typeface="Times New Roman"/>
              </a:rPr>
              <a:t>cleanser is approved for use by the institution.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420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404664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Three commonly used materials are a prepackaged alcohol swab, a </a:t>
            </a:r>
            <a:r>
              <a:rPr lang="en-US" sz="2400" dirty="0" smtClean="0">
                <a:latin typeface="Times New Roman"/>
              </a:rPr>
              <a:t>gauze pad </a:t>
            </a:r>
            <a:r>
              <a:rPr lang="en-US" sz="2400" dirty="0">
                <a:latin typeface="Times New Roman"/>
              </a:rPr>
              <a:t>saturated with 70% isopropanol, and a </a:t>
            </a:r>
            <a:r>
              <a:rPr lang="en-US" sz="2400" dirty="0" err="1">
                <a:latin typeface="Times New Roman"/>
              </a:rPr>
              <a:t>benzalkonium</a:t>
            </a:r>
            <a:r>
              <a:rPr lang="en-US" sz="2400" dirty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chloride solution </a:t>
            </a:r>
            <a:r>
              <a:rPr lang="en-US" sz="2400" dirty="0">
                <a:latin typeface="Times New Roman"/>
              </a:rPr>
              <a:t>(</a:t>
            </a:r>
            <a:r>
              <a:rPr lang="en-US" sz="2400" dirty="0" err="1">
                <a:latin typeface="Times New Roman"/>
              </a:rPr>
              <a:t>Zephiran</a:t>
            </a:r>
            <a:r>
              <a:rPr lang="en-US" sz="2400" dirty="0">
                <a:latin typeface="Times New Roman"/>
              </a:rPr>
              <a:t> chloride solution, 1 : 750). Cleaning of the </a:t>
            </a:r>
            <a:r>
              <a:rPr lang="en-US" sz="2400" dirty="0" smtClean="0">
                <a:latin typeface="Times New Roman"/>
              </a:rPr>
              <a:t>puncture site </a:t>
            </a:r>
            <a:r>
              <a:rPr lang="en-US" sz="2400" dirty="0">
                <a:latin typeface="Times New Roman"/>
              </a:rPr>
              <a:t>should be done with </a:t>
            </a:r>
            <a:r>
              <a:rPr lang="en-US" sz="2400" dirty="0" smtClean="0">
                <a:latin typeface="Times New Roman"/>
              </a:rPr>
              <a:t>a circular </a:t>
            </a:r>
            <a:r>
              <a:rPr lang="en-US" sz="2400" dirty="0">
                <a:latin typeface="Times New Roman"/>
              </a:rPr>
              <a:t>motion and from the site outward. </a:t>
            </a:r>
            <a:r>
              <a:rPr lang="en-US" sz="2400" dirty="0" smtClean="0">
                <a:latin typeface="Times New Roman"/>
              </a:rPr>
              <a:t>The skin </a:t>
            </a:r>
            <a:r>
              <a:rPr lang="en-US" sz="2400" dirty="0">
                <a:latin typeface="Times New Roman"/>
              </a:rPr>
              <a:t>should be allowed to dry in the air. No alcohol or cleanser </a:t>
            </a:r>
            <a:r>
              <a:rPr lang="en-US" sz="2400" dirty="0" smtClean="0">
                <a:latin typeface="Times New Roman"/>
              </a:rPr>
              <a:t>should remain </a:t>
            </a:r>
            <a:r>
              <a:rPr lang="en-US" sz="2400" dirty="0">
                <a:latin typeface="Times New Roman"/>
              </a:rPr>
              <a:t>on the skin because traces may cause hemolysis and </a:t>
            </a:r>
            <a:r>
              <a:rPr lang="en-US" sz="2400" dirty="0" smtClean="0">
                <a:latin typeface="Times New Roman"/>
              </a:rPr>
              <a:t>invalidate test </a:t>
            </a:r>
            <a:r>
              <a:rPr lang="en-US" sz="2400" dirty="0">
                <a:latin typeface="Times New Roman"/>
              </a:rPr>
              <a:t>results. Once the skin has been cleaned, it should not be touched </a:t>
            </a:r>
            <a:r>
              <a:rPr lang="en-US" sz="2400" dirty="0" smtClean="0">
                <a:latin typeface="Times New Roman"/>
              </a:rPr>
              <a:t>until after </a:t>
            </a:r>
            <a:r>
              <a:rPr lang="en-US" sz="2400" dirty="0">
                <a:latin typeface="Times New Roman"/>
              </a:rPr>
              <a:t>the venipuncture has been </a:t>
            </a:r>
            <a:r>
              <a:rPr lang="en-US" sz="2400" dirty="0" smtClean="0">
                <a:latin typeface="Times New Roman"/>
              </a:rPr>
              <a:t>completed.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63353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95512" y="980728"/>
            <a:ext cx="7416824" cy="2795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1" dirty="0">
                <a:latin typeface="Times New Roman"/>
              </a:rPr>
              <a:t>Timing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The time at which a specimen is obtained is important for those </a:t>
            </a:r>
            <a:r>
              <a:rPr lang="en-US" sz="2400" dirty="0" smtClean="0">
                <a:latin typeface="Times New Roman"/>
              </a:rPr>
              <a:t>blood constituents </a:t>
            </a:r>
            <a:r>
              <a:rPr lang="en-US" sz="2400" dirty="0">
                <a:latin typeface="Times New Roman"/>
              </a:rPr>
              <a:t>that undergo marked </a:t>
            </a:r>
            <a:r>
              <a:rPr lang="en-US" sz="2400" dirty="0" smtClean="0">
                <a:latin typeface="Times New Roman"/>
              </a:rPr>
              <a:t>diurnal variation </a:t>
            </a:r>
            <a:r>
              <a:rPr lang="en-US" sz="2400" dirty="0">
                <a:latin typeface="Times New Roman"/>
              </a:rPr>
              <a:t>(e.g., </a:t>
            </a:r>
            <a:r>
              <a:rPr lang="en-US" sz="2400" dirty="0" smtClean="0">
                <a:latin typeface="Times New Roman"/>
              </a:rPr>
              <a:t>corticosteroids, iron</a:t>
            </a:r>
            <a:r>
              <a:rPr lang="en-US" sz="2400" dirty="0">
                <a:latin typeface="Times New Roman"/>
              </a:rPr>
              <a:t>) and for those used to monitor drug therapy.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8403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10591" y="47667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1" dirty="0">
                <a:latin typeface="Times New Roman"/>
              </a:rPr>
              <a:t>Venous Occlusion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After the skin is cleaned, a blood pressure cuff or a tourniquet is applied </a:t>
            </a:r>
            <a:r>
              <a:rPr lang="en-US" sz="2400" dirty="0" smtClean="0">
                <a:latin typeface="Times New Roman"/>
              </a:rPr>
              <a:t>4 to </a:t>
            </a:r>
            <a:r>
              <a:rPr lang="en-US" sz="2400" dirty="0">
                <a:latin typeface="Times New Roman"/>
              </a:rPr>
              <a:t>6 inches (10 to 15 cm) above the intended puncture site (distance </a:t>
            </a:r>
            <a:r>
              <a:rPr lang="en-US" sz="2400" dirty="0" smtClean="0">
                <a:latin typeface="Times New Roman"/>
              </a:rPr>
              <a:t>for adults</a:t>
            </a:r>
            <a:r>
              <a:rPr lang="en-US" sz="2400" dirty="0">
                <a:latin typeface="Times New Roman"/>
              </a:rPr>
              <a:t>). This obstructs the return of venous blood to the heart and </a:t>
            </a:r>
            <a:r>
              <a:rPr lang="en-US" sz="2400" dirty="0" smtClean="0">
                <a:latin typeface="Times New Roman"/>
              </a:rPr>
              <a:t>distends the </a:t>
            </a:r>
            <a:r>
              <a:rPr lang="en-US" sz="2400" dirty="0">
                <a:latin typeface="Times New Roman"/>
              </a:rPr>
              <a:t>veins (venous occlusion). When a blood pressure cuff is used as </a:t>
            </a:r>
            <a:r>
              <a:rPr lang="en-US" sz="2400" dirty="0" smtClean="0">
                <a:latin typeface="Times New Roman"/>
              </a:rPr>
              <a:t>a tourniquet</a:t>
            </a:r>
            <a:r>
              <a:rPr lang="en-US" sz="2400" dirty="0">
                <a:latin typeface="Times New Roman"/>
              </a:rPr>
              <a:t>, it is usually inflated to approximately 60 mm Hg (8.0 </a:t>
            </a:r>
            <a:r>
              <a:rPr lang="en-US" sz="2400" dirty="0" err="1">
                <a:latin typeface="Times New Roman"/>
              </a:rPr>
              <a:t>kPa</a:t>
            </a:r>
            <a:r>
              <a:rPr lang="en-US" sz="2400" dirty="0">
                <a:latin typeface="Times New Roman"/>
              </a:rPr>
              <a:t>).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090882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1134</Words>
  <Application>Microsoft Office PowerPoint</Application>
  <PresentationFormat>عرض على الشاشة (3:4)‏</PresentationFormat>
  <Paragraphs>32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Specimen Collection and Processing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Alfa</cp:lastModifiedBy>
  <cp:revision>15</cp:revision>
  <dcterms:modified xsi:type="dcterms:W3CDTF">2020-12-21T20:02:16Z</dcterms:modified>
</cp:coreProperties>
</file>