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16"/>
  </p:notesMasterIdLst>
  <p:sldIdLst>
    <p:sldId id="291" r:id="rId2"/>
    <p:sldId id="266" r:id="rId3"/>
    <p:sldId id="267" r:id="rId4"/>
    <p:sldId id="278" r:id="rId5"/>
    <p:sldId id="286" r:id="rId6"/>
    <p:sldId id="279" r:id="rId7"/>
    <p:sldId id="280" r:id="rId8"/>
    <p:sldId id="281" r:id="rId9"/>
    <p:sldId id="282" r:id="rId10"/>
    <p:sldId id="283" r:id="rId11"/>
    <p:sldId id="277" r:id="rId12"/>
    <p:sldId id="284" r:id="rId13"/>
    <p:sldId id="285" r:id="rId14"/>
    <p:sldId id="268" r:id="rId1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DBE4E8F-5A9D-4B66-BA65-34F0515C8ECF}" type="datetimeFigureOut">
              <a:rPr lang="ar-SA" smtClean="0"/>
              <a:t>23/03/43</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ACBAED5-1368-4280-95EE-56C14412C618}" type="slidenum">
              <a:rPr lang="ar-SA" smtClean="0"/>
              <a:t>‹#›</a:t>
            </a:fld>
            <a:endParaRPr lang="ar-SA"/>
          </a:p>
        </p:txBody>
      </p:sp>
    </p:spTree>
    <p:extLst>
      <p:ext uri="{BB962C8B-B14F-4D97-AF65-F5344CB8AC3E}">
        <p14:creationId xmlns:p14="http://schemas.microsoft.com/office/powerpoint/2010/main" val="6818171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D9CBF7EA-EF3E-4D8F-B44A-D11E664553C9}" type="slidenum">
              <a:rPr lang="ar-IQ" smtClean="0">
                <a:solidFill>
                  <a:prstClr val="black"/>
                </a:solidFill>
              </a:rPr>
              <a:pPr/>
              <a:t>1</a:t>
            </a:fld>
            <a:endParaRPr lang="ar-IQ" dirty="0">
              <a:solidFill>
                <a:prstClr val="black"/>
              </a:solidFill>
            </a:endParaRPr>
          </a:p>
        </p:txBody>
      </p:sp>
    </p:spTree>
    <p:extLst>
      <p:ext uri="{BB962C8B-B14F-4D97-AF65-F5344CB8AC3E}">
        <p14:creationId xmlns:p14="http://schemas.microsoft.com/office/powerpoint/2010/main" val="603349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23/03/43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10729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23/03/43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92639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23/03/43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5914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23/03/43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09495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23/03/43</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5992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23/03/43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80651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23/03/43</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85847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23/03/43</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35192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23/03/43</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78092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23/03/43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6531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23/03/43</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50221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4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23/03/43</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179218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en.wikipedia.org/wiki/National_Fire_Protection_Associa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ECFB"/>
        </a:solidFill>
        <a:effectLst/>
      </p:bgPr>
    </p:bg>
    <p:spTree>
      <p:nvGrpSpPr>
        <p:cNvPr id="1" name=""/>
        <p:cNvGrpSpPr/>
        <p:nvPr/>
      </p:nvGrpSpPr>
      <p:grpSpPr>
        <a:xfrm>
          <a:off x="0" y="0"/>
          <a:ext cx="0" cy="0"/>
          <a:chOff x="0" y="0"/>
          <a:chExt cx="0" cy="0"/>
        </a:xfrm>
      </p:grpSpPr>
      <p:sp>
        <p:nvSpPr>
          <p:cNvPr id="18" name="مستطيل 17"/>
          <p:cNvSpPr/>
          <p:nvPr/>
        </p:nvSpPr>
        <p:spPr>
          <a:xfrm>
            <a:off x="2137735" y="2678792"/>
            <a:ext cx="5077608" cy="1354217"/>
          </a:xfrm>
          <a:prstGeom prst="rect">
            <a:avLst/>
          </a:prstGeom>
        </p:spPr>
        <p:txBody>
          <a:bodyPr wrap="square">
            <a:spAutoFit/>
          </a:bodyPr>
          <a:lstStyle/>
          <a:p>
            <a:r>
              <a:rPr lang="en-US" sz="3200" b="1" spc="300" dirty="0">
                <a:ln w="11430" cmpd="sng">
                  <a:solidFill>
                    <a:srgbClr val="7FD13B">
                      <a:lumMod val="60000"/>
                      <a:lumOff val="40000"/>
                    </a:srgbClr>
                  </a:solidFill>
                  <a:prstDash val="solid"/>
                  <a:miter lim="800000"/>
                </a:ln>
                <a:effectLst>
                  <a:glow rad="63500">
                    <a:srgbClr val="EA157A">
                      <a:satMod val="175000"/>
                      <a:alpha val="40000"/>
                    </a:srgbClr>
                  </a:glow>
                </a:effectLst>
                <a:latin typeface="Lucida Calligraphy" pitchFamily="66" charset="0"/>
                <a:cs typeface="+mj-cs"/>
              </a:rPr>
              <a:t>Clinical Chemistry</a:t>
            </a:r>
          </a:p>
          <a:p>
            <a:endParaRPr lang="en-US" b="1" spc="300" dirty="0">
              <a:ln w="11430" cmpd="sng">
                <a:solidFill>
                  <a:srgbClr val="7FD13B">
                    <a:lumMod val="60000"/>
                    <a:lumOff val="40000"/>
                  </a:srgbClr>
                </a:solidFill>
                <a:prstDash val="solid"/>
                <a:miter lim="800000"/>
              </a:ln>
              <a:solidFill>
                <a:srgbClr val="D6ECFF">
                  <a:lumMod val="50000"/>
                </a:srgbClr>
              </a:solidFill>
              <a:effectLst>
                <a:glow rad="63500">
                  <a:srgbClr val="EA157A">
                    <a:satMod val="175000"/>
                    <a:alpha val="40000"/>
                  </a:srgbClr>
                </a:glow>
              </a:effectLst>
              <a:latin typeface="Lucida Calligraphy" pitchFamily="66" charset="0"/>
            </a:endParaRPr>
          </a:p>
          <a:p>
            <a:pPr algn="ctr" rtl="0"/>
            <a:endParaRPr lang="en-US" sz="3200" b="1" dirty="0">
              <a:ln w="10541" cmpd="sng">
                <a:solidFill>
                  <a:srgbClr val="7FD13B">
                    <a:shade val="88000"/>
                    <a:satMod val="110000"/>
                  </a:srgbClr>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a:gradFill>
              <a:latin typeface="Lucida Calligraphy" pitchFamily="66" charset="0"/>
            </a:endParaRPr>
          </a:p>
        </p:txBody>
      </p:sp>
      <p:sp>
        <p:nvSpPr>
          <p:cNvPr id="2" name="مستطيل 1"/>
          <p:cNvSpPr/>
          <p:nvPr/>
        </p:nvSpPr>
        <p:spPr>
          <a:xfrm>
            <a:off x="1619672" y="3822139"/>
            <a:ext cx="5904656" cy="646331"/>
          </a:xfrm>
          <a:prstGeom prst="rect">
            <a:avLst/>
          </a:prstGeom>
        </p:spPr>
        <p:txBody>
          <a:bodyPr wrap="square">
            <a:spAutoFit/>
          </a:bodyPr>
          <a:lstStyle/>
          <a:p>
            <a:pPr algn="ctr" rtl="0">
              <a:defRPr/>
            </a:pPr>
            <a:r>
              <a:rPr lang="en-US" sz="3600" b="1" dirty="0">
                <a:solidFill>
                  <a:prstClr val="black"/>
                </a:solidFill>
              </a:rPr>
              <a:t>SAFETY IN THE LABORATORY</a:t>
            </a:r>
            <a:endParaRPr lang="ar-SA" sz="2400" b="1" dirty="0">
              <a:ln w="10541" cmpd="sng">
                <a:solidFill>
                  <a:srgbClr val="7FD13B">
                    <a:shade val="88000"/>
                    <a:satMod val="110000"/>
                  </a:srgbClr>
                </a:solidFill>
                <a:prstDash val="solid"/>
              </a:ln>
              <a:gradFill>
                <a:gsLst>
                  <a:gs pos="0">
                    <a:srgbClr val="7FD13B">
                      <a:tint val="40000"/>
                      <a:satMod val="250000"/>
                    </a:srgbClr>
                  </a:gs>
                  <a:gs pos="9000">
                    <a:srgbClr val="7FD13B">
                      <a:tint val="52000"/>
                      <a:satMod val="300000"/>
                    </a:srgbClr>
                  </a:gs>
                  <a:gs pos="50000">
                    <a:srgbClr val="7FD13B">
                      <a:shade val="20000"/>
                      <a:satMod val="300000"/>
                    </a:srgbClr>
                  </a:gs>
                  <a:gs pos="79000">
                    <a:srgbClr val="7FD13B">
                      <a:tint val="52000"/>
                      <a:satMod val="300000"/>
                    </a:srgbClr>
                  </a:gs>
                  <a:gs pos="100000">
                    <a:srgbClr val="7FD13B">
                      <a:tint val="40000"/>
                      <a:satMod val="250000"/>
                    </a:srgbClr>
                  </a:gs>
                </a:gsLst>
                <a:lin ang="5400000"/>
              </a:gradFill>
              <a:latin typeface="Lucida Calligraphy" pitchFamily="66" charset="0"/>
            </a:endParaRPr>
          </a:p>
        </p:txBody>
      </p:sp>
      <p:sp>
        <p:nvSpPr>
          <p:cNvPr id="4" name="مستطيل 3"/>
          <p:cNvSpPr/>
          <p:nvPr/>
        </p:nvSpPr>
        <p:spPr>
          <a:xfrm>
            <a:off x="2771800" y="4869160"/>
            <a:ext cx="4010842" cy="584775"/>
          </a:xfrm>
          <a:prstGeom prst="rect">
            <a:avLst/>
          </a:prstGeom>
        </p:spPr>
        <p:txBody>
          <a:bodyPr wrap="none">
            <a:sp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sz="3200" b="1" i="0" u="none" strike="noStrike" kern="0" cap="none" spc="0" normalizeH="0" baseline="0" noProof="0" dirty="0" err="1" smtClean="0">
                <a:ln>
                  <a:noFill/>
                </a:ln>
                <a:solidFill>
                  <a:prstClr val="black">
                    <a:tint val="75000"/>
                  </a:prstClr>
                </a:solidFill>
                <a:effectLst/>
                <a:uLnTx/>
                <a:uFillTx/>
              </a:rPr>
              <a:t>Msc</a:t>
            </a:r>
            <a:r>
              <a:rPr kumimoji="0" lang="en-US" sz="3200" b="1" i="0" u="none" strike="noStrike" kern="0" cap="none" spc="0" normalizeH="0" baseline="0" noProof="0" dirty="0" smtClean="0">
                <a:ln>
                  <a:noFill/>
                </a:ln>
                <a:solidFill>
                  <a:prstClr val="black">
                    <a:tint val="75000"/>
                  </a:prstClr>
                </a:solidFill>
                <a:effectLst/>
                <a:uLnTx/>
                <a:uFillTx/>
              </a:rPr>
              <a:t> . </a:t>
            </a:r>
            <a:r>
              <a:rPr kumimoji="0" lang="en-US" sz="3200" b="1" i="0" u="none" strike="noStrike" kern="0" cap="none" spc="0" normalizeH="0" baseline="0" noProof="0" dirty="0" err="1" smtClean="0">
                <a:ln>
                  <a:noFill/>
                </a:ln>
                <a:solidFill>
                  <a:prstClr val="black">
                    <a:tint val="75000"/>
                  </a:prstClr>
                </a:solidFill>
                <a:effectLst/>
                <a:uLnTx/>
                <a:uFillTx/>
              </a:rPr>
              <a:t>Tholfikar</a:t>
            </a:r>
            <a:r>
              <a:rPr kumimoji="0" lang="en-US" sz="3200" b="1" i="0" u="none" strike="noStrike" kern="0" cap="none" spc="0" normalizeH="0" baseline="0" noProof="0" dirty="0" smtClean="0">
                <a:ln>
                  <a:noFill/>
                </a:ln>
                <a:solidFill>
                  <a:prstClr val="black">
                    <a:tint val="75000"/>
                  </a:prstClr>
                </a:solidFill>
                <a:effectLst/>
                <a:uLnTx/>
                <a:uFillTx/>
              </a:rPr>
              <a:t> Ahmed</a:t>
            </a:r>
            <a:endParaRPr kumimoji="0" lang="en-US" sz="3200" b="0" i="0" u="none" strike="noStrike" kern="0" cap="none" spc="0" normalizeH="0" baseline="0" noProof="0" dirty="0">
              <a:ln>
                <a:noFill/>
              </a:ln>
              <a:solidFill>
                <a:prstClr val="black">
                  <a:tint val="75000"/>
                </a:prstClr>
              </a:solidFill>
              <a:effectLst/>
              <a:uLnTx/>
              <a:uFillTx/>
            </a:endParaRPr>
          </a:p>
        </p:txBody>
      </p:sp>
    </p:spTree>
    <p:extLst>
      <p:ext uri="{BB962C8B-B14F-4D97-AF65-F5344CB8AC3E}">
        <p14:creationId xmlns:p14="http://schemas.microsoft.com/office/powerpoint/2010/main" val="3263414044"/>
      </p:ext>
    </p:extLst>
  </p:cSld>
  <p:clrMapOvr>
    <a:masterClrMapping/>
  </p:clrMapOvr>
  <p:transition spd="slow" advTm="284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000" b="1" dirty="0">
                <a:solidFill>
                  <a:prstClr val="black"/>
                </a:solidFill>
              </a:rPr>
              <a:t>SAFETY IN THE LABORATORY</a:t>
            </a:r>
            <a:endParaRPr lang="ar-SA" dirty="0"/>
          </a:p>
        </p:txBody>
      </p:sp>
      <p:pic>
        <p:nvPicPr>
          <p:cNvPr id="6146" name="Picture 2" descr="C:\Users\Administrator\Desktop\gr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031492" y="2061813"/>
            <a:ext cx="5081016" cy="360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582410"/>
      </p:ext>
    </p:extLst>
  </p:cSld>
  <p:clrMapOvr>
    <a:masterClrMapping/>
  </p:clrMapOvr>
  <mc:AlternateContent xmlns:mc="http://schemas.openxmlformats.org/markup-compatibility/2006" xmlns:p14="http://schemas.microsoft.com/office/powerpoint/2010/main">
    <mc:Choice Requires="p14">
      <p:transition spd="slow" p14:dur="2000" advTm="69104"/>
    </mc:Choice>
    <mc:Fallback xmlns="">
      <p:transition spd="slow" advTm="6910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000" b="1" dirty="0">
                <a:solidFill>
                  <a:prstClr val="black"/>
                </a:solidFill>
              </a:rPr>
              <a:t>SAFETY IN THE LABORATORY</a:t>
            </a:r>
            <a:endParaRPr lang="ar-SA" dirty="0"/>
          </a:p>
        </p:txBody>
      </p:sp>
      <p:sp>
        <p:nvSpPr>
          <p:cNvPr id="3" name="عنصر نائب للمحتوى 2"/>
          <p:cNvSpPr>
            <a:spLocks noGrp="1"/>
          </p:cNvSpPr>
          <p:nvPr>
            <p:ph idx="1"/>
          </p:nvPr>
        </p:nvSpPr>
        <p:spPr/>
        <p:txBody>
          <a:bodyPr/>
          <a:lstStyle/>
          <a:p>
            <a:pPr lvl="0" algn="just" rtl="0">
              <a:lnSpc>
                <a:spcPct val="150000"/>
              </a:lnSpc>
            </a:pPr>
            <a:r>
              <a:rPr lang="en-US" sz="2200" dirty="0">
                <a:solidFill>
                  <a:prstClr val="black"/>
                </a:solidFill>
                <a:latin typeface="Times New Roman"/>
                <a:ea typeface="Calibri"/>
                <a:cs typeface="Arial"/>
              </a:rPr>
              <a:t>2 - Biological hazards</a:t>
            </a:r>
            <a:r>
              <a:rPr lang="en-US" sz="2200" dirty="0">
                <a:solidFill>
                  <a:prstClr val="black"/>
                </a:solidFill>
                <a:latin typeface="Times New Roman"/>
                <a:ea typeface="AdvP3F4D4C"/>
                <a:cs typeface="Arial"/>
              </a:rPr>
              <a:t>: Examples include human body fluids that may carry infections such as HIV, laboratory animals that may cause allergic reactions or transmit certain diseases, pathogenic animal and cell tissue cultures, and all microorganisms including genetically engineered forms.</a:t>
            </a:r>
            <a:endParaRPr lang="en-US" sz="1700" dirty="0">
              <a:solidFill>
                <a:prstClr val="black"/>
              </a:solidFill>
              <a:ea typeface="Calibri"/>
              <a:cs typeface="Arial"/>
            </a:endParaRPr>
          </a:p>
          <a:p>
            <a:endParaRPr lang="ar-SA" dirty="0"/>
          </a:p>
        </p:txBody>
      </p:sp>
    </p:spTree>
    <p:extLst>
      <p:ext uri="{BB962C8B-B14F-4D97-AF65-F5344CB8AC3E}">
        <p14:creationId xmlns:p14="http://schemas.microsoft.com/office/powerpoint/2010/main" val="3075419672"/>
      </p:ext>
    </p:extLst>
  </p:cSld>
  <p:clrMapOvr>
    <a:masterClrMapping/>
  </p:clrMapOvr>
  <mc:AlternateContent xmlns:mc="http://schemas.openxmlformats.org/markup-compatibility/2006" xmlns:p14="http://schemas.microsoft.com/office/powerpoint/2010/main">
    <mc:Choice Requires="p14">
      <p:transition spd="slow" p14:dur="2000" advTm="59481"/>
    </mc:Choice>
    <mc:Fallback xmlns="">
      <p:transition spd="slow" advTm="5948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74564"/>
            <a:ext cx="8229600" cy="1143000"/>
          </a:xfrm>
        </p:spPr>
        <p:txBody>
          <a:bodyPr/>
          <a:lstStyle/>
          <a:p>
            <a:r>
              <a:rPr lang="en-US" sz="4000" b="1" dirty="0">
                <a:solidFill>
                  <a:prstClr val="black"/>
                </a:solidFill>
              </a:rPr>
              <a:t>SAFETY IN THE LABORATORY</a:t>
            </a:r>
            <a:endParaRPr lang="ar-SA" dirty="0"/>
          </a:p>
        </p:txBody>
      </p:sp>
      <p:pic>
        <p:nvPicPr>
          <p:cNvPr id="7170" name="Picture 2" descr="C:\Users\Administrator\Desktop\Biohazard-Level-4-by-Simon-Strandgaard-853x102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233640"/>
            <a:ext cx="3419872" cy="251361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dministrator\Desktop\ANSI-Biohazard-Sign-AWEP-28082_30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886003"/>
            <a:ext cx="382220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Administrator\Desktop\medical-waste-biohazard-bag-used-syringes-iv-needles-4935535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886003"/>
            <a:ext cx="3419872"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Administrator\Desktop\occupational-hazards-39-63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1233640"/>
            <a:ext cx="3822207" cy="247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934705"/>
      </p:ext>
    </p:extLst>
  </p:cSld>
  <p:clrMapOvr>
    <a:masterClrMapping/>
  </p:clrMapOvr>
  <mc:AlternateContent xmlns:mc="http://schemas.openxmlformats.org/markup-compatibility/2006" xmlns:p14="http://schemas.microsoft.com/office/powerpoint/2010/main">
    <mc:Choice Requires="p14">
      <p:transition spd="slow" p14:dur="2000" advTm="39587"/>
    </mc:Choice>
    <mc:Fallback xmlns="">
      <p:transition spd="slow" advTm="39587"/>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lstStyle/>
          <a:p>
            <a:r>
              <a:rPr lang="en-US" sz="4000" b="1" dirty="0">
                <a:solidFill>
                  <a:prstClr val="black"/>
                </a:solidFill>
              </a:rPr>
              <a:t>SAFETY IN THE LABORATORY</a:t>
            </a:r>
            <a:endParaRPr lang="ar-SA"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31474" y="1600200"/>
            <a:ext cx="448105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1073021"/>
      </p:ext>
    </p:extLst>
  </p:cSld>
  <p:clrMapOvr>
    <a:masterClrMapping/>
  </p:clrMapOvr>
  <mc:AlternateContent xmlns:mc="http://schemas.openxmlformats.org/markup-compatibility/2006" xmlns:p14="http://schemas.microsoft.com/office/powerpoint/2010/main">
    <mc:Choice Requires="p14">
      <p:transition spd="slow" p14:dur="2000" advTm="1387"/>
    </mc:Choice>
    <mc:Fallback xmlns="">
      <p:transition spd="slow" advTm="1387"/>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fontScale="90000"/>
          </a:bodyPr>
          <a:lstStyle/>
          <a:p>
            <a:r>
              <a:rPr lang="en-US" b="1" dirty="0">
                <a:solidFill>
                  <a:prstClr val="black"/>
                </a:solidFill>
              </a:rPr>
              <a:t>SAFETY IN THE LABORATORY</a:t>
            </a:r>
            <a:endParaRPr lang="ar-SA" dirty="0"/>
          </a:p>
        </p:txBody>
      </p:sp>
      <p:sp>
        <p:nvSpPr>
          <p:cNvPr id="3" name="عنصر نائب للمحتوى 2"/>
          <p:cNvSpPr>
            <a:spLocks noGrp="1"/>
          </p:cNvSpPr>
          <p:nvPr>
            <p:ph idx="1"/>
          </p:nvPr>
        </p:nvSpPr>
        <p:spPr>
          <a:xfrm>
            <a:off x="457200" y="908720"/>
            <a:ext cx="8229600" cy="5544616"/>
          </a:xfrm>
        </p:spPr>
        <p:txBody>
          <a:bodyPr>
            <a:normAutofit fontScale="85000" lnSpcReduction="10000"/>
          </a:bodyPr>
          <a:lstStyle/>
          <a:p>
            <a:pPr algn="just" rtl="0">
              <a:lnSpc>
                <a:spcPct val="150000"/>
              </a:lnSpc>
              <a:spcAft>
                <a:spcPts val="0"/>
              </a:spcAft>
            </a:pPr>
            <a:r>
              <a:rPr lang="en-US" dirty="0">
                <a:latin typeface="Times New Roman"/>
                <a:ea typeface="Calibri"/>
                <a:cs typeface="Arial"/>
              </a:rPr>
              <a:t>3 - Electrical and mechanical hazards</a:t>
            </a:r>
            <a:r>
              <a:rPr lang="en-US" dirty="0">
                <a:latin typeface="Times New Roman"/>
                <a:ea typeface="AdvP3F4D4C"/>
                <a:cs typeface="Arial"/>
              </a:rPr>
              <a:t>: All electrical apparatus should be used and maintained in accordance with the manufacturers’ instructions. Electrophoresis equipment presents a particular potential for safety problems. Centrifuges, especially high-speed varieties, also need careful use especially in the correct use and balance of the rotors.</a:t>
            </a:r>
            <a:endParaRPr lang="en-US" sz="2400" dirty="0">
              <a:ea typeface="Calibri"/>
              <a:cs typeface="Arial"/>
            </a:endParaRPr>
          </a:p>
          <a:p>
            <a:pPr algn="just" rtl="0">
              <a:lnSpc>
                <a:spcPct val="115000"/>
              </a:lnSpc>
              <a:spcAft>
                <a:spcPts val="0"/>
              </a:spcAft>
            </a:pPr>
            <a:r>
              <a:rPr lang="en-US" dirty="0">
                <a:latin typeface="Times New Roman"/>
                <a:ea typeface="Calibri"/>
                <a:cs typeface="Arial"/>
              </a:rPr>
              <a:t>4 - General laboratory hazards</a:t>
            </a:r>
            <a:r>
              <a:rPr lang="en-US" dirty="0">
                <a:latin typeface="Times New Roman"/>
                <a:ea typeface="AdvP3F4D4C"/>
                <a:cs typeface="Arial"/>
              </a:rPr>
              <a:t>: Common examples include syringe needles, broken glassware and liquid nitrogen flasks.</a:t>
            </a:r>
            <a:endParaRPr lang="en-US" sz="2400" dirty="0">
              <a:ea typeface="Calibri"/>
              <a:cs typeface="Arial"/>
            </a:endParaRPr>
          </a:p>
          <a:p>
            <a:endParaRPr lang="ar-SA" dirty="0"/>
          </a:p>
        </p:txBody>
      </p:sp>
    </p:spTree>
    <p:extLst>
      <p:ext uri="{BB962C8B-B14F-4D97-AF65-F5344CB8AC3E}">
        <p14:creationId xmlns:p14="http://schemas.microsoft.com/office/powerpoint/2010/main" val="3793873532"/>
      </p:ext>
    </p:extLst>
  </p:cSld>
  <p:clrMapOvr>
    <a:masterClrMapping/>
  </p:clrMapOvr>
  <mc:AlternateContent xmlns:mc="http://schemas.openxmlformats.org/markup-compatibility/2006" xmlns:p14="http://schemas.microsoft.com/office/powerpoint/2010/main">
    <mc:Choice Requires="p14">
      <p:transition spd="slow" p14:dur="2000" advTm="73699"/>
    </mc:Choice>
    <mc:Fallback xmlns="">
      <p:transition spd="slow" advTm="7369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Autofit/>
          </a:bodyPr>
          <a:lstStyle/>
          <a:p>
            <a:r>
              <a:rPr lang="en-US" sz="3600" b="1" dirty="0"/>
              <a:t>SAFETY IN THE LABORATORY</a:t>
            </a:r>
            <a:endParaRPr lang="ar-SA" sz="3600" b="1" dirty="0"/>
          </a:p>
        </p:txBody>
      </p:sp>
      <p:sp>
        <p:nvSpPr>
          <p:cNvPr id="3" name="عنصر نائب للمحتوى 2"/>
          <p:cNvSpPr>
            <a:spLocks noGrp="1"/>
          </p:cNvSpPr>
          <p:nvPr>
            <p:ph idx="1"/>
          </p:nvPr>
        </p:nvSpPr>
        <p:spPr>
          <a:xfrm>
            <a:off x="457200" y="980728"/>
            <a:ext cx="8229600" cy="5472608"/>
          </a:xfrm>
        </p:spPr>
        <p:txBody>
          <a:bodyPr>
            <a:normAutofit fontScale="92500" lnSpcReduction="10000"/>
          </a:bodyPr>
          <a:lstStyle/>
          <a:p>
            <a:pPr algn="just" rtl="0">
              <a:lnSpc>
                <a:spcPct val="150000"/>
              </a:lnSpc>
              <a:spcAft>
                <a:spcPts val="0"/>
              </a:spcAft>
            </a:pPr>
            <a:r>
              <a:rPr lang="en-US" dirty="0">
                <a:latin typeface="Times New Roman"/>
                <a:ea typeface="AdvP3F4D4C"/>
                <a:cs typeface="Arial"/>
              </a:rPr>
              <a:t>Virtually all experiments conducted in a biochemistry laboratory present a potential risk to the well-being of the investigator. In planning any experiment it is essential </a:t>
            </a:r>
            <a:r>
              <a:rPr lang="en-US" dirty="0">
                <a:latin typeface="Times New Roman"/>
                <a:ea typeface="AdvP4A0FAF"/>
                <a:cs typeface="Arial"/>
              </a:rPr>
              <a:t>35 1.5 Safety in the laboratory</a:t>
            </a:r>
            <a:r>
              <a:rPr lang="en-US" dirty="0">
                <a:latin typeface="Times New Roman"/>
                <a:ea typeface="AdvP3F4D4C"/>
                <a:cs typeface="Arial"/>
              </a:rPr>
              <a:t> that careful thought be given to all aspects of safety before the experimental design is </a:t>
            </a:r>
            <a:r>
              <a:rPr lang="en-US" dirty="0" smtClean="0">
                <a:latin typeface="Times New Roman"/>
                <a:ea typeface="AdvP3F4D4C"/>
                <a:cs typeface="Arial"/>
              </a:rPr>
              <a:t>finalized. </a:t>
            </a:r>
            <a:r>
              <a:rPr lang="en-US" dirty="0">
                <a:latin typeface="Times New Roman"/>
                <a:ea typeface="AdvP3F4D4C"/>
                <a:cs typeface="Arial"/>
              </a:rPr>
              <a:t>Health hazards come from a variety of sources:</a:t>
            </a:r>
            <a:endParaRPr lang="en-US" sz="2400" dirty="0">
              <a:ea typeface="Calibri"/>
              <a:cs typeface="Arial"/>
            </a:endParaRPr>
          </a:p>
        </p:txBody>
      </p:sp>
    </p:spTree>
    <p:extLst>
      <p:ext uri="{BB962C8B-B14F-4D97-AF65-F5344CB8AC3E}">
        <p14:creationId xmlns:p14="http://schemas.microsoft.com/office/powerpoint/2010/main" val="2652766323"/>
      </p:ext>
    </p:extLst>
  </p:cSld>
  <p:clrMapOvr>
    <a:masterClrMapping/>
  </p:clrMapOvr>
  <mc:AlternateContent xmlns:mc="http://schemas.openxmlformats.org/markup-compatibility/2006" xmlns:p14="http://schemas.microsoft.com/office/powerpoint/2010/main">
    <mc:Choice Requires="p14">
      <p:transition spd="slow" p14:dur="2000" advTm="48447"/>
    </mc:Choice>
    <mc:Fallback xmlns="">
      <p:transition spd="slow" advTm="4844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fontScale="90000"/>
          </a:bodyPr>
          <a:lstStyle/>
          <a:p>
            <a:r>
              <a:rPr lang="en-US" b="1" dirty="0"/>
              <a:t>SAFETY IN THE LABORATORY</a:t>
            </a:r>
            <a:endParaRPr lang="ar-SA" dirty="0"/>
          </a:p>
        </p:txBody>
      </p:sp>
      <p:sp>
        <p:nvSpPr>
          <p:cNvPr id="3" name="عنصر نائب للمحتوى 2"/>
          <p:cNvSpPr>
            <a:spLocks noGrp="1"/>
          </p:cNvSpPr>
          <p:nvPr>
            <p:ph idx="1"/>
          </p:nvPr>
        </p:nvSpPr>
        <p:spPr>
          <a:xfrm>
            <a:off x="457200" y="908720"/>
            <a:ext cx="8229600" cy="5400600"/>
          </a:xfrm>
        </p:spPr>
        <p:txBody>
          <a:bodyPr>
            <a:normAutofit/>
          </a:bodyPr>
          <a:lstStyle/>
          <a:p>
            <a:pPr algn="just" rtl="0">
              <a:lnSpc>
                <a:spcPct val="150000"/>
              </a:lnSpc>
              <a:spcAft>
                <a:spcPts val="0"/>
              </a:spcAft>
            </a:pPr>
            <a:r>
              <a:rPr lang="en-US" dirty="0">
                <a:latin typeface="Times New Roman"/>
                <a:ea typeface="Calibri"/>
                <a:cs typeface="Arial"/>
              </a:rPr>
              <a:t>1 - Chemical hazards</a:t>
            </a:r>
            <a:r>
              <a:rPr lang="en-US" dirty="0">
                <a:latin typeface="Times New Roman"/>
                <a:ea typeface="AdvP3F4D4C"/>
                <a:cs typeface="Arial"/>
              </a:rPr>
              <a:t>: All chemicals are, to varying extents, capable of causing damage to the body. They may be irritants and cause a short-term effect on exposure. Alternatively they may be corrosive and cause severe and often irreversible damage to the skin. Examples include strong acids and </a:t>
            </a:r>
            <a:r>
              <a:rPr lang="en-US" dirty="0" smtClean="0">
                <a:latin typeface="Times New Roman"/>
                <a:ea typeface="AdvP3F4D4C"/>
                <a:cs typeface="Arial"/>
              </a:rPr>
              <a:t>alkalis</a:t>
            </a:r>
            <a:endParaRPr lang="en-US" sz="2400" dirty="0">
              <a:ea typeface="Calibri"/>
              <a:cs typeface="Arial"/>
            </a:endParaRPr>
          </a:p>
          <a:p>
            <a:endParaRPr lang="ar-SA" dirty="0"/>
          </a:p>
        </p:txBody>
      </p:sp>
    </p:spTree>
    <p:extLst>
      <p:ext uri="{BB962C8B-B14F-4D97-AF65-F5344CB8AC3E}">
        <p14:creationId xmlns:p14="http://schemas.microsoft.com/office/powerpoint/2010/main" val="3937166848"/>
      </p:ext>
    </p:extLst>
  </p:cSld>
  <p:clrMapOvr>
    <a:masterClrMapping/>
  </p:clrMapOvr>
  <mc:AlternateContent xmlns:mc="http://schemas.openxmlformats.org/markup-compatibility/2006" xmlns:p14="http://schemas.microsoft.com/office/powerpoint/2010/main">
    <mc:Choice Requires="p14">
      <p:transition spd="slow" p14:dur="2000" advTm="58383"/>
    </mc:Choice>
    <mc:Fallback xmlns="">
      <p:transition spd="slow" advTm="5838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000" b="1" dirty="0">
                <a:solidFill>
                  <a:prstClr val="black"/>
                </a:solidFill>
              </a:rPr>
              <a:t>SAFETY IN THE LABORATORY</a:t>
            </a:r>
            <a:endParaRPr lang="ar-SA" dirty="0"/>
          </a:p>
        </p:txBody>
      </p:sp>
      <p:sp>
        <p:nvSpPr>
          <p:cNvPr id="4" name="مستطيل 3"/>
          <p:cNvSpPr/>
          <p:nvPr/>
        </p:nvSpPr>
        <p:spPr>
          <a:xfrm>
            <a:off x="0" y="1302591"/>
            <a:ext cx="9118650" cy="400110"/>
          </a:xfrm>
          <a:prstGeom prst="rect">
            <a:avLst/>
          </a:prstGeom>
        </p:spPr>
        <p:txBody>
          <a:bodyPr wrap="none">
            <a:spAutoFit/>
          </a:bodyPr>
          <a:lstStyle/>
          <a:p>
            <a:r>
              <a:rPr lang="en-US" sz="2000" b="1" dirty="0">
                <a:solidFill>
                  <a:srgbClr val="0B0080"/>
                </a:solidFill>
                <a:latin typeface="Arial"/>
                <a:hlinkClick r:id="rId2" tooltip="National Fire Protection Association"/>
              </a:rPr>
              <a:t>National Fire Protection </a:t>
            </a:r>
            <a:r>
              <a:rPr lang="en-US" sz="2000" b="1" dirty="0" smtClean="0">
                <a:solidFill>
                  <a:srgbClr val="0B0080"/>
                </a:solidFill>
                <a:latin typeface="Arial"/>
                <a:hlinkClick r:id="rId2" tooltip="National Fire Protection Association"/>
              </a:rPr>
              <a:t>Association</a:t>
            </a:r>
            <a:r>
              <a:rPr lang="en-US" sz="2000" b="1" dirty="0" smtClean="0">
                <a:solidFill>
                  <a:srgbClr val="0B0080"/>
                </a:solidFill>
                <a:latin typeface="Arial"/>
              </a:rPr>
              <a:t> </a:t>
            </a:r>
            <a:r>
              <a:rPr lang="en-US" sz="2000" b="1" u="sng" dirty="0" smtClean="0">
                <a:solidFill>
                  <a:srgbClr val="0B0080"/>
                </a:solidFill>
                <a:latin typeface="Arial"/>
              </a:rPr>
              <a:t>NFPA Chemical label ‘Square Safety</a:t>
            </a:r>
            <a:r>
              <a:rPr lang="en-US" sz="2000" b="1" dirty="0" smtClean="0">
                <a:solidFill>
                  <a:srgbClr val="0B0080"/>
                </a:solidFill>
                <a:latin typeface="Arial"/>
              </a:rPr>
              <a:t>’</a:t>
            </a:r>
            <a:endParaRPr lang="ar-SA" sz="2000" b="1" dirty="0"/>
          </a:p>
        </p:txBody>
      </p:sp>
      <p:pic>
        <p:nvPicPr>
          <p:cNvPr id="1027" name="Picture 3" descr="C:\Users\Administrator\Desktop\SVT77-2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682544"/>
            <a:ext cx="5594320" cy="508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044556"/>
      </p:ext>
    </p:extLst>
  </p:cSld>
  <p:clrMapOvr>
    <a:masterClrMapping/>
  </p:clrMapOvr>
  <mc:AlternateContent xmlns:mc="http://schemas.openxmlformats.org/markup-compatibility/2006" xmlns:p14="http://schemas.microsoft.com/office/powerpoint/2010/main">
    <mc:Choice Requires="p14">
      <p:transition spd="slow" p14:dur="2000" advTm="45885"/>
    </mc:Choice>
    <mc:Fallback xmlns="">
      <p:transition spd="slow" advTm="4588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a:bodyPr>
          <a:lstStyle/>
          <a:p>
            <a:r>
              <a:rPr lang="en-US" sz="4000" b="1" dirty="0">
                <a:solidFill>
                  <a:prstClr val="black"/>
                </a:solidFill>
              </a:rPr>
              <a:t>SAFETY IN THE LABORATORY</a:t>
            </a:r>
            <a:endParaRPr lang="ar-SA" dirty="0"/>
          </a:p>
        </p:txBody>
      </p:sp>
      <p:pic>
        <p:nvPicPr>
          <p:cNvPr id="1026" name="Picture 2" descr="C:\Users\Administrator\Desktop\ULHL303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8784976"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397214"/>
      </p:ext>
    </p:extLst>
  </p:cSld>
  <p:clrMapOvr>
    <a:masterClrMapping/>
  </p:clrMapOvr>
  <mc:AlternateContent xmlns:mc="http://schemas.openxmlformats.org/markup-compatibility/2006" xmlns:p14="http://schemas.microsoft.com/office/powerpoint/2010/main">
    <mc:Choice Requires="p14">
      <p:transition spd="slow" p14:dur="2000" advTm="39570"/>
    </mc:Choice>
    <mc:Fallback xmlns="">
      <p:transition spd="slow" advTm="3957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000" b="1" dirty="0">
                <a:solidFill>
                  <a:prstClr val="black"/>
                </a:solidFill>
              </a:rPr>
              <a:t>SAFETY IN THE LABORATORY</a:t>
            </a:r>
            <a:endParaRPr lang="ar-SA" dirty="0"/>
          </a:p>
        </p:txBody>
      </p:sp>
      <p:pic>
        <p:nvPicPr>
          <p:cNvPr id="2051" name="Picture 3" descr="C:\Users\Administrator\Desktop\SVT76-2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556793"/>
            <a:ext cx="6480719" cy="5156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535081"/>
      </p:ext>
    </p:extLst>
  </p:cSld>
  <p:clrMapOvr>
    <a:masterClrMapping/>
  </p:clrMapOvr>
  <mc:AlternateContent xmlns:mc="http://schemas.openxmlformats.org/markup-compatibility/2006" xmlns:p14="http://schemas.microsoft.com/office/powerpoint/2010/main">
    <mc:Choice Requires="p14">
      <p:transition spd="slow" p14:dur="2000" advTm="42177"/>
    </mc:Choice>
    <mc:Fallback xmlns="">
      <p:transition spd="slow" advTm="4217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000" b="1" dirty="0">
                <a:solidFill>
                  <a:prstClr val="black"/>
                </a:solidFill>
              </a:rPr>
              <a:t>SAFETY IN THE LABORATORY</a:t>
            </a:r>
            <a:endParaRPr lang="ar-SA" dirty="0"/>
          </a:p>
        </p:txBody>
      </p:sp>
      <p:pic>
        <p:nvPicPr>
          <p:cNvPr id="3074" name="Picture 2" descr="C:\Users\Administrator\Desktop\Sulfuric-Acid-Chemical-Label-LB-1592-12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564904"/>
            <a:ext cx="5076056" cy="42634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dministrator\Desktop\caffeine_chemical_hazard_and_msds_m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564903"/>
            <a:ext cx="3840219" cy="426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384705"/>
      </p:ext>
    </p:extLst>
  </p:cSld>
  <p:clrMapOvr>
    <a:masterClrMapping/>
  </p:clrMapOvr>
  <mc:AlternateContent xmlns:mc="http://schemas.openxmlformats.org/markup-compatibility/2006" xmlns:p14="http://schemas.microsoft.com/office/powerpoint/2010/main">
    <mc:Choice Requires="p14">
      <p:transition spd="slow" p14:dur="2000" advTm="20957"/>
    </mc:Choice>
    <mc:Fallback xmlns="">
      <p:transition spd="slow" advTm="2095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000" b="1" dirty="0">
                <a:solidFill>
                  <a:prstClr val="black"/>
                </a:solidFill>
              </a:rPr>
              <a:t>SAFETY IN THE LABORATORY</a:t>
            </a:r>
            <a:endParaRPr lang="ar-SA" dirty="0"/>
          </a:p>
        </p:txBody>
      </p:sp>
      <p:pic>
        <p:nvPicPr>
          <p:cNvPr id="4098" name="Picture 2" descr="C:\Users\Administrator\Desktop\c90fa5082bab194bda567667565fa0f2--harmonized-system-haz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 y="1484784"/>
            <a:ext cx="4859121" cy="537321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dministrator\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496645"/>
            <a:ext cx="393762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dministrator\Desktop\G35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637590"/>
            <a:ext cx="3937620" cy="3132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32715"/>
      </p:ext>
    </p:extLst>
  </p:cSld>
  <p:clrMapOvr>
    <a:masterClrMapping/>
  </p:clrMapOvr>
  <mc:AlternateContent xmlns:mc="http://schemas.openxmlformats.org/markup-compatibility/2006" xmlns:p14="http://schemas.microsoft.com/office/powerpoint/2010/main">
    <mc:Choice Requires="p14">
      <p:transition spd="slow" p14:dur="2000" advTm="11738"/>
    </mc:Choice>
    <mc:Fallback xmlns="">
      <p:transition spd="slow" advTm="1173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000" b="1" dirty="0">
                <a:solidFill>
                  <a:prstClr val="black"/>
                </a:solidFill>
              </a:rPr>
              <a:t>SAFETY IN THE LABORATORY</a:t>
            </a:r>
            <a:endParaRPr lang="ar-SA" dirty="0"/>
          </a:p>
        </p:txBody>
      </p:sp>
      <p:pic>
        <p:nvPicPr>
          <p:cNvPr id="5122" name="Picture 2" descr="C:\Users\Administrator\Desktop\tmp650268274973474818.jpg"/>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304" y="1627187"/>
            <a:ext cx="9035192" cy="4754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004485"/>
      </p:ext>
    </p:extLst>
  </p:cSld>
  <p:clrMapOvr>
    <a:masterClrMapping/>
  </p:clrMapOvr>
  <mc:AlternateContent xmlns:mc="http://schemas.openxmlformats.org/markup-compatibility/2006" xmlns:p14="http://schemas.microsoft.com/office/powerpoint/2010/main">
    <mc:Choice Requires="p14">
      <p:transition spd="slow" p14:dur="2000" advTm="22270"/>
    </mc:Choice>
    <mc:Fallback xmlns="">
      <p:transition spd="slow" advTm="22270"/>
    </mc:Fallback>
  </mc:AlternateContent>
  <p:timing>
    <p:tnLst>
      <p:par>
        <p:cTn id="1" dur="indefinite" restart="never" nodeType="tmRoot"/>
      </p:par>
    </p:tnLst>
  </p:timing>
</p:sld>
</file>

<file path=ppt/theme/theme1.xml><?xml version="1.0" encoding="utf-8"?>
<a:theme xmlns:a="http://schemas.openxmlformats.org/drawingml/2006/main" name="3_سمة Office">
  <a:themeElements>
    <a:clrScheme name="حركة">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TotalTime>
  <Words>305</Words>
  <Application>Microsoft Office PowerPoint</Application>
  <PresentationFormat>عرض على الشاشة (3:4)‏</PresentationFormat>
  <Paragraphs>23</Paragraphs>
  <Slides>14</Slides>
  <Notes>1</Notes>
  <HiddenSlides>0</HiddenSlides>
  <MMClips>0</MMClips>
  <ScaleCrop>false</ScaleCrop>
  <HeadingPairs>
    <vt:vector size="4" baseType="variant">
      <vt:variant>
        <vt:lpstr>نسق</vt:lpstr>
      </vt:variant>
      <vt:variant>
        <vt:i4>1</vt:i4>
      </vt:variant>
      <vt:variant>
        <vt:lpstr>عناوين الشرائح</vt:lpstr>
      </vt:variant>
      <vt:variant>
        <vt:i4>14</vt:i4>
      </vt:variant>
    </vt:vector>
  </HeadingPairs>
  <TitlesOfParts>
    <vt:vector size="15" baseType="lpstr">
      <vt:lpstr>3_سمة Office</vt:lpstr>
      <vt:lpstr>عرض تقديمي في PowerPoint</vt:lpstr>
      <vt:lpstr>SAFETY IN THE LABORATORY</vt:lpstr>
      <vt:lpstr>SAFETY IN THE LABORATORY</vt:lpstr>
      <vt:lpstr>SAFETY IN THE LABORATORY</vt:lpstr>
      <vt:lpstr>SAFETY IN THE LABORATORY</vt:lpstr>
      <vt:lpstr>SAFETY IN THE LABORATORY</vt:lpstr>
      <vt:lpstr>SAFETY IN THE LABORATORY</vt:lpstr>
      <vt:lpstr>SAFETY IN THE LABORATORY</vt:lpstr>
      <vt:lpstr>SAFETY IN THE LABORATORY</vt:lpstr>
      <vt:lpstr>SAFETY IN THE LABORATORY</vt:lpstr>
      <vt:lpstr>SAFETY IN THE LABORATORY</vt:lpstr>
      <vt:lpstr>SAFETY IN THE LABORATORY</vt:lpstr>
      <vt:lpstr>SAFETY IN THE LABORATORY</vt:lpstr>
      <vt:lpstr>SAFETY IN THE LABORATORY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Biochemical techniques</dc:title>
  <dc:creator>Alfa</dc:creator>
  <cp:lastModifiedBy>Alfa</cp:lastModifiedBy>
  <cp:revision>23</cp:revision>
  <dcterms:created xsi:type="dcterms:W3CDTF">2018-02-18T18:46:49Z</dcterms:created>
  <dcterms:modified xsi:type="dcterms:W3CDTF">2021-10-29T18:30:50Z</dcterms:modified>
</cp:coreProperties>
</file>