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2" r:id="rId4"/>
    <p:sldId id="258" r:id="rId5"/>
    <p:sldId id="259" r:id="rId6"/>
    <p:sldId id="279" r:id="rId7"/>
    <p:sldId id="260" r:id="rId8"/>
    <p:sldId id="280" r:id="rId9"/>
    <p:sldId id="262" r:id="rId10"/>
    <p:sldId id="263" r:id="rId11"/>
    <p:sldId id="282" r:id="rId12"/>
    <p:sldId id="281" r:id="rId13"/>
    <p:sldId id="283" r:id="rId14"/>
    <p:sldId id="284" r:id="rId15"/>
    <p:sldId id="285" r:id="rId16"/>
    <p:sldId id="286" r:id="rId17"/>
    <p:sldId id="287" r:id="rId18"/>
    <p:sldId id="288"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1" d="100"/>
          <a:sy n="81" d="100"/>
        </p:scale>
        <p:origin x="-8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E0CCBA4-8800-4A27-BF2F-6DA8A9D3B12F}" type="datetimeFigureOut">
              <a:rPr lang="ar-IQ" smtClean="0"/>
              <a:t>07/08/1444</a:t>
            </a:fld>
            <a:endParaRPr lang="ar-IQ"/>
          </a:p>
        </p:txBody>
      </p:sp>
      <p:sp>
        <p:nvSpPr>
          <p:cNvPr id="8" name="Slide Number Placeholder 7"/>
          <p:cNvSpPr>
            <a:spLocks noGrp="1"/>
          </p:cNvSpPr>
          <p:nvPr>
            <p:ph type="sldNum" sz="quarter" idx="11"/>
          </p:nvPr>
        </p:nvSpPr>
        <p:spPr/>
        <p:txBody>
          <a:bodyPr/>
          <a:lstStyle/>
          <a:p>
            <a:fld id="{3E781162-ADB8-475C-9C1B-E2535573508F}"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CCBA4-8800-4A27-BF2F-6DA8A9D3B12F}" type="datetimeFigureOut">
              <a:rPr lang="ar-IQ" smtClean="0"/>
              <a:t>07/08/1444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CCBA4-8800-4A27-BF2F-6DA8A9D3B12F}" type="datetimeFigureOut">
              <a:rPr lang="ar-IQ" smtClean="0"/>
              <a:t>07/08/1444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0CCBA4-8800-4A27-BF2F-6DA8A9D3B12F}" type="datetimeFigureOut">
              <a:rPr lang="ar-IQ" smtClean="0"/>
              <a:t>07/08/1444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0CCBA4-8800-4A27-BF2F-6DA8A9D3B12F}" type="datetimeFigureOut">
              <a:rPr lang="ar-IQ" smtClean="0"/>
              <a:t>07/08/1444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0CCBA4-8800-4A27-BF2F-6DA8A9D3B12F}" type="datetimeFigureOut">
              <a:rPr lang="ar-IQ" smtClean="0"/>
              <a:t>07/08/1444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781162-ADB8-475C-9C1B-E2535573508F}" type="slidenum">
              <a:rPr lang="ar-IQ" smtClean="0"/>
              <a:t>‹#›</a:t>
            </a:fld>
            <a:endParaRPr lang="ar-IQ"/>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E0CCBA4-8800-4A27-BF2F-6DA8A9D3B12F}" type="datetimeFigureOut">
              <a:rPr lang="ar-IQ" smtClean="0"/>
              <a:t>07/08/1444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E781162-ADB8-475C-9C1B-E2535573508F}" type="slidenum">
              <a:rPr lang="ar-IQ" smtClean="0"/>
              <a:t>‹#›</a:t>
            </a:fld>
            <a:endParaRPr lang="ar-IQ"/>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0CCBA4-8800-4A27-BF2F-6DA8A9D3B12F}" type="datetimeFigureOut">
              <a:rPr lang="ar-IQ" smtClean="0"/>
              <a:t>07/08/1444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CCBA4-8800-4A27-BF2F-6DA8A9D3B12F}" type="datetimeFigureOut">
              <a:rPr lang="ar-IQ" smtClean="0"/>
              <a:t>07/08/1444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CCBA4-8800-4A27-BF2F-6DA8A9D3B12F}" type="datetimeFigureOut">
              <a:rPr lang="ar-IQ" smtClean="0"/>
              <a:t>07/08/1444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CCBA4-8800-4A27-BF2F-6DA8A9D3B12F}" type="datetimeFigureOut">
              <a:rPr lang="ar-IQ" smtClean="0"/>
              <a:t>07/08/1444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781162-ADB8-475C-9C1B-E2535573508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E0CCBA4-8800-4A27-BF2F-6DA8A9D3B12F}" type="datetimeFigureOut">
              <a:rPr lang="ar-IQ" smtClean="0"/>
              <a:t>07/08/1444</a:t>
            </a:fld>
            <a:endParaRPr lang="ar-IQ"/>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3E781162-ADB8-475C-9C1B-E2535573508F}" type="slidenum">
              <a:rPr lang="ar-IQ" smtClean="0"/>
              <a:t>‹#›</a:t>
            </a:fld>
            <a:endParaRPr lang="ar-IQ"/>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latin typeface="Times New Roman" pitchFamily="18" charset="0"/>
                <a:cs typeface="Times New Roman" pitchFamily="18" charset="0"/>
              </a:rPr>
              <a:t>Pharmacology of Local Anesthesia</a:t>
            </a:r>
            <a:endParaRPr lang="ar-IQ" sz="3600" dirty="0">
              <a:latin typeface="Times New Roman" pitchFamily="18" charset="0"/>
              <a:cs typeface="Times New Roman" pitchFamily="18" charset="0"/>
            </a:endParaRPr>
          </a:p>
        </p:txBody>
      </p:sp>
    </p:spTree>
    <p:extLst>
      <p:ext uri="{BB962C8B-B14F-4D97-AF65-F5344CB8AC3E}">
        <p14:creationId xmlns:p14="http://schemas.microsoft.com/office/powerpoint/2010/main" val="1164414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15416"/>
            <a:ext cx="7315200" cy="1154097"/>
          </a:xfrm>
        </p:spPr>
        <p:txBody>
          <a:bodyPr>
            <a:normAutofit fontScale="90000"/>
          </a:bodyPr>
          <a:lstStyle/>
          <a:p>
            <a:r>
              <a:rPr lang="en-US" b="1" dirty="0"/>
              <a:t>Maximum Recommended Dose</a:t>
            </a:r>
            <a:endParaRPr lang="ar-IQ" dirty="0"/>
          </a:p>
        </p:txBody>
      </p:sp>
      <p:sp>
        <p:nvSpPr>
          <p:cNvPr id="3" name="Content Placeholder 2"/>
          <p:cNvSpPr>
            <a:spLocks noGrp="1"/>
          </p:cNvSpPr>
          <p:nvPr>
            <p:ph idx="1"/>
          </p:nvPr>
        </p:nvSpPr>
        <p:spPr>
          <a:xfrm>
            <a:off x="914400" y="1268761"/>
            <a:ext cx="7315200" cy="5040600"/>
          </a:xfrm>
        </p:spPr>
        <p:txBody>
          <a:bodyPr/>
          <a:lstStyle/>
          <a:p>
            <a:pPr algn="just" rtl="0">
              <a:lnSpc>
                <a:spcPct val="150000"/>
              </a:lnSpc>
            </a:pPr>
            <a:r>
              <a:rPr lang="en-US" dirty="0">
                <a:latin typeface="Times New Roman" pitchFamily="18" charset="0"/>
                <a:cs typeface="Times New Roman" pitchFamily="18" charset="0"/>
              </a:rPr>
              <a:t>The maximum recommended dose of </a:t>
            </a:r>
            <a:r>
              <a:rPr lang="en-US" dirty="0" err="1">
                <a:latin typeface="Times New Roman" pitchFamily="18" charset="0"/>
                <a:cs typeface="Times New Roman" pitchFamily="18" charset="0"/>
              </a:rPr>
              <a:t>lidocaine</a:t>
            </a:r>
            <a:r>
              <a:rPr lang="en-US" dirty="0">
                <a:latin typeface="Times New Roman" pitchFamily="18" charset="0"/>
                <a:cs typeface="Times New Roman" pitchFamily="18" charset="0"/>
              </a:rPr>
              <a:t> with epinephrine (1:100.000) is 7 mg/kg. While 4.5 mg/kg is the maximum dose of </a:t>
            </a:r>
            <a:r>
              <a:rPr lang="en-US" dirty="0" err="1">
                <a:latin typeface="Times New Roman" pitchFamily="18" charset="0"/>
                <a:cs typeface="Times New Roman" pitchFamily="18" charset="0"/>
              </a:rPr>
              <a:t>lidocaine</a:t>
            </a:r>
            <a:r>
              <a:rPr lang="en-US" dirty="0">
                <a:latin typeface="Times New Roman" pitchFamily="18" charset="0"/>
                <a:cs typeface="Times New Roman" pitchFamily="18" charset="0"/>
              </a:rPr>
              <a:t> without epinephrine. In all the cases not to exceed an absolute maximum dose of 500mg.</a:t>
            </a:r>
          </a:p>
          <a:p>
            <a:pPr algn="just" rtl="0">
              <a:lnSpc>
                <a:spcPct val="150000"/>
              </a:lnSpc>
            </a:pPr>
            <a:r>
              <a:rPr lang="en-US" dirty="0">
                <a:latin typeface="Times New Roman" pitchFamily="18" charset="0"/>
                <a:cs typeface="Times New Roman" pitchFamily="18" charset="0"/>
              </a:rPr>
              <a:t>Allergy to amide local anesthetics is extremely rare; although possible, this is a major clinical advantage of </a:t>
            </a:r>
            <a:r>
              <a:rPr lang="en-US" dirty="0" err="1">
                <a:latin typeface="Times New Roman" pitchFamily="18" charset="0"/>
                <a:cs typeface="Times New Roman" pitchFamily="18" charset="0"/>
              </a:rPr>
              <a:t>lidocaine</a:t>
            </a:r>
            <a:r>
              <a:rPr lang="en-US" dirty="0">
                <a:latin typeface="Times New Roman" pitchFamily="18" charset="0"/>
                <a:cs typeface="Times New Roman" pitchFamily="18" charset="0"/>
              </a:rPr>
              <a:t> and all amides over ester-type local anesthetics.</a:t>
            </a:r>
            <a:endParaRPr lang="en-US" dirty="0" smtClean="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691319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92896"/>
            <a:ext cx="8280920" cy="2595025"/>
          </a:xfrm>
        </p:spPr>
        <p:txBody>
          <a:bodyPr>
            <a:normAutofit/>
          </a:bodyPr>
          <a:lstStyle/>
          <a:p>
            <a:r>
              <a:rPr lang="en-US" sz="4000" dirty="0">
                <a:latin typeface="Times New Roman" pitchFamily="18" charset="0"/>
                <a:cs typeface="Times New Roman" pitchFamily="18" charset="0"/>
              </a:rPr>
              <a:t>Systemic Actions of Local Anesthetics</a:t>
            </a:r>
            <a:endParaRPr lang="ar-IQ" sz="4000" dirty="0">
              <a:latin typeface="Times New Roman" pitchFamily="18" charset="0"/>
              <a:cs typeface="Times New Roman" pitchFamily="18" charset="0"/>
            </a:endParaRPr>
          </a:p>
        </p:txBody>
      </p:sp>
    </p:spTree>
    <p:extLst>
      <p:ext uri="{BB962C8B-B14F-4D97-AF65-F5344CB8AC3E}">
        <p14:creationId xmlns:p14="http://schemas.microsoft.com/office/powerpoint/2010/main" val="1285315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0778"/>
            <a:ext cx="7315200" cy="1154097"/>
          </a:xfrm>
        </p:spPr>
        <p:txBody>
          <a:bodyPr>
            <a:normAutofit/>
          </a:bodyPr>
          <a:lstStyle/>
          <a:p>
            <a:r>
              <a:rPr lang="en-US" b="1" dirty="0" smtClean="0">
                <a:latin typeface="Times New Roman" pitchFamily="18" charset="0"/>
                <a:cs typeface="Times New Roman" pitchFamily="18" charset="0"/>
              </a:rPr>
              <a:t>1-Central </a:t>
            </a:r>
            <a:r>
              <a:rPr lang="en-US" b="1" dirty="0">
                <a:latin typeface="Times New Roman" pitchFamily="18" charset="0"/>
                <a:cs typeface="Times New Roman" pitchFamily="18" charset="0"/>
              </a:rPr>
              <a:t>Nervous System</a:t>
            </a:r>
            <a:endParaRPr lang="ar-IQ" b="1" dirty="0">
              <a:latin typeface="Times New Roman" pitchFamily="18" charset="0"/>
              <a:cs typeface="Times New Roman" pitchFamily="18" charset="0"/>
            </a:endParaRPr>
          </a:p>
        </p:txBody>
      </p:sp>
      <p:sp>
        <p:nvSpPr>
          <p:cNvPr id="3" name="Content Placeholder 2"/>
          <p:cNvSpPr>
            <a:spLocks noGrp="1"/>
          </p:cNvSpPr>
          <p:nvPr>
            <p:ph idx="1"/>
          </p:nvPr>
        </p:nvSpPr>
        <p:spPr>
          <a:xfrm>
            <a:off x="251520" y="1412776"/>
            <a:ext cx="7992888" cy="4043583"/>
          </a:xfrm>
        </p:spPr>
        <p:txBody>
          <a:bodyPr>
            <a:normAutofit/>
          </a:bodyPr>
          <a:lstStyle/>
          <a:p>
            <a:pPr algn="just" rtl="0">
              <a:lnSpc>
                <a:spcPct val="150000"/>
              </a:lnSpc>
            </a:pPr>
            <a:r>
              <a:rPr lang="en-US" dirty="0">
                <a:latin typeface="Times New Roman" pitchFamily="18" charset="0"/>
                <a:cs typeface="Times New Roman" pitchFamily="18" charset="0"/>
              </a:rPr>
              <a:t>Local anesthetics readily cross the blood-brain barrier. </a:t>
            </a:r>
            <a:r>
              <a:rPr lang="en-US" dirty="0" smtClean="0">
                <a:latin typeface="Times New Roman" pitchFamily="18" charset="0"/>
                <a:cs typeface="Times New Roman" pitchFamily="18" charset="0"/>
              </a:rPr>
              <a:t>Their pharmacologic </a:t>
            </a:r>
            <a:r>
              <a:rPr lang="en-US" dirty="0">
                <a:latin typeface="Times New Roman" pitchFamily="18" charset="0"/>
                <a:cs typeface="Times New Roman" pitchFamily="18" charset="0"/>
              </a:rPr>
              <a:t>action on the CNS is one of depression. </a:t>
            </a:r>
            <a:r>
              <a:rPr lang="en-US" dirty="0" smtClean="0">
                <a:latin typeface="Times New Roman" pitchFamily="18" charset="0"/>
                <a:cs typeface="Times New Roman" pitchFamily="18" charset="0"/>
              </a:rPr>
              <a:t>At low </a:t>
            </a:r>
            <a:r>
              <a:rPr lang="en-US" dirty="0">
                <a:latin typeface="Times New Roman" pitchFamily="18" charset="0"/>
                <a:cs typeface="Times New Roman" pitchFamily="18" charset="0"/>
              </a:rPr>
              <a:t>(therapeutic, nontoxic) blood levels, no CNS effects </a:t>
            </a:r>
            <a:r>
              <a:rPr lang="en-US" dirty="0" smtClean="0">
                <a:latin typeface="Times New Roman" pitchFamily="18" charset="0"/>
                <a:cs typeface="Times New Roman" pitchFamily="18" charset="0"/>
              </a:rPr>
              <a:t>of any </a:t>
            </a:r>
            <a:r>
              <a:rPr lang="en-US" dirty="0">
                <a:latin typeface="Times New Roman" pitchFamily="18" charset="0"/>
                <a:cs typeface="Times New Roman" pitchFamily="18" charset="0"/>
              </a:rPr>
              <a:t>clinical significance have been noted. At higher (</a:t>
            </a:r>
            <a:r>
              <a:rPr lang="en-US" dirty="0" smtClean="0">
                <a:latin typeface="Times New Roman" pitchFamily="18" charset="0"/>
                <a:cs typeface="Times New Roman" pitchFamily="18" charset="0"/>
              </a:rPr>
              <a:t>toxic, overdose</a:t>
            </a:r>
            <a:r>
              <a:rPr lang="en-US" dirty="0">
                <a:latin typeface="Times New Roman" pitchFamily="18" charset="0"/>
                <a:cs typeface="Times New Roman" pitchFamily="18" charset="0"/>
              </a:rPr>
              <a:t>) levels the primary clinical manifestation is a </a:t>
            </a:r>
            <a:r>
              <a:rPr lang="en-US" dirty="0" smtClean="0">
                <a:latin typeface="Times New Roman" pitchFamily="18" charset="0"/>
                <a:cs typeface="Times New Roman" pitchFamily="18" charset="0"/>
              </a:rPr>
              <a:t>generalized tonic-</a:t>
            </a:r>
            <a:r>
              <a:rPr lang="en-US" dirty="0" err="1" smtClean="0">
                <a:latin typeface="Times New Roman" pitchFamily="18" charset="0"/>
                <a:cs typeface="Times New Roman" pitchFamily="18" charset="0"/>
              </a:rPr>
              <a:t>clonic</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convulsion. Between these two </a:t>
            </a:r>
            <a:r>
              <a:rPr lang="en-US" dirty="0" smtClean="0">
                <a:latin typeface="Times New Roman" pitchFamily="18" charset="0"/>
                <a:cs typeface="Times New Roman" pitchFamily="18" charset="0"/>
              </a:rPr>
              <a:t>extremes exists </a:t>
            </a:r>
            <a:r>
              <a:rPr lang="en-US" dirty="0">
                <a:latin typeface="Times New Roman" pitchFamily="18" charset="0"/>
                <a:cs typeface="Times New Roman" pitchFamily="18" charset="0"/>
              </a:rPr>
              <a:t>a spectrum of other clinical signs and symptoms</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844647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6"/>
            <a:ext cx="7315200" cy="5976705"/>
          </a:xfrm>
        </p:spPr>
        <p:txBody>
          <a:bodyPr>
            <a:normAutofit/>
          </a:bodyPr>
          <a:lstStyle/>
          <a:p>
            <a:pPr algn="l" rtl="0"/>
            <a:r>
              <a:rPr lang="en-US" b="1" dirty="0" err="1">
                <a:latin typeface="Times New Roman" pitchFamily="18" charset="0"/>
                <a:cs typeface="Times New Roman" pitchFamily="18" charset="0"/>
              </a:rPr>
              <a:t>Preconvulsive</a:t>
            </a:r>
            <a:r>
              <a:rPr lang="en-US" b="1" dirty="0">
                <a:latin typeface="Times New Roman" pitchFamily="18" charset="0"/>
                <a:cs typeface="Times New Roman" pitchFamily="18" charset="0"/>
              </a:rPr>
              <a:t> Signs and Symptoms </a:t>
            </a:r>
            <a:r>
              <a:rPr lang="en-US" b="1" dirty="0" smtClean="0">
                <a:latin typeface="Times New Roman" pitchFamily="18" charset="0"/>
                <a:cs typeface="Times New Roman" pitchFamily="18" charset="0"/>
              </a:rPr>
              <a:t>of Central </a:t>
            </a:r>
            <a:r>
              <a:rPr lang="en-US" b="1" dirty="0">
                <a:latin typeface="Times New Roman" pitchFamily="18" charset="0"/>
                <a:cs typeface="Times New Roman" pitchFamily="18" charset="0"/>
              </a:rPr>
              <a:t>Nervous System </a:t>
            </a:r>
            <a:r>
              <a:rPr lang="en-US" b="1" dirty="0" smtClean="0">
                <a:latin typeface="Times New Roman" pitchFamily="18" charset="0"/>
                <a:cs typeface="Times New Roman" pitchFamily="18" charset="0"/>
              </a:rPr>
              <a:t>Toxicity</a:t>
            </a:r>
          </a:p>
          <a:p>
            <a:pPr algn="l" rtl="0"/>
            <a:r>
              <a:rPr lang="en-US" b="1" u="sng" dirty="0">
                <a:latin typeface="Times New Roman" pitchFamily="18" charset="0"/>
                <a:cs typeface="Times New Roman" pitchFamily="18" charset="0"/>
              </a:rPr>
              <a:t>Signs (</a:t>
            </a:r>
            <a:r>
              <a:rPr lang="en-US" b="1" u="sng" dirty="0" smtClean="0">
                <a:latin typeface="Times New Roman" pitchFamily="18" charset="0"/>
                <a:cs typeface="Times New Roman" pitchFamily="18" charset="0"/>
              </a:rPr>
              <a:t>Objectively Observable</a:t>
            </a:r>
            <a:r>
              <a:rPr lang="en-US" b="1" u="sng" dirty="0">
                <a:latin typeface="Times New Roman" pitchFamily="18" charset="0"/>
                <a:cs typeface="Times New Roman" pitchFamily="18" charset="0"/>
              </a:rPr>
              <a:t>)</a:t>
            </a:r>
          </a:p>
          <a:p>
            <a:pPr marL="560070" indent="-514350" algn="l" rtl="0">
              <a:buFont typeface="+mj-lt"/>
              <a:buAutoNum type="romanUcPeriod"/>
            </a:pPr>
            <a:r>
              <a:rPr lang="en-US" dirty="0" smtClean="0">
                <a:latin typeface="Times New Roman" pitchFamily="18" charset="0"/>
                <a:cs typeface="Times New Roman" pitchFamily="18" charset="0"/>
              </a:rPr>
              <a:t>Slurred </a:t>
            </a:r>
            <a:r>
              <a:rPr lang="en-US" dirty="0" smtClean="0">
                <a:latin typeface="Times New Roman" pitchFamily="18" charset="0"/>
                <a:cs typeface="Times New Roman" pitchFamily="18" charset="0"/>
              </a:rPr>
              <a:t>speech </a:t>
            </a:r>
            <a:endParaRPr lang="en-US" dirty="0">
              <a:latin typeface="Times New Roman" pitchFamily="18" charset="0"/>
              <a:cs typeface="Times New Roman" pitchFamily="18" charset="0"/>
            </a:endParaRPr>
          </a:p>
          <a:p>
            <a:pPr marL="560070" indent="-514350" algn="l" rtl="0">
              <a:buFont typeface="+mj-lt"/>
              <a:buAutoNum type="romanUcPeriod"/>
            </a:pPr>
            <a:r>
              <a:rPr lang="en-US" dirty="0">
                <a:latin typeface="Times New Roman" pitchFamily="18" charset="0"/>
                <a:cs typeface="Times New Roman" pitchFamily="18" charset="0"/>
              </a:rPr>
              <a:t>Shivering</a:t>
            </a:r>
          </a:p>
          <a:p>
            <a:pPr marL="560070" indent="-514350" algn="l" rtl="0">
              <a:buFont typeface="+mj-lt"/>
              <a:buAutoNum type="romanUcPeriod"/>
            </a:pPr>
            <a:r>
              <a:rPr lang="en-US" dirty="0">
                <a:latin typeface="Times New Roman" pitchFamily="18" charset="0"/>
                <a:cs typeface="Times New Roman" pitchFamily="18" charset="0"/>
              </a:rPr>
              <a:t>Muscular twitching</a:t>
            </a:r>
          </a:p>
          <a:p>
            <a:pPr marL="560070" indent="-514350" algn="l" rtl="0">
              <a:buFont typeface="+mj-lt"/>
              <a:buAutoNum type="romanUcPeriod"/>
            </a:pPr>
            <a:r>
              <a:rPr lang="en-US" dirty="0">
                <a:latin typeface="Times New Roman" pitchFamily="18" charset="0"/>
                <a:cs typeface="Times New Roman" pitchFamily="18" charset="0"/>
              </a:rPr>
              <a:t>Tremor of muscles of </a:t>
            </a:r>
            <a:r>
              <a:rPr lang="en-US" dirty="0" smtClean="0">
                <a:latin typeface="Times New Roman" pitchFamily="18" charset="0"/>
                <a:cs typeface="Times New Roman" pitchFamily="18" charset="0"/>
              </a:rPr>
              <a:t>face and </a:t>
            </a:r>
            <a:r>
              <a:rPr lang="en-US" dirty="0">
                <a:latin typeface="Times New Roman" pitchFamily="18" charset="0"/>
                <a:cs typeface="Times New Roman" pitchFamily="18" charset="0"/>
              </a:rPr>
              <a:t>distal extremities</a:t>
            </a:r>
          </a:p>
          <a:p>
            <a:pPr marL="560070" indent="-514350" algn="l" rtl="0">
              <a:buFont typeface="+mj-lt"/>
              <a:buAutoNum type="romanUcPeriod"/>
            </a:pPr>
            <a:r>
              <a:rPr lang="en-US" dirty="0" smtClean="0">
                <a:latin typeface="Times New Roman" pitchFamily="18" charset="0"/>
                <a:cs typeface="Times New Roman" pitchFamily="18" charset="0"/>
              </a:rPr>
              <a:t>Dizziness</a:t>
            </a:r>
            <a:endParaRPr lang="en-US" dirty="0">
              <a:latin typeface="Times New Roman" pitchFamily="18" charset="0"/>
              <a:cs typeface="Times New Roman" pitchFamily="18" charset="0"/>
            </a:endParaRPr>
          </a:p>
          <a:p>
            <a:pPr marL="560070" indent="-514350" algn="l" rtl="0">
              <a:buFont typeface="+mj-lt"/>
              <a:buAutoNum type="romanUcPeriod"/>
            </a:pPr>
            <a:r>
              <a:rPr lang="en-US" dirty="0">
                <a:latin typeface="Times New Roman" pitchFamily="18" charset="0"/>
                <a:cs typeface="Times New Roman" pitchFamily="18" charset="0"/>
              </a:rPr>
              <a:t>Visual disturbances (</a:t>
            </a:r>
            <a:r>
              <a:rPr lang="en-US" dirty="0" smtClean="0">
                <a:latin typeface="Times New Roman" pitchFamily="18" charset="0"/>
                <a:cs typeface="Times New Roman" pitchFamily="18" charset="0"/>
              </a:rPr>
              <a:t>inability to </a:t>
            </a:r>
            <a:r>
              <a:rPr lang="en-US" dirty="0">
                <a:latin typeface="Times New Roman" pitchFamily="18" charset="0"/>
                <a:cs typeface="Times New Roman" pitchFamily="18" charset="0"/>
              </a:rPr>
              <a:t>focus)</a:t>
            </a:r>
          </a:p>
          <a:p>
            <a:pPr marL="560070" indent="-514350" algn="l" rtl="0">
              <a:buFont typeface="+mj-lt"/>
              <a:buAutoNum type="romanUcPeriod"/>
            </a:pPr>
            <a:r>
              <a:rPr lang="en-US" dirty="0">
                <a:latin typeface="Times New Roman" pitchFamily="18" charset="0"/>
                <a:cs typeface="Times New Roman" pitchFamily="18" charset="0"/>
              </a:rPr>
              <a:t>Auditory </a:t>
            </a:r>
            <a:r>
              <a:rPr lang="en-US" dirty="0" smtClean="0">
                <a:latin typeface="Times New Roman" pitchFamily="18" charset="0"/>
                <a:cs typeface="Times New Roman" pitchFamily="18" charset="0"/>
              </a:rPr>
              <a:t>disturbance (tinnitus</a:t>
            </a:r>
            <a:r>
              <a:rPr lang="en-US" dirty="0">
                <a:latin typeface="Times New Roman" pitchFamily="18" charset="0"/>
                <a:cs typeface="Times New Roman" pitchFamily="18" charset="0"/>
              </a:rPr>
              <a:t>)</a:t>
            </a:r>
          </a:p>
          <a:p>
            <a:pPr marL="560070" indent="-514350" algn="l" rtl="0">
              <a:buFont typeface="+mj-lt"/>
              <a:buAutoNum type="romanUcPeriod"/>
            </a:pPr>
            <a:r>
              <a:rPr lang="en-US" dirty="0">
                <a:latin typeface="Times New Roman" pitchFamily="18" charset="0"/>
                <a:cs typeface="Times New Roman" pitchFamily="18" charset="0"/>
              </a:rPr>
              <a:t>Drowsiness</a:t>
            </a:r>
          </a:p>
          <a:p>
            <a:pPr marL="560070" indent="-514350" algn="l" rtl="0">
              <a:buFont typeface="+mj-lt"/>
              <a:buAutoNum type="romanUcPeriod"/>
            </a:pPr>
            <a:r>
              <a:rPr lang="en-US" dirty="0">
                <a:latin typeface="Times New Roman" pitchFamily="18" charset="0"/>
                <a:cs typeface="Times New Roman" pitchFamily="18" charset="0"/>
              </a:rPr>
              <a:t>Disorientation</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4277144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315200" cy="3539527"/>
          </a:xfrm>
        </p:spPr>
        <p:txBody>
          <a:bodyPr/>
          <a:lstStyle/>
          <a:p>
            <a:pPr marL="45720" indent="0" algn="l" rtl="0">
              <a:buNone/>
            </a:pPr>
            <a:r>
              <a:rPr lang="en-US" sz="2400" b="1" u="sng" dirty="0">
                <a:latin typeface="Times New Roman" pitchFamily="18" charset="0"/>
                <a:cs typeface="Times New Roman" pitchFamily="18" charset="0"/>
              </a:rPr>
              <a:t>Symptoms (</a:t>
            </a:r>
            <a:r>
              <a:rPr lang="en-US" sz="2400" b="1" u="sng" dirty="0" smtClean="0">
                <a:latin typeface="Times New Roman" pitchFamily="18" charset="0"/>
                <a:cs typeface="Times New Roman" pitchFamily="18" charset="0"/>
              </a:rPr>
              <a:t>Subjectively Felt</a:t>
            </a:r>
            <a:r>
              <a:rPr lang="en-US" sz="2400" b="1" u="sng" dirty="0">
                <a:latin typeface="Times New Roman" pitchFamily="18" charset="0"/>
                <a:cs typeface="Times New Roman" pitchFamily="18" charset="0"/>
              </a:rPr>
              <a:t>)</a:t>
            </a:r>
            <a:endParaRPr lang="en-US" sz="2400" b="1" u="sng" dirty="0" smtClean="0">
              <a:latin typeface="Times New Roman" pitchFamily="18" charset="0"/>
              <a:cs typeface="Times New Roman" pitchFamily="18" charset="0"/>
            </a:endParaRPr>
          </a:p>
          <a:p>
            <a:pPr marL="560070" indent="-514350" algn="l" rtl="0">
              <a:buFont typeface="+mj-lt"/>
              <a:buAutoNum type="romanUcPeriod"/>
            </a:pPr>
            <a:r>
              <a:rPr lang="en-US" dirty="0" smtClean="0">
                <a:latin typeface="Times New Roman" pitchFamily="18" charset="0"/>
                <a:cs typeface="Times New Roman" pitchFamily="18" charset="0"/>
              </a:rPr>
              <a:t>Numbness </a:t>
            </a:r>
            <a:r>
              <a:rPr lang="en-US" dirty="0">
                <a:latin typeface="Times New Roman" pitchFamily="18" charset="0"/>
                <a:cs typeface="Times New Roman" pitchFamily="18" charset="0"/>
              </a:rPr>
              <a:t>of tongue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circumoral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region</a:t>
            </a:r>
          </a:p>
          <a:p>
            <a:pPr marL="560070" indent="-514350" algn="l" rtl="0">
              <a:buFont typeface="+mj-lt"/>
              <a:buAutoNum type="romanUcPeriod"/>
            </a:pPr>
            <a:r>
              <a:rPr lang="en-US" dirty="0">
                <a:latin typeface="Times New Roman" pitchFamily="18" charset="0"/>
                <a:cs typeface="Times New Roman" pitchFamily="18" charset="0"/>
              </a:rPr>
              <a:t>Warm, flushed feeling of </a:t>
            </a:r>
            <a:r>
              <a:rPr lang="en-US" dirty="0" smtClean="0">
                <a:latin typeface="Times New Roman" pitchFamily="18" charset="0"/>
                <a:cs typeface="Times New Roman" pitchFamily="18" charset="0"/>
              </a:rPr>
              <a:t>skin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88131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3408"/>
            <a:ext cx="7315200" cy="1154097"/>
          </a:xfrm>
        </p:spPr>
        <p:txBody>
          <a:bodyPr/>
          <a:lstStyle/>
          <a:p>
            <a:r>
              <a:rPr lang="en-US" b="1" dirty="0" smtClean="0">
                <a:latin typeface="Times New Roman" pitchFamily="18" charset="0"/>
                <a:cs typeface="Times New Roman" pitchFamily="18" charset="0"/>
              </a:rPr>
              <a:t>2-Cardiovascular System</a:t>
            </a:r>
            <a:endParaRPr lang="ar-IQ" b="1" dirty="0">
              <a:latin typeface="Times New Roman" pitchFamily="18" charset="0"/>
              <a:cs typeface="Times New Roman" pitchFamily="18" charset="0"/>
            </a:endParaRPr>
          </a:p>
        </p:txBody>
      </p:sp>
      <p:sp>
        <p:nvSpPr>
          <p:cNvPr id="3" name="Content Placeholder 2"/>
          <p:cNvSpPr>
            <a:spLocks noGrp="1"/>
          </p:cNvSpPr>
          <p:nvPr>
            <p:ph idx="1"/>
          </p:nvPr>
        </p:nvSpPr>
        <p:spPr>
          <a:xfrm>
            <a:off x="539552" y="1124744"/>
            <a:ext cx="8280920" cy="4968552"/>
          </a:xfrm>
        </p:spPr>
        <p:txBody>
          <a:bodyPr>
            <a:normAutofit lnSpcReduction="10000"/>
          </a:bodyPr>
          <a:lstStyle/>
          <a:p>
            <a:pPr algn="just" rtl="0">
              <a:lnSpc>
                <a:spcPct val="150000"/>
              </a:lnSpc>
            </a:pPr>
            <a:r>
              <a:rPr lang="en-US" dirty="0">
                <a:latin typeface="Times New Roman" pitchFamily="18" charset="0"/>
                <a:cs typeface="Times New Roman" pitchFamily="18" charset="0"/>
              </a:rPr>
              <a:t>Local anesthetics have a direct action on the </a:t>
            </a:r>
            <a:r>
              <a:rPr lang="en-US" dirty="0" smtClean="0">
                <a:latin typeface="Times New Roman" pitchFamily="18" charset="0"/>
                <a:cs typeface="Times New Roman" pitchFamily="18" charset="0"/>
              </a:rPr>
              <a:t>myocardium and </a:t>
            </a:r>
            <a:r>
              <a:rPr lang="en-US" dirty="0">
                <a:latin typeface="Times New Roman" pitchFamily="18" charset="0"/>
                <a:cs typeface="Times New Roman" pitchFamily="18" charset="0"/>
              </a:rPr>
              <a:t>peripheral vasculature. In general, however, the </a:t>
            </a:r>
            <a:r>
              <a:rPr lang="en-US" dirty="0" smtClean="0">
                <a:latin typeface="Times New Roman" pitchFamily="18" charset="0"/>
                <a:cs typeface="Times New Roman" pitchFamily="18" charset="0"/>
              </a:rPr>
              <a:t>CVS is </a:t>
            </a:r>
            <a:r>
              <a:rPr lang="en-US" dirty="0">
                <a:latin typeface="Times New Roman" pitchFamily="18" charset="0"/>
                <a:cs typeface="Times New Roman" pitchFamily="18" charset="0"/>
              </a:rPr>
              <a:t>more resistant than the CNS to the effects of local </a:t>
            </a:r>
            <a:r>
              <a:rPr lang="en-US" dirty="0" smtClean="0">
                <a:latin typeface="Times New Roman" pitchFamily="18" charset="0"/>
                <a:cs typeface="Times New Roman" pitchFamily="18" charset="0"/>
              </a:rPr>
              <a:t>anesthetic drugs</a:t>
            </a:r>
          </a:p>
          <a:p>
            <a:pPr algn="just" rtl="0">
              <a:lnSpc>
                <a:spcPct val="150000"/>
              </a:lnSpc>
            </a:pPr>
            <a:r>
              <a:rPr lang="en-US" dirty="0">
                <a:latin typeface="Times New Roman" pitchFamily="18" charset="0"/>
                <a:cs typeface="Times New Roman" pitchFamily="18" charset="0"/>
              </a:rPr>
              <a:t>Local anesthetics modify </a:t>
            </a:r>
            <a:r>
              <a:rPr lang="en-US" dirty="0" err="1">
                <a:latin typeface="Times New Roman" pitchFamily="18" charset="0"/>
                <a:cs typeface="Times New Roman" pitchFamily="18" charset="0"/>
              </a:rPr>
              <a:t>electrophysiologic</a:t>
            </a:r>
            <a:r>
              <a:rPr lang="en-US" dirty="0">
                <a:latin typeface="Times New Roman" pitchFamily="18" charset="0"/>
                <a:cs typeface="Times New Roman" pitchFamily="18" charset="0"/>
              </a:rPr>
              <a:t> events in the </a:t>
            </a:r>
            <a:r>
              <a:rPr lang="en-US" dirty="0" smtClean="0">
                <a:latin typeface="Times New Roman" pitchFamily="18" charset="0"/>
                <a:cs typeface="Times New Roman" pitchFamily="18" charset="0"/>
              </a:rPr>
              <a:t>myocardium in </a:t>
            </a:r>
            <a:r>
              <a:rPr lang="en-US" dirty="0">
                <a:latin typeface="Times New Roman" pitchFamily="18" charset="0"/>
                <a:cs typeface="Times New Roman" pitchFamily="18" charset="0"/>
              </a:rPr>
              <a:t>a manner similar to their actions on </a:t>
            </a:r>
            <a:r>
              <a:rPr lang="en-US" dirty="0" smtClean="0">
                <a:latin typeface="Times New Roman" pitchFamily="18" charset="0"/>
                <a:cs typeface="Times New Roman" pitchFamily="18" charset="0"/>
              </a:rPr>
              <a:t>peripheral nerves</a:t>
            </a:r>
            <a:r>
              <a:rPr lang="en-US" dirty="0">
                <a:latin typeface="Times New Roman" pitchFamily="18" charset="0"/>
                <a:cs typeface="Times New Roman" pitchFamily="18" charset="0"/>
              </a:rPr>
              <a:t>. As the local anesthetic blood level increases, the rate </a:t>
            </a:r>
            <a:r>
              <a:rPr lang="en-US" dirty="0" smtClean="0">
                <a:latin typeface="Times New Roman" pitchFamily="18" charset="0"/>
                <a:cs typeface="Times New Roman" pitchFamily="18" charset="0"/>
              </a:rPr>
              <a:t>of rise </a:t>
            </a:r>
            <a:r>
              <a:rPr lang="en-US" dirty="0">
                <a:latin typeface="Times New Roman" pitchFamily="18" charset="0"/>
                <a:cs typeface="Times New Roman" pitchFamily="18" charset="0"/>
              </a:rPr>
              <a:t>of various phases of myocardial depolarization is reduced</a:t>
            </a:r>
            <a:r>
              <a:rPr lang="en-US" dirty="0" smtClean="0">
                <a:latin typeface="Times New Roman" pitchFamily="18" charset="0"/>
                <a:cs typeface="Times New Roman" pitchFamily="18" charset="0"/>
              </a:rPr>
              <a:t>.</a:t>
            </a:r>
          </a:p>
          <a:p>
            <a:pPr algn="just" rtl="0">
              <a:lnSpc>
                <a:spcPct val="150000"/>
              </a:lnSpc>
            </a:pPr>
            <a:r>
              <a:rPr lang="en-US" dirty="0">
                <a:latin typeface="Times New Roman" pitchFamily="18" charset="0"/>
                <a:cs typeface="Times New Roman" pitchFamily="18" charset="0"/>
              </a:rPr>
              <a:t>Local anesthetics produce a myocardial depression </a:t>
            </a:r>
            <a:r>
              <a:rPr lang="en-US" dirty="0" smtClean="0">
                <a:latin typeface="Times New Roman" pitchFamily="18" charset="0"/>
                <a:cs typeface="Times New Roman" pitchFamily="18" charset="0"/>
              </a:rPr>
              <a:t>related to </a:t>
            </a:r>
            <a:r>
              <a:rPr lang="en-US" dirty="0">
                <a:latin typeface="Times New Roman" pitchFamily="18" charset="0"/>
                <a:cs typeface="Times New Roman" pitchFamily="18" charset="0"/>
              </a:rPr>
              <a:t>the local anesthetic blood level. Local anesthetics </a:t>
            </a:r>
            <a:r>
              <a:rPr lang="en-US" dirty="0" smtClean="0">
                <a:latin typeface="Times New Roman" pitchFamily="18" charset="0"/>
                <a:cs typeface="Times New Roman" pitchFamily="18" charset="0"/>
              </a:rPr>
              <a:t>decrease the </a:t>
            </a:r>
            <a:r>
              <a:rPr lang="en-US" dirty="0">
                <a:latin typeface="Times New Roman" pitchFamily="18" charset="0"/>
                <a:cs typeface="Times New Roman" pitchFamily="18" charset="0"/>
              </a:rPr>
              <a:t>electrical excitability of the myocardium, decrease </a:t>
            </a:r>
            <a:r>
              <a:rPr lang="en-US" dirty="0" smtClean="0">
                <a:latin typeface="Times New Roman" pitchFamily="18" charset="0"/>
                <a:cs typeface="Times New Roman" pitchFamily="18" charset="0"/>
              </a:rPr>
              <a:t>conduction rate</a:t>
            </a:r>
            <a:r>
              <a:rPr lang="en-US" dirty="0">
                <a:latin typeface="Times New Roman" pitchFamily="18" charset="0"/>
                <a:cs typeface="Times New Roman" pitchFamily="18" charset="0"/>
              </a:rPr>
              <a:t>, and decrease the force of contraction</a:t>
            </a:r>
            <a:r>
              <a:rPr lang="en-US" dirty="0" smtClean="0">
                <a:latin typeface="Times New Roman" pitchFamily="18" charset="0"/>
                <a:cs typeface="Times New Roman" pitchFamily="18" charset="0"/>
              </a:rPr>
              <a:t>.</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76946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315200" cy="1154097"/>
          </a:xfrm>
        </p:spPr>
        <p:txBody>
          <a:bodyPr/>
          <a:lstStyle/>
          <a:p>
            <a:r>
              <a:rPr lang="en-US" b="1" dirty="0" smtClean="0">
                <a:latin typeface="Times New Roman" pitchFamily="18" charset="0"/>
                <a:cs typeface="Times New Roman" pitchFamily="18" charset="0"/>
              </a:rPr>
              <a:t>3-Respiratory </a:t>
            </a:r>
            <a:r>
              <a:rPr lang="en-US" b="1" dirty="0">
                <a:latin typeface="Times New Roman" pitchFamily="18" charset="0"/>
                <a:cs typeface="Times New Roman" pitchFamily="18" charset="0"/>
              </a:rPr>
              <a:t>System</a:t>
            </a:r>
            <a:endParaRPr lang="ar-IQ" b="1" dirty="0">
              <a:latin typeface="Times New Roman" pitchFamily="18" charset="0"/>
              <a:cs typeface="Times New Roman" pitchFamily="18" charset="0"/>
            </a:endParaRPr>
          </a:p>
        </p:txBody>
      </p:sp>
      <p:sp>
        <p:nvSpPr>
          <p:cNvPr id="3" name="Content Placeholder 2"/>
          <p:cNvSpPr>
            <a:spLocks noGrp="1"/>
          </p:cNvSpPr>
          <p:nvPr>
            <p:ph idx="1"/>
          </p:nvPr>
        </p:nvSpPr>
        <p:spPr>
          <a:xfrm>
            <a:off x="914400" y="1556793"/>
            <a:ext cx="7315200" cy="4752568"/>
          </a:xfrm>
        </p:spPr>
        <p:txBody>
          <a:bodyPr/>
          <a:lstStyle/>
          <a:p>
            <a:pPr algn="just" rtl="0">
              <a:lnSpc>
                <a:spcPct val="150000"/>
              </a:lnSpc>
            </a:pPr>
            <a:r>
              <a:rPr lang="en-US" dirty="0">
                <a:latin typeface="Times New Roman" pitchFamily="18" charset="0"/>
                <a:cs typeface="Times New Roman" pitchFamily="18" charset="0"/>
              </a:rPr>
              <a:t>Local anesthetics exert a dual effect on respiration. At </a:t>
            </a:r>
            <a:r>
              <a:rPr lang="en-US" dirty="0" smtClean="0">
                <a:latin typeface="Times New Roman" pitchFamily="18" charset="0"/>
                <a:cs typeface="Times New Roman" pitchFamily="18" charset="0"/>
              </a:rPr>
              <a:t>non overdose levels</a:t>
            </a:r>
            <a:r>
              <a:rPr lang="en-US" dirty="0">
                <a:latin typeface="Times New Roman" pitchFamily="18" charset="0"/>
                <a:cs typeface="Times New Roman" pitchFamily="18" charset="0"/>
              </a:rPr>
              <a:t>, they have a direct relaxant action on </a:t>
            </a:r>
            <a:r>
              <a:rPr lang="en-US" dirty="0" smtClean="0">
                <a:latin typeface="Times New Roman" pitchFamily="18" charset="0"/>
                <a:cs typeface="Times New Roman" pitchFamily="18" charset="0"/>
              </a:rPr>
              <a:t>bronchial smooth </a:t>
            </a:r>
            <a:r>
              <a:rPr lang="en-US" dirty="0">
                <a:latin typeface="Times New Roman" pitchFamily="18" charset="0"/>
                <a:cs typeface="Times New Roman" pitchFamily="18" charset="0"/>
              </a:rPr>
              <a:t>muscle, whereas at overdose levels, they </a:t>
            </a:r>
            <a:r>
              <a:rPr lang="en-US" dirty="0" smtClean="0">
                <a:latin typeface="Times New Roman" pitchFamily="18" charset="0"/>
                <a:cs typeface="Times New Roman" pitchFamily="18" charset="0"/>
              </a:rPr>
              <a:t>may produce </a:t>
            </a:r>
            <a:r>
              <a:rPr lang="en-US" dirty="0">
                <a:latin typeface="Times New Roman" pitchFamily="18" charset="0"/>
                <a:cs typeface="Times New Roman" pitchFamily="18" charset="0"/>
              </a:rPr>
              <a:t>respiratory arrest as a result of generalized </a:t>
            </a:r>
            <a:r>
              <a:rPr lang="en-US" dirty="0" smtClean="0">
                <a:latin typeface="Times New Roman" pitchFamily="18" charset="0"/>
                <a:cs typeface="Times New Roman" pitchFamily="18" charset="0"/>
              </a:rPr>
              <a:t>CNS depression</a:t>
            </a:r>
            <a:r>
              <a:rPr lang="en-US" dirty="0">
                <a:latin typeface="Times New Roman" pitchFamily="18" charset="0"/>
                <a:cs typeface="Times New Roman" pitchFamily="18" charset="0"/>
              </a:rPr>
              <a:t>. In general, respiratory function is unaffected </a:t>
            </a:r>
            <a:r>
              <a:rPr lang="en-US" dirty="0" smtClean="0">
                <a:latin typeface="Times New Roman" pitchFamily="18" charset="0"/>
                <a:cs typeface="Times New Roman" pitchFamily="18" charset="0"/>
              </a:rPr>
              <a:t>by local </a:t>
            </a:r>
            <a:r>
              <a:rPr lang="en-US" dirty="0">
                <a:latin typeface="Times New Roman" pitchFamily="18" charset="0"/>
                <a:cs typeface="Times New Roman" pitchFamily="18" charset="0"/>
              </a:rPr>
              <a:t>anesthetics until near-overdose levels are achieved.</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901190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3408"/>
            <a:ext cx="7315200" cy="1154097"/>
          </a:xfrm>
        </p:spPr>
        <p:txBody>
          <a:bodyPr/>
          <a:lstStyle/>
          <a:p>
            <a:r>
              <a:rPr lang="en-US" b="1" dirty="0" smtClean="0">
                <a:latin typeface="Times New Roman" pitchFamily="18" charset="0"/>
                <a:cs typeface="Times New Roman" pitchFamily="18" charset="0"/>
              </a:rPr>
              <a:t>4-Miscellaneous </a:t>
            </a:r>
            <a:r>
              <a:rPr lang="en-US" b="1" dirty="0">
                <a:latin typeface="Times New Roman" pitchFamily="18" charset="0"/>
                <a:cs typeface="Times New Roman" pitchFamily="18" charset="0"/>
              </a:rPr>
              <a:t>Actions</a:t>
            </a:r>
            <a:endParaRPr lang="ar-IQ" b="1" dirty="0">
              <a:latin typeface="Times New Roman" pitchFamily="18" charset="0"/>
              <a:cs typeface="Times New Roman" pitchFamily="18" charset="0"/>
            </a:endParaRPr>
          </a:p>
        </p:txBody>
      </p:sp>
      <p:sp>
        <p:nvSpPr>
          <p:cNvPr id="3" name="Content Placeholder 2"/>
          <p:cNvSpPr>
            <a:spLocks noGrp="1"/>
          </p:cNvSpPr>
          <p:nvPr>
            <p:ph idx="1"/>
          </p:nvPr>
        </p:nvSpPr>
        <p:spPr>
          <a:xfrm>
            <a:off x="323528" y="980728"/>
            <a:ext cx="8424936" cy="5400600"/>
          </a:xfrm>
        </p:spPr>
        <p:txBody>
          <a:bodyPr>
            <a:normAutofit/>
          </a:bodyPr>
          <a:lstStyle/>
          <a:p>
            <a:pPr marL="45720" indent="0" algn="just" rtl="0">
              <a:lnSpc>
                <a:spcPct val="170000"/>
              </a:lnSpc>
              <a:buNone/>
            </a:pPr>
            <a:r>
              <a:rPr lang="en-US" b="1" u="sng" dirty="0">
                <a:latin typeface="Times New Roman" pitchFamily="18" charset="0"/>
                <a:cs typeface="Times New Roman" pitchFamily="18" charset="0"/>
              </a:rPr>
              <a:t>Drug Interactions</a:t>
            </a:r>
          </a:p>
          <a:p>
            <a:pPr algn="just" rtl="0">
              <a:lnSpc>
                <a:spcPct val="170000"/>
              </a:lnSpc>
            </a:pPr>
            <a:r>
              <a:rPr lang="en-US" dirty="0">
                <a:latin typeface="Times New Roman" pitchFamily="18" charset="0"/>
                <a:cs typeface="Times New Roman" pitchFamily="18" charset="0"/>
              </a:rPr>
              <a:t>In general, CNS depressants (e.g., opioids, antianxiety </a:t>
            </a:r>
            <a:r>
              <a:rPr lang="en-US" dirty="0" smtClean="0">
                <a:latin typeface="Times New Roman" pitchFamily="18" charset="0"/>
                <a:cs typeface="Times New Roman" pitchFamily="18" charset="0"/>
              </a:rPr>
              <a:t>drugs, barbiturates</a:t>
            </a:r>
            <a:r>
              <a:rPr lang="en-US" dirty="0">
                <a:latin typeface="Times New Roman" pitchFamily="18" charset="0"/>
                <a:cs typeface="Times New Roman" pitchFamily="18" charset="0"/>
              </a:rPr>
              <a:t>) when administered in </a:t>
            </a:r>
            <a:r>
              <a:rPr lang="en-US" dirty="0" smtClean="0">
                <a:latin typeface="Times New Roman" pitchFamily="18" charset="0"/>
                <a:cs typeface="Times New Roman" pitchFamily="18" charset="0"/>
              </a:rPr>
              <a:t>conjunction with </a:t>
            </a:r>
            <a:r>
              <a:rPr lang="en-US" dirty="0">
                <a:latin typeface="Times New Roman" pitchFamily="18" charset="0"/>
                <a:cs typeface="Times New Roman" pitchFamily="18" charset="0"/>
              </a:rPr>
              <a:t>local anesthetics lead to potentiation of the </a:t>
            </a:r>
            <a:r>
              <a:rPr lang="en-US" dirty="0" smtClean="0">
                <a:latin typeface="Times New Roman" pitchFamily="18" charset="0"/>
                <a:cs typeface="Times New Roman" pitchFamily="18" charset="0"/>
              </a:rPr>
              <a:t>CNS depressant actions </a:t>
            </a:r>
            <a:r>
              <a:rPr lang="en-US" dirty="0">
                <a:latin typeface="Times New Roman" pitchFamily="18" charset="0"/>
                <a:cs typeface="Times New Roman" pitchFamily="18" charset="0"/>
              </a:rPr>
              <a:t>of the local anesthetic. </a:t>
            </a:r>
            <a:endParaRPr lang="en-US" dirty="0" smtClean="0">
              <a:latin typeface="Times New Roman" pitchFamily="18" charset="0"/>
              <a:cs typeface="Times New Roman" pitchFamily="18" charset="0"/>
            </a:endParaRPr>
          </a:p>
          <a:p>
            <a:pPr algn="just" rtl="0">
              <a:lnSpc>
                <a:spcPct val="170000"/>
              </a:lnSpc>
            </a:pPr>
            <a:r>
              <a:rPr lang="en-US" dirty="0" smtClean="0">
                <a:latin typeface="Times New Roman" pitchFamily="18" charset="0"/>
                <a:cs typeface="Times New Roman" pitchFamily="18" charset="0"/>
              </a:rPr>
              <a:t>Prolonged </a:t>
            </a:r>
            <a:r>
              <a:rPr lang="en-US" dirty="0" smtClean="0">
                <a:latin typeface="Times New Roman" pitchFamily="18" charset="0"/>
                <a:cs typeface="Times New Roman" pitchFamily="18" charset="0"/>
              </a:rPr>
              <a:t>apnea </a:t>
            </a:r>
            <a:r>
              <a:rPr lang="en-US" dirty="0">
                <a:latin typeface="Times New Roman" pitchFamily="18" charset="0"/>
                <a:cs typeface="Times New Roman" pitchFamily="18" charset="0"/>
              </a:rPr>
              <a:t>may result from concomitant use of these drugs</a:t>
            </a:r>
            <a:r>
              <a:rPr lang="en-US" dirty="0" smtClean="0">
                <a:latin typeface="Times New Roman" pitchFamily="18" charset="0"/>
                <a:cs typeface="Times New Roman" pitchFamily="18" charset="0"/>
              </a:rPr>
              <a:t>.</a:t>
            </a:r>
          </a:p>
          <a:p>
            <a:pPr algn="just" rtl="0">
              <a:lnSpc>
                <a:spcPct val="170000"/>
              </a:lnSpc>
            </a:pPr>
            <a:r>
              <a:rPr lang="en-US" dirty="0" smtClean="0">
                <a:latin typeface="Times New Roman" pitchFamily="18" charset="0"/>
                <a:cs typeface="Times New Roman" pitchFamily="18" charset="0"/>
              </a:rPr>
              <a:t> Drugs </a:t>
            </a:r>
            <a:r>
              <a:rPr lang="en-US" dirty="0">
                <a:latin typeface="Times New Roman" pitchFamily="18" charset="0"/>
                <a:cs typeface="Times New Roman" pitchFamily="18" charset="0"/>
              </a:rPr>
              <a:t>that induce the production of hepatic </a:t>
            </a:r>
            <a:r>
              <a:rPr lang="en-US" dirty="0" smtClean="0">
                <a:latin typeface="Times New Roman" pitchFamily="18" charset="0"/>
                <a:cs typeface="Times New Roman" pitchFamily="18" charset="0"/>
              </a:rPr>
              <a:t>microsomal enzymes </a:t>
            </a:r>
            <a:r>
              <a:rPr lang="en-US" dirty="0">
                <a:latin typeface="Times New Roman" pitchFamily="18" charset="0"/>
                <a:cs typeface="Times New Roman" pitchFamily="18" charset="0"/>
              </a:rPr>
              <a:t>(e.g., barbiturates) may alter the rate at </a:t>
            </a:r>
            <a:r>
              <a:rPr lang="en-US" dirty="0" smtClean="0">
                <a:latin typeface="Times New Roman" pitchFamily="18" charset="0"/>
                <a:cs typeface="Times New Roman" pitchFamily="18" charset="0"/>
              </a:rPr>
              <a:t>which amide </a:t>
            </a:r>
            <a:r>
              <a:rPr lang="en-US" dirty="0">
                <a:latin typeface="Times New Roman" pitchFamily="18" charset="0"/>
                <a:cs typeface="Times New Roman" pitchFamily="18" charset="0"/>
              </a:rPr>
              <a:t>local anesthetics are metabolized. </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925090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ar-IQ" dirty="0"/>
          </a:p>
        </p:txBody>
      </p:sp>
    </p:spTree>
    <p:extLst>
      <p:ext uri="{BB962C8B-B14F-4D97-AF65-F5344CB8AC3E}">
        <p14:creationId xmlns:p14="http://schemas.microsoft.com/office/powerpoint/2010/main" val="147570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186562"/>
            <a:ext cx="7315200" cy="1154097"/>
          </a:xfrm>
        </p:spPr>
        <p:txBody>
          <a:bodyPr>
            <a:normAutofit/>
          </a:bodyPr>
          <a:lstStyle/>
          <a:p>
            <a:r>
              <a:rPr lang="en-US" sz="3200" b="1" dirty="0">
                <a:latin typeface="Times New Roman" pitchFamily="18" charset="0"/>
                <a:cs typeface="Times New Roman" pitchFamily="18" charset="0"/>
              </a:rPr>
              <a:t>Local anesthetic cartilage contains the following ingredients</a:t>
            </a:r>
            <a:endParaRPr lang="ar-IQ"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914400" y="2348881"/>
            <a:ext cx="7315200" cy="3960480"/>
          </a:xfrm>
        </p:spPr>
        <p:txBody>
          <a:bodyPr/>
          <a:lstStyle/>
          <a:p>
            <a:pPr marL="502920" indent="-457200" algn="l" rtl="0">
              <a:lnSpc>
                <a:spcPct val="150000"/>
              </a:lnSpc>
              <a:buFont typeface="+mj-lt"/>
              <a:buAutoNum type="arabicParenR"/>
            </a:pPr>
            <a:r>
              <a:rPr lang="en-US" dirty="0" smtClean="0">
                <a:latin typeface="Times New Roman" pitchFamily="18" charset="0"/>
                <a:cs typeface="Times New Roman" pitchFamily="18" charset="0"/>
              </a:rPr>
              <a:t>Local </a:t>
            </a:r>
            <a:r>
              <a:rPr lang="en-US" dirty="0">
                <a:latin typeface="Times New Roman" pitchFamily="18" charset="0"/>
                <a:cs typeface="Times New Roman" pitchFamily="18" charset="0"/>
              </a:rPr>
              <a:t>anesthetic agent </a:t>
            </a:r>
          </a:p>
          <a:p>
            <a:pPr marL="502920" indent="-457200" algn="l" rtl="0">
              <a:lnSpc>
                <a:spcPct val="150000"/>
              </a:lnSpc>
              <a:buFont typeface="+mj-lt"/>
              <a:buAutoNum type="arabicParenR"/>
            </a:pPr>
            <a:r>
              <a:rPr lang="en-US" dirty="0" smtClean="0">
                <a:latin typeface="Times New Roman" pitchFamily="18" charset="0"/>
                <a:cs typeface="Times New Roman" pitchFamily="18" charset="0"/>
              </a:rPr>
              <a:t>Vasoconstrictor</a:t>
            </a:r>
            <a:endParaRPr lang="en-US" dirty="0">
              <a:latin typeface="Times New Roman" pitchFamily="18" charset="0"/>
              <a:cs typeface="Times New Roman" pitchFamily="18" charset="0"/>
            </a:endParaRPr>
          </a:p>
          <a:p>
            <a:pPr marL="502920" indent="-457200" algn="l" rtl="0">
              <a:lnSpc>
                <a:spcPct val="150000"/>
              </a:lnSpc>
              <a:buFont typeface="+mj-lt"/>
              <a:buAutoNum type="arabicParenR"/>
            </a:pPr>
            <a:r>
              <a:rPr lang="en-US" dirty="0" smtClean="0">
                <a:latin typeface="Times New Roman" pitchFamily="18" charset="0"/>
                <a:cs typeface="Times New Roman" pitchFamily="18" charset="0"/>
              </a:rPr>
              <a:t>Preservative </a:t>
            </a:r>
            <a:r>
              <a:rPr lang="en-US" dirty="0">
                <a:latin typeface="Times New Roman" pitchFamily="18" charset="0"/>
                <a:cs typeface="Times New Roman" pitchFamily="18" charset="0"/>
              </a:rPr>
              <a:t>for the vasoconstrictor (Reducing agent) </a:t>
            </a:r>
          </a:p>
          <a:p>
            <a:pPr marL="502920" indent="-457200" algn="l" rtl="0">
              <a:lnSpc>
                <a:spcPct val="150000"/>
              </a:lnSpc>
              <a:buFont typeface="+mj-lt"/>
              <a:buAutoNum type="arabicParenR"/>
            </a:pPr>
            <a:r>
              <a:rPr lang="en-US" dirty="0" smtClean="0">
                <a:latin typeface="Times New Roman" pitchFamily="18" charset="0"/>
                <a:cs typeface="Times New Roman" pitchFamily="18" charset="0"/>
              </a:rPr>
              <a:t>Ringers </a:t>
            </a:r>
            <a:r>
              <a:rPr lang="en-US" dirty="0">
                <a:latin typeface="Times New Roman" pitchFamily="18" charset="0"/>
                <a:cs typeface="Times New Roman" pitchFamily="18" charset="0"/>
              </a:rPr>
              <a:t>solution </a:t>
            </a:r>
          </a:p>
          <a:p>
            <a:pPr marL="502920" indent="-457200" algn="l" rtl="0">
              <a:lnSpc>
                <a:spcPct val="150000"/>
              </a:lnSpc>
              <a:buFont typeface="+mj-lt"/>
              <a:buAutoNum type="arabicParenR"/>
            </a:pPr>
            <a:r>
              <a:rPr lang="en-US" dirty="0" smtClean="0">
                <a:latin typeface="Times New Roman" pitchFamily="18" charset="0"/>
                <a:cs typeface="Times New Roman" pitchFamily="18" charset="0"/>
              </a:rPr>
              <a:t>Distilled </a:t>
            </a:r>
            <a:r>
              <a:rPr lang="en-US" dirty="0">
                <a:latin typeface="Times New Roman" pitchFamily="18" charset="0"/>
                <a:cs typeface="Times New Roman" pitchFamily="18" charset="0"/>
              </a:rPr>
              <a:t>water </a:t>
            </a:r>
          </a:p>
          <a:p>
            <a:pPr marL="502920" indent="-457200" algn="l" rtl="0">
              <a:lnSpc>
                <a:spcPct val="150000"/>
              </a:lnSpc>
              <a:buFont typeface="+mj-lt"/>
              <a:buAutoNum type="arabicParenR"/>
            </a:pPr>
            <a:r>
              <a:rPr lang="en-US" dirty="0" smtClean="0">
                <a:latin typeface="Times New Roman" pitchFamily="18" charset="0"/>
                <a:cs typeface="Times New Roman" pitchFamily="18" charset="0"/>
              </a:rPr>
              <a:t>General </a:t>
            </a:r>
            <a:r>
              <a:rPr lang="en-US" dirty="0">
                <a:latin typeface="Times New Roman" pitchFamily="18" charset="0"/>
                <a:cs typeface="Times New Roman" pitchFamily="18" charset="0"/>
              </a:rPr>
              <a:t>preservative</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5030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0"/>
            <a:r>
              <a:rPr lang="en-US" dirty="0">
                <a:latin typeface="Times New Roman" pitchFamily="18" charset="0"/>
                <a:cs typeface="Times New Roman" pitchFamily="18" charset="0"/>
              </a:rPr>
              <a:t>1-</a:t>
            </a:r>
            <a:r>
              <a:rPr lang="en-US" b="1" dirty="0" smtClean="0">
                <a:latin typeface="Times New Roman" pitchFamily="18" charset="0"/>
                <a:cs typeface="Times New Roman" pitchFamily="18" charset="0"/>
              </a:rPr>
              <a:t>Local </a:t>
            </a:r>
            <a:r>
              <a:rPr lang="en-US" b="1" dirty="0">
                <a:latin typeface="Times New Roman" pitchFamily="18" charset="0"/>
                <a:cs typeface="Times New Roman" pitchFamily="18" charset="0"/>
              </a:rPr>
              <a:t>anesthetic </a:t>
            </a:r>
            <a:r>
              <a:rPr lang="en-US" b="1" dirty="0" smtClean="0">
                <a:latin typeface="Times New Roman" pitchFamily="18" charset="0"/>
                <a:cs typeface="Times New Roman" pitchFamily="18" charset="0"/>
              </a:rPr>
              <a:t>agents</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422823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08912" cy="5760639"/>
          </a:xfrm>
        </p:spPr>
        <p:txBody>
          <a:bodyPr>
            <a:normAutofit/>
          </a:bodyPr>
          <a:lstStyle/>
          <a:p>
            <a:pPr algn="just" rtl="0">
              <a:lnSpc>
                <a:spcPct val="150000"/>
              </a:lnSpc>
              <a:buFont typeface="Wingdings" pitchFamily="2" charset="2"/>
              <a:buChar char="v"/>
            </a:pPr>
            <a:r>
              <a:rPr lang="en-US" dirty="0">
                <a:latin typeface="Times New Roman" pitchFamily="18" charset="0"/>
                <a:cs typeface="Times New Roman" pitchFamily="18" charset="0"/>
              </a:rPr>
              <a:t>Local anesthetics are drugs which upon topical application or local injection cause a reversible loss of sensory perception, especially of pain in a restricted area of the body, it provides pain control during dental </a:t>
            </a:r>
            <a:r>
              <a:rPr lang="en-US" dirty="0" smtClean="0">
                <a:latin typeface="Times New Roman" pitchFamily="18" charset="0"/>
                <a:cs typeface="Times New Roman" pitchFamily="18" charset="0"/>
              </a:rPr>
              <a:t>therapy.</a:t>
            </a:r>
          </a:p>
          <a:p>
            <a:pPr algn="just" rtl="0">
              <a:lnSpc>
                <a:spcPct val="150000"/>
              </a:lnSpc>
              <a:buFont typeface="Wingdings" pitchFamily="2" charset="2"/>
              <a:buChar char="v"/>
            </a:pPr>
            <a:r>
              <a:rPr lang="en-US" dirty="0">
                <a:latin typeface="Times New Roman" pitchFamily="18" charset="0"/>
                <a:cs typeface="Times New Roman" pitchFamily="18" charset="0"/>
              </a:rPr>
              <a:t> These drugs are listed by their percentage (%) concentration. The number of mg of an agent contained in the cartridge can be calculated by multiplying the percentage (%) concentration by the number of ml in the cartridge. Thus, a cartridge containing 2ml of 2% local anesthetic solution contains 40 mg of the local anesthetic agent (2% mean that for each ml there is 20 mg, if the cartilage contains 2 ml then 20x2=40 mg of the local anesthetic agent in a single cartilage).</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58669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7315200" cy="1154097"/>
          </a:xfrm>
        </p:spPr>
        <p:txBody>
          <a:bodyPr>
            <a:normAutofit fontScale="90000"/>
          </a:bodyPr>
          <a:lstStyle/>
          <a:p>
            <a:r>
              <a:rPr lang="en-US" b="1" dirty="0">
                <a:latin typeface="Times New Roman" pitchFamily="18" charset="0"/>
                <a:cs typeface="Times New Roman" pitchFamily="18" charset="0"/>
              </a:rPr>
              <a:t>Classification of local anesthetics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84785"/>
            <a:ext cx="7315200" cy="4824576"/>
          </a:xfrm>
        </p:spPr>
        <p:txBody>
          <a:bodyPr/>
          <a:lstStyle/>
          <a:p>
            <a:pPr algn="l" rtl="0">
              <a:lnSpc>
                <a:spcPct val="150000"/>
              </a:lnSpc>
            </a:pPr>
            <a:r>
              <a:rPr lang="en-US" b="1" u="sng" dirty="0">
                <a:latin typeface="Times New Roman" pitchFamily="18" charset="0"/>
                <a:cs typeface="Times New Roman" pitchFamily="18" charset="0"/>
              </a:rPr>
              <a:t>1 -</a:t>
            </a:r>
            <a:r>
              <a:rPr lang="en-US" u="sng" dirty="0">
                <a:latin typeface="Times New Roman" pitchFamily="18" charset="0"/>
                <a:cs typeface="Times New Roman" pitchFamily="18" charset="0"/>
              </a:rPr>
              <a:t> </a:t>
            </a:r>
            <a:r>
              <a:rPr lang="en-US" b="1" u="sng" dirty="0">
                <a:latin typeface="Times New Roman" pitchFamily="18" charset="0"/>
                <a:cs typeface="Times New Roman" pitchFamily="18" charset="0"/>
              </a:rPr>
              <a:t>on the basis of occurrence in nature</a:t>
            </a:r>
            <a:endParaRPr lang="en-US" u="sng" dirty="0">
              <a:latin typeface="Times New Roman" pitchFamily="18" charset="0"/>
              <a:cs typeface="Times New Roman" pitchFamily="18" charset="0"/>
            </a:endParaRPr>
          </a:p>
          <a:p>
            <a:pPr marL="560070" indent="-514350" algn="l" rtl="0">
              <a:lnSpc>
                <a:spcPct val="150000"/>
              </a:lnSpc>
              <a:buFont typeface="+mj-lt"/>
              <a:buAutoNum type="romanUcPeriod"/>
            </a:pPr>
            <a:r>
              <a:rPr lang="en-US" dirty="0" smtClean="0">
                <a:latin typeface="Times New Roman" pitchFamily="18" charset="0"/>
                <a:cs typeface="Times New Roman" pitchFamily="18" charset="0"/>
              </a:rPr>
              <a:t>Natural </a:t>
            </a:r>
            <a:r>
              <a:rPr lang="en-US" dirty="0">
                <a:latin typeface="Times New Roman" pitchFamily="18" charset="0"/>
                <a:cs typeface="Times New Roman" pitchFamily="18" charset="0"/>
              </a:rPr>
              <a:t>(e.g. cocaine) </a:t>
            </a:r>
          </a:p>
          <a:p>
            <a:pPr marL="560070" indent="-514350" algn="l" rtl="0">
              <a:lnSpc>
                <a:spcPct val="150000"/>
              </a:lnSpc>
              <a:buFont typeface="+mj-lt"/>
              <a:buAutoNum type="romanUcPeriod"/>
            </a:pPr>
            <a:r>
              <a:rPr lang="en-US" dirty="0" smtClean="0">
                <a:latin typeface="Times New Roman" pitchFamily="18" charset="0"/>
                <a:cs typeface="Times New Roman" pitchFamily="18" charset="0"/>
              </a:rPr>
              <a:t>Synthetic </a:t>
            </a:r>
            <a:r>
              <a:rPr lang="en-US" dirty="0">
                <a:latin typeface="Times New Roman" pitchFamily="18" charset="0"/>
                <a:cs typeface="Times New Roman" pitchFamily="18" charset="0"/>
              </a:rPr>
              <a:t>(e.g. lignocaine)</a:t>
            </a:r>
          </a:p>
          <a:p>
            <a:pPr algn="l" rtl="0">
              <a:lnSpc>
                <a:spcPct val="150000"/>
              </a:lnSpc>
            </a:pPr>
            <a:r>
              <a:rPr lang="en-US" b="1" u="sng" dirty="0">
                <a:latin typeface="Times New Roman" pitchFamily="18" charset="0"/>
                <a:cs typeface="Times New Roman" pitchFamily="18" charset="0"/>
              </a:rPr>
              <a:t>2- on the basis of duration of action</a:t>
            </a:r>
            <a:endParaRPr lang="en-US" u="sng" dirty="0">
              <a:latin typeface="Times New Roman" pitchFamily="18" charset="0"/>
              <a:cs typeface="Times New Roman" pitchFamily="18" charset="0"/>
            </a:endParaRPr>
          </a:p>
          <a:p>
            <a:pPr marL="560070" indent="-514350" algn="l" rtl="0">
              <a:lnSpc>
                <a:spcPct val="150000"/>
              </a:lnSpc>
              <a:buFont typeface="+mj-lt"/>
              <a:buAutoNum type="romanUcPeriod"/>
            </a:pPr>
            <a:r>
              <a:rPr lang="en-US" dirty="0" smtClean="0">
                <a:latin typeface="Times New Roman" pitchFamily="18" charset="0"/>
                <a:cs typeface="Times New Roman" pitchFamily="18" charset="0"/>
              </a:rPr>
              <a:t>Short-acting </a:t>
            </a:r>
            <a:r>
              <a:rPr lang="en-US" dirty="0">
                <a:latin typeface="Times New Roman" pitchFamily="18" charset="0"/>
                <a:cs typeface="Times New Roman" pitchFamily="18" charset="0"/>
              </a:rPr>
              <a:t>(e.g. </a:t>
            </a:r>
            <a:r>
              <a:rPr lang="en-US" dirty="0" err="1">
                <a:latin typeface="Times New Roman" pitchFamily="18" charset="0"/>
                <a:cs typeface="Times New Roman" pitchFamily="18" charset="0"/>
              </a:rPr>
              <a:t>articaine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lidocaine</a:t>
            </a:r>
            <a:r>
              <a:rPr lang="en-US" dirty="0">
                <a:latin typeface="Times New Roman" pitchFamily="18" charset="0"/>
                <a:cs typeface="Times New Roman" pitchFamily="18" charset="0"/>
              </a:rPr>
              <a:t>) </a:t>
            </a:r>
          </a:p>
          <a:p>
            <a:pPr marL="560070" indent="-514350" algn="l" rtl="0">
              <a:lnSpc>
                <a:spcPct val="150000"/>
              </a:lnSpc>
              <a:buFont typeface="+mj-lt"/>
              <a:buAutoNum type="romanUcPeriod"/>
            </a:pPr>
            <a:r>
              <a:rPr lang="en-US" dirty="0" smtClean="0">
                <a:latin typeface="Times New Roman" pitchFamily="18" charset="0"/>
                <a:cs typeface="Times New Roman" pitchFamily="18" charset="0"/>
              </a:rPr>
              <a:t>Long-acting </a:t>
            </a:r>
            <a:r>
              <a:rPr lang="en-US" dirty="0">
                <a:latin typeface="Times New Roman" pitchFamily="18" charset="0"/>
                <a:cs typeface="Times New Roman" pitchFamily="18" charset="0"/>
              </a:rPr>
              <a:t>(e.g. bupivacaine)</a:t>
            </a:r>
          </a:p>
          <a:p>
            <a:pPr algn="l" rtl="0">
              <a:lnSpc>
                <a:spcPct val="150000"/>
              </a:lnSpc>
            </a:pPr>
            <a:r>
              <a:rPr lang="en-US" b="1" u="sng" dirty="0">
                <a:latin typeface="Times New Roman" pitchFamily="18" charset="0"/>
                <a:cs typeface="Times New Roman" pitchFamily="18" charset="0"/>
              </a:rPr>
              <a:t>3- on the basis of chemical structure</a:t>
            </a:r>
            <a:endParaRPr lang="en-US" u="sng" dirty="0">
              <a:latin typeface="Times New Roman" pitchFamily="18" charset="0"/>
              <a:cs typeface="Times New Roman" pitchFamily="18" charset="0"/>
            </a:endParaRPr>
          </a:p>
          <a:p>
            <a:pPr marL="560070" indent="-514350" algn="l" rtl="0">
              <a:lnSpc>
                <a:spcPct val="150000"/>
              </a:lnSpc>
              <a:buFont typeface="+mj-lt"/>
              <a:buAutoNum type="romanUcPeriod"/>
            </a:pPr>
            <a:r>
              <a:rPr lang="en-US" dirty="0" smtClean="0">
                <a:latin typeface="Times New Roman" pitchFamily="18" charset="0"/>
                <a:cs typeface="Times New Roman" pitchFamily="18" charset="0"/>
              </a:rPr>
              <a:t>Ester </a:t>
            </a:r>
            <a:r>
              <a:rPr lang="en-US" dirty="0">
                <a:latin typeface="Times New Roman" pitchFamily="18" charset="0"/>
                <a:cs typeface="Times New Roman" pitchFamily="18" charset="0"/>
              </a:rPr>
              <a:t>(e.g. Procaine, Cocaine, Benzocaine) </a:t>
            </a:r>
          </a:p>
          <a:p>
            <a:pPr marL="560070" indent="-514350" algn="l" rtl="0">
              <a:lnSpc>
                <a:spcPct val="150000"/>
              </a:lnSpc>
              <a:buFont typeface="+mj-lt"/>
              <a:buAutoNum type="romanUcPeriod"/>
            </a:pPr>
            <a:r>
              <a:rPr lang="en-US" dirty="0" smtClean="0">
                <a:latin typeface="Times New Roman" pitchFamily="18" charset="0"/>
                <a:cs typeface="Times New Roman" pitchFamily="18" charset="0"/>
              </a:rPr>
              <a:t>Amide </a:t>
            </a:r>
            <a:r>
              <a:rPr lang="en-US" dirty="0">
                <a:latin typeface="Times New Roman" pitchFamily="18" charset="0"/>
                <a:cs typeface="Times New Roman" pitchFamily="18" charset="0"/>
              </a:rPr>
              <a:t>(e.g. </a:t>
            </a:r>
            <a:r>
              <a:rPr lang="en-US" dirty="0" err="1">
                <a:latin typeface="Times New Roman" pitchFamily="18" charset="0"/>
                <a:cs typeface="Times New Roman" pitchFamily="18" charset="0"/>
              </a:rPr>
              <a:t>Lidocaine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Prilocaine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Articaine</a:t>
            </a:r>
            <a:r>
              <a:rPr lang="en-US" dirty="0">
                <a:latin typeface="Times New Roman" pitchFamily="18" charset="0"/>
                <a:cs typeface="Times New Roman" pitchFamily="18" charset="0"/>
              </a:rPr>
              <a:t>)</a:t>
            </a:r>
          </a:p>
          <a:p>
            <a:pPr algn="l"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05884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77049"/>
            <a:ext cx="7315200" cy="1154097"/>
          </a:xfrm>
        </p:spPr>
        <p:txBody>
          <a:bodyPr>
            <a:normAutofit fontScale="90000"/>
          </a:bodyPr>
          <a:lstStyle/>
          <a:p>
            <a:r>
              <a:rPr lang="en-US" b="1" dirty="0">
                <a:latin typeface="Times New Roman" pitchFamily="18" charset="0"/>
                <a:cs typeface="Times New Roman" pitchFamily="18" charset="0"/>
              </a:rPr>
              <a:t>Pharmacokinetic of local anesthesia</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323528" y="692696"/>
            <a:ext cx="8496944" cy="5544616"/>
          </a:xfrm>
        </p:spPr>
        <p:txBody>
          <a:bodyPr>
            <a:normAutofit fontScale="85000" lnSpcReduction="20000"/>
          </a:bodyPr>
          <a:lstStyle/>
          <a:p>
            <a:pPr algn="just" rtl="0">
              <a:lnSpc>
                <a:spcPct val="170000"/>
              </a:lnSpc>
            </a:pPr>
            <a:r>
              <a:rPr lang="en-US" sz="2400" b="1" dirty="0" smtClean="0">
                <a:solidFill>
                  <a:srgbClr val="FF0000"/>
                </a:solidFill>
                <a:latin typeface="Times New Roman" pitchFamily="18" charset="0"/>
                <a:cs typeface="Times New Roman" pitchFamily="18" charset="0"/>
              </a:rPr>
              <a:t>(</a:t>
            </a:r>
            <a:r>
              <a:rPr lang="en-US" sz="2400" b="1" dirty="0" err="1" smtClean="0">
                <a:solidFill>
                  <a:srgbClr val="FF0000"/>
                </a:solidFill>
                <a:latin typeface="Times New Roman" pitchFamily="18" charset="0"/>
                <a:cs typeface="Times New Roman" pitchFamily="18" charset="0"/>
              </a:rPr>
              <a:t>Distribution,Metabolism</a:t>
            </a:r>
            <a:r>
              <a:rPr lang="en-US" sz="2400" b="1" dirty="0" smtClean="0">
                <a:solidFill>
                  <a:srgbClr val="FF0000"/>
                </a:solidFill>
                <a:latin typeface="Times New Roman" pitchFamily="18" charset="0"/>
                <a:cs typeface="Times New Roman" pitchFamily="18" charset="0"/>
              </a:rPr>
              <a:t>  &amp; Excretion)</a:t>
            </a:r>
          </a:p>
          <a:p>
            <a:pPr algn="just" rtl="0">
              <a:lnSpc>
                <a:spcPct val="170000"/>
              </a:lnSpc>
            </a:pPr>
            <a:r>
              <a:rPr lang="en-US" b="1" u="sng" dirty="0" smtClean="0">
                <a:latin typeface="Times New Roman" pitchFamily="18" charset="0"/>
                <a:cs typeface="Times New Roman" pitchFamily="18" charset="0"/>
              </a:rPr>
              <a:t>Distribution:</a:t>
            </a:r>
            <a:r>
              <a:rPr lang="en-US"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Once absorbed into the blood, local anesthetics are distributed throughout the body to all </a:t>
            </a:r>
            <a:r>
              <a:rPr lang="en-US" dirty="0" err="1" smtClean="0">
                <a:latin typeface="Times New Roman" pitchFamily="18" charset="0"/>
                <a:cs typeface="Times New Roman" pitchFamily="18" charset="0"/>
              </a:rPr>
              <a:t>tissues.Highly</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perfused </a:t>
            </a:r>
            <a:r>
              <a:rPr lang="en-US" dirty="0">
                <a:latin typeface="Times New Roman" pitchFamily="18" charset="0"/>
                <a:cs typeface="Times New Roman" pitchFamily="18" charset="0"/>
              </a:rPr>
              <a:t>organs (and areas), such as the brain, head, </a:t>
            </a:r>
            <a:r>
              <a:rPr lang="en-US" dirty="0" err="1" smtClean="0">
                <a:latin typeface="Times New Roman" pitchFamily="18" charset="0"/>
                <a:cs typeface="Times New Roman" pitchFamily="18" charset="0"/>
              </a:rPr>
              <a:t>liver,kidneys</a:t>
            </a:r>
            <a:r>
              <a:rPr lang="en-US" dirty="0">
                <a:latin typeface="Times New Roman" pitchFamily="18" charset="0"/>
                <a:cs typeface="Times New Roman" pitchFamily="18" charset="0"/>
              </a:rPr>
              <a:t>, lungs, and spleen, initially will have higher </a:t>
            </a:r>
            <a:r>
              <a:rPr lang="en-US" dirty="0" smtClean="0">
                <a:latin typeface="Times New Roman" pitchFamily="18" charset="0"/>
                <a:cs typeface="Times New Roman" pitchFamily="18" charset="0"/>
              </a:rPr>
              <a:t>anesthetic blood </a:t>
            </a:r>
            <a:r>
              <a:rPr lang="en-US" dirty="0">
                <a:latin typeface="Times New Roman" pitchFamily="18" charset="0"/>
                <a:cs typeface="Times New Roman" pitchFamily="18" charset="0"/>
              </a:rPr>
              <a:t>levels than less highly perfused organs. </a:t>
            </a:r>
            <a:r>
              <a:rPr lang="en-US" dirty="0" smtClean="0">
                <a:latin typeface="Times New Roman" pitchFamily="18" charset="0"/>
                <a:cs typeface="Times New Roman" pitchFamily="18" charset="0"/>
              </a:rPr>
              <a:t>Skeletal muscle</a:t>
            </a:r>
            <a:r>
              <a:rPr lang="en-US" dirty="0" smtClean="0">
                <a:latin typeface="Times New Roman" pitchFamily="18" charset="0"/>
                <a:cs typeface="Times New Roman" pitchFamily="18" charset="0"/>
              </a:rPr>
              <a:t>, although not as highly perfused as these areas, </a:t>
            </a:r>
            <a:r>
              <a:rPr lang="en-US" dirty="0" smtClean="0">
                <a:latin typeface="Times New Roman" pitchFamily="18" charset="0"/>
                <a:cs typeface="Times New Roman" pitchFamily="18" charset="0"/>
              </a:rPr>
              <a:t>contains the </a:t>
            </a:r>
            <a:r>
              <a:rPr lang="en-US" dirty="0" smtClean="0">
                <a:latin typeface="Times New Roman" pitchFamily="18" charset="0"/>
                <a:cs typeface="Times New Roman" pitchFamily="18" charset="0"/>
              </a:rPr>
              <a:t>greatest percentage of local anesthetic of any tissue or organ in the body because it constitutes the largest mass of tissue in the </a:t>
            </a:r>
            <a:r>
              <a:rPr lang="en-US" dirty="0" smtClean="0">
                <a:latin typeface="Times New Roman" pitchFamily="18" charset="0"/>
                <a:cs typeface="Times New Roman" pitchFamily="18" charset="0"/>
              </a:rPr>
              <a:t>body.</a:t>
            </a:r>
            <a:endParaRPr lang="en-US" dirty="0" smtClean="0">
              <a:latin typeface="Times New Roman" pitchFamily="18" charset="0"/>
              <a:cs typeface="Times New Roman" pitchFamily="18" charset="0"/>
            </a:endParaRPr>
          </a:p>
          <a:p>
            <a:pPr marL="45720" indent="0" algn="just" rtl="0">
              <a:lnSpc>
                <a:spcPct val="170000"/>
              </a:lnSpc>
              <a:buNone/>
            </a:pPr>
            <a:r>
              <a:rPr lang="en-US" b="1" u="sng" dirty="0" smtClean="0">
                <a:latin typeface="Times New Roman" pitchFamily="18" charset="0"/>
                <a:cs typeface="Times New Roman" pitchFamily="18" charset="0"/>
              </a:rPr>
              <a:t> The blood level of local anesthetic is influenced by the following factors:</a:t>
            </a:r>
          </a:p>
          <a:p>
            <a:pPr marL="45720" indent="0" algn="just" rtl="0">
              <a:lnSpc>
                <a:spcPct val="170000"/>
              </a:lnSpc>
              <a:buNone/>
            </a:pPr>
            <a:r>
              <a:rPr lang="en-US" b="1" dirty="0" smtClean="0">
                <a:latin typeface="Times New Roman" pitchFamily="18" charset="0"/>
                <a:cs typeface="Times New Roman" pitchFamily="18" charset="0"/>
              </a:rPr>
              <a:t>1</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The rate at which the drug is absorbed into the cardiovascular system. </a:t>
            </a:r>
          </a:p>
          <a:p>
            <a:pPr marL="45720" indent="0" algn="just" rtl="0">
              <a:lnSpc>
                <a:spcPct val="170000"/>
              </a:lnSpc>
              <a:buNone/>
            </a:pPr>
            <a:r>
              <a:rPr lang="en-US" b="1" dirty="0">
                <a:latin typeface="Times New Roman" pitchFamily="18" charset="0"/>
                <a:cs typeface="Times New Roman" pitchFamily="18" charset="0"/>
              </a:rPr>
              <a:t>2.</a:t>
            </a:r>
            <a:r>
              <a:rPr lang="en-US" dirty="0">
                <a:latin typeface="Times New Roman" pitchFamily="18" charset="0"/>
                <a:cs typeface="Times New Roman" pitchFamily="18" charset="0"/>
              </a:rPr>
              <a:t> The rate of distribution of the drug from the vascular compartment to the tissues (more rapid in healthy patients than in those who are medically compromised as congestive heart failure patients). </a:t>
            </a:r>
          </a:p>
          <a:p>
            <a:pPr marL="45720" indent="0" algn="just" rtl="0">
              <a:lnSpc>
                <a:spcPct val="170000"/>
              </a:lnSpc>
              <a:buNone/>
            </a:pPr>
            <a:r>
              <a:rPr lang="en-US" b="1" dirty="0">
                <a:latin typeface="Times New Roman" pitchFamily="18" charset="0"/>
                <a:cs typeface="Times New Roman" pitchFamily="18" charset="0"/>
              </a:rPr>
              <a:t>3.</a:t>
            </a:r>
            <a:r>
              <a:rPr lang="en-US" dirty="0">
                <a:latin typeface="Times New Roman" pitchFamily="18" charset="0"/>
                <a:cs typeface="Times New Roman" pitchFamily="18" charset="0"/>
              </a:rPr>
              <a:t> Elimination of the drug through the metabolic or excretory pathways.</a:t>
            </a:r>
          </a:p>
          <a:p>
            <a:pPr algn="just" rtl="0">
              <a:lnSpc>
                <a:spcPct val="17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84322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7424"/>
            <a:ext cx="7315200" cy="1154097"/>
          </a:xfrm>
        </p:spPr>
        <p:txBody>
          <a:bodyPr/>
          <a:lstStyle/>
          <a:p>
            <a:r>
              <a:rPr lang="en-US" b="1" dirty="0">
                <a:latin typeface="Times New Roman" pitchFamily="18" charset="0"/>
                <a:cs typeface="Times New Roman" pitchFamily="18" charset="0"/>
              </a:rPr>
              <a:t>Metabolism</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395536" y="692696"/>
            <a:ext cx="8136904" cy="5832648"/>
          </a:xfrm>
        </p:spPr>
        <p:txBody>
          <a:bodyPr>
            <a:normAutofit fontScale="92500" lnSpcReduction="20000"/>
          </a:bodyPr>
          <a:lstStyle/>
          <a:p>
            <a:pPr marL="45720" indent="0" algn="just" rtl="0">
              <a:lnSpc>
                <a:spcPct val="150000"/>
              </a:lnSpc>
              <a:buNone/>
            </a:pPr>
            <a:r>
              <a:rPr lang="en-US" b="1" dirty="0">
                <a:latin typeface="Times New Roman" pitchFamily="18" charset="0"/>
                <a:cs typeface="Times New Roman" pitchFamily="18" charset="0"/>
              </a:rPr>
              <a:t>A-Ester local anesthetics</a:t>
            </a:r>
            <a:endParaRPr lang="en-US" dirty="0">
              <a:latin typeface="Times New Roman" pitchFamily="18" charset="0"/>
              <a:cs typeface="Times New Roman" pitchFamily="18" charset="0"/>
            </a:endParaRPr>
          </a:p>
          <a:p>
            <a:pPr marL="502920" indent="-457200" algn="just" rtl="0">
              <a:lnSpc>
                <a:spcPct val="150000"/>
              </a:lnSpc>
              <a:buFont typeface="+mj-lt"/>
              <a:buAutoNum type="arabicParenR"/>
            </a:pPr>
            <a:r>
              <a:rPr lang="en-US" dirty="0">
                <a:latin typeface="Times New Roman" pitchFamily="18" charset="0"/>
                <a:cs typeface="Times New Roman" pitchFamily="18" charset="0"/>
              </a:rPr>
              <a:t>   Ester local anesthetics are hydrolyzed in the plasma by the enzyme </a:t>
            </a:r>
            <a:r>
              <a:rPr lang="en-US" dirty="0" err="1">
                <a:latin typeface="Times New Roman" pitchFamily="18" charset="0"/>
                <a:cs typeface="Times New Roman" pitchFamily="18" charset="0"/>
              </a:rPr>
              <a:t>pseudocholinesterase</a:t>
            </a:r>
            <a:r>
              <a:rPr lang="en-US" dirty="0">
                <a:latin typeface="Times New Roman" pitchFamily="18" charset="0"/>
                <a:cs typeface="Times New Roman" pitchFamily="18" charset="0"/>
              </a:rPr>
              <a:t>.</a:t>
            </a:r>
          </a:p>
          <a:p>
            <a:pPr marL="502920" indent="-457200" algn="just" rtl="0">
              <a:lnSpc>
                <a:spcPct val="150000"/>
              </a:lnSpc>
              <a:buFont typeface="+mj-lt"/>
              <a:buAutoNum type="arabicParenR"/>
            </a:pPr>
            <a:r>
              <a:rPr lang="en-US" dirty="0">
                <a:latin typeface="Times New Roman" pitchFamily="18" charset="0"/>
                <a:cs typeface="Times New Roman" pitchFamily="18" charset="0"/>
              </a:rPr>
              <a:t>   Peoples having an atypical form of </a:t>
            </a:r>
            <a:r>
              <a:rPr lang="en-US" dirty="0" err="1">
                <a:latin typeface="Times New Roman" pitchFamily="18" charset="0"/>
                <a:cs typeface="Times New Roman" pitchFamily="18" charset="0"/>
              </a:rPr>
              <a:t>pseudocholinesterase</a:t>
            </a:r>
            <a:r>
              <a:rPr lang="en-US" dirty="0">
                <a:latin typeface="Times New Roman" pitchFamily="18" charset="0"/>
                <a:cs typeface="Times New Roman" pitchFamily="18" charset="0"/>
              </a:rPr>
              <a:t> get inability to hydrolyze ester local anesthetics, thus prolongation of higher blood levels of the local anesthetic and an increased potential for toxicity.</a:t>
            </a:r>
          </a:p>
          <a:p>
            <a:pPr algn="just" rtl="0">
              <a:lnSpc>
                <a:spcPct val="150000"/>
              </a:lnSpc>
            </a:pPr>
            <a:r>
              <a:rPr lang="en-US" b="1" dirty="0">
                <a:latin typeface="Times New Roman" pitchFamily="18" charset="0"/>
                <a:cs typeface="Times New Roman" pitchFamily="18" charset="0"/>
              </a:rPr>
              <a:t>B - Amide local anesthetics</a:t>
            </a:r>
            <a:endParaRPr lang="en-US" dirty="0">
              <a:latin typeface="Times New Roman" pitchFamily="18" charset="0"/>
              <a:cs typeface="Times New Roman" pitchFamily="18" charset="0"/>
            </a:endParaRPr>
          </a:p>
          <a:p>
            <a:pPr marL="502920" indent="-457200" algn="just" rtl="0">
              <a:lnSpc>
                <a:spcPct val="150000"/>
              </a:lnSpc>
              <a:buFont typeface="+mj-lt"/>
              <a:buAutoNum type="arabicParenR"/>
            </a:pPr>
            <a:r>
              <a:rPr lang="en-US" dirty="0">
                <a:latin typeface="Times New Roman" pitchFamily="18" charset="0"/>
                <a:cs typeface="Times New Roman" pitchFamily="18" charset="0"/>
              </a:rPr>
              <a:t>   The metabolism of the amide type is more complex and somewhat slower than that of the ester type, it appears that breakdown does not occur in the bloodstream and that hydrolysis takes place mainly in the presence of catalysts in the liver, the product is then excreted in the urine.</a:t>
            </a:r>
          </a:p>
          <a:p>
            <a:pPr marL="502920" indent="-457200" algn="just" rtl="0">
              <a:lnSpc>
                <a:spcPct val="150000"/>
              </a:lnSpc>
              <a:buFont typeface="+mj-lt"/>
              <a:buAutoNum type="arabicParenR"/>
            </a:pPr>
            <a:r>
              <a:rPr lang="en-US" b="1" dirty="0">
                <a:latin typeface="Times New Roman" pitchFamily="18" charset="0"/>
                <a:cs typeface="Times New Roman" pitchFamily="18" charset="0"/>
              </a:rPr>
              <a:t>Excretion:</a:t>
            </a:r>
            <a:r>
              <a:rPr lang="en-US" dirty="0">
                <a:latin typeface="Times New Roman" pitchFamily="18" charset="0"/>
                <a:cs typeface="Times New Roman" pitchFamily="18" charset="0"/>
              </a:rPr>
              <a:t> The kidney is the primary organ for both the local anesthetics and its metabolites. A percentage of a given dose of the local anesthetic drug will be excreted unchanged in the urine and this varies according to the drug</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54736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484784"/>
            <a:ext cx="7315200" cy="3539527"/>
          </a:xfrm>
        </p:spPr>
        <p:txBody>
          <a:bodyPr/>
          <a:lstStyle/>
          <a:p>
            <a:pPr algn="just" rtl="0">
              <a:lnSpc>
                <a:spcPct val="150000"/>
              </a:lnSpc>
            </a:pPr>
            <a:r>
              <a:rPr lang="en-US" b="1" u="sng" dirty="0">
                <a:latin typeface="Times New Roman" pitchFamily="18" charset="0"/>
                <a:cs typeface="Times New Roman" pitchFamily="18" charset="0"/>
              </a:rPr>
              <a:t>Excretion:</a:t>
            </a:r>
            <a:r>
              <a:rPr lang="en-US" u="sng" dirty="0">
                <a:latin typeface="Times New Roman" pitchFamily="18" charset="0"/>
                <a:cs typeface="Times New Roman" pitchFamily="18" charset="0"/>
              </a:rPr>
              <a:t> </a:t>
            </a:r>
            <a:r>
              <a:rPr lang="en-US" dirty="0">
                <a:latin typeface="Times New Roman" pitchFamily="18" charset="0"/>
                <a:cs typeface="Times New Roman" pitchFamily="18" charset="0"/>
              </a:rPr>
              <a:t>The kidney is the primary organ for both the local anesthetics and its metabolites. A percentage of a given dose of the local anesthetic drug will be excreted unchanged in the urine and this varies according to the drug.</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536778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315200" cy="1154097"/>
          </a:xfrm>
        </p:spPr>
        <p:txBody>
          <a:bodyPr>
            <a:normAutofit fontScale="90000"/>
          </a:bodyPr>
          <a:lstStyle/>
          <a:p>
            <a:r>
              <a:rPr lang="en-US" b="1" dirty="0">
                <a:latin typeface="Times New Roman" pitchFamily="18" charset="0"/>
                <a:cs typeface="Times New Roman" pitchFamily="18" charset="0"/>
              </a:rPr>
              <a:t>Lignocaine (</a:t>
            </a:r>
            <a:r>
              <a:rPr lang="en-US" b="1" dirty="0" err="1">
                <a:latin typeface="Times New Roman" pitchFamily="18" charset="0"/>
                <a:cs typeface="Times New Roman" pitchFamily="18" charset="0"/>
              </a:rPr>
              <a:t>Lidocaine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Xylocaine</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539552" y="1052736"/>
            <a:ext cx="8208912" cy="5616624"/>
          </a:xfrm>
        </p:spPr>
        <p:txBody>
          <a:bodyPr>
            <a:normAutofit/>
          </a:bodyPr>
          <a:lstStyle/>
          <a:p>
            <a:pPr marL="45720" indent="0" algn="just" rtl="0">
              <a:buNone/>
            </a:pPr>
            <a:r>
              <a:rPr lang="en-US" b="1" u="sng" dirty="0">
                <a:latin typeface="Times New Roman" pitchFamily="18" charset="0"/>
                <a:cs typeface="Times New Roman" pitchFamily="18" charset="0"/>
              </a:rPr>
              <a:t>Lignocaine: </a:t>
            </a:r>
            <a:r>
              <a:rPr lang="en-US" dirty="0">
                <a:latin typeface="Times New Roman" pitchFamily="18" charset="0"/>
                <a:cs typeface="Times New Roman" pitchFamily="18" charset="0"/>
              </a:rPr>
              <a:t>is the most commonly used local anesthetic agent in dentistry, </a:t>
            </a: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stable as it can be stored for a long time at room temperature, it is compatible with all types of vasoconstrictors</a:t>
            </a:r>
            <a:r>
              <a:rPr lang="en-US" dirty="0" smtClean="0">
                <a:latin typeface="Times New Roman" pitchFamily="18" charset="0"/>
                <a:cs typeface="Times New Roman" pitchFamily="18" charset="0"/>
              </a:rPr>
              <a:t>.</a:t>
            </a:r>
          </a:p>
          <a:p>
            <a:pPr algn="just" rtl="0">
              <a:buFont typeface="Wingdings" pitchFamily="2" charset="2"/>
              <a:buChar char="ü"/>
            </a:pPr>
            <a:r>
              <a:rPr lang="en-US" dirty="0" smtClean="0">
                <a:latin typeface="Times New Roman" pitchFamily="18" charset="0"/>
                <a:cs typeface="Times New Roman" pitchFamily="18" charset="0"/>
              </a:rPr>
              <a:t>Classification</a:t>
            </a:r>
            <a:r>
              <a:rPr lang="en-US" dirty="0">
                <a:latin typeface="Times New Roman" pitchFamily="18" charset="0"/>
                <a:cs typeface="Times New Roman" pitchFamily="18" charset="0"/>
              </a:rPr>
              <a:t>: Amide. </a:t>
            </a:r>
          </a:p>
          <a:p>
            <a:pPr algn="just" rtl="0">
              <a:buFont typeface="Wingdings" pitchFamily="2" charset="2"/>
              <a:buChar char="ü"/>
            </a:pPr>
            <a:r>
              <a:rPr lang="en-US" dirty="0" smtClean="0">
                <a:latin typeface="Times New Roman" pitchFamily="18" charset="0"/>
                <a:cs typeface="Times New Roman" pitchFamily="18" charset="0"/>
              </a:rPr>
              <a:t>Metabolism</a:t>
            </a:r>
            <a:r>
              <a:rPr lang="en-US" dirty="0">
                <a:latin typeface="Times New Roman" pitchFamily="18" charset="0"/>
                <a:cs typeface="Times New Roman" pitchFamily="18" charset="0"/>
              </a:rPr>
              <a:t>: in the liver. </a:t>
            </a:r>
          </a:p>
          <a:p>
            <a:pPr algn="just" rtl="0">
              <a:buFont typeface="Wingdings" pitchFamily="2" charset="2"/>
              <a:buChar char="ü"/>
            </a:pPr>
            <a:r>
              <a:rPr lang="en-US" dirty="0" smtClean="0">
                <a:latin typeface="Times New Roman" pitchFamily="18" charset="0"/>
                <a:cs typeface="Times New Roman" pitchFamily="18" charset="0"/>
              </a:rPr>
              <a:t>Excretion</a:t>
            </a:r>
            <a:r>
              <a:rPr lang="en-US" dirty="0">
                <a:latin typeface="Times New Roman" pitchFamily="18" charset="0"/>
                <a:cs typeface="Times New Roman" pitchFamily="18" charset="0"/>
              </a:rPr>
              <a:t>: Via the kidneys. </a:t>
            </a:r>
            <a:endParaRPr lang="en-US" dirty="0" smtClean="0">
              <a:latin typeface="Times New Roman" pitchFamily="18" charset="0"/>
              <a:cs typeface="Times New Roman" pitchFamily="18" charset="0"/>
            </a:endParaRPr>
          </a:p>
          <a:p>
            <a:pPr algn="just" rtl="0">
              <a:buFont typeface="Wingdings" pitchFamily="2" charset="2"/>
              <a:buChar char="ü"/>
            </a:pPr>
            <a:r>
              <a:rPr lang="en-US" dirty="0" err="1" smtClean="0">
                <a:latin typeface="Times New Roman" pitchFamily="18" charset="0"/>
                <a:cs typeface="Times New Roman" pitchFamily="18" charset="0"/>
              </a:rPr>
              <a:t>Vasodilating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Properties: Considerably less than those of </a:t>
            </a:r>
            <a:r>
              <a:rPr lang="en-US" dirty="0" smtClean="0">
                <a:latin typeface="Times New Roman" pitchFamily="18" charset="0"/>
                <a:cs typeface="Times New Roman" pitchFamily="18" charset="0"/>
              </a:rPr>
              <a:t>procaine; however</a:t>
            </a:r>
            <a:r>
              <a:rPr lang="en-US" dirty="0">
                <a:latin typeface="Times New Roman" pitchFamily="18" charset="0"/>
                <a:cs typeface="Times New Roman" pitchFamily="18" charset="0"/>
              </a:rPr>
              <a:t>, greater than those of </a:t>
            </a:r>
            <a:r>
              <a:rPr lang="en-US" dirty="0" err="1">
                <a:latin typeface="Times New Roman" pitchFamily="18" charset="0"/>
                <a:cs typeface="Times New Roman" pitchFamily="18" charset="0"/>
              </a:rPr>
              <a:t>mepivacaine</a:t>
            </a:r>
            <a:r>
              <a:rPr lang="en-US" dirty="0">
                <a:latin typeface="Times New Roman" pitchFamily="18" charset="0"/>
                <a:cs typeface="Times New Roman" pitchFamily="18" charset="0"/>
              </a:rPr>
              <a:t>. </a:t>
            </a:r>
          </a:p>
          <a:p>
            <a:pPr algn="just" rtl="0">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onset of Action: Rapid (3 to 5 minutes).</a:t>
            </a:r>
          </a:p>
          <a:p>
            <a:pPr algn="just" rtl="0">
              <a:buFont typeface="Wingdings" pitchFamily="2" charset="2"/>
              <a:buChar char="ü"/>
            </a:pPr>
            <a:r>
              <a:rPr lang="en-US" dirty="0" smtClean="0">
                <a:latin typeface="Times New Roman" pitchFamily="18" charset="0"/>
                <a:cs typeface="Times New Roman" pitchFamily="18" charset="0"/>
              </a:rPr>
              <a:t>Effective </a:t>
            </a:r>
            <a:r>
              <a:rPr lang="en-US" dirty="0">
                <a:latin typeface="Times New Roman" pitchFamily="18" charset="0"/>
                <a:cs typeface="Times New Roman" pitchFamily="18" charset="0"/>
              </a:rPr>
              <a:t>Dental Concentration: 2%. </a:t>
            </a:r>
          </a:p>
          <a:p>
            <a:pPr algn="just" rtl="0">
              <a:buFont typeface="Wingdings" pitchFamily="2" charset="2"/>
              <a:buChar char="ü"/>
            </a:pPr>
            <a:r>
              <a:rPr lang="en-US" dirty="0" smtClean="0">
                <a:latin typeface="Times New Roman" pitchFamily="18" charset="0"/>
                <a:cs typeface="Times New Roman" pitchFamily="18" charset="0"/>
              </a:rPr>
              <a:t>Anesthetic </a:t>
            </a:r>
            <a:r>
              <a:rPr lang="en-US" dirty="0">
                <a:latin typeface="Times New Roman" pitchFamily="18" charset="0"/>
                <a:cs typeface="Times New Roman" pitchFamily="18" charset="0"/>
              </a:rPr>
              <a:t>Half-Life: (90 minutes). </a:t>
            </a:r>
          </a:p>
          <a:p>
            <a:pPr algn="just" rtl="0">
              <a:buFont typeface="Wingdings" pitchFamily="2" charset="2"/>
              <a:buChar char="ü"/>
            </a:pPr>
            <a:r>
              <a:rPr lang="en-US" dirty="0" smtClean="0">
                <a:latin typeface="Times New Roman" pitchFamily="18" charset="0"/>
                <a:cs typeface="Times New Roman" pitchFamily="18" charset="0"/>
              </a:rPr>
              <a:t>Topical </a:t>
            </a:r>
            <a:r>
              <a:rPr lang="en-US" dirty="0">
                <a:latin typeface="Times New Roman" pitchFamily="18" charset="0"/>
                <a:cs typeface="Times New Roman" pitchFamily="18" charset="0"/>
              </a:rPr>
              <a:t>Anesthetic Action: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with a concentration of 5% or 10%).</a:t>
            </a:r>
          </a:p>
          <a:p>
            <a:pPr algn="just" rtl="0">
              <a:buFont typeface="Wingdings" pitchFamily="2" charset="2"/>
              <a:buChar char="ü"/>
            </a:pPr>
            <a:r>
              <a:rPr lang="en-US" dirty="0" smtClean="0">
                <a:latin typeface="Times New Roman" pitchFamily="18" charset="0"/>
                <a:cs typeface="Times New Roman" pitchFamily="18" charset="0"/>
              </a:rPr>
              <a:t>Availability </a:t>
            </a:r>
            <a:r>
              <a:rPr lang="en-US" dirty="0">
                <a:latin typeface="Times New Roman" pitchFamily="18" charset="0"/>
                <a:cs typeface="Times New Roman" pitchFamily="18" charset="0"/>
              </a:rPr>
              <a:t>in dentistry: dental cartridge of 2% </a:t>
            </a:r>
            <a:r>
              <a:rPr lang="en-US" dirty="0" err="1">
                <a:latin typeface="Times New Roman" pitchFamily="18" charset="0"/>
                <a:cs typeface="Times New Roman" pitchFamily="18" charset="0"/>
              </a:rPr>
              <a:t>lidocaine</a:t>
            </a:r>
            <a:r>
              <a:rPr lang="en-US" dirty="0">
                <a:latin typeface="Times New Roman" pitchFamily="18" charset="0"/>
                <a:cs typeface="Times New Roman" pitchFamily="18" charset="0"/>
              </a:rPr>
              <a:t> with or without epinephrine.</a:t>
            </a:r>
          </a:p>
          <a:p>
            <a:pPr marL="45720" indent="0" algn="just">
              <a:buNone/>
            </a:pPr>
            <a:endParaRPr lang="en-US" dirty="0">
              <a:latin typeface="Times New Roman" pitchFamily="18" charset="0"/>
              <a:cs typeface="Times New Roman" pitchFamily="18" charset="0"/>
            </a:endParaRPr>
          </a:p>
          <a:p>
            <a:pPr algn="just" rtl="0"/>
            <a:endParaRPr lang="en-US" dirty="0">
              <a:latin typeface="Times New Roman" pitchFamily="18" charset="0"/>
              <a:cs typeface="Times New Roman" pitchFamily="18" charset="0"/>
            </a:endParaRP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870708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210</TotalTime>
  <Words>1199</Words>
  <Application>Microsoft Office PowerPoint</Application>
  <PresentationFormat>On-screen Show (4:3)</PresentationFormat>
  <Paragraphs>80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Perspective</vt:lpstr>
      <vt:lpstr>Pharmacology of Local Anesthesia</vt:lpstr>
      <vt:lpstr>Local anesthetic cartilage contains the following ingredients</vt:lpstr>
      <vt:lpstr>1-Local anesthetic agents</vt:lpstr>
      <vt:lpstr>PowerPoint Presentation</vt:lpstr>
      <vt:lpstr>Classification of local anesthetics  </vt:lpstr>
      <vt:lpstr>Pharmacokinetic of local anesthesia</vt:lpstr>
      <vt:lpstr>Metabolism</vt:lpstr>
      <vt:lpstr>PowerPoint Presentation</vt:lpstr>
      <vt:lpstr>Lignocaine (Lidocaine, Xylocaine) </vt:lpstr>
      <vt:lpstr>Maximum Recommended Dose</vt:lpstr>
      <vt:lpstr>Systemic Actions of Local Anesthetics</vt:lpstr>
      <vt:lpstr>1-Central Nervous System</vt:lpstr>
      <vt:lpstr>PowerPoint Presentation</vt:lpstr>
      <vt:lpstr>PowerPoint Presentation</vt:lpstr>
      <vt:lpstr>2-Cardiovascular System</vt:lpstr>
      <vt:lpstr>3-Respiratory System</vt:lpstr>
      <vt:lpstr>4-Miscellaneous Actions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of Local Anesthesia</dc:title>
  <dc:creator>Dr. Mohammed</dc:creator>
  <cp:lastModifiedBy>Dr. Mohammed</cp:lastModifiedBy>
  <cp:revision>23</cp:revision>
  <dcterms:created xsi:type="dcterms:W3CDTF">2021-12-02T19:56:43Z</dcterms:created>
  <dcterms:modified xsi:type="dcterms:W3CDTF">2023-02-27T18:57:21Z</dcterms:modified>
</cp:coreProperties>
</file>