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الأيقونة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15/06/1444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1744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Critical Care Unites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656184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kareem</a:t>
            </a:r>
            <a:r>
              <a:rPr lang="en-US" dirty="0" smtClean="0"/>
              <a:t> waheed</a:t>
            </a:r>
            <a:endParaRPr lang="en-US" dirty="0" smtClean="0"/>
          </a:p>
          <a:p>
            <a:r>
              <a:rPr lang="en-US" dirty="0" smtClean="0"/>
              <a:t>2022- 2023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sz="3700" dirty="0" smtClean="0">
                <a:solidFill>
                  <a:srgbClr val="C00000"/>
                </a:solidFill>
              </a:rPr>
              <a:t>esponsibilities </a:t>
            </a:r>
            <a:r>
              <a:rPr lang="en-US" dirty="0" smtClean="0">
                <a:solidFill>
                  <a:srgbClr val="C00000"/>
                </a:solidFill>
              </a:rPr>
              <a:t>of the critical care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nurses 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dirty="0" smtClean="0"/>
              <a:t>Direct care provider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dirty="0" smtClean="0"/>
              <a:t>Health assessment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dirty="0" smtClean="0"/>
              <a:t>Order and interpret diagnostic test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dirty="0" smtClean="0"/>
              <a:t>Diagnose and maintain treatment of health problems and disease related symptoms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dirty="0" smtClean="0"/>
              <a:t>Evaluate drugs and treatment effects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dirty="0" smtClean="0"/>
              <a:t>May practice independently or collaboratively with MD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Role of the nurses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Educator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Clinical expert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Consultant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Researcher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Leader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Communicator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200" dirty="0" smtClean="0"/>
              <a:t>Coordinator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617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Evidence base practices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For maintaining a personal practices of clinical excellence by demonstrating: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effectiveness of treatment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Efficiency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Cost – effectiveness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of life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Patient satisfaction ratings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Standards of nursing practices: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Assessment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Diagnosis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Plan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Intervention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Evaluation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40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standards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care</a:t>
            </a:r>
          </a:p>
          <a:p>
            <a:r>
              <a:rPr lang="en-US" dirty="0" smtClean="0"/>
              <a:t>Individual practices evaluation: knowledge of professional law&amp; regulation </a:t>
            </a:r>
          </a:p>
          <a:p>
            <a:r>
              <a:rPr lang="en-US" dirty="0" smtClean="0"/>
              <a:t>Education maintain knowledge and competency </a:t>
            </a:r>
          </a:p>
          <a:p>
            <a:r>
              <a:rPr lang="en-US" dirty="0" smtClean="0"/>
              <a:t>Collegiality maintain contributes and development of peers </a:t>
            </a:r>
          </a:p>
          <a:p>
            <a:r>
              <a:rPr lang="en-US" dirty="0" smtClean="0"/>
              <a:t>Ethical behavior  of nurses related critical patients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0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Collaboration with team ( patient , family and health care providers )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Research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Resource utilization such as safety ,effectiveness , cost in planning and caring 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74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Holistic Care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lnSpc>
                <a:spcPct val="150000"/>
              </a:lnSpc>
              <a:buNone/>
            </a:pPr>
            <a:r>
              <a:rPr lang="en-US" sz="3600" dirty="0" smtClean="0"/>
              <a:t>Whole person care 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Body </a:t>
            </a:r>
          </a:p>
          <a:p>
            <a:pPr>
              <a:lnSpc>
                <a:spcPct val="150000"/>
              </a:lnSpc>
            </a:pPr>
            <a:r>
              <a:rPr lang="en-US" sz="3600" dirty="0"/>
              <a:t>M</a:t>
            </a:r>
            <a:r>
              <a:rPr lang="en-US" sz="3600" dirty="0" smtClean="0"/>
              <a:t>ind   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Spirit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770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patient  problems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Patients in critical care exposed to a variety of stressors depending on individual differences such as:</a:t>
            </a:r>
          </a:p>
          <a:p>
            <a:r>
              <a:rPr lang="en-US" dirty="0" smtClean="0"/>
              <a:t>Age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Social support</a:t>
            </a:r>
          </a:p>
          <a:p>
            <a:r>
              <a:rPr lang="en-US" dirty="0" smtClean="0"/>
              <a:t>Medical diagnosis</a:t>
            </a:r>
          </a:p>
          <a:p>
            <a:r>
              <a:rPr lang="en-US" dirty="0" smtClean="0"/>
              <a:t>Prognosis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Common Stressors 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Threat of death </a:t>
            </a:r>
          </a:p>
          <a:p>
            <a:r>
              <a:rPr lang="en-US" dirty="0" smtClean="0"/>
              <a:t>Threat of survival with residual health problem</a:t>
            </a:r>
          </a:p>
          <a:p>
            <a:r>
              <a:rPr lang="en-US" dirty="0" smtClean="0"/>
              <a:t>Pain or discomfort</a:t>
            </a:r>
          </a:p>
          <a:p>
            <a:r>
              <a:rPr lang="en-US" dirty="0" smtClean="0"/>
              <a:t>Lack of sleep</a:t>
            </a:r>
          </a:p>
          <a:p>
            <a:r>
              <a:rPr lang="en-US" dirty="0" smtClean="0"/>
              <a:t>Loss of autonomy during  daily functioning</a:t>
            </a:r>
          </a:p>
          <a:p>
            <a:r>
              <a:rPr lang="en-US" dirty="0" smtClean="0"/>
              <a:t>Loss of control over environment  such as ( privacy ,light ,noise , caring activities of other patients </a:t>
            </a:r>
          </a:p>
          <a:p>
            <a:r>
              <a:rPr lang="en-US" dirty="0" smtClean="0"/>
              <a:t>Daily hassles or common frustration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5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Loss of usual role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Separation from family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Loss of dignity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Boredom, frightening thoughts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Loss the ability to express self ( intubation)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>
            <a:normAutofit/>
          </a:bodyPr>
          <a:lstStyle/>
          <a:p>
            <a:pPr marL="137160" indent="0" algn="justLow">
              <a:lnSpc>
                <a:spcPct val="150000"/>
              </a:lnSpc>
              <a:buNone/>
            </a:pPr>
            <a:r>
              <a:rPr lang="en-US" sz="3600" dirty="0" smtClean="0"/>
              <a:t>  Critical care today is provided to patient by multidisplinary team of health care professionals who have </a:t>
            </a:r>
          </a:p>
          <a:p>
            <a:pPr marL="137160" indent="0" algn="justLow">
              <a:lnSpc>
                <a:spcPct val="150000"/>
              </a:lnSpc>
              <a:buNone/>
            </a:pPr>
            <a:r>
              <a:rPr lang="en-US" sz="3600" dirty="0" smtClean="0"/>
              <a:t>in- depth education in the specifically field of critical care </a:t>
            </a:r>
          </a:p>
          <a:p>
            <a:pPr marL="137160" indent="0" algn="justLow">
              <a:lnSpc>
                <a:spcPct val="150000"/>
              </a:lnSpc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??????????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01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Effects &amp; responses to stressors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624"/>
          </a:xfrm>
        </p:spPr>
        <p:txBody>
          <a:bodyPr>
            <a:noAutofit/>
          </a:bodyPr>
          <a:lstStyle/>
          <a:p>
            <a:pPr marL="137160" indent="0" algn="justLow">
              <a:buNone/>
            </a:pPr>
            <a:r>
              <a:rPr lang="en-US" sz="2400" dirty="0">
                <a:ln w="6350">
                  <a:noFill/>
                </a:ln>
                <a:latin typeface="Lucida Sans"/>
                <a:ea typeface="+mj-ea"/>
                <a:cs typeface="+mj-cs"/>
              </a:rPr>
              <a:t>Effects &amp; responses to </a:t>
            </a:r>
            <a:r>
              <a:rPr lang="en-US" sz="2400" dirty="0" smtClean="0">
                <a:ln w="6350">
                  <a:noFill/>
                </a:ln>
                <a:latin typeface="Lucida Sans"/>
                <a:ea typeface="+mj-ea"/>
                <a:cs typeface="+mj-cs"/>
              </a:rPr>
              <a:t>stressors depend on individual perception or intensity of the stress as following:</a:t>
            </a:r>
          </a:p>
          <a:p>
            <a:pPr marL="594360" indent="-457200" algn="justLow">
              <a:lnSpc>
                <a:spcPct val="200000"/>
              </a:lnSpc>
              <a:buFont typeface="+mj-lt"/>
              <a:buAutoNum type="arabicParenR"/>
            </a:pPr>
            <a:r>
              <a:rPr lang="en-US" sz="2400" dirty="0" smtClean="0">
                <a:ln w="6350">
                  <a:noFill/>
                </a:ln>
                <a:latin typeface="Lucida Sans"/>
                <a:ea typeface="+mj-ea"/>
                <a:cs typeface="+mj-cs"/>
              </a:rPr>
              <a:t>Acute or chronic duration of stressors </a:t>
            </a:r>
          </a:p>
          <a:p>
            <a:pPr marL="594360" indent="-457200" algn="justLow">
              <a:lnSpc>
                <a:spcPct val="200000"/>
              </a:lnSpc>
              <a:buFont typeface="+mj-lt"/>
              <a:buAutoNum type="arabicParenR"/>
            </a:pPr>
            <a:r>
              <a:rPr lang="en-US" sz="2400" dirty="0" smtClean="0">
                <a:ln w="6350">
                  <a:noFill/>
                </a:ln>
                <a:latin typeface="Lucida Sans"/>
                <a:ea typeface="+mj-ea"/>
                <a:cs typeface="+mj-cs"/>
              </a:rPr>
              <a:t>Cumulative effect of stressors </a:t>
            </a:r>
          </a:p>
          <a:p>
            <a:pPr marL="594360" indent="-457200" algn="justLow">
              <a:lnSpc>
                <a:spcPct val="200000"/>
              </a:lnSpc>
              <a:buFont typeface="+mj-lt"/>
              <a:buAutoNum type="arabicParenR"/>
            </a:pPr>
            <a:r>
              <a:rPr lang="en-US" sz="2400" dirty="0" smtClean="0">
                <a:ln w="6350">
                  <a:noFill/>
                </a:ln>
                <a:latin typeface="Lucida Sans"/>
                <a:ea typeface="+mj-ea"/>
                <a:cs typeface="+mj-cs"/>
              </a:rPr>
              <a:t>Sequence of stressors</a:t>
            </a:r>
          </a:p>
          <a:p>
            <a:pPr marL="594360" lvl="0" indent="-457200">
              <a:lnSpc>
                <a:spcPct val="150000"/>
              </a:lnSpc>
              <a:buClr>
                <a:prstClr val="black">
                  <a:shade val="95000"/>
                </a:prstClr>
              </a:buClr>
              <a:buFont typeface="+mj-lt"/>
              <a:buAutoNum type="arabicParenR"/>
            </a:pPr>
            <a:r>
              <a:rPr lang="en-US" sz="2400" dirty="0">
                <a:solidFill>
                  <a:prstClr val="black"/>
                </a:solidFill>
              </a:rPr>
              <a:t>Individual previous experience with stress and coping </a:t>
            </a:r>
          </a:p>
          <a:p>
            <a:pPr marL="594360" lvl="0" indent="-457200">
              <a:lnSpc>
                <a:spcPct val="150000"/>
              </a:lnSpc>
              <a:buClr>
                <a:prstClr val="black">
                  <a:shade val="95000"/>
                </a:prstClr>
              </a:buClr>
              <a:buFont typeface="+mj-lt"/>
              <a:buAutoNum type="arabicParenR"/>
            </a:pPr>
            <a:r>
              <a:rPr lang="en-US" sz="2400" dirty="0">
                <a:solidFill>
                  <a:prstClr val="black"/>
                </a:solidFill>
              </a:rPr>
              <a:t>Amount of social support</a:t>
            </a:r>
          </a:p>
          <a:p>
            <a:pPr marL="137160" lvl="0" indent="0">
              <a:lnSpc>
                <a:spcPct val="150000"/>
              </a:lnSpc>
              <a:buClr>
                <a:prstClr val="black">
                  <a:shade val="95000"/>
                </a:prstClr>
              </a:buClr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137160" indent="0">
              <a:lnSpc>
                <a:spcPct val="200000"/>
              </a:lnSpc>
              <a:buNone/>
            </a:pPr>
            <a:endParaRPr lang="en-US" sz="24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Lucida Sans"/>
              <a:ea typeface="+mj-ea"/>
              <a:cs typeface="+mj-cs"/>
            </a:endParaRPr>
          </a:p>
          <a:p>
            <a:pPr marL="137160" indent="0">
              <a:buNone/>
            </a:pPr>
            <a:r>
              <a:rPr lang="en-US" sz="24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8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- Concept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Self – concept content the following elements: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Self- perception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Body- image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Self-esteem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Self- identity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General sense of worth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1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Coping Mechanism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/>
          <a:lstStyle/>
          <a:p>
            <a:r>
              <a:rPr lang="en-US" dirty="0" smtClean="0"/>
              <a:t>Regression</a:t>
            </a:r>
          </a:p>
          <a:p>
            <a:r>
              <a:rPr lang="en-US" dirty="0" smtClean="0"/>
              <a:t>Suppression</a:t>
            </a:r>
          </a:p>
          <a:p>
            <a:r>
              <a:rPr lang="en-US" dirty="0" smtClean="0"/>
              <a:t>Denial</a:t>
            </a:r>
          </a:p>
          <a:p>
            <a:r>
              <a:rPr lang="en-US" dirty="0" smtClean="0"/>
              <a:t>Trust</a:t>
            </a:r>
          </a:p>
          <a:p>
            <a:r>
              <a:rPr lang="en-US" dirty="0" smtClean="0"/>
              <a:t>Hope</a:t>
            </a:r>
          </a:p>
          <a:p>
            <a:r>
              <a:rPr lang="en-US" dirty="0" smtClean="0"/>
              <a:t>Spiritual beliefs and practices </a:t>
            </a:r>
          </a:p>
          <a:p>
            <a:r>
              <a:rPr lang="en-US" dirty="0" smtClean="0"/>
              <a:t>Use of family support</a:t>
            </a:r>
          </a:p>
          <a:p>
            <a:r>
              <a:rPr lang="en-US" dirty="0" smtClean="0"/>
              <a:t>Sharing concerns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Assessment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Ineffective coping may be assessed in patients behaviors such as :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Over hostility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Severe regression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Non-compliance with treatment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Anxiety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Dependence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dirty="0" smtClean="0"/>
              <a:t>Despair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Common problems of patients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lnSpc>
                <a:spcPct val="150000"/>
              </a:lnSpc>
              <a:buNone/>
            </a:pPr>
            <a:r>
              <a:rPr lang="en-US" dirty="0" smtClean="0"/>
              <a:t>Risk of infection because of :</a:t>
            </a:r>
          </a:p>
          <a:p>
            <a:pPr marL="651510" indent="-514350">
              <a:lnSpc>
                <a:spcPct val="150000"/>
              </a:lnSpc>
              <a:buFont typeface="+mj-lt"/>
              <a:buAutoNum type="alphaUcPeriod"/>
            </a:pPr>
            <a:r>
              <a:rPr lang="en-US" dirty="0"/>
              <a:t>I</a:t>
            </a:r>
            <a:r>
              <a:rPr lang="en-US" dirty="0" smtClean="0"/>
              <a:t>nvasive devices</a:t>
            </a:r>
          </a:p>
          <a:p>
            <a:pPr marL="651510" indent="-514350">
              <a:lnSpc>
                <a:spcPct val="150000"/>
              </a:lnSpc>
              <a:buFont typeface="+mj-lt"/>
              <a:buAutoNum type="alphaUcPeriod"/>
            </a:pPr>
            <a:r>
              <a:rPr lang="en-US" dirty="0" smtClean="0"/>
              <a:t>Multiple organ dysfunction </a:t>
            </a:r>
          </a:p>
          <a:p>
            <a:pPr marL="137160" indent="0" algn="ctr"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 marL="137160" indent="0" algn="ctr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Way of prevention </a:t>
            </a:r>
          </a:p>
          <a:p>
            <a:pPr marL="137160" indent="0" algn="ctr">
              <a:buNone/>
            </a:pPr>
            <a:r>
              <a:rPr lang="en-US" sz="3600" b="1" i="1" dirty="0" smtClean="0"/>
              <a:t>Hand washing </a:t>
            </a:r>
          </a:p>
          <a:p>
            <a:pPr marL="137160" indent="0" algn="ctr">
              <a:buNone/>
            </a:pPr>
            <a:r>
              <a:rPr lang="en-US" sz="3600" b="1" i="1" dirty="0" smtClean="0"/>
              <a:t>Sterile technique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40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04696"/>
          </a:xfrm>
        </p:spPr>
        <p:txBody>
          <a:bodyPr>
            <a:normAutofit fontScale="92500"/>
          </a:bodyPr>
          <a:lstStyle/>
          <a:p>
            <a:pPr marL="137160" indent="0" algn="justLow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en-US" sz="2600" b="1" u="sng" dirty="0" smtClean="0">
                <a:solidFill>
                  <a:srgbClr val="FF0000"/>
                </a:solidFill>
              </a:rPr>
              <a:t>Liability in Nursing :</a:t>
            </a:r>
          </a:p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Liability of privacy </a:t>
            </a:r>
            <a:r>
              <a:rPr lang="en-US" sz="2400" dirty="0" smtClean="0"/>
              <a:t>: result from violation of confidentiality</a:t>
            </a:r>
          </a:p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False imprisonment </a:t>
            </a:r>
            <a:r>
              <a:rPr lang="en-US" sz="2400" dirty="0" smtClean="0"/>
              <a:t>: prohibiting client from leaving  a health care facility with no legal justification may be by using chemical or physical restrains without satisfactory clinical evidence </a:t>
            </a:r>
          </a:p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Battery</a:t>
            </a:r>
            <a:r>
              <a:rPr lang="en-US" sz="2400" dirty="0" smtClean="0"/>
              <a:t> : touching of client without consent </a:t>
            </a:r>
          </a:p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Defamation</a:t>
            </a:r>
            <a:r>
              <a:rPr lang="en-US" sz="2400" dirty="0" smtClean="0"/>
              <a:t>: sharing client information with third part that result in damage to client reputation in form of oral (slander) or written (libel)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79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l"/>
            <a:r>
              <a:rPr lang="en-US" u="sng" dirty="0" smtClean="0">
                <a:solidFill>
                  <a:srgbClr val="FF0000"/>
                </a:solidFill>
              </a:rPr>
              <a:t>Un ethical dilemma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 algn="justLow">
              <a:lnSpc>
                <a:spcPct val="150000"/>
              </a:lnSpc>
              <a:buNone/>
            </a:pPr>
            <a:r>
              <a:rPr lang="en-US" dirty="0" smtClean="0"/>
              <a:t>  Is a difficult problem or situation in which conflict exist about making a morally justifiable decision .</a:t>
            </a:r>
            <a:r>
              <a:rPr lang="en-US" dirty="0"/>
              <a:t> </a:t>
            </a:r>
            <a:r>
              <a:rPr lang="en-US" dirty="0" smtClean="0"/>
              <a:t>The primary ethical obligations of profession nurses is protection of their patients basic rights . The obligation requites nurses to recognize ethical dilemmas even  actually or potentially threaten patient ‘s rights and try to find proper solution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6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bioethics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Justice</a:t>
            </a:r>
            <a:r>
              <a:rPr lang="en-US" sz="2400" dirty="0" smtClean="0"/>
              <a:t> : obligation to be fair  in the distribution of social goods, burden and benefits such as health care or nursing care </a:t>
            </a:r>
          </a:p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Veracity</a:t>
            </a:r>
            <a:r>
              <a:rPr lang="en-US" sz="2400" dirty="0" smtClean="0"/>
              <a:t> : An obligation to tell the truth </a:t>
            </a:r>
          </a:p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Fidelity</a:t>
            </a:r>
            <a:r>
              <a:rPr lang="en-US" sz="2400" dirty="0" smtClean="0"/>
              <a:t> : An </a:t>
            </a:r>
            <a:r>
              <a:rPr lang="en-US" sz="2400" dirty="0">
                <a:solidFill>
                  <a:prstClr val="black"/>
                </a:solidFill>
              </a:rPr>
              <a:t>obligation to </a:t>
            </a:r>
            <a:r>
              <a:rPr lang="en-US" sz="2400" dirty="0" smtClean="0">
                <a:solidFill>
                  <a:prstClr val="black"/>
                </a:solidFill>
              </a:rPr>
              <a:t>keep promises and fulfill commitment ( confidentiality and privacy )</a:t>
            </a:r>
          </a:p>
          <a:p>
            <a:pPr algn="justLow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Respect for autonomy</a:t>
            </a:r>
            <a:r>
              <a:rPr lang="en-US" sz="2400" dirty="0" smtClean="0">
                <a:solidFill>
                  <a:prstClr val="black"/>
                </a:solidFill>
              </a:rPr>
              <a:t>: obligation to respect and not to interfere with the choices and action of individual autonomy ( self- determination ), a freedom to make decision about one’s body without interference – basic human right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02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96741"/>
            <a:ext cx="8229600" cy="6192728"/>
          </a:xfrm>
        </p:spPr>
        <p:txBody>
          <a:bodyPr/>
          <a:lstStyle/>
          <a:p>
            <a:pPr marL="342900" lvl="0" indent="-342900" rtl="1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SzPct val="70000"/>
              <a:buNone/>
              <a:defRPr/>
            </a:pPr>
            <a:r>
              <a:rPr lang="en-US" dirty="0" smtClean="0">
                <a:solidFill>
                  <a:srgbClr val="FFFFFF"/>
                </a:solidFill>
                <a:latin typeface="Garamond"/>
                <a:cs typeface="Arial"/>
              </a:rPr>
              <a:t>.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. 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cs typeface="Arial"/>
            </a:endParaRPr>
          </a:p>
          <a:p>
            <a:pPr marL="342900" lvl="0" indent="-342900" rtl="1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SzPct val="70000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Beneficence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refers one's duty to benefit or to promote good for others. 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cs typeface="Arial"/>
            </a:endParaRPr>
          </a:p>
          <a:p>
            <a:pPr marL="342900" lvl="0" indent="-342900" rtl="1" fontAlgn="base">
              <a:spcAft>
                <a:spcPct val="0"/>
              </a:spcAft>
              <a:buClr>
                <a:srgbClr val="FFCC00"/>
              </a:buClr>
              <a:buSzPct val="70000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Non- maleficence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is the requirement to do no harm to others either intentionally or unintentionally. </a:t>
            </a:r>
          </a:p>
          <a:p>
            <a:pPr marL="342900" lvl="0" indent="-342900" rtl="1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SzPct val="70000"/>
              <a:buNone/>
              <a:defRPr/>
            </a:pPr>
            <a:r>
              <a:rPr lang="en-US" b="1" dirty="0">
                <a:solidFill>
                  <a:srgbClr val="C00000"/>
                </a:solidFill>
                <a:latin typeface="Garamond"/>
                <a:cs typeface="Arial"/>
              </a:rPr>
              <a:t>Morals</a:t>
            </a:r>
            <a:r>
              <a:rPr lang="en-US" dirty="0">
                <a:solidFill>
                  <a:srgbClr val="C00000"/>
                </a:solidFill>
                <a:latin typeface="Garamond"/>
                <a:cs typeface="Arial"/>
              </a:rPr>
              <a:t> </a:t>
            </a:r>
            <a:r>
              <a:rPr lang="en-US" dirty="0">
                <a:solidFill>
                  <a:srgbClr val="FFFFFF"/>
                </a:solidFill>
                <a:latin typeface="Garamond"/>
                <a:cs typeface="Arial"/>
              </a:rPr>
              <a:t>are the basic standards for what we consider</a:t>
            </a:r>
          </a:p>
          <a:p>
            <a:pPr marL="342900" lvl="0" indent="-342900" rtl="1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SzPct val="70000"/>
              <a:buNone/>
              <a:defRPr/>
            </a:pPr>
            <a:r>
              <a:rPr lang="en-US" dirty="0">
                <a:solidFill>
                  <a:srgbClr val="FFFFFF"/>
                </a:solidFill>
                <a:latin typeface="Garamond"/>
                <a:cs typeface="Arial"/>
              </a:rPr>
              <a:t>right and wrong. Morals or standards are often based on religious beliefs and, to some extent, social influence and group </a:t>
            </a:r>
            <a:r>
              <a:rPr lang="en-US" dirty="0" smtClean="0">
                <a:solidFill>
                  <a:srgbClr val="FFFFFF"/>
                </a:solidFill>
                <a:latin typeface="Garamond"/>
                <a:cs typeface="Arial"/>
              </a:rPr>
              <a:t>norms</a:t>
            </a:r>
          </a:p>
          <a:p>
            <a:pPr marL="342900" lvl="0" indent="-342900" rtl="1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SzPct val="70000"/>
              <a:buNone/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Ethics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 is a set of moral principles and a code for behavior that govern an individual's actions with other individuals and within society </a:t>
            </a:r>
          </a:p>
          <a:p>
            <a:pPr marL="342900" lvl="0" indent="-342900" rtl="1" fontAlgn="base">
              <a:lnSpc>
                <a:spcPct val="90000"/>
              </a:lnSpc>
              <a:spcAft>
                <a:spcPct val="0"/>
              </a:spcAft>
              <a:buClr>
                <a:srgbClr val="FFCC00"/>
              </a:buClr>
              <a:buSzPct val="7000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2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lnSpcReduction="10000"/>
          </a:bodyPr>
          <a:lstStyle/>
          <a:p>
            <a:pPr marL="137160" indent="0" algn="justLow">
              <a:lnSpc>
                <a:spcPct val="150000"/>
              </a:lnSpc>
              <a:buNone/>
            </a:pPr>
            <a:r>
              <a:rPr lang="en-US" sz="3200" dirty="0" smtClean="0"/>
              <a:t>   The  first intensive  care units were started in the 1950 to provide specialized care for critically ill patient such as polio victims . </a:t>
            </a:r>
          </a:p>
          <a:p>
            <a:pPr marL="137160" indent="0" algn="justLow">
              <a:lnSpc>
                <a:spcPct val="150000"/>
              </a:lnSpc>
              <a:buNone/>
            </a:pPr>
            <a:r>
              <a:rPr lang="en-US" sz="3200" dirty="0" smtClean="0"/>
              <a:t>In 1960 recovery rooms were established for postoperative patient with cardiac and coronary care unit for patients with cardiac problems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542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fontScale="92500" lnSpcReduction="10000"/>
          </a:bodyPr>
          <a:lstStyle/>
          <a:p>
            <a:pPr marL="137160" indent="0">
              <a:lnSpc>
                <a:spcPct val="150000"/>
              </a:lnSpc>
              <a:buNone/>
            </a:pPr>
            <a:r>
              <a:rPr lang="en-US" sz="3200" dirty="0" smtClean="0"/>
              <a:t> Types of critical care unites :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SICU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MICU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CCU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NICU</a:t>
            </a:r>
          </a:p>
          <a:p>
            <a:pPr marL="137160" indent="0">
              <a:lnSpc>
                <a:spcPct val="150000"/>
              </a:lnSpc>
              <a:buNone/>
            </a:pPr>
            <a:r>
              <a:rPr lang="en-US" sz="3200" dirty="0" smtClean="0"/>
              <a:t>Purpose of Critical care units: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Designed to meet of acutely and critically ill patients needs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2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/>
          <a:lstStyle/>
          <a:p>
            <a:r>
              <a:rPr lang="en-US" dirty="0" smtClean="0"/>
              <a:t>Reasons for admission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3200" dirty="0" smtClean="0"/>
              <a:t>Reason for admission to CCU: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3200" dirty="0" smtClean="0"/>
              <a:t>Physiologically unstable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3200" dirty="0" smtClean="0"/>
              <a:t>Require frequent and often invasive physical assessment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3200" dirty="0" smtClean="0"/>
              <a:t>At risk for serious complications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en-US" sz="3200" dirty="0" smtClean="0"/>
              <a:t>Require intensive and complicated care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C00000"/>
                </a:solidFill>
              </a:rPr>
              <a:t>Not Used for: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sz="3200" dirty="0" smtClean="0"/>
              <a:t>Cases not expected to recover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sz="3200" dirty="0" smtClean="0"/>
              <a:t>Persistent vegetative states</a:t>
            </a:r>
          </a:p>
          <a:p>
            <a:pPr>
              <a:lnSpc>
                <a:spcPct val="200000"/>
              </a:lnSpc>
              <a:buClr>
                <a:srgbClr val="C00000"/>
              </a:buClr>
            </a:pPr>
            <a:r>
              <a:rPr lang="en-US" sz="3200" dirty="0" smtClean="0"/>
              <a:t>Cases with prolong nature of death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9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Critical care is appropriate for patients requiring :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3600" dirty="0" smtClean="0"/>
              <a:t>Advance respiratory support </a:t>
            </a:r>
          </a:p>
          <a:p>
            <a:pPr marL="137160" indent="0" algn="justLow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3600" dirty="0" smtClean="0"/>
              <a:t>  ( mechanical ventilation)</a:t>
            </a: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3600" dirty="0" smtClean="0"/>
              <a:t>Support of two or more organ systems </a:t>
            </a:r>
          </a:p>
          <a:p>
            <a:pPr marL="137160" indent="0" algn="justLow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3600" dirty="0" smtClean="0"/>
              <a:t>   ( chronic renal failure with or without acute problem in other organ 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02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Chronic impairment of one or more organ systems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en-US" sz="3200" dirty="0" smtClean="0"/>
              <a:t>Support for acute reversible failure of organ { acute renal failure &amp; diabetic ketoacidosis (DKA)}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691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>Definition of critical care nursing by the association of critical care nurses (AACN)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Specially dealing with human response to actual or potential life – threatening problems by:</a:t>
            </a:r>
          </a:p>
          <a:p>
            <a:pPr marL="137160" indent="0">
              <a:buNone/>
            </a:pPr>
            <a:r>
              <a:rPr lang="en-US" dirty="0" smtClean="0"/>
              <a:t>     . Ongoing assessment</a:t>
            </a:r>
          </a:p>
          <a:p>
            <a:pPr marL="137160" indent="0">
              <a:buNone/>
            </a:pPr>
            <a:r>
              <a:rPr lang="en-US" dirty="0" smtClean="0"/>
              <a:t>     . Early recognition (CAB system base)</a:t>
            </a:r>
          </a:p>
          <a:p>
            <a:pPr marL="137160" indent="0">
              <a:buNone/>
            </a:pPr>
            <a:r>
              <a:rPr lang="en-US" dirty="0" smtClean="0"/>
              <a:t>     . Management of complications</a:t>
            </a:r>
          </a:p>
          <a:p>
            <a:pPr marL="137160" indent="0">
              <a:buNone/>
            </a:pPr>
            <a:r>
              <a:rPr lang="en-US" dirty="0" smtClean="0"/>
              <a:t>     . Forster healing and recovery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496</TotalTime>
  <Words>965</Words>
  <Application>Microsoft Office PowerPoint</Application>
  <PresentationFormat>عرض على الشاشة (3:4)‏</PresentationFormat>
  <Paragraphs>161</Paragraphs>
  <Slides>28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ذروة</vt:lpstr>
      <vt:lpstr>Critical Care Unites </vt:lpstr>
      <vt:lpstr>عرض تقديمي في PowerPoint</vt:lpstr>
      <vt:lpstr>عرض تقديمي في PowerPoint</vt:lpstr>
      <vt:lpstr>عرض تقديمي في PowerPoint</vt:lpstr>
      <vt:lpstr>Reasons for admission </vt:lpstr>
      <vt:lpstr>Not Used for:</vt:lpstr>
      <vt:lpstr>Critical care is appropriate for patients requiring : </vt:lpstr>
      <vt:lpstr>عرض تقديمي في PowerPoint</vt:lpstr>
      <vt:lpstr>Definition of critical care nursing by the association of critical care nurses (AACN)</vt:lpstr>
      <vt:lpstr>Responsibilities of the critical care nurses :</vt:lpstr>
      <vt:lpstr>Role of the nurses</vt:lpstr>
      <vt:lpstr>Evidence base practices</vt:lpstr>
      <vt:lpstr>Standards of nursing practices:</vt:lpstr>
      <vt:lpstr>Professional standards </vt:lpstr>
      <vt:lpstr>عرض تقديمي في PowerPoint</vt:lpstr>
      <vt:lpstr>Holistic Care</vt:lpstr>
      <vt:lpstr>Common patient  problems</vt:lpstr>
      <vt:lpstr>Common Stressors :</vt:lpstr>
      <vt:lpstr>عرض تقديمي في PowerPoint</vt:lpstr>
      <vt:lpstr>Effects &amp; responses to stressors</vt:lpstr>
      <vt:lpstr>Self - Concept</vt:lpstr>
      <vt:lpstr>Coping Mechanism </vt:lpstr>
      <vt:lpstr>Coping Assessment</vt:lpstr>
      <vt:lpstr>Common problems of patients</vt:lpstr>
      <vt:lpstr>عرض تقديمي في PowerPoint</vt:lpstr>
      <vt:lpstr>Un ethical dilemma</vt:lpstr>
      <vt:lpstr>Principles of bioethics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Care Unites </dc:title>
  <dc:creator>user</dc:creator>
  <cp:lastModifiedBy>DR.kareem waheed</cp:lastModifiedBy>
  <cp:revision>31</cp:revision>
  <dcterms:created xsi:type="dcterms:W3CDTF">2019-10-09T16:46:19Z</dcterms:created>
  <dcterms:modified xsi:type="dcterms:W3CDTF">2023-01-07T07:48:03Z</dcterms:modified>
</cp:coreProperties>
</file>