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9" d="100"/>
          <a:sy n="79" d="100"/>
        </p:scale>
        <p:origin x="-111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A5D5E877-1FB1-458C-84F9-CD8C570085AC}" type="datetimeFigureOut">
              <a:rPr lang="ar-IQ" smtClean="0"/>
              <a:t>10/06/1444</a:t>
            </a:fld>
            <a:endParaRPr lang="ar-IQ"/>
          </a:p>
        </p:txBody>
      </p:sp>
      <p:sp>
        <p:nvSpPr>
          <p:cNvPr id="20" name="عنصر نائب للتذييل 19"/>
          <p:cNvSpPr>
            <a:spLocks noGrp="1"/>
          </p:cNvSpPr>
          <p:nvPr>
            <p:ph type="ftr" sz="quarter" idx="11"/>
          </p:nvPr>
        </p:nvSpPr>
        <p:spPr/>
        <p:txBody>
          <a:bodyPr/>
          <a:lstStyle>
            <a:extLst/>
          </a:lstStyle>
          <a:p>
            <a:endParaRPr lang="ar-IQ"/>
          </a:p>
        </p:txBody>
      </p:sp>
      <p:sp>
        <p:nvSpPr>
          <p:cNvPr id="10" name="عنصر نائب لرقم الشريحة 9"/>
          <p:cNvSpPr>
            <a:spLocks noGrp="1"/>
          </p:cNvSpPr>
          <p:nvPr>
            <p:ph type="sldNum" sz="quarter" idx="12"/>
          </p:nvPr>
        </p:nvSpPr>
        <p:spPr/>
        <p:txBody>
          <a:bodyPr/>
          <a:lstStyle>
            <a:extLst/>
          </a:lstStyle>
          <a:p>
            <a:fld id="{0EE4E604-E52D-4C3E-960C-CE296CC4D62D}" type="slidenum">
              <a:rPr lang="ar-IQ" smtClean="0"/>
              <a:t>‹#›</a:t>
            </a:fld>
            <a:endParaRPr lang="ar-IQ"/>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A5D5E877-1FB1-458C-84F9-CD8C570085AC}" type="datetimeFigureOut">
              <a:rPr lang="ar-IQ" smtClean="0"/>
              <a:t>10/06/1444</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0EE4E604-E52D-4C3E-960C-CE296CC4D62D}"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A5D5E877-1FB1-458C-84F9-CD8C570085AC}" type="datetimeFigureOut">
              <a:rPr lang="ar-IQ" smtClean="0"/>
              <a:t>10/06/1444</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0EE4E604-E52D-4C3E-960C-CE296CC4D62D}"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A5D5E877-1FB1-458C-84F9-CD8C570085AC}" type="datetimeFigureOut">
              <a:rPr lang="ar-IQ" smtClean="0"/>
              <a:t>10/06/1444</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0EE4E604-E52D-4C3E-960C-CE296CC4D62D}"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A5D5E877-1FB1-458C-84F9-CD8C570085AC}" type="datetimeFigureOut">
              <a:rPr lang="ar-IQ" smtClean="0"/>
              <a:t>10/06/1444</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0EE4E604-E52D-4C3E-960C-CE296CC4D62D}" type="slidenum">
              <a:rPr lang="ar-IQ" smtClean="0"/>
              <a:t>‹#›</a:t>
            </a:fld>
            <a:endParaRPr lang="ar-IQ"/>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A5D5E877-1FB1-458C-84F9-CD8C570085AC}" type="datetimeFigureOut">
              <a:rPr lang="ar-IQ" smtClean="0"/>
              <a:t>10/06/1444</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0EE4E604-E52D-4C3E-960C-CE296CC4D62D}"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A5D5E877-1FB1-458C-84F9-CD8C570085AC}" type="datetimeFigureOut">
              <a:rPr lang="ar-IQ" smtClean="0"/>
              <a:t>10/06/1444</a:t>
            </a:fld>
            <a:endParaRPr lang="ar-IQ"/>
          </a:p>
        </p:txBody>
      </p:sp>
      <p:sp>
        <p:nvSpPr>
          <p:cNvPr id="8" name="عنصر نائب للتذييل 7"/>
          <p:cNvSpPr>
            <a:spLocks noGrp="1"/>
          </p:cNvSpPr>
          <p:nvPr>
            <p:ph type="ftr" sz="quarter" idx="11"/>
          </p:nvPr>
        </p:nvSpPr>
        <p:spPr/>
        <p:txBody>
          <a:bodyPr/>
          <a:lstStyle>
            <a:extLst/>
          </a:lstStyle>
          <a:p>
            <a:endParaRPr lang="ar-IQ"/>
          </a:p>
        </p:txBody>
      </p:sp>
      <p:sp>
        <p:nvSpPr>
          <p:cNvPr id="9" name="عنصر نائب لرقم الشريحة 8"/>
          <p:cNvSpPr>
            <a:spLocks noGrp="1"/>
          </p:cNvSpPr>
          <p:nvPr>
            <p:ph type="sldNum" sz="quarter" idx="12"/>
          </p:nvPr>
        </p:nvSpPr>
        <p:spPr/>
        <p:txBody>
          <a:bodyPr/>
          <a:lstStyle>
            <a:extLst/>
          </a:lstStyle>
          <a:p>
            <a:fld id="{0EE4E604-E52D-4C3E-960C-CE296CC4D62D}"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A5D5E877-1FB1-458C-84F9-CD8C570085AC}" type="datetimeFigureOut">
              <a:rPr lang="ar-IQ" smtClean="0"/>
              <a:t>10/06/1444</a:t>
            </a:fld>
            <a:endParaRPr lang="ar-IQ"/>
          </a:p>
        </p:txBody>
      </p:sp>
      <p:sp>
        <p:nvSpPr>
          <p:cNvPr id="4" name="عنصر نائب للتذييل 3"/>
          <p:cNvSpPr>
            <a:spLocks noGrp="1"/>
          </p:cNvSpPr>
          <p:nvPr>
            <p:ph type="ftr" sz="quarter" idx="11"/>
          </p:nvPr>
        </p:nvSpPr>
        <p:spPr/>
        <p:txBody>
          <a:bodyPr/>
          <a:lstStyle>
            <a:extLst/>
          </a:lstStyle>
          <a:p>
            <a:endParaRPr lang="ar-IQ"/>
          </a:p>
        </p:txBody>
      </p:sp>
      <p:sp>
        <p:nvSpPr>
          <p:cNvPr id="5" name="عنصر نائب لرقم الشريحة 4"/>
          <p:cNvSpPr>
            <a:spLocks noGrp="1"/>
          </p:cNvSpPr>
          <p:nvPr>
            <p:ph type="sldNum" sz="quarter" idx="12"/>
          </p:nvPr>
        </p:nvSpPr>
        <p:spPr/>
        <p:txBody>
          <a:bodyPr/>
          <a:lstStyle>
            <a:extLst/>
          </a:lstStyle>
          <a:p>
            <a:fld id="{0EE4E604-E52D-4C3E-960C-CE296CC4D62D}"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A5D5E877-1FB1-458C-84F9-CD8C570085AC}" type="datetimeFigureOut">
              <a:rPr lang="ar-IQ" smtClean="0"/>
              <a:t>10/06/1444</a:t>
            </a:fld>
            <a:endParaRPr lang="ar-IQ"/>
          </a:p>
        </p:txBody>
      </p:sp>
      <p:sp>
        <p:nvSpPr>
          <p:cNvPr id="3" name="عنصر نائب للتذييل 2"/>
          <p:cNvSpPr>
            <a:spLocks noGrp="1"/>
          </p:cNvSpPr>
          <p:nvPr>
            <p:ph type="ftr" sz="quarter" idx="11"/>
          </p:nvPr>
        </p:nvSpPr>
        <p:spPr/>
        <p:txBody>
          <a:bodyPr/>
          <a:lstStyle>
            <a:extLst/>
          </a:lstStyle>
          <a:p>
            <a:endParaRPr lang="ar-IQ"/>
          </a:p>
        </p:txBody>
      </p:sp>
      <p:sp>
        <p:nvSpPr>
          <p:cNvPr id="4" name="عنصر نائب لرقم الشريحة 3"/>
          <p:cNvSpPr>
            <a:spLocks noGrp="1"/>
          </p:cNvSpPr>
          <p:nvPr>
            <p:ph type="sldNum" sz="quarter" idx="12"/>
          </p:nvPr>
        </p:nvSpPr>
        <p:spPr/>
        <p:txBody>
          <a:bodyPr/>
          <a:lstStyle>
            <a:extLst/>
          </a:lstStyle>
          <a:p>
            <a:fld id="{0EE4E604-E52D-4C3E-960C-CE296CC4D62D}" type="slidenum">
              <a:rPr lang="ar-IQ" smtClean="0"/>
              <a:t>‹#›</a:t>
            </a:fld>
            <a:endParaRPr lang="ar-IQ"/>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A5D5E877-1FB1-458C-84F9-CD8C570085AC}" type="datetimeFigureOut">
              <a:rPr lang="ar-IQ" smtClean="0"/>
              <a:t>10/06/1444</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0EE4E604-E52D-4C3E-960C-CE296CC4D62D}"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A5D5E877-1FB1-458C-84F9-CD8C570085AC}" type="datetimeFigureOut">
              <a:rPr lang="ar-IQ" smtClean="0"/>
              <a:t>10/06/1444</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0EE4E604-E52D-4C3E-960C-CE296CC4D62D}" type="slidenum">
              <a:rPr lang="ar-IQ" smtClean="0"/>
              <a:t>‹#›</a:t>
            </a:fld>
            <a:endParaRPr lang="ar-IQ"/>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5D5E877-1FB1-458C-84F9-CD8C570085AC}" type="datetimeFigureOut">
              <a:rPr lang="ar-IQ" smtClean="0"/>
              <a:t>10/06/1444</a:t>
            </a:fld>
            <a:endParaRPr lang="ar-IQ"/>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IQ"/>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EE4E604-E52D-4C3E-960C-CE296CC4D62D}" type="slidenum">
              <a:rPr lang="ar-IQ" smtClean="0"/>
              <a:t>‹#›</a:t>
            </a:fld>
            <a:endParaRPr lang="ar-IQ"/>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ar.wikipedia.org/wiki/%D8%B9%D9%84%D9%85_%D8%A7%D9%84%D8%A7%D8%AC%D8%AA%D9%85%D8%A7%D8%B9" TargetMode="External"/><Relationship Id="rId2" Type="http://schemas.openxmlformats.org/officeDocument/2006/relationships/hyperlink" Target="https://ar.wikipedia.org/wiki/%D8%B9%D9%84%D9%85_%D8%A7%D9%84%D8%AD%D8%A7%D8%B3%D9%88%D8%A8" TargetMode="External"/><Relationship Id="rId1" Type="http://schemas.openxmlformats.org/officeDocument/2006/relationships/slideLayout" Target="../slideLayouts/slideLayout2.xml"/><Relationship Id="rId4" Type="http://schemas.openxmlformats.org/officeDocument/2006/relationships/hyperlink" Target="https://ar.wikipedia.org/wiki/%D8%A5%D9%86%D8%AA%D8%B1%D9%86%D8%AA"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algn="r"/>
            <a:r>
              <a:rPr lang="ar-IQ" b="1" dirty="0" smtClean="0"/>
              <a:t>الفجوة الرقمية </a:t>
            </a:r>
            <a:endParaRPr lang="ar-IQ" b="1" dirty="0"/>
          </a:p>
        </p:txBody>
      </p:sp>
      <p:sp>
        <p:nvSpPr>
          <p:cNvPr id="3" name="عنوان فرعي 2"/>
          <p:cNvSpPr>
            <a:spLocks noGrp="1"/>
          </p:cNvSpPr>
          <p:nvPr>
            <p:ph type="subTitle" idx="1"/>
          </p:nvPr>
        </p:nvSpPr>
        <p:spPr/>
        <p:txBody>
          <a:bodyPr>
            <a:normAutofit/>
          </a:bodyPr>
          <a:lstStyle/>
          <a:p>
            <a:pPr algn="r"/>
            <a:r>
              <a:rPr lang="ar-IQ" sz="3200" b="1" dirty="0" smtClean="0">
                <a:solidFill>
                  <a:schemeClr val="tx1"/>
                </a:solidFill>
                <a:latin typeface="Simplified Arabic" pitchFamily="18" charset="-78"/>
                <a:cs typeface="Simplified Arabic" pitchFamily="18" charset="-78"/>
              </a:rPr>
              <a:t>استاذ المادة : أمجد علي</a:t>
            </a:r>
            <a:endParaRPr lang="ar-IQ" sz="3200" b="1" dirty="0">
              <a:solidFill>
                <a:schemeClr val="tx1"/>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2193738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 تعريف الفجوة الرقمية </a:t>
            </a:r>
            <a:endParaRPr lang="ar-IQ" dirty="0"/>
          </a:p>
        </p:txBody>
      </p:sp>
      <p:sp>
        <p:nvSpPr>
          <p:cNvPr id="3" name="عنصر نائب للمحتوى 2"/>
          <p:cNvSpPr>
            <a:spLocks noGrp="1"/>
          </p:cNvSpPr>
          <p:nvPr>
            <p:ph idx="1"/>
          </p:nvPr>
        </p:nvSpPr>
        <p:spPr/>
        <p:txBody>
          <a:bodyPr>
            <a:normAutofit/>
          </a:bodyPr>
          <a:lstStyle/>
          <a:p>
            <a:r>
              <a:rPr lang="ar-SA" b="1" dirty="0"/>
              <a:t>الفجوة الرقمية </a:t>
            </a:r>
            <a:r>
              <a:rPr lang="en-US" b="1" dirty="0"/>
              <a:t>Digital Divide</a:t>
            </a:r>
            <a:r>
              <a:rPr lang="ar-SA" b="1" dirty="0"/>
              <a:t>:</a:t>
            </a:r>
            <a:endParaRPr lang="en-US" dirty="0"/>
          </a:p>
          <a:p>
            <a:pPr marL="0" indent="0" algn="just">
              <a:buNone/>
            </a:pPr>
            <a:r>
              <a:rPr lang="ar-SA" sz="2200" dirty="0" smtClean="0">
                <a:solidFill>
                  <a:schemeClr val="tx1">
                    <a:lumMod val="95000"/>
                    <a:lumOff val="5000"/>
                  </a:schemeClr>
                </a:solidFill>
              </a:rPr>
              <a:t>هو </a:t>
            </a:r>
            <a:r>
              <a:rPr lang="ar-SA" sz="2200" dirty="0">
                <a:solidFill>
                  <a:schemeClr val="tx1">
                    <a:lumMod val="95000"/>
                    <a:lumOff val="5000"/>
                  </a:schemeClr>
                </a:solidFill>
              </a:rPr>
              <a:t>مصطلح حديث ظهر في </a:t>
            </a:r>
            <a:r>
              <a:rPr lang="ar-SA" sz="2200" dirty="0">
                <a:solidFill>
                  <a:schemeClr val="tx1">
                    <a:lumMod val="95000"/>
                    <a:lumOff val="5000"/>
                  </a:schemeClr>
                </a:solidFill>
                <a:hlinkClick r:id="rId2" tooltip="علم الحاسوب"/>
              </a:rPr>
              <a:t>علم الحاسوب</a:t>
            </a:r>
            <a:r>
              <a:rPr lang="en-US" sz="2200" dirty="0">
                <a:solidFill>
                  <a:schemeClr val="tx1">
                    <a:lumMod val="95000"/>
                    <a:lumOff val="5000"/>
                  </a:schemeClr>
                </a:solidFill>
              </a:rPr>
              <a:t> </a:t>
            </a:r>
            <a:r>
              <a:rPr lang="ar-SA" sz="2200" dirty="0">
                <a:solidFill>
                  <a:schemeClr val="tx1">
                    <a:lumMod val="95000"/>
                    <a:lumOff val="5000"/>
                  </a:schemeClr>
                </a:solidFill>
                <a:hlinkClick r:id="rId3" tooltip="علم الاجتماع"/>
              </a:rPr>
              <a:t>وعلوم الاجتماع</a:t>
            </a:r>
            <a:r>
              <a:rPr lang="en-US" sz="2200" dirty="0">
                <a:solidFill>
                  <a:schemeClr val="tx1">
                    <a:lumMod val="95000"/>
                    <a:lumOff val="5000"/>
                  </a:schemeClr>
                </a:solidFill>
              </a:rPr>
              <a:t> </a:t>
            </a:r>
            <a:r>
              <a:rPr lang="ar-SA" sz="2200" dirty="0">
                <a:solidFill>
                  <a:schemeClr val="tx1">
                    <a:lumMod val="95000"/>
                    <a:lumOff val="5000"/>
                  </a:schemeClr>
                </a:solidFill>
              </a:rPr>
              <a:t>في بداية الألفية الجديدة. يشير إلى الفجوة بين الذين بمقدورهم استخدام </a:t>
            </a:r>
            <a:r>
              <a:rPr lang="ar-SA" sz="2200" dirty="0">
                <a:solidFill>
                  <a:schemeClr val="tx1">
                    <a:lumMod val="95000"/>
                    <a:lumOff val="5000"/>
                  </a:schemeClr>
                </a:solidFill>
                <a:hlinkClick r:id="rId4" tooltip="إنترنت"/>
              </a:rPr>
              <a:t>الإنترنت</a:t>
            </a:r>
            <a:r>
              <a:rPr lang="en-US" sz="2200" dirty="0">
                <a:solidFill>
                  <a:schemeClr val="tx1">
                    <a:lumMod val="95000"/>
                    <a:lumOff val="5000"/>
                  </a:schemeClr>
                </a:solidFill>
              </a:rPr>
              <a:t> </a:t>
            </a:r>
            <a:r>
              <a:rPr lang="ar-SA" sz="2200" dirty="0">
                <a:solidFill>
                  <a:schemeClr val="tx1">
                    <a:lumMod val="95000"/>
                    <a:lumOff val="5000"/>
                  </a:schemeClr>
                </a:solidFill>
              </a:rPr>
              <a:t>بسبب امتلاكهم المهارة اللازمة والقدرة المادية، وبين الذين لا يستطيعون استخدام </a:t>
            </a:r>
            <a:r>
              <a:rPr lang="ar-SA" sz="2200" dirty="0" smtClean="0">
                <a:solidFill>
                  <a:schemeClr val="tx1">
                    <a:lumMod val="95000"/>
                    <a:lumOff val="5000"/>
                  </a:schemeClr>
                </a:solidFill>
              </a:rPr>
              <a:t>الإنترنت</a:t>
            </a:r>
            <a:r>
              <a:rPr lang="en-US" sz="2200" dirty="0" smtClean="0">
                <a:solidFill>
                  <a:schemeClr val="tx1">
                    <a:lumMod val="95000"/>
                    <a:lumOff val="5000"/>
                  </a:schemeClr>
                </a:solidFill>
              </a:rPr>
              <a:t>. </a:t>
            </a:r>
            <a:r>
              <a:rPr lang="ar-SA" sz="2200" dirty="0">
                <a:solidFill>
                  <a:schemeClr val="tx1">
                    <a:lumMod val="95000"/>
                    <a:lumOff val="5000"/>
                  </a:schemeClr>
                </a:solidFill>
              </a:rPr>
              <a:t>ويعرف مفهوم الفجوة الرقمية بعدة مسميات اخرى كـ الفجوة الالكترونية او الفجوة المعلوماتية او الهوة الرقمية او الحيز الرقمية او الامية المعلوماتية وغيرها</a:t>
            </a:r>
            <a:r>
              <a:rPr lang="ar-SA" dirty="0">
                <a:solidFill>
                  <a:schemeClr val="tx1">
                    <a:lumMod val="95000"/>
                    <a:lumOff val="5000"/>
                  </a:schemeClr>
                </a:solidFill>
              </a:rPr>
              <a:t>.</a:t>
            </a:r>
            <a:endParaRPr lang="en-US" dirty="0">
              <a:solidFill>
                <a:schemeClr val="tx1">
                  <a:lumMod val="95000"/>
                  <a:lumOff val="5000"/>
                </a:schemeClr>
              </a:solidFill>
            </a:endParaRPr>
          </a:p>
          <a:p>
            <a:endParaRPr lang="ar-IQ" dirty="0"/>
          </a:p>
        </p:txBody>
      </p:sp>
    </p:spTree>
    <p:extLst>
      <p:ext uri="{BB962C8B-B14F-4D97-AF65-F5344CB8AC3E}">
        <p14:creationId xmlns:p14="http://schemas.microsoft.com/office/powerpoint/2010/main" val="3058325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a:t>الأسباب الاجتماعية والثقافية للفجوة الرقمية</a:t>
            </a:r>
            <a:endParaRPr lang="ar-IQ" dirty="0"/>
          </a:p>
        </p:txBody>
      </p:sp>
      <p:sp>
        <p:nvSpPr>
          <p:cNvPr id="3" name="عنصر نائب للمحتوى 2"/>
          <p:cNvSpPr>
            <a:spLocks noGrp="1"/>
          </p:cNvSpPr>
          <p:nvPr>
            <p:ph idx="1"/>
          </p:nvPr>
        </p:nvSpPr>
        <p:spPr/>
        <p:txBody>
          <a:bodyPr>
            <a:normAutofit/>
          </a:bodyPr>
          <a:lstStyle/>
          <a:p>
            <a:pPr lvl="0"/>
            <a:r>
              <a:rPr lang="ar-IQ" b="1" dirty="0" smtClean="0"/>
              <a:t>1- </a:t>
            </a:r>
            <a:r>
              <a:rPr lang="ar-SA" b="1" dirty="0" smtClean="0"/>
              <a:t>تدنى </a:t>
            </a:r>
            <a:r>
              <a:rPr lang="ar-SA" b="1" dirty="0"/>
              <a:t>التعليم وعدم توافر فرص </a:t>
            </a:r>
            <a:r>
              <a:rPr lang="ar-SA" b="1" dirty="0" smtClean="0"/>
              <a:t>التعلم</a:t>
            </a:r>
            <a:endParaRPr lang="en-US" b="1" dirty="0" smtClean="0"/>
          </a:p>
          <a:p>
            <a:pPr lvl="0"/>
            <a:r>
              <a:rPr lang="ar-IQ" b="1" dirty="0" smtClean="0"/>
              <a:t>2- </a:t>
            </a:r>
            <a:r>
              <a:rPr lang="ar-SA" b="1" dirty="0" smtClean="0"/>
              <a:t>الأمية</a:t>
            </a:r>
            <a:r>
              <a:rPr lang="en-US" dirty="0"/>
              <a:t> </a:t>
            </a:r>
            <a:endParaRPr lang="en-US" dirty="0" smtClean="0"/>
          </a:p>
          <a:p>
            <a:pPr lvl="0"/>
            <a:r>
              <a:rPr lang="ar-IQ" b="1" dirty="0" smtClean="0"/>
              <a:t>3- </a:t>
            </a:r>
            <a:r>
              <a:rPr lang="ar-SA" b="1" dirty="0" smtClean="0"/>
              <a:t>الدخل</a:t>
            </a:r>
            <a:endParaRPr lang="en-US" b="1" dirty="0" smtClean="0"/>
          </a:p>
          <a:p>
            <a:pPr lvl="0"/>
            <a:r>
              <a:rPr lang="ar-IQ" dirty="0" smtClean="0"/>
              <a:t>4- </a:t>
            </a:r>
            <a:r>
              <a:rPr lang="ar-SA" b="1" dirty="0" smtClean="0"/>
              <a:t>الفجوة اللغوية</a:t>
            </a:r>
            <a:endParaRPr lang="en-US" b="1" dirty="0" smtClean="0"/>
          </a:p>
          <a:p>
            <a:pPr lvl="0"/>
            <a:r>
              <a:rPr lang="ar-IQ" b="1" dirty="0" smtClean="0"/>
              <a:t>5-</a:t>
            </a:r>
            <a:r>
              <a:rPr lang="ar-SA" b="1" dirty="0" smtClean="0"/>
              <a:t>الجمود </a:t>
            </a:r>
            <a:r>
              <a:rPr lang="ar-SA" b="1" dirty="0"/>
              <a:t>المجتمعي</a:t>
            </a:r>
            <a:r>
              <a:rPr lang="en-US" b="1" dirty="0" smtClean="0"/>
              <a:t>:</a:t>
            </a:r>
          </a:p>
          <a:p>
            <a:pPr lvl="0"/>
            <a:r>
              <a:rPr lang="ar-IQ" b="1" dirty="0" smtClean="0"/>
              <a:t>6- </a:t>
            </a:r>
            <a:r>
              <a:rPr lang="ar-SA" b="1" dirty="0" smtClean="0"/>
              <a:t>الجمود </a:t>
            </a:r>
            <a:r>
              <a:rPr lang="ar-SA" b="1" dirty="0"/>
              <a:t>التنظيمي </a:t>
            </a:r>
            <a:r>
              <a:rPr lang="ar-SA" b="1" dirty="0" smtClean="0"/>
              <a:t>والتشريعي</a:t>
            </a:r>
            <a:r>
              <a:rPr lang="en-US" dirty="0" smtClean="0"/>
              <a:t>.</a:t>
            </a:r>
            <a:endParaRPr lang="en-US" dirty="0"/>
          </a:p>
          <a:p>
            <a:pPr lvl="0"/>
            <a:r>
              <a:rPr lang="ar-IQ" b="1" dirty="0" smtClean="0"/>
              <a:t>7-</a:t>
            </a:r>
            <a:r>
              <a:rPr lang="ar-SA" b="1" dirty="0" smtClean="0"/>
              <a:t>غياب </a:t>
            </a:r>
            <a:r>
              <a:rPr lang="ar-SA" b="1" dirty="0"/>
              <a:t>الثقافة العلمية </a:t>
            </a:r>
            <a:r>
              <a:rPr lang="ar-SA" b="1" dirty="0" smtClean="0"/>
              <a:t>التكنولوجية</a:t>
            </a:r>
            <a:endParaRPr lang="ar-IQ" dirty="0"/>
          </a:p>
        </p:txBody>
      </p:sp>
    </p:spTree>
    <p:extLst>
      <p:ext uri="{BB962C8B-B14F-4D97-AF65-F5344CB8AC3E}">
        <p14:creationId xmlns:p14="http://schemas.microsoft.com/office/powerpoint/2010/main" val="36950460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r>
              <a:rPr lang="ar-SA" b="1" dirty="0" smtClean="0"/>
              <a:t>الاسباب المالية والاقتصادية</a:t>
            </a:r>
            <a:r>
              <a:rPr lang="en-US" dirty="0" smtClean="0"/>
              <a:t/>
            </a:r>
            <a:br>
              <a:rPr lang="en-US" dirty="0" smtClean="0"/>
            </a:br>
            <a:endParaRPr lang="ar-IQ" dirty="0"/>
          </a:p>
        </p:txBody>
      </p:sp>
      <p:sp>
        <p:nvSpPr>
          <p:cNvPr id="3" name="عنصر نائب للمحتوى 2"/>
          <p:cNvSpPr>
            <a:spLocks noGrp="1"/>
          </p:cNvSpPr>
          <p:nvPr>
            <p:ph idx="1"/>
          </p:nvPr>
        </p:nvSpPr>
        <p:spPr/>
        <p:txBody>
          <a:bodyPr>
            <a:normAutofit fontScale="70000" lnSpcReduction="20000"/>
          </a:bodyPr>
          <a:lstStyle/>
          <a:p>
            <a:pPr algn="just"/>
            <a:r>
              <a:rPr lang="ar-SA" dirty="0" smtClean="0"/>
              <a:t>تكنولوجيا </a:t>
            </a:r>
            <a:r>
              <a:rPr lang="ar-SA" dirty="0"/>
              <a:t>المعلومات والمجتمع المعرفي يتطلب متطلبا اساسيا هو توافر امكانات مالية واقتصادية هائلة وإذا لاحظنا ان مجتمع المعلومات او مجتمع المعرفة يتأثر بنوعين من المؤثرات: مؤثر يتعلق بمدى تطور صناعة المعلوماتية، وهذا الجانب يتعلق بموضوع الاتصالات بالحاسبات الآلية وبمسالة البرمجة، وهذا خاص بالجانب التقني وما يتعلق بتطور حالة الاتصالات في المجتمع، وهذا يتعلق بالجانب الاجتماعي والسياسي.</a:t>
            </a:r>
            <a:endParaRPr lang="en-US" dirty="0"/>
          </a:p>
          <a:p>
            <a:pPr algn="just"/>
            <a:r>
              <a:rPr lang="ar-SA" dirty="0"/>
              <a:t>وبمعنى ادق اننا في احتياج إلى بنية تحتية لمجتمع معلومات تكنولوجي راق، وهذا يتطلب امكانات مالية واقتصادية هائلة يجب ان تتوافر، ومنها على سبيل المثال لا الحصر:</a:t>
            </a:r>
            <a:endParaRPr lang="en-US" dirty="0"/>
          </a:p>
          <a:p>
            <a:pPr lvl="0" algn="just"/>
            <a:r>
              <a:rPr lang="ar-IQ" dirty="0" smtClean="0"/>
              <a:t>1- </a:t>
            </a:r>
            <a:r>
              <a:rPr lang="ar-SA" dirty="0" smtClean="0"/>
              <a:t>بنية </a:t>
            </a:r>
            <a:r>
              <a:rPr lang="ar-SA" dirty="0"/>
              <a:t>اتصالات قوية ومتسعة.</a:t>
            </a:r>
            <a:endParaRPr lang="en-US" dirty="0"/>
          </a:p>
          <a:p>
            <a:pPr lvl="0" algn="just"/>
            <a:r>
              <a:rPr lang="ar-IQ" dirty="0" smtClean="0"/>
              <a:t>2- </a:t>
            </a:r>
            <a:r>
              <a:rPr lang="ar-SA" dirty="0" smtClean="0"/>
              <a:t>بنية </a:t>
            </a:r>
            <a:r>
              <a:rPr lang="ar-SA" dirty="0"/>
              <a:t>تلفونات واجهزة محمولة قوية ومتسعة.</a:t>
            </a:r>
            <a:endParaRPr lang="en-US" dirty="0"/>
          </a:p>
          <a:p>
            <a:pPr lvl="0" algn="just"/>
            <a:r>
              <a:rPr lang="ar-IQ" dirty="0" smtClean="0"/>
              <a:t>3- </a:t>
            </a:r>
            <a:r>
              <a:rPr lang="ar-SA" dirty="0" smtClean="0"/>
              <a:t>بنية </a:t>
            </a:r>
            <a:r>
              <a:rPr lang="ar-SA" dirty="0"/>
              <a:t>تعليمية تسهم في دعم مجتمع المعلومات.</a:t>
            </a:r>
            <a:endParaRPr lang="en-US" dirty="0"/>
          </a:p>
          <a:p>
            <a:pPr lvl="0" algn="just"/>
            <a:r>
              <a:rPr lang="ar-IQ" dirty="0" smtClean="0"/>
              <a:t>4- </a:t>
            </a:r>
            <a:r>
              <a:rPr lang="ar-SA" dirty="0" smtClean="0"/>
              <a:t>انتشار </a:t>
            </a:r>
            <a:r>
              <a:rPr lang="ar-SA" dirty="0"/>
              <a:t>استخدام شبكة الانترنت.</a:t>
            </a:r>
            <a:endParaRPr lang="en-US" dirty="0"/>
          </a:p>
          <a:p>
            <a:pPr lvl="0" algn="just"/>
            <a:r>
              <a:rPr lang="ar-IQ" dirty="0" smtClean="0"/>
              <a:t>5- </a:t>
            </a:r>
            <a:r>
              <a:rPr lang="ar-SA" dirty="0" smtClean="0"/>
              <a:t>انتشار </a:t>
            </a:r>
            <a:r>
              <a:rPr lang="ar-SA" dirty="0"/>
              <a:t>استخدام الكمبيوتر وامتلاكه للجميع.</a:t>
            </a:r>
            <a:endParaRPr lang="en-US" dirty="0"/>
          </a:p>
          <a:p>
            <a:endParaRPr lang="ar-IQ" dirty="0"/>
          </a:p>
        </p:txBody>
      </p:sp>
    </p:spTree>
    <p:extLst>
      <p:ext uri="{BB962C8B-B14F-4D97-AF65-F5344CB8AC3E}">
        <p14:creationId xmlns:p14="http://schemas.microsoft.com/office/powerpoint/2010/main" val="22290252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b="1" dirty="0"/>
              <a:t>الاسباب التقنية والعلمية</a:t>
            </a:r>
            <a:endParaRPr lang="ar-IQ" dirty="0"/>
          </a:p>
        </p:txBody>
      </p:sp>
      <p:sp>
        <p:nvSpPr>
          <p:cNvPr id="3" name="عنصر نائب للمحتوى 2"/>
          <p:cNvSpPr>
            <a:spLocks noGrp="1"/>
          </p:cNvSpPr>
          <p:nvPr>
            <p:ph idx="1"/>
          </p:nvPr>
        </p:nvSpPr>
        <p:spPr/>
        <p:txBody>
          <a:bodyPr/>
          <a:lstStyle/>
          <a:p>
            <a:pPr algn="just"/>
            <a:r>
              <a:rPr lang="ar-SA" dirty="0"/>
              <a:t>ونعني بالأسباب التقنية والعلمية عدم توافر تقنية تكنولوجية عربية وكذلك عدم توافر برامج تعليمية وبرامج بحثية وقواعد تطوير عربية. وفي هذا السبب نجد ان النواحي التقنية والعلمية هي المكونات الاساسية لبنية التكنولوجيا في كل </a:t>
            </a:r>
            <a:r>
              <a:rPr lang="ar-SA" dirty="0" smtClean="0"/>
              <a:t>دولة</a:t>
            </a:r>
            <a:r>
              <a:rPr lang="ar-IQ" dirty="0" smtClean="0"/>
              <a:t>.</a:t>
            </a:r>
            <a:endParaRPr lang="ar-IQ" dirty="0"/>
          </a:p>
        </p:txBody>
      </p:sp>
    </p:spTree>
    <p:extLst>
      <p:ext uri="{BB962C8B-B14F-4D97-AF65-F5344CB8AC3E}">
        <p14:creationId xmlns:p14="http://schemas.microsoft.com/office/powerpoint/2010/main" val="24010629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a:t>الاسباب الاجتماعية </a:t>
            </a:r>
            <a:endParaRPr lang="ar-IQ" dirty="0"/>
          </a:p>
        </p:txBody>
      </p:sp>
      <p:sp>
        <p:nvSpPr>
          <p:cNvPr id="3" name="عنصر نائب للمحتوى 2"/>
          <p:cNvSpPr>
            <a:spLocks noGrp="1"/>
          </p:cNvSpPr>
          <p:nvPr>
            <p:ph idx="1"/>
          </p:nvPr>
        </p:nvSpPr>
        <p:spPr/>
        <p:txBody>
          <a:bodyPr>
            <a:normAutofit fontScale="47500" lnSpcReduction="20000"/>
          </a:bodyPr>
          <a:lstStyle/>
          <a:p>
            <a:pPr marL="0" indent="0">
              <a:buNone/>
            </a:pPr>
            <a:endParaRPr lang="en-US" dirty="0"/>
          </a:p>
          <a:p>
            <a:pPr lvl="0" algn="just"/>
            <a:r>
              <a:rPr lang="ar-IQ" sz="3800" dirty="0" smtClean="0"/>
              <a:t>1- </a:t>
            </a:r>
            <a:r>
              <a:rPr lang="ar-SA" sz="3800" dirty="0" smtClean="0"/>
              <a:t>استنزاف </a:t>
            </a:r>
            <a:r>
              <a:rPr lang="ar-SA" sz="3800" dirty="0"/>
              <a:t>العقول العربية من خلال هجرة كل الكوادر العربية المميزة خارج دولها وخارج الوطن العربي واستفادة الغرب من هذه العقليات المتميزة التي ساهمت في بناء نهضة هذه الدول.</a:t>
            </a:r>
            <a:endParaRPr lang="en-US" sz="3800" dirty="0"/>
          </a:p>
          <a:p>
            <a:pPr lvl="0" algn="just"/>
            <a:r>
              <a:rPr lang="ar-IQ" sz="3800" dirty="0" smtClean="0"/>
              <a:t>2- </a:t>
            </a:r>
            <a:r>
              <a:rPr lang="ar-SA" sz="3800" dirty="0" smtClean="0"/>
              <a:t>هجرة </a:t>
            </a:r>
            <a:r>
              <a:rPr lang="ar-SA" sz="3800" dirty="0"/>
              <a:t>الاموال العربية الى الخارج مما يشكل نزيفا اخر يشترك في عرقلة المساعي لتطوير البلاد العربية ويضعف امكان استثمار الابداعات وبراءات الاختراع في هذه البلدان.</a:t>
            </a:r>
            <a:endParaRPr lang="en-US" sz="3800" dirty="0"/>
          </a:p>
          <a:p>
            <a:pPr lvl="0" algn="just"/>
            <a:r>
              <a:rPr lang="ar-IQ" sz="3800" dirty="0" smtClean="0"/>
              <a:t>3- </a:t>
            </a:r>
            <a:r>
              <a:rPr lang="ar-SA" sz="3800" dirty="0" smtClean="0"/>
              <a:t>لفقر </a:t>
            </a:r>
            <a:r>
              <a:rPr lang="ar-SA" sz="3800" dirty="0"/>
              <a:t>وقد يتصور البعض ان الفقر هو اقتصادي فقط بل هو فقر معرفي وفقر عقلي وفراغ علمي ولو أنى اتصور ان الفقر الاقتصادي يفرض الفقر المعرفي والعقلي فلا يتصور ان يسعى انسان الى تعلم التكنولوجيا والتطوير والابداع وهو يعاني نقصا في الغذاء والدواء والمأوى وللأسف تعيش بعض دولنا العربية في هذا الفقر.</a:t>
            </a:r>
            <a:endParaRPr lang="en-US" sz="3800" dirty="0"/>
          </a:p>
          <a:p>
            <a:pPr lvl="0" algn="just"/>
            <a:r>
              <a:rPr lang="ar-IQ" sz="3800" dirty="0" smtClean="0"/>
              <a:t>4-</a:t>
            </a:r>
            <a:r>
              <a:rPr lang="ar-SA" sz="3800" dirty="0" smtClean="0"/>
              <a:t>غياب </a:t>
            </a:r>
            <a:r>
              <a:rPr lang="ar-SA" sz="3800" dirty="0"/>
              <a:t>الوعي لدى افراد المجتمع بأهمية العلم والتكنولوجيا وسيادة روح اللامبالاة والضياع والاهتمام بالسطحيات لدى شباب العرب وعدم الاتجاه للتفكير العلمي والسعي للتعلم والتطوير وتعلم الجديد والمفيد.</a:t>
            </a:r>
            <a:endParaRPr lang="en-US" sz="3800" dirty="0"/>
          </a:p>
          <a:p>
            <a:pPr lvl="0" algn="just"/>
            <a:r>
              <a:rPr lang="ar-IQ" sz="3800" dirty="0" smtClean="0"/>
              <a:t>5-</a:t>
            </a:r>
            <a:r>
              <a:rPr lang="ar-SA" sz="3800" dirty="0" smtClean="0"/>
              <a:t>غياب </a:t>
            </a:r>
            <a:r>
              <a:rPr lang="ar-SA" sz="3800" dirty="0"/>
              <a:t>الشفافية وروح العمل فيعاني افراد المجتمع العربي غياب الشفافية في تبادل المعلومات وفي التعاملات وغياب روح العمل الجماعي والتطوير وحب العمل والابتكار التي يمتلكها الفرد الغربي.</a:t>
            </a:r>
            <a:endParaRPr lang="en-US" sz="3800" dirty="0"/>
          </a:p>
          <a:p>
            <a:endParaRPr lang="ar-IQ" dirty="0"/>
          </a:p>
        </p:txBody>
      </p:sp>
    </p:spTree>
    <p:extLst>
      <p:ext uri="{BB962C8B-B14F-4D97-AF65-F5344CB8AC3E}">
        <p14:creationId xmlns:p14="http://schemas.microsoft.com/office/powerpoint/2010/main" val="27349368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الاسباب السياسية</a:t>
            </a:r>
            <a:endParaRPr lang="ar-IQ" dirty="0"/>
          </a:p>
        </p:txBody>
      </p:sp>
      <p:sp>
        <p:nvSpPr>
          <p:cNvPr id="3" name="عنصر نائب للمحتوى 2"/>
          <p:cNvSpPr>
            <a:spLocks noGrp="1"/>
          </p:cNvSpPr>
          <p:nvPr>
            <p:ph idx="1"/>
          </p:nvPr>
        </p:nvSpPr>
        <p:spPr/>
        <p:txBody>
          <a:bodyPr>
            <a:normAutofit fontScale="92500" lnSpcReduction="10000"/>
          </a:bodyPr>
          <a:lstStyle/>
          <a:p>
            <a:pPr algn="just"/>
            <a:r>
              <a:rPr lang="ar-SA" dirty="0"/>
              <a:t>يرى البعض ان الاسباب السياسية هي من الاسباب الرئيسية ونرى ان الغرب ليس هو المحرك الاساسي في كل شيء ولابد ان نتحول من دائرة رد الفعل الى الفعل، ولابد للعرب من تحرك فعال في حل مشكلاتهم مهما كانت العوائق السياسية مثل:</a:t>
            </a:r>
            <a:endParaRPr lang="en-US" dirty="0"/>
          </a:p>
          <a:p>
            <a:pPr algn="just"/>
            <a:r>
              <a:rPr lang="ar-SA" dirty="0"/>
              <a:t>تحكم اميركا في الشبكة العنكبوتية وامتلاكها لها ورفضها ان تمتلكها الامم المتحدة كهيئة محايدة.</a:t>
            </a:r>
            <a:endParaRPr lang="en-US" dirty="0"/>
          </a:p>
          <a:p>
            <a:pPr algn="just"/>
            <a:r>
              <a:rPr lang="ar-SA" dirty="0"/>
              <a:t>محاولة جعل دولنا دول الاقتصاد الريعي وهو ما يعني ان تكون دولنا دولا تنتج خامات اولية طبقا لمبادئهم القديمة مبادئ تقسيم العمل </a:t>
            </a:r>
            <a:r>
              <a:rPr lang="ar-SA" dirty="0" smtClean="0"/>
              <a:t>عالميا</a:t>
            </a:r>
            <a:r>
              <a:rPr lang="ar-IQ" dirty="0" smtClean="0"/>
              <a:t>.</a:t>
            </a:r>
            <a:endParaRPr lang="ar-IQ" dirty="0"/>
          </a:p>
        </p:txBody>
      </p:sp>
    </p:spTree>
    <p:extLst>
      <p:ext uri="{BB962C8B-B14F-4D97-AF65-F5344CB8AC3E}">
        <p14:creationId xmlns:p14="http://schemas.microsoft.com/office/powerpoint/2010/main" val="4948593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30</TotalTime>
  <Words>460</Words>
  <Application>Microsoft Office PowerPoint</Application>
  <PresentationFormat>عرض على الشاشة (3:4)‏</PresentationFormat>
  <Paragraphs>34</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انقلاب</vt:lpstr>
      <vt:lpstr>الفجوة الرقمية </vt:lpstr>
      <vt:lpstr> تعريف الفجوة الرقمية </vt:lpstr>
      <vt:lpstr>الأسباب الاجتماعية والثقافية للفجوة الرقمية</vt:lpstr>
      <vt:lpstr>الاسباب المالية والاقتصادية </vt:lpstr>
      <vt:lpstr>الاسباب التقنية والعلمية</vt:lpstr>
      <vt:lpstr>الاسباب الاجتماعية </vt:lpstr>
      <vt:lpstr>الاسباب السياسية</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الفجوة الرقمية</dc:title>
  <dc:creator>DR.Ahmed Saker 2o1O</dc:creator>
  <cp:lastModifiedBy>DR.Ahmed Saker 2o1O</cp:lastModifiedBy>
  <cp:revision>4</cp:revision>
  <dcterms:created xsi:type="dcterms:W3CDTF">2023-01-02T06:53:38Z</dcterms:created>
  <dcterms:modified xsi:type="dcterms:W3CDTF">2023-01-02T07:24:22Z</dcterms:modified>
</cp:coreProperties>
</file>