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8" r:id="rId7"/>
    <p:sldId id="269" r:id="rId8"/>
    <p:sldId id="265" r:id="rId9"/>
    <p:sldId id="270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10/05/1445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10/05/1445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10/05/1445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10/05/1445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10/05/1445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10/05/1445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10/05/1445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10/05/1445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10/05/1445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10/05/1445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10/05/1445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10/05/1445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pPr algn="ctr"/>
            <a:r>
              <a:rPr lang="en-US" sz="5400" b="1" cap="all" spc="300" dirty="0">
                <a:solidFill>
                  <a:srgbClr val="7030A0"/>
                </a:solidFill>
                <a:latin typeface="Garamond"/>
              </a:rPr>
              <a:t>Celiac </a:t>
            </a:r>
            <a:r>
              <a:rPr lang="en-US" sz="5400" b="1" cap="all" spc="300" dirty="0" smtClean="0">
                <a:solidFill>
                  <a:srgbClr val="7030A0"/>
                </a:solidFill>
                <a:latin typeface="Garamond"/>
              </a:rPr>
              <a:t>Disease</a:t>
            </a:r>
            <a:br>
              <a:rPr lang="en-US" sz="5400" b="1" cap="all" spc="300" dirty="0" smtClean="0">
                <a:solidFill>
                  <a:srgbClr val="7030A0"/>
                </a:solidFill>
                <a:latin typeface="Garamond"/>
              </a:rPr>
            </a:br>
            <a:r>
              <a:rPr lang="en-US" sz="5400" b="1" cap="all" spc="300" dirty="0" smtClean="0">
                <a:solidFill>
                  <a:srgbClr val="7030A0"/>
                </a:solidFill>
                <a:latin typeface="Garamond"/>
              </a:rPr>
              <a:t>Practical</a:t>
            </a:r>
            <a:r>
              <a:rPr lang="en-US" sz="5400" b="1" cap="all" spc="300" dirty="0">
                <a:solidFill>
                  <a:srgbClr val="7030A0"/>
                </a:solidFill>
                <a:latin typeface="Garamond"/>
              </a:rPr>
              <a:t/>
            </a:r>
            <a:br>
              <a:rPr lang="en-US" sz="5400" b="1" cap="all" spc="300" dirty="0">
                <a:solidFill>
                  <a:srgbClr val="7030A0"/>
                </a:solidFill>
                <a:latin typeface="Garamond"/>
              </a:rPr>
            </a:br>
            <a:r>
              <a:rPr lang="en-US" sz="5400" b="1" cap="all" spc="300" dirty="0">
                <a:solidFill>
                  <a:srgbClr val="7030A0"/>
                </a:solidFill>
                <a:latin typeface="Garamond"/>
              </a:rPr>
              <a:t> Immunology</a:t>
            </a:r>
            <a:br>
              <a:rPr lang="en-US" sz="5400" b="1" cap="all" spc="300" dirty="0">
                <a:solidFill>
                  <a:srgbClr val="7030A0"/>
                </a:solidFill>
                <a:latin typeface="Garamond"/>
              </a:rPr>
            </a:br>
            <a:r>
              <a:rPr lang="en-US" sz="5400" b="1" cap="all" spc="300" dirty="0" err="1">
                <a:solidFill>
                  <a:srgbClr val="7030A0"/>
                </a:solidFill>
                <a:latin typeface="Garamond"/>
              </a:rPr>
              <a:t>L</a:t>
            </a:r>
            <a:r>
              <a:rPr lang="en-US" sz="5400" b="1" spc="300" dirty="0" err="1">
                <a:solidFill>
                  <a:srgbClr val="7030A0"/>
                </a:solidFill>
                <a:latin typeface="Garamond"/>
              </a:rPr>
              <a:t>ect</a:t>
            </a:r>
            <a:r>
              <a:rPr lang="en-US" sz="5400" b="1" cap="all" spc="300" dirty="0">
                <a:solidFill>
                  <a:srgbClr val="7030A0"/>
                </a:solidFill>
                <a:latin typeface="Garamond"/>
              </a:rPr>
              <a:t>- </a:t>
            </a:r>
            <a:r>
              <a:rPr lang="en-US" sz="5400" b="1" cap="all" spc="300" dirty="0" smtClean="0">
                <a:solidFill>
                  <a:srgbClr val="7030A0"/>
                </a:solidFill>
                <a:latin typeface="Garamond"/>
              </a:rPr>
              <a:t>5</a:t>
            </a:r>
            <a:endParaRPr lang="ar-IQ" sz="5400" dirty="0"/>
          </a:p>
        </p:txBody>
      </p:sp>
    </p:spTree>
    <p:extLst>
      <p:ext uri="{BB962C8B-B14F-4D97-AF65-F5344CB8AC3E}">
        <p14:creationId xmlns:p14="http://schemas.microsoft.com/office/powerpoint/2010/main" val="2796963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of celiac disease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US" dirty="0" smtClean="0"/>
              <a:t>1- Serology</a:t>
            </a:r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2- Serum </a:t>
            </a:r>
            <a:r>
              <a:rPr lang="en-US" dirty="0"/>
              <a:t>immunoglobulin A (IgA) </a:t>
            </a:r>
            <a:r>
              <a:rPr lang="en-US" dirty="0" err="1" smtClean="0"/>
              <a:t>endomysial</a:t>
            </a:r>
            <a:r>
              <a:rPr lang="en-US" dirty="0" smtClean="0"/>
              <a:t> antibodies </a:t>
            </a:r>
            <a:r>
              <a:rPr lang="en-US" dirty="0"/>
              <a:t>and IgA tissue </a:t>
            </a:r>
            <a:r>
              <a:rPr lang="en-US" dirty="0" err="1"/>
              <a:t>transglutaminase</a:t>
            </a:r>
            <a:r>
              <a:rPr lang="en-US" dirty="0"/>
              <a:t> (</a:t>
            </a:r>
            <a:r>
              <a:rPr lang="en-US" dirty="0" err="1" smtClean="0"/>
              <a:t>tTG</a:t>
            </a:r>
            <a:r>
              <a:rPr lang="en-US" dirty="0" smtClean="0"/>
              <a:t>) antibodies</a:t>
            </a:r>
            <a:r>
              <a:rPr lang="en-US" dirty="0"/>
              <a:t>. Sensitivity and specificity </a:t>
            </a:r>
            <a:r>
              <a:rPr lang="en-US" dirty="0" err="1"/>
              <a:t>gt</a:t>
            </a:r>
            <a:r>
              <a:rPr lang="en-US" dirty="0"/>
              <a:t> 95.</a:t>
            </a:r>
          </a:p>
          <a:p>
            <a:pPr marL="0" indent="0" algn="l" rtl="0">
              <a:buNone/>
            </a:pPr>
            <a:r>
              <a:rPr lang="en-US" dirty="0" smtClean="0"/>
              <a:t>3- Testing </a:t>
            </a:r>
            <a:r>
              <a:rPr lang="en-US" dirty="0"/>
              <a:t>for </a:t>
            </a:r>
            <a:r>
              <a:rPr lang="en-US" dirty="0" err="1"/>
              <a:t>gliadin</a:t>
            </a:r>
            <a:r>
              <a:rPr lang="en-US" dirty="0"/>
              <a:t> antibodies is no </a:t>
            </a:r>
            <a:r>
              <a:rPr lang="en-US" dirty="0" smtClean="0"/>
              <a:t>longer recommended </a:t>
            </a:r>
            <a:r>
              <a:rPr lang="en-US" dirty="0"/>
              <a:t>because of the low sensitivity </a:t>
            </a:r>
            <a:r>
              <a:rPr lang="en-US" dirty="0" smtClean="0"/>
              <a:t>and specificity </a:t>
            </a:r>
            <a:r>
              <a:rPr lang="en-US" dirty="0"/>
              <a:t>for celiac disease.</a:t>
            </a:r>
          </a:p>
          <a:p>
            <a:pPr marL="0" indent="0" algn="l" rtl="0">
              <a:buNone/>
            </a:pPr>
            <a:r>
              <a:rPr lang="en-US" dirty="0" smtClean="0"/>
              <a:t>4- The </a:t>
            </a:r>
            <a:r>
              <a:rPr lang="en-US" dirty="0" err="1"/>
              <a:t>tTG</a:t>
            </a:r>
            <a:r>
              <a:rPr lang="en-US" dirty="0"/>
              <a:t> antibody test is less costly because </a:t>
            </a:r>
            <a:r>
              <a:rPr lang="en-US" dirty="0" smtClean="0"/>
              <a:t>it uses </a:t>
            </a:r>
            <a:r>
              <a:rPr lang="en-US" dirty="0"/>
              <a:t>an enzyme-linked </a:t>
            </a:r>
            <a:r>
              <a:rPr lang="en-US" dirty="0" err="1"/>
              <a:t>immunosorbent</a:t>
            </a:r>
            <a:r>
              <a:rPr lang="en-US" dirty="0"/>
              <a:t> assay it </a:t>
            </a:r>
            <a:r>
              <a:rPr lang="en-US" dirty="0" smtClean="0"/>
              <a:t>is the recommended </a:t>
            </a:r>
            <a:r>
              <a:rPr lang="en-US" dirty="0"/>
              <a:t>single serologic test for </a:t>
            </a:r>
            <a:r>
              <a:rPr lang="en-US" dirty="0" smtClean="0"/>
              <a:t>celiac disease </a:t>
            </a:r>
            <a:r>
              <a:rPr lang="en-US" dirty="0"/>
              <a:t>screening in the primary care setting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r>
              <a:rPr lang="en-US" dirty="0"/>
              <a:t>5- IgA deficiency can give false </a:t>
            </a:r>
            <a:r>
              <a:rPr lang="en-US" dirty="0" smtClean="0"/>
              <a:t>negative.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88565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Serological Tests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1- </a:t>
            </a:r>
            <a:r>
              <a:rPr lang="en-US" dirty="0" err="1" smtClean="0"/>
              <a:t>Antigliadin</a:t>
            </a:r>
            <a:r>
              <a:rPr lang="en-US" dirty="0" smtClean="0"/>
              <a:t> </a:t>
            </a:r>
            <a:r>
              <a:rPr lang="en-US" dirty="0"/>
              <a:t>antibodies (AGA)</a:t>
            </a:r>
          </a:p>
          <a:p>
            <a:pPr marL="0" indent="0" algn="l" rtl="0">
              <a:buNone/>
            </a:pPr>
            <a:r>
              <a:rPr lang="en-US" dirty="0" smtClean="0"/>
              <a:t>2- </a:t>
            </a:r>
            <a:r>
              <a:rPr lang="en-US" dirty="0" err="1" smtClean="0"/>
              <a:t>Antiendomysial</a:t>
            </a:r>
            <a:r>
              <a:rPr lang="en-US" dirty="0" smtClean="0"/>
              <a:t> </a:t>
            </a:r>
            <a:r>
              <a:rPr lang="en-US" dirty="0"/>
              <a:t>antibodies (EMA)</a:t>
            </a:r>
          </a:p>
          <a:p>
            <a:pPr marL="0" indent="0" algn="l" rtl="0">
              <a:buNone/>
            </a:pPr>
            <a:r>
              <a:rPr lang="en-US" dirty="0" smtClean="0"/>
              <a:t>3- Anti </a:t>
            </a:r>
            <a:r>
              <a:rPr lang="en-US" dirty="0"/>
              <a:t>tissue </a:t>
            </a:r>
            <a:r>
              <a:rPr lang="en-US" dirty="0" err="1"/>
              <a:t>transglutaminase</a:t>
            </a:r>
            <a:r>
              <a:rPr lang="en-US" dirty="0"/>
              <a:t> antibodies (TTG) </a:t>
            </a:r>
          </a:p>
          <a:p>
            <a:pPr marL="0" indent="0" algn="l" rtl="0">
              <a:buNone/>
            </a:pPr>
            <a:r>
              <a:rPr lang="en-US" dirty="0" smtClean="0"/>
              <a:t>- first </a:t>
            </a:r>
            <a:r>
              <a:rPr lang="en-US" dirty="0"/>
              <a:t>generation (guinea pig protein)</a:t>
            </a:r>
          </a:p>
          <a:p>
            <a:pPr marL="0" indent="0" algn="l" rtl="0">
              <a:buNone/>
            </a:pPr>
            <a:r>
              <a:rPr lang="en-US" dirty="0" smtClean="0"/>
              <a:t>- second </a:t>
            </a:r>
            <a:r>
              <a:rPr lang="en-US" dirty="0"/>
              <a:t>generation (human recombinant)</a:t>
            </a:r>
          </a:p>
          <a:p>
            <a:pPr marL="0" indent="0" algn="l" rtl="0">
              <a:buNone/>
            </a:pPr>
            <a:r>
              <a:rPr lang="en-US" dirty="0" smtClean="0"/>
              <a:t>4-HLA </a:t>
            </a:r>
            <a:r>
              <a:rPr lang="en-US" dirty="0"/>
              <a:t>typing</a:t>
            </a:r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05269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4" y="0"/>
            <a:ext cx="90942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896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Arial"/>
              </a:rPr>
              <a:t>Celiac Disease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dirty="0">
                <a:cs typeface="+mj-cs"/>
              </a:rPr>
              <a:t>Celiac disease is a multifactorial, </a:t>
            </a:r>
            <a:r>
              <a:rPr lang="en-US" sz="2400" dirty="0" smtClean="0">
                <a:cs typeface="+mj-cs"/>
              </a:rPr>
              <a:t>autoimmune disorder that occurs in genetically susceptible individuals</a:t>
            </a:r>
            <a:r>
              <a:rPr lang="en-US" sz="2400" dirty="0">
                <a:cs typeface="+mj-cs"/>
              </a:rPr>
              <a:t>.</a:t>
            </a:r>
          </a:p>
          <a:p>
            <a:pPr marL="0" indent="0" algn="l" rtl="0">
              <a:buNone/>
            </a:pPr>
            <a:r>
              <a:rPr lang="en-US" sz="2400" dirty="0">
                <a:cs typeface="+mj-cs"/>
              </a:rPr>
              <a:t>Trigger is an environmental </a:t>
            </a:r>
            <a:r>
              <a:rPr lang="en-US" sz="2400" dirty="0" smtClean="0">
                <a:cs typeface="+mj-cs"/>
              </a:rPr>
              <a:t>agent-</a:t>
            </a:r>
            <a:r>
              <a:rPr lang="en-US" sz="2400" dirty="0" err="1" smtClean="0">
                <a:cs typeface="+mj-cs"/>
              </a:rPr>
              <a:t>gliadin</a:t>
            </a:r>
            <a:r>
              <a:rPr lang="en-US" sz="2400" dirty="0" smtClean="0">
                <a:cs typeface="+mj-cs"/>
              </a:rPr>
              <a:t> component </a:t>
            </a:r>
            <a:r>
              <a:rPr lang="en-US" sz="2400" dirty="0">
                <a:cs typeface="+mj-cs"/>
              </a:rPr>
              <a:t>of gluten. The enzyme </a:t>
            </a:r>
            <a:r>
              <a:rPr lang="en-US" sz="2400" dirty="0" smtClean="0">
                <a:cs typeface="+mj-cs"/>
              </a:rPr>
              <a:t>tissue </a:t>
            </a:r>
            <a:r>
              <a:rPr lang="en-US" sz="2400" dirty="0" err="1" smtClean="0">
                <a:cs typeface="+mj-cs"/>
              </a:rPr>
              <a:t>transglutaminase</a:t>
            </a:r>
            <a:r>
              <a:rPr lang="en-US" sz="2400" dirty="0" smtClean="0">
                <a:cs typeface="+mj-cs"/>
              </a:rPr>
              <a:t> </a:t>
            </a:r>
            <a:r>
              <a:rPr lang="en-US" sz="2400" dirty="0">
                <a:cs typeface="+mj-cs"/>
              </a:rPr>
              <a:t>(</a:t>
            </a:r>
            <a:r>
              <a:rPr lang="en-US" sz="2400" dirty="0" err="1">
                <a:cs typeface="+mj-cs"/>
              </a:rPr>
              <a:t>tTG</a:t>
            </a:r>
            <a:r>
              <a:rPr lang="en-US" sz="2400" dirty="0">
                <a:cs typeface="+mj-cs"/>
              </a:rPr>
              <a:t>) has been discovered to </a:t>
            </a:r>
            <a:r>
              <a:rPr lang="en-US" sz="2400" dirty="0" smtClean="0">
                <a:cs typeface="+mj-cs"/>
              </a:rPr>
              <a:t>be the </a:t>
            </a:r>
            <a:r>
              <a:rPr lang="en-US" sz="2400" dirty="0" err="1">
                <a:cs typeface="+mj-cs"/>
              </a:rPr>
              <a:t>autoantigen</a:t>
            </a:r>
            <a:r>
              <a:rPr lang="en-US" sz="2400" dirty="0">
                <a:cs typeface="+mj-cs"/>
              </a:rPr>
              <a:t> against which the abnormal </a:t>
            </a:r>
            <a:r>
              <a:rPr lang="en-US" sz="2400" dirty="0" smtClean="0">
                <a:cs typeface="+mj-cs"/>
              </a:rPr>
              <a:t>immune response </a:t>
            </a:r>
            <a:r>
              <a:rPr lang="en-US" sz="2400" dirty="0">
                <a:cs typeface="+mj-cs"/>
              </a:rPr>
              <a:t>is directed.</a:t>
            </a:r>
          </a:p>
          <a:p>
            <a:pPr marL="0" indent="0" algn="l" rtl="0">
              <a:buNone/>
            </a:pPr>
            <a:r>
              <a:rPr lang="en-US" sz="2400" dirty="0">
                <a:cs typeface="+mj-cs"/>
              </a:rPr>
              <a:t>What is </a:t>
            </a:r>
            <a:r>
              <a:rPr lang="en-US" sz="2400" dirty="0" err="1">
                <a:cs typeface="+mj-cs"/>
              </a:rPr>
              <a:t>gliadin</a:t>
            </a:r>
            <a:r>
              <a:rPr lang="en-US" sz="2400" dirty="0">
                <a:cs typeface="+mj-cs"/>
              </a:rPr>
              <a:t>? A glycoprotein present in </a:t>
            </a:r>
            <a:r>
              <a:rPr lang="en-US" sz="2400" dirty="0" smtClean="0">
                <a:cs typeface="+mj-cs"/>
              </a:rPr>
              <a:t>wheat and </a:t>
            </a:r>
            <a:r>
              <a:rPr lang="en-US" sz="2400" dirty="0">
                <a:cs typeface="+mj-cs"/>
              </a:rPr>
              <a:t>other grains such as rye, barley and to </a:t>
            </a:r>
            <a:r>
              <a:rPr lang="en-US" sz="2400" dirty="0" smtClean="0">
                <a:cs typeface="+mj-cs"/>
              </a:rPr>
              <a:t>some degree</a:t>
            </a:r>
            <a:r>
              <a:rPr lang="en-US" sz="2400" dirty="0">
                <a:cs typeface="+mj-cs"/>
              </a:rPr>
              <a:t>, oats.</a:t>
            </a:r>
          </a:p>
          <a:p>
            <a:pPr marL="0" indent="0" algn="l" rtl="0">
              <a:buNone/>
            </a:pPr>
            <a:r>
              <a:rPr lang="en-US" sz="2400" dirty="0">
                <a:cs typeface="+mj-cs"/>
              </a:rPr>
              <a:t>What is gluten? A composite of the proteins</a:t>
            </a:r>
          </a:p>
          <a:p>
            <a:pPr marL="0" indent="0" algn="l" rtl="0">
              <a:buNone/>
            </a:pPr>
            <a:r>
              <a:rPr lang="en-US" sz="2400" dirty="0" err="1">
                <a:cs typeface="+mj-cs"/>
              </a:rPr>
              <a:t>gliadin</a:t>
            </a:r>
            <a:r>
              <a:rPr lang="en-US" sz="2400" dirty="0">
                <a:cs typeface="+mj-cs"/>
              </a:rPr>
              <a:t> and </a:t>
            </a:r>
            <a:r>
              <a:rPr lang="en-US" sz="2400" dirty="0" err="1">
                <a:cs typeface="+mj-cs"/>
              </a:rPr>
              <a:t>glutenin</a:t>
            </a:r>
            <a:r>
              <a:rPr lang="en-US" sz="2400" dirty="0">
                <a:cs typeface="+mj-cs"/>
              </a:rPr>
              <a:t> which comprise about 80 of</a:t>
            </a:r>
          </a:p>
          <a:p>
            <a:pPr marL="0" indent="0" algn="l" rtl="0">
              <a:buNone/>
            </a:pPr>
            <a:r>
              <a:rPr lang="en-US" sz="2400" dirty="0">
                <a:cs typeface="+mj-cs"/>
              </a:rPr>
              <a:t>the protein contained in wheat seed.</a:t>
            </a:r>
            <a:endParaRPr lang="ar-IQ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5464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 err="1" smtClean="0"/>
              <a:t>pathogensis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dirty="0">
                <a:cs typeface="+mj-cs"/>
              </a:rPr>
              <a:t>The pathogenesis of the celiac lesion is </a:t>
            </a:r>
            <a:r>
              <a:rPr lang="en-US" sz="2400" dirty="0" smtClean="0">
                <a:cs typeface="+mj-cs"/>
              </a:rPr>
              <a:t>thought to </a:t>
            </a:r>
            <a:r>
              <a:rPr lang="en-US" sz="2400" dirty="0">
                <a:cs typeface="+mj-cs"/>
              </a:rPr>
              <a:t>be an abnormal permeability allowing the </a:t>
            </a:r>
            <a:r>
              <a:rPr lang="en-US" sz="2400" dirty="0" smtClean="0">
                <a:cs typeface="+mj-cs"/>
              </a:rPr>
              <a:t>entry of </a:t>
            </a:r>
            <a:r>
              <a:rPr lang="en-US" sz="2400" dirty="0" err="1">
                <a:cs typeface="+mj-cs"/>
              </a:rPr>
              <a:t>gliadin</a:t>
            </a:r>
            <a:r>
              <a:rPr lang="en-US" sz="2400" dirty="0">
                <a:cs typeface="+mj-cs"/>
              </a:rPr>
              <a:t> peptides not entirely degraded by </a:t>
            </a:r>
            <a:r>
              <a:rPr lang="en-US" sz="2400" dirty="0" smtClean="0">
                <a:cs typeface="+mj-cs"/>
              </a:rPr>
              <a:t>the intraluminal </a:t>
            </a:r>
            <a:r>
              <a:rPr lang="en-US" sz="2400" dirty="0">
                <a:cs typeface="+mj-cs"/>
              </a:rPr>
              <a:t>and brush-border bound peptides.</a:t>
            </a:r>
          </a:p>
          <a:p>
            <a:pPr marL="0" indent="0" algn="l" rtl="0">
              <a:buNone/>
            </a:pPr>
            <a:r>
              <a:rPr lang="en-US" sz="2400" dirty="0">
                <a:cs typeface="+mj-cs"/>
              </a:rPr>
              <a:t>The most toxic amongst the many fractions </a:t>
            </a:r>
            <a:r>
              <a:rPr lang="en-US" sz="2400" dirty="0" smtClean="0">
                <a:cs typeface="+mj-cs"/>
              </a:rPr>
              <a:t>of </a:t>
            </a:r>
            <a:r>
              <a:rPr lang="en-US" sz="2400" dirty="0" err="1" smtClean="0">
                <a:cs typeface="+mj-cs"/>
              </a:rPr>
              <a:t>gliadin</a:t>
            </a:r>
            <a:r>
              <a:rPr lang="en-US" sz="2400" dirty="0" smtClean="0">
                <a:cs typeface="+mj-cs"/>
              </a:rPr>
              <a:t> </a:t>
            </a:r>
            <a:r>
              <a:rPr lang="en-US" sz="2400" dirty="0">
                <a:cs typeface="+mj-cs"/>
              </a:rPr>
              <a:t>that have shown to cause the most </a:t>
            </a:r>
            <a:r>
              <a:rPr lang="en-US" sz="2400" dirty="0" smtClean="0">
                <a:cs typeface="+mj-cs"/>
              </a:rPr>
              <a:t>mucosal damage </a:t>
            </a:r>
            <a:r>
              <a:rPr lang="en-US" sz="2400" dirty="0">
                <a:cs typeface="+mj-cs"/>
              </a:rPr>
              <a:t>are very resistant to digestion </a:t>
            </a:r>
            <a:r>
              <a:rPr lang="en-US" sz="2400" dirty="0" smtClean="0">
                <a:cs typeface="+mj-cs"/>
              </a:rPr>
              <a:t>by gastric</a:t>
            </a:r>
            <a:r>
              <a:rPr lang="en-US" sz="2400" dirty="0">
                <a:cs typeface="+mj-cs"/>
              </a:rPr>
              <a:t>, pancreatic, and </a:t>
            </a:r>
            <a:r>
              <a:rPr lang="en-US" sz="2400" dirty="0" smtClean="0">
                <a:cs typeface="+mj-cs"/>
              </a:rPr>
              <a:t>mucosa-associated enzymes</a:t>
            </a:r>
            <a:r>
              <a:rPr lang="en-US" sz="2400" dirty="0">
                <a:cs typeface="+mj-cs"/>
              </a:rPr>
              <a:t>.</a:t>
            </a:r>
          </a:p>
          <a:p>
            <a:pPr marL="0" indent="0" algn="l" rtl="0">
              <a:buNone/>
            </a:pPr>
            <a:r>
              <a:rPr lang="en-US" sz="2400" dirty="0">
                <a:cs typeface="+mj-cs"/>
              </a:rPr>
              <a:t>Normally, intestinal epithelium acts as </a:t>
            </a:r>
            <a:r>
              <a:rPr lang="en-US" sz="2400" dirty="0" smtClean="0">
                <a:cs typeface="+mj-cs"/>
              </a:rPr>
              <a:t>a barrier </a:t>
            </a:r>
            <a:r>
              <a:rPr lang="en-US" sz="2400" dirty="0">
                <a:cs typeface="+mj-cs"/>
              </a:rPr>
              <a:t>to the passage of these </a:t>
            </a:r>
            <a:r>
              <a:rPr lang="en-US" sz="2400" dirty="0" smtClean="0">
                <a:cs typeface="+mj-cs"/>
              </a:rPr>
              <a:t>macromolecules however </a:t>
            </a:r>
            <a:r>
              <a:rPr lang="en-US" sz="2400" dirty="0">
                <a:cs typeface="+mj-cs"/>
              </a:rPr>
              <a:t>in CD there is well documented </a:t>
            </a:r>
            <a:r>
              <a:rPr lang="en-US" sz="2400" dirty="0" smtClean="0">
                <a:cs typeface="+mj-cs"/>
              </a:rPr>
              <a:t>loosening of </a:t>
            </a:r>
            <a:r>
              <a:rPr lang="en-US" sz="2400" dirty="0">
                <a:cs typeface="+mj-cs"/>
              </a:rPr>
              <a:t>the tight junctions which then leads </a:t>
            </a:r>
            <a:r>
              <a:rPr lang="en-US" sz="2400" dirty="0" smtClean="0">
                <a:cs typeface="+mj-cs"/>
              </a:rPr>
              <a:t>to increased </a:t>
            </a:r>
            <a:r>
              <a:rPr lang="en-US" sz="2400" dirty="0">
                <a:cs typeface="+mj-cs"/>
              </a:rPr>
              <a:t>permeability to macromolecules.</a:t>
            </a:r>
          </a:p>
          <a:p>
            <a:pPr marL="0" indent="0" algn="l" rtl="0">
              <a:buNone/>
            </a:pPr>
            <a:endParaRPr lang="ar-IQ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3762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pathogenesis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l" rtl="0">
              <a:buNone/>
            </a:pPr>
            <a:r>
              <a:rPr lang="en-US" dirty="0"/>
              <a:t>1st phase of T cell involvement reveals a </a:t>
            </a:r>
            <a:r>
              <a:rPr lang="en-US" dirty="0" smtClean="0"/>
              <a:t>marked increase </a:t>
            </a:r>
            <a:r>
              <a:rPr lang="en-US" dirty="0"/>
              <a:t>of HLA-DR (human leukocyte </a:t>
            </a:r>
            <a:r>
              <a:rPr lang="en-US" dirty="0" smtClean="0"/>
              <a:t>antigen) expression </a:t>
            </a:r>
            <a:r>
              <a:rPr lang="en-US" dirty="0"/>
              <a:t>on both the epithelium and </a:t>
            </a:r>
            <a:r>
              <a:rPr lang="en-US" dirty="0" smtClean="0"/>
              <a:t>the adjacent </a:t>
            </a:r>
            <a:r>
              <a:rPr lang="en-US" dirty="0"/>
              <a:t>lamina </a:t>
            </a:r>
            <a:r>
              <a:rPr lang="en-US" dirty="0" err="1"/>
              <a:t>propria</a:t>
            </a:r>
            <a:r>
              <a:rPr lang="en-US" dirty="0"/>
              <a:t> macrophages</a:t>
            </a:r>
          </a:p>
          <a:p>
            <a:pPr marL="0" indent="0" algn="l" rtl="0">
              <a:buNone/>
            </a:pPr>
            <a:r>
              <a:rPr lang="en-US" dirty="0"/>
              <a:t>overexpression of the intercellular adhesion</a:t>
            </a:r>
          </a:p>
          <a:p>
            <a:pPr marL="0" indent="0" algn="l" rtl="0">
              <a:buNone/>
            </a:pPr>
            <a:r>
              <a:rPr lang="en-US" dirty="0"/>
              <a:t>molecule 1 (ICAM-1) CD8 </a:t>
            </a:r>
            <a:r>
              <a:rPr lang="en-US" dirty="0" err="1"/>
              <a:t>Tcells</a:t>
            </a:r>
            <a:r>
              <a:rPr lang="en-US" dirty="0"/>
              <a:t> invade</a:t>
            </a:r>
          </a:p>
          <a:p>
            <a:pPr marL="0" indent="0" algn="l" rtl="0">
              <a:buNone/>
            </a:pPr>
            <a:r>
              <a:rPr lang="en-US" dirty="0"/>
              <a:t>epithelial cells (intraepithelial lymphocytes).</a:t>
            </a:r>
          </a:p>
          <a:p>
            <a:pPr marL="0" indent="0" algn="l" rtl="0">
              <a:buNone/>
            </a:pPr>
            <a:r>
              <a:rPr lang="en-US" dirty="0"/>
              <a:t>There are three distinct patterns of mucosal</a:t>
            </a:r>
          </a:p>
          <a:p>
            <a:pPr marL="0" indent="0" algn="l" rtl="0">
              <a:buNone/>
            </a:pPr>
            <a:r>
              <a:rPr lang="en-US" dirty="0"/>
              <a:t>changes that can be recognized</a:t>
            </a:r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24902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pathogenesis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dirty="0"/>
              <a:t>Type 1 infiltrative lesion. Seen in latent </a:t>
            </a:r>
            <a:r>
              <a:rPr lang="en-US" sz="2400" dirty="0" smtClean="0"/>
              <a:t>phase characterized </a:t>
            </a:r>
            <a:r>
              <a:rPr lang="en-US" sz="2400" dirty="0"/>
              <a:t>by morphologically normal mucosa.</a:t>
            </a:r>
          </a:p>
          <a:p>
            <a:pPr marL="0" indent="0" algn="l" rtl="0">
              <a:buNone/>
            </a:pPr>
            <a:r>
              <a:rPr lang="en-US" sz="2400" dirty="0"/>
              <a:t>GI symptoms are usually absent. </a:t>
            </a:r>
            <a:r>
              <a:rPr lang="en-US" sz="2400" dirty="0" smtClean="0"/>
              <a:t>Intraepithelial lymphocytes </a:t>
            </a:r>
            <a:r>
              <a:rPr lang="en-US" sz="2400" dirty="0"/>
              <a:t>are increased followed </a:t>
            </a:r>
            <a:r>
              <a:rPr lang="en-US" sz="2400" dirty="0" smtClean="0"/>
              <a:t>by infiltration </a:t>
            </a:r>
            <a:r>
              <a:rPr lang="en-US" sz="2400" dirty="0"/>
              <a:t>of the lamina </a:t>
            </a:r>
            <a:r>
              <a:rPr lang="en-US" sz="2400" dirty="0" err="1"/>
              <a:t>propria</a:t>
            </a:r>
            <a:r>
              <a:rPr lang="en-US" sz="2400" dirty="0"/>
              <a:t> with </a:t>
            </a:r>
            <a:r>
              <a:rPr lang="en-US" sz="2400" dirty="0" smtClean="0"/>
              <a:t>plasma and </a:t>
            </a:r>
            <a:r>
              <a:rPr lang="en-US" sz="2400" dirty="0"/>
              <a:t>lymphocytes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 algn="l" rtl="0">
              <a:buNone/>
            </a:pPr>
            <a:r>
              <a:rPr lang="en-US" sz="2400" dirty="0"/>
              <a:t>Type 2 hyperplastic lesion is similar to type </a:t>
            </a:r>
            <a:r>
              <a:rPr lang="en-US" sz="2400" dirty="0" smtClean="0"/>
              <a:t>1, but with elongation </a:t>
            </a:r>
            <a:r>
              <a:rPr lang="en-US" sz="2400" dirty="0"/>
              <a:t>of crypts due to an </a:t>
            </a:r>
            <a:r>
              <a:rPr lang="en-US" sz="2400" dirty="0" smtClean="0"/>
              <a:t>increase in </a:t>
            </a:r>
            <a:r>
              <a:rPr lang="en-US" sz="2400" dirty="0"/>
              <a:t>undifferentiated crypt cells.</a:t>
            </a:r>
          </a:p>
          <a:p>
            <a:pPr marL="0" indent="0" algn="l" rtl="0">
              <a:buNone/>
            </a:pPr>
            <a:r>
              <a:rPr lang="en-US" sz="2400" dirty="0"/>
              <a:t>Type 3 destructive lesion is the most </a:t>
            </a:r>
            <a:r>
              <a:rPr lang="en-US" sz="2400" dirty="0" smtClean="0"/>
              <a:t>advanced pathologic </a:t>
            </a:r>
            <a:r>
              <a:rPr lang="en-US" sz="2400" dirty="0"/>
              <a:t>change. Synonymous with total </a:t>
            </a:r>
            <a:r>
              <a:rPr lang="en-US" sz="2400" dirty="0" smtClean="0"/>
              <a:t>or subtotal </a:t>
            </a:r>
            <a:r>
              <a:rPr lang="en-US" sz="2400" dirty="0"/>
              <a:t>villous atrophy, i.e., the </a:t>
            </a:r>
            <a:r>
              <a:rPr lang="en-US" sz="2400" dirty="0" smtClean="0"/>
              <a:t>classical lesion </a:t>
            </a:r>
            <a:r>
              <a:rPr lang="en-US" sz="2400" dirty="0"/>
              <a:t>originally considered the landmark of CD.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1328987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4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698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immunopathogenesis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24744"/>
            <a:ext cx="9324528" cy="6264696"/>
          </a:xfrm>
        </p:spPr>
        <p:txBody>
          <a:bodyPr>
            <a:noAutofit/>
          </a:bodyPr>
          <a:lstStyle/>
          <a:p>
            <a:pPr marL="82296" indent="0" algn="l" rtl="0">
              <a:buNone/>
            </a:pPr>
            <a:r>
              <a:rPr lang="en-US" sz="2800" dirty="0"/>
              <a:t>Gluten peptides can be transported across the intestinal epithelium. </a:t>
            </a:r>
            <a:r>
              <a:rPr lang="en-US" sz="2800" dirty="0" err="1"/>
              <a:t>Deamidation</a:t>
            </a:r>
            <a:r>
              <a:rPr lang="en-US" sz="2800" dirty="0"/>
              <a:t> by TG2 leads to the production of </a:t>
            </a:r>
            <a:r>
              <a:rPr lang="en-US" sz="2800" dirty="0" err="1"/>
              <a:t>deamidated</a:t>
            </a:r>
            <a:r>
              <a:rPr lang="en-US" sz="2800" dirty="0"/>
              <a:t> gluten that are taken up and presented by antigen-presenting cells (APCs) of HLADQ2/HLA-DQ8 molecules. This presentation leads to activated gluten-reactive CD4+ Th1 cells that produce high levels of pro-inflammatory cytokines, with aTh1 cytokine pattern dominated by IFN-γ. Activated CD4+ T cells drive the activation and clonal expansion of B cells, which differentiate into plasma cells and produce anti-</a:t>
            </a:r>
            <a:r>
              <a:rPr lang="en-US" sz="2800" dirty="0" err="1"/>
              <a:t>gliadin</a:t>
            </a:r>
            <a:r>
              <a:rPr lang="en-US" sz="2800" dirty="0"/>
              <a:t> and anti-TG antibodies. Gluten peptides induce epithelial and APC cells to secrete IL-15, resulting in an increase in the number of IELs. IFN-γ production, and stimulating cytotoxic effects on epithelial cells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746752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872"/>
            <a:ext cx="9144000" cy="688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33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Autoantibodies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 algn="l" rtl="0">
              <a:buNone/>
            </a:pPr>
            <a:r>
              <a:rPr lang="en-US" dirty="0" err="1"/>
              <a:t>Dysregulated</a:t>
            </a:r>
            <a:r>
              <a:rPr lang="en-US" dirty="0"/>
              <a:t> activation of intraepithelial lymphocytes (IELs) is a characteristic of CD that is implicated in the development of villous atrophy and epithelial cell injury. IELs constitute a population of antigen presentation like “innate” T cells that reside between enterocytes in the intestinal epithelium and can be activated by innate signals, acquiring a natural killer-like phenotype and cytotoxic effector functions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74704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211</TotalTime>
  <Words>666</Words>
  <Application>Microsoft Office PowerPoint</Application>
  <PresentationFormat>عرض على الشاشة (3:4)‏</PresentationFormat>
  <Paragraphs>41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انقلاب</vt:lpstr>
      <vt:lpstr>Celiac Disease Practical  Immunology Lect- 5</vt:lpstr>
      <vt:lpstr>Celiac Disease</vt:lpstr>
      <vt:lpstr>pathogensis</vt:lpstr>
      <vt:lpstr>pathogenesis</vt:lpstr>
      <vt:lpstr>pathogenesis</vt:lpstr>
      <vt:lpstr>عرض تقديمي في PowerPoint</vt:lpstr>
      <vt:lpstr>immunopathogenesis</vt:lpstr>
      <vt:lpstr>عرض تقديمي في PowerPoint</vt:lpstr>
      <vt:lpstr>Autoantibodies</vt:lpstr>
      <vt:lpstr>Diagnosis of celiac disease</vt:lpstr>
      <vt:lpstr>Serological Tests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ComplemEnt fixation Test Practical  Immunology Lect- 6</dc:title>
  <dc:creator>القمة للحاسبات</dc:creator>
  <cp:lastModifiedBy>Maher</cp:lastModifiedBy>
  <cp:revision>13</cp:revision>
  <dcterms:created xsi:type="dcterms:W3CDTF">2022-12-20T17:27:51Z</dcterms:created>
  <dcterms:modified xsi:type="dcterms:W3CDTF">2023-11-22T17:11:17Z</dcterms:modified>
</cp:coreProperties>
</file>