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685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608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71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083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873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9168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6884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376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253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787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7897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57C57-56AE-4C31-B071-D14FD5654A00}" type="datetimeFigureOut">
              <a:rPr lang="ar-IQ" smtClean="0"/>
              <a:t>01/07/1444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0394C-4DF3-4EC6-A9C1-1F7954FA1558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760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228600"/>
            <a:ext cx="8568952" cy="4185761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                                                                                                </a:t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 smtClean="0"/>
              <a:t>Departement</a:t>
            </a:r>
            <a:r>
              <a:rPr lang="en-US" sz="2000" b="1" dirty="0" smtClean="0"/>
              <a:t> of </a:t>
            </a:r>
            <a:r>
              <a:rPr lang="en-US" sz="2000" b="1" dirty="0" err="1" smtClean="0"/>
              <a:t>Anasthesia</a:t>
            </a:r>
            <a:r>
              <a:rPr lang="en-US" sz="2000" b="1" dirty="0" smtClean="0"/>
              <a:t> Techniques</a:t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ar-IQ" sz="2000" b="1" dirty="0" smtClean="0"/>
              <a:t>كلية المستقبل الجامعة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ar-IQ" sz="2000" b="1" dirty="0" smtClean="0"/>
              <a:t>قسم تقنيات التخدير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ar-IQ" sz="2000" b="1" dirty="0" smtClean="0"/>
              <a:t/>
            </a:r>
            <a:br>
              <a:rPr lang="ar-IQ" sz="2000" b="1" dirty="0" smtClean="0"/>
            </a:br>
            <a:r>
              <a:rPr lang="ar-IQ" sz="2000" b="1" dirty="0" smtClean="0"/>
              <a:t>المرحلة الاولى 2022-2023             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ar-IQ" sz="2000" b="1" dirty="0" smtClean="0"/>
              <a:t/>
            </a:r>
            <a:br>
              <a:rPr lang="ar-IQ" sz="2000" b="1" dirty="0" smtClean="0"/>
            </a:br>
            <a:r>
              <a:rPr lang="en-US" sz="2000" b="1" dirty="0" smtClean="0"/>
              <a:t>Anatomy</a:t>
            </a:r>
            <a:br>
              <a:rPr lang="en-US" sz="2000" b="1" dirty="0" smtClean="0"/>
            </a:br>
            <a:r>
              <a:rPr lang="ar-IQ" sz="2000" b="1" dirty="0"/>
              <a:t/>
            </a:r>
            <a:br>
              <a:rPr lang="ar-IQ" sz="2000" b="1" dirty="0"/>
            </a:br>
            <a:r>
              <a:rPr lang="en-US" sz="2000" b="1" dirty="0" smtClean="0"/>
              <a:t>Lecture :Anatomy of </a:t>
            </a:r>
            <a:r>
              <a:rPr lang="en-US" sz="2000" b="1" smtClean="0"/>
              <a:t>the heart</a:t>
            </a:r>
            <a:endParaRPr lang="en-US" sz="20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4294967295"/>
          </p:nvPr>
        </p:nvSpPr>
        <p:spPr>
          <a:xfrm>
            <a:off x="381000" y="5181600"/>
            <a:ext cx="8534400" cy="40011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sz="2400" b="1" dirty="0" err="1" smtClean="0"/>
              <a:t>Dr.Nemah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Hossouni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Aljobouri</a:t>
            </a:r>
            <a:r>
              <a:rPr lang="en-US" sz="2400" b="1" dirty="0" smtClean="0"/>
              <a:t>                         Dr</a:t>
            </a:r>
            <a:r>
              <a:rPr lang="en-US" sz="2400" b="1" dirty="0" smtClean="0"/>
              <a:t>. Ali </a:t>
            </a:r>
            <a:r>
              <a:rPr lang="en-US" sz="2400" b="1" dirty="0" smtClean="0"/>
              <a:t>Hussein </a:t>
            </a:r>
            <a:r>
              <a:rPr lang="en-US" sz="2400" b="1" dirty="0" smtClean="0"/>
              <a:t>Al-</a:t>
            </a:r>
            <a:r>
              <a:rPr lang="en-US" sz="2400" b="1" smtClean="0"/>
              <a:t>Nasrawi</a:t>
            </a:r>
            <a:endParaRPr lang="en-US" sz="2400" b="1" dirty="0"/>
          </a:p>
        </p:txBody>
      </p:sp>
      <p:pic>
        <p:nvPicPr>
          <p:cNvPr id="1026" name="Picture 2" descr="C:\Users\alaraby\Desktop\lecture 1-2\pic\anasthesi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5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araby\Desktop\lecture 1-2\pic\uom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3739"/>
            <a:ext cx="2092222" cy="20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Anatomy of the Heart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Left Atrium</a:t>
            </a:r>
          </a:p>
          <a:p>
            <a:pPr marL="0" indent="0" algn="l" rtl="0">
              <a:buNone/>
            </a:pPr>
            <a:r>
              <a:rPr lang="en-US" dirty="0"/>
              <a:t>Similar to the right atrium, the left atrium consists of a main cavity and a left auricle. The four pulmonary veins open through the posterior wall </a:t>
            </a:r>
            <a:r>
              <a:rPr lang="en-US" dirty="0" smtClean="0"/>
              <a:t> </a:t>
            </a:r>
            <a:r>
              <a:rPr lang="en-US" dirty="0"/>
              <a:t>and have no valves. The left atrioventricular orifice is guarded by the </a:t>
            </a:r>
            <a:r>
              <a:rPr lang="en-US" b="1" dirty="0">
                <a:solidFill>
                  <a:srgbClr val="FF0000"/>
                </a:solidFill>
              </a:rPr>
              <a:t>mitral valve.</a:t>
            </a:r>
            <a:endParaRPr lang="ar-IQ" b="1" dirty="0">
              <a:solidFill>
                <a:srgbClr val="FF0000"/>
              </a:solidFill>
            </a:endParaRPr>
          </a:p>
          <a:p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316288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Anatomy of the Heart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Left Ventricle</a:t>
            </a:r>
          </a:p>
          <a:p>
            <a:pPr marL="0" indent="0" algn="l" rtl="0">
              <a:buNone/>
            </a:pPr>
            <a:r>
              <a:rPr lang="en-US" dirty="0"/>
              <a:t>The left ventricle communicates with the left atrium through the </a:t>
            </a:r>
            <a:r>
              <a:rPr lang="en-US" b="1" dirty="0">
                <a:solidFill>
                  <a:srgbClr val="FF0000"/>
                </a:solidFill>
              </a:rPr>
              <a:t>atrioventricular orifice </a:t>
            </a:r>
            <a:r>
              <a:rPr lang="en-US" dirty="0"/>
              <a:t>and with the aorta through the </a:t>
            </a:r>
            <a:r>
              <a:rPr lang="en-US" b="1" dirty="0">
                <a:solidFill>
                  <a:srgbClr val="FF0000"/>
                </a:solidFill>
              </a:rPr>
              <a:t>aortic orifice</a:t>
            </a:r>
            <a:r>
              <a:rPr lang="en-US" dirty="0"/>
              <a:t>. The walls of the left ventricle </a:t>
            </a:r>
            <a:r>
              <a:rPr lang="en-US" dirty="0" smtClean="0"/>
              <a:t> </a:t>
            </a:r>
            <a:r>
              <a:rPr lang="en-US" dirty="0"/>
              <a:t>are three times thicker than those of the right ventricle</a:t>
            </a:r>
            <a:endParaRPr lang="ar-IQ" dirty="0"/>
          </a:p>
          <a:p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038600" cy="396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Anatomy of the Heart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dirty="0"/>
              <a:t>The part of the ventricle below the aortic orifice is called the </a:t>
            </a:r>
            <a:r>
              <a:rPr lang="en-US" b="1" dirty="0">
                <a:solidFill>
                  <a:srgbClr val="FF0000"/>
                </a:solidFill>
              </a:rPr>
              <a:t>aortic vestibule</a:t>
            </a:r>
            <a:r>
              <a:rPr lang="en-US" b="1" dirty="0"/>
              <a:t>.</a:t>
            </a:r>
            <a:r>
              <a:rPr lang="en-US" dirty="0"/>
              <a:t>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The mitral valve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It </a:t>
            </a:r>
            <a:r>
              <a:rPr lang="en-US" dirty="0"/>
              <a:t>guards the atrioventricular orifice </a:t>
            </a:r>
            <a:r>
              <a:rPr lang="en-US" dirty="0" smtClean="0"/>
              <a:t> </a:t>
            </a:r>
            <a:r>
              <a:rPr lang="en-US" dirty="0"/>
              <a:t>It consists of two cusps, one anterior and one posterior.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dirty="0"/>
              <a:t>The attachment of the chordae </a:t>
            </a:r>
            <a:r>
              <a:rPr lang="en-US" dirty="0" err="1"/>
              <a:t>tendineae</a:t>
            </a:r>
            <a:r>
              <a:rPr lang="en-US" dirty="0"/>
              <a:t> to the cusps and the papillary muscles is similar to that of the tricuspid valve.</a:t>
            </a:r>
            <a:endParaRPr lang="ar-IQ" dirty="0"/>
          </a:p>
          <a:p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884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Anatomy of the Heart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l" rt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FF0000"/>
                </a:solidFill>
              </a:rPr>
              <a:t>The aortic </a:t>
            </a:r>
            <a:r>
              <a:rPr lang="en-US" sz="2000" b="1" dirty="0" smtClean="0">
                <a:solidFill>
                  <a:srgbClr val="FF0000"/>
                </a:solidFill>
              </a:rPr>
              <a:t>valve </a:t>
            </a:r>
            <a:r>
              <a:rPr lang="en-US" sz="2000" dirty="0" smtClean="0"/>
              <a:t>guards </a:t>
            </a:r>
            <a:r>
              <a:rPr lang="en-US" sz="2000" dirty="0"/>
              <a:t>the aortic orifice and is precisely similar in structure to the pulmonary </a:t>
            </a:r>
            <a:r>
              <a:rPr lang="en-US" sz="2000" dirty="0" smtClean="0"/>
              <a:t>valve.  One </a:t>
            </a:r>
            <a:r>
              <a:rPr lang="en-US" sz="2000" dirty="0"/>
              <a:t>cusp is situated on the anterior wall (right cusp) and two </a:t>
            </a:r>
            <a:r>
              <a:rPr lang="en-US" sz="2000" dirty="0" smtClean="0"/>
              <a:t>are located </a:t>
            </a:r>
            <a:r>
              <a:rPr lang="en-US" sz="2000" dirty="0"/>
              <a:t>on the posterior </a:t>
            </a:r>
            <a:r>
              <a:rPr lang="en-US" sz="2000" dirty="0" smtClean="0"/>
              <a:t>wall. </a:t>
            </a:r>
            <a:r>
              <a:rPr lang="en-US" sz="2000" dirty="0"/>
              <a:t>Behind each cusp, the aortic wall bulges to form an </a:t>
            </a:r>
            <a:r>
              <a:rPr lang="en-US" sz="2000" b="1" dirty="0">
                <a:solidFill>
                  <a:srgbClr val="FF0000"/>
                </a:solidFill>
              </a:rPr>
              <a:t>aortic sinus</a:t>
            </a:r>
            <a:r>
              <a:rPr lang="en-US" sz="2000" b="1" dirty="0"/>
              <a:t>. </a:t>
            </a:r>
            <a:r>
              <a:rPr lang="en-US" sz="2000" dirty="0"/>
              <a:t>The anterior aortic sinus gives origin to the </a:t>
            </a:r>
            <a:r>
              <a:rPr lang="en-US" sz="2000" b="1" dirty="0">
                <a:solidFill>
                  <a:srgbClr val="FF0000"/>
                </a:solidFill>
              </a:rPr>
              <a:t>right coronary artery, </a:t>
            </a:r>
            <a:r>
              <a:rPr lang="en-US" sz="2000" dirty="0"/>
              <a:t>and the left posterior sinus gives origin </a:t>
            </a:r>
            <a:r>
              <a:rPr lang="en-US" sz="2000" dirty="0" smtClean="0"/>
              <a:t>to the </a:t>
            </a:r>
            <a:r>
              <a:rPr lang="en-US" sz="2000" b="1" dirty="0">
                <a:solidFill>
                  <a:srgbClr val="FF0000"/>
                </a:solidFill>
              </a:rPr>
              <a:t>left coronary artery</a:t>
            </a:r>
            <a:r>
              <a:rPr lang="en-US" sz="2000" dirty="0" smtClean="0"/>
              <a:t>.</a:t>
            </a:r>
            <a:endParaRPr lang="ar-IQ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8312"/>
            <a:ext cx="4038600" cy="272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8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Anatomy of the Heart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The Arterial Supply of the Heart</a:t>
            </a:r>
          </a:p>
          <a:p>
            <a:pPr marL="0" indent="0" algn="l" rtl="0">
              <a:lnSpc>
                <a:spcPct val="120000"/>
              </a:lnSpc>
              <a:buNone/>
            </a:pPr>
            <a:r>
              <a:rPr lang="en-US" dirty="0"/>
              <a:t>The arterial supply of the heart is provided by the </a:t>
            </a:r>
            <a:r>
              <a:rPr lang="en-US" b="1" dirty="0">
                <a:solidFill>
                  <a:srgbClr val="FF0000"/>
                </a:solidFill>
              </a:rPr>
              <a:t>right and left coronary arteries</a:t>
            </a:r>
            <a:r>
              <a:rPr lang="en-US" dirty="0"/>
              <a:t>, which arise from the </a:t>
            </a:r>
            <a:r>
              <a:rPr lang="en-US" b="1" dirty="0">
                <a:solidFill>
                  <a:srgbClr val="FF0000"/>
                </a:solidFill>
              </a:rPr>
              <a:t>ascending aorta </a:t>
            </a:r>
            <a:r>
              <a:rPr lang="en-US" dirty="0"/>
              <a:t>immediately above the </a:t>
            </a:r>
            <a:r>
              <a:rPr lang="en-US" b="1" dirty="0">
                <a:solidFill>
                  <a:srgbClr val="FF0000"/>
                </a:solidFill>
              </a:rPr>
              <a:t>aortic valve </a:t>
            </a:r>
            <a:r>
              <a:rPr lang="en-US" dirty="0" smtClean="0"/>
              <a:t>. </a:t>
            </a:r>
            <a:r>
              <a:rPr lang="en-US" dirty="0"/>
              <a:t>The coronary arteries and their major branches are distributed </a:t>
            </a:r>
            <a:r>
              <a:rPr lang="en-US" b="1" dirty="0">
                <a:solidFill>
                  <a:srgbClr val="FF0000"/>
                </a:solidFill>
              </a:rPr>
              <a:t>over the surface of the heart </a:t>
            </a:r>
            <a:r>
              <a:rPr lang="en-US" dirty="0"/>
              <a:t>within </a:t>
            </a:r>
            <a:r>
              <a:rPr lang="en-US" dirty="0" err="1"/>
              <a:t>subepicardial</a:t>
            </a:r>
            <a:r>
              <a:rPr lang="en-US" dirty="0"/>
              <a:t> connective tissue</a:t>
            </a:r>
            <a:r>
              <a:rPr lang="en-US" dirty="0" smtClean="0"/>
              <a:t>.</a:t>
            </a:r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6805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Thoracic </a:t>
            </a:r>
            <a:r>
              <a:rPr lang="en-US" b="1" dirty="0" smtClean="0">
                <a:solidFill>
                  <a:srgbClr val="FF0000"/>
                </a:solidFill>
              </a:rPr>
              <a:t>Cavity L3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 rtl="0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The right coronary artery </a:t>
            </a:r>
            <a:r>
              <a:rPr lang="en-US" dirty="0"/>
              <a:t>supplies all of the right </a:t>
            </a:r>
            <a:r>
              <a:rPr lang="en-US" dirty="0" smtClean="0"/>
              <a:t>ventricle  </a:t>
            </a:r>
            <a:r>
              <a:rPr lang="en-US" dirty="0"/>
              <a:t>the variable part of </a:t>
            </a:r>
            <a:r>
              <a:rPr lang="en-US" dirty="0" smtClean="0"/>
              <a:t>the  poster </a:t>
            </a:r>
            <a:r>
              <a:rPr lang="en-US" dirty="0"/>
              <a:t>third of </a:t>
            </a:r>
            <a:r>
              <a:rPr lang="en-US" dirty="0" smtClean="0"/>
              <a:t>the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/>
              <a:t>ventricular septum, the right atrium and part of the left atrium, and the </a:t>
            </a:r>
            <a:r>
              <a:rPr lang="en-US" dirty="0" err="1"/>
              <a:t>sinuatrial</a:t>
            </a:r>
            <a:r>
              <a:rPr lang="en-US" dirty="0"/>
              <a:t> node and the atrioventricular node and bundle. The LBB also receives small branches.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left coronary artery </a:t>
            </a:r>
            <a:r>
              <a:rPr lang="en-US" dirty="0"/>
              <a:t>supplies most of the left </a:t>
            </a:r>
            <a:r>
              <a:rPr lang="en-US" dirty="0" smtClean="0"/>
              <a:t>ventricle,  the anterior two thirds of the ventricular septum, most of the left atrium, the RBB, and the LBB.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573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Anatomy of the Heart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l" rtl="0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The right coronary artery </a:t>
            </a:r>
            <a:r>
              <a:rPr lang="en-US" dirty="0"/>
              <a:t>supplies all of the right ventricle  the variable part of the  poster third of the </a:t>
            </a:r>
            <a:r>
              <a:rPr lang="en-US" dirty="0" err="1"/>
              <a:t>intre</a:t>
            </a:r>
            <a:r>
              <a:rPr lang="en-US" dirty="0"/>
              <a:t> ventricular septum, the right atrium and part of the left atrium, and the </a:t>
            </a:r>
            <a:r>
              <a:rPr lang="en-US" dirty="0" err="1"/>
              <a:t>sinuatrial</a:t>
            </a:r>
            <a:r>
              <a:rPr lang="en-US" dirty="0"/>
              <a:t> node and the atrioventricular node and bundle. The LBB also receives small branches.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The left coronary artery </a:t>
            </a:r>
            <a:r>
              <a:rPr lang="en-US" dirty="0"/>
              <a:t>supplies most of the left ventricle,  the anterior two thirds of the ventricular septum, most of the left atrium, the RBB, and the LBB.</a:t>
            </a:r>
            <a:endParaRPr lang="ar-IQ" dirty="0"/>
          </a:p>
          <a:p>
            <a:endParaRPr lang="ar-IQ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3323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3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Function of the heart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dirty="0"/>
              <a:t>Heart </a:t>
            </a:r>
            <a:r>
              <a:rPr lang="en-US" sz="2000" b="1" dirty="0" smtClean="0"/>
              <a:t>Action </a:t>
            </a:r>
            <a:r>
              <a:rPr lang="en-US" sz="2000" dirty="0" smtClean="0"/>
              <a:t>The </a:t>
            </a:r>
            <a:r>
              <a:rPr lang="en-US" sz="2000" dirty="0"/>
              <a:t>heart is a muscular pump that normally beats 70 to 90 times per </a:t>
            </a:r>
            <a:r>
              <a:rPr lang="en-US" sz="2000" dirty="0" smtClean="0"/>
              <a:t>minute in </a:t>
            </a:r>
            <a:r>
              <a:rPr lang="en-US" sz="2000" dirty="0"/>
              <a:t>the resting adult and 130 to 150 times per minute in the newborn child.</a:t>
            </a:r>
          </a:p>
          <a:p>
            <a:pPr marL="0" indent="0" algn="l" rtl="0">
              <a:buNone/>
            </a:pPr>
            <a:r>
              <a:rPr lang="en-US" sz="2000" dirty="0"/>
              <a:t>The </a:t>
            </a:r>
            <a:r>
              <a:rPr lang="en-US" sz="2000" b="1" dirty="0"/>
              <a:t>cardiac cycle </a:t>
            </a:r>
            <a:r>
              <a:rPr lang="en-US" sz="2000" dirty="0"/>
              <a:t>is one complete heartbeat composed of two phases: (1</a:t>
            </a:r>
            <a:r>
              <a:rPr lang="en-US" sz="2000" dirty="0" smtClean="0"/>
              <a:t>) </a:t>
            </a:r>
            <a:r>
              <a:rPr lang="en-US" sz="2000" b="1" dirty="0" smtClean="0"/>
              <a:t>systole </a:t>
            </a:r>
            <a:r>
              <a:rPr lang="en-US" sz="2000" dirty="0"/>
              <a:t>(ventricular contraction) and (2) </a:t>
            </a:r>
            <a:r>
              <a:rPr lang="en-US" sz="2000" b="1" dirty="0"/>
              <a:t>diastole </a:t>
            </a:r>
            <a:r>
              <a:rPr lang="en-US" sz="2000" dirty="0"/>
              <a:t>(ventricular relaxation</a:t>
            </a:r>
            <a:r>
              <a:rPr lang="en-US" sz="2000" dirty="0" smtClean="0"/>
              <a:t>). The </a:t>
            </a:r>
            <a:r>
              <a:rPr lang="en-US" sz="2000" dirty="0" err="1" smtClean="0"/>
              <a:t>trioventricular</a:t>
            </a:r>
            <a:r>
              <a:rPr lang="en-US" sz="2000" dirty="0" smtClean="0"/>
              <a:t> valves are closed during ventricular systole (contraction) to prevent blood from being regurgitated  back into the atria.</a:t>
            </a:r>
            <a:endParaRPr lang="ar-IQ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/>
              <a:t>Atrial systole occurs when the ventricles are nearly full and</a:t>
            </a:r>
          </a:p>
          <a:p>
            <a:pPr marL="0" indent="0" algn="l">
              <a:buNone/>
            </a:pPr>
            <a:r>
              <a:rPr lang="en-US" dirty="0"/>
              <a:t>forces the remainder of the blood in the atria into the ventricles. 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sinuatrial</a:t>
            </a:r>
            <a:r>
              <a:rPr lang="en-US" dirty="0" smtClean="0"/>
              <a:t> </a:t>
            </a:r>
            <a:r>
              <a:rPr lang="en-US" dirty="0"/>
              <a:t>node initiates the wave of contraction in the atria, </a:t>
            </a:r>
            <a:r>
              <a:rPr lang="en-US" dirty="0" smtClean="0"/>
              <a:t>which commences </a:t>
            </a:r>
            <a:r>
              <a:rPr lang="en-US" dirty="0"/>
              <a:t>around the openings of the large veins and milks the </a:t>
            </a:r>
            <a:r>
              <a:rPr lang="en-US" dirty="0" smtClean="0"/>
              <a:t>blood toward </a:t>
            </a:r>
            <a:r>
              <a:rPr lang="en-US" dirty="0"/>
              <a:t>the ventricles. By this means, blood does not reflux into the veins</a:t>
            </a:r>
            <a:r>
              <a:rPr lang="en-US" dirty="0" smtClean="0"/>
              <a:t>. The atrioventricular valves open once ventricular diastole (relaxation) occurs, and blood passively flows from the atria to the ventricles</a:t>
            </a:r>
          </a:p>
          <a:p>
            <a:pPr marL="0" indent="0" algn="r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04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Function of the heart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dirty="0"/>
              <a:t>Once the intraventricular blood pressure exceeds that present in the </a:t>
            </a:r>
            <a:r>
              <a:rPr lang="en-US" sz="2000" dirty="0" smtClean="0"/>
              <a:t>large arteries </a:t>
            </a:r>
            <a:r>
              <a:rPr lang="en-US" sz="2000" dirty="0"/>
              <a:t>(aorta and pulmonary trunk), the semilunar valve cusps are </a:t>
            </a:r>
            <a:r>
              <a:rPr lang="en-US" sz="2000" dirty="0" smtClean="0"/>
              <a:t>pushed aside</a:t>
            </a:r>
            <a:r>
              <a:rPr lang="en-US" sz="2000" dirty="0"/>
              <a:t>, and the blood is ejected from the heart. At the conclusion of ventricular</a:t>
            </a:r>
          </a:p>
          <a:p>
            <a:pPr marL="0" indent="0" algn="l">
              <a:buNone/>
            </a:pPr>
            <a:r>
              <a:rPr lang="en-US" sz="2000" dirty="0"/>
              <a:t>systole, blood begins to move back toward the ventricles and </a:t>
            </a:r>
            <a:r>
              <a:rPr lang="en-US" sz="2000" dirty="0" smtClean="0"/>
              <a:t>immediately fills </a:t>
            </a:r>
            <a:r>
              <a:rPr lang="en-US" sz="2000" dirty="0"/>
              <a:t>the pockets of the semilunar valves. The cusps float into apposition </a:t>
            </a:r>
            <a:r>
              <a:rPr lang="en-US" sz="2000" dirty="0" smtClean="0"/>
              <a:t>and completely </a:t>
            </a:r>
            <a:r>
              <a:rPr lang="en-US" sz="2000" dirty="0"/>
              <a:t>close the aortic and pulmonary orifices.</a:t>
            </a:r>
            <a:endParaRPr lang="ar-IQ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8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7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996952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Anatomy of the heart</a:t>
            </a:r>
            <a:endParaRPr lang="ar-IQ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53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Anatomy of the Heart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Pericardium </a:t>
            </a:r>
          </a:p>
          <a:p>
            <a:pPr marL="0" indent="0" algn="l">
              <a:buNone/>
            </a:pPr>
            <a:r>
              <a:rPr lang="en-US" dirty="0"/>
              <a:t>The pericardium is a fibrous  sac that encloses </a:t>
            </a:r>
            <a:r>
              <a:rPr lang="en-US" dirty="0">
                <a:solidFill>
                  <a:srgbClr val="FF0000"/>
                </a:solidFill>
              </a:rPr>
              <a:t>the heart </a:t>
            </a:r>
            <a:r>
              <a:rPr lang="en-US" dirty="0"/>
              <a:t>and the roots of </a:t>
            </a:r>
            <a:r>
              <a:rPr lang="en-US" dirty="0">
                <a:solidFill>
                  <a:srgbClr val="FF0000"/>
                </a:solidFill>
              </a:rPr>
              <a:t>the great vessels</a:t>
            </a:r>
            <a:r>
              <a:rPr lang="en-US" dirty="0"/>
              <a:t>. The pericardium lies within the middle mediastinum, </a:t>
            </a:r>
            <a:r>
              <a:rPr lang="en-US" dirty="0">
                <a:solidFill>
                  <a:srgbClr val="FF0000"/>
                </a:solidFill>
              </a:rPr>
              <a:t>posterior to the body of the sternum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the 2nd to the 6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costal cartilages</a:t>
            </a:r>
            <a:r>
              <a:rPr lang="en-US" dirty="0"/>
              <a:t>. Nerve supply is by the phrenic nerve.</a:t>
            </a:r>
            <a:endParaRPr lang="ar-IQ" dirty="0"/>
          </a:p>
          <a:p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829594"/>
            <a:ext cx="36766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6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Anatomy of the Heart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FF0000"/>
                </a:solidFill>
              </a:rPr>
              <a:t>Heart </a:t>
            </a:r>
          </a:p>
          <a:p>
            <a:pPr marL="0" indent="0" algn="l">
              <a:lnSpc>
                <a:spcPct val="110000"/>
              </a:lnSpc>
              <a:buNone/>
            </a:pPr>
            <a:r>
              <a:rPr lang="en-US" dirty="0"/>
              <a:t>The heart is a hollow muscular organ that is  </a:t>
            </a:r>
            <a:r>
              <a:rPr lang="en-US" b="1" dirty="0">
                <a:solidFill>
                  <a:srgbClr val="FF0000"/>
                </a:solidFill>
              </a:rPr>
              <a:t>pyramid shaped </a:t>
            </a:r>
            <a:r>
              <a:rPr lang="en-US" dirty="0"/>
              <a:t>and lies within the pericardium in the mediastinum. It is connected </a:t>
            </a:r>
            <a:r>
              <a:rPr lang="en-US" b="1" dirty="0">
                <a:solidFill>
                  <a:srgbClr val="FF0000"/>
                </a:solidFill>
              </a:rPr>
              <a:t>at its base</a:t>
            </a:r>
            <a:r>
              <a:rPr lang="en-US" dirty="0"/>
              <a:t> to the </a:t>
            </a:r>
            <a:r>
              <a:rPr lang="en-US" b="1" dirty="0">
                <a:solidFill>
                  <a:srgbClr val="FF0000"/>
                </a:solidFill>
              </a:rPr>
              <a:t>great blood vessels </a:t>
            </a:r>
            <a:r>
              <a:rPr lang="en-US" dirty="0"/>
              <a:t>and lies free within the Pericardium. The heart has three surfaces: </a:t>
            </a:r>
            <a:r>
              <a:rPr lang="en-US" dirty="0" err="1"/>
              <a:t>sterno</a:t>
            </a:r>
            <a:r>
              <a:rPr lang="en-US" dirty="0"/>
              <a:t> costal </a:t>
            </a:r>
            <a:r>
              <a:rPr lang="en-US" dirty="0">
                <a:solidFill>
                  <a:srgbClr val="FF0000"/>
                </a:solidFill>
              </a:rPr>
              <a:t>(anterior), </a:t>
            </a:r>
            <a:r>
              <a:rPr lang="en-US" dirty="0"/>
              <a:t>diaphragmatic </a:t>
            </a:r>
            <a:r>
              <a:rPr lang="en-US" dirty="0">
                <a:solidFill>
                  <a:srgbClr val="FF0000"/>
                </a:solidFill>
              </a:rPr>
              <a:t>(inferior), </a:t>
            </a:r>
            <a:r>
              <a:rPr lang="en-US" dirty="0"/>
              <a:t>and a base </a:t>
            </a:r>
            <a:r>
              <a:rPr lang="en-US" dirty="0">
                <a:solidFill>
                  <a:srgbClr val="FF0000"/>
                </a:solidFill>
              </a:rPr>
              <a:t>(posterior). </a:t>
            </a:r>
            <a:r>
              <a:rPr lang="en-US" dirty="0"/>
              <a:t>It also has an </a:t>
            </a:r>
            <a:r>
              <a:rPr lang="en-US" dirty="0">
                <a:solidFill>
                  <a:srgbClr val="FF0000"/>
                </a:solidFill>
              </a:rPr>
              <a:t>apex</a:t>
            </a:r>
            <a:r>
              <a:rPr lang="en-US" dirty="0"/>
              <a:t>, which is directed downward, forward, and to the left.</a:t>
            </a:r>
            <a:endParaRPr lang="ar-IQ" dirty="0"/>
          </a:p>
          <a:p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3882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0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>
                <a:solidFill>
                  <a:srgbClr val="FF0000"/>
                </a:solidFill>
              </a:rPr>
              <a:t>Anatomy of the Heart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Chambers of the Heart </a:t>
            </a:r>
          </a:p>
          <a:p>
            <a:pPr marL="0" indent="0" algn="l">
              <a:buNone/>
            </a:pPr>
            <a:r>
              <a:rPr lang="en-US" dirty="0"/>
              <a:t>The heart is divided by </a:t>
            </a:r>
            <a:r>
              <a:rPr lang="en-US" dirty="0">
                <a:solidFill>
                  <a:srgbClr val="FF0000"/>
                </a:solidFill>
              </a:rPr>
              <a:t>vertical septa </a:t>
            </a:r>
            <a:r>
              <a:rPr lang="en-US" dirty="0"/>
              <a:t>into </a:t>
            </a:r>
            <a:r>
              <a:rPr lang="en-US" b="1" dirty="0">
                <a:solidFill>
                  <a:srgbClr val="FF0000"/>
                </a:solidFill>
              </a:rPr>
              <a:t>four</a:t>
            </a:r>
            <a:r>
              <a:rPr lang="en-US" dirty="0"/>
              <a:t> chambers: the </a:t>
            </a:r>
            <a:r>
              <a:rPr lang="en-US" b="1" dirty="0">
                <a:solidFill>
                  <a:srgbClr val="FF0000"/>
                </a:solidFill>
              </a:rPr>
              <a:t>right and left atria </a:t>
            </a:r>
            <a:r>
              <a:rPr lang="en-US" dirty="0"/>
              <a:t>and the </a:t>
            </a:r>
            <a:r>
              <a:rPr lang="en-US" b="1" dirty="0">
                <a:solidFill>
                  <a:srgbClr val="FF0000"/>
                </a:solidFill>
              </a:rPr>
              <a:t>right and left ventricles</a:t>
            </a:r>
            <a:r>
              <a:rPr lang="en-US" dirty="0"/>
              <a:t>. The walls of the heart are composed of </a:t>
            </a:r>
            <a:r>
              <a:rPr lang="en-US" b="1" dirty="0">
                <a:solidFill>
                  <a:srgbClr val="FF0000"/>
                </a:solidFill>
              </a:rPr>
              <a:t>cardiac muscle called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myocardium and</a:t>
            </a:r>
            <a:r>
              <a:rPr lang="en-US" b="1" dirty="0"/>
              <a:t> </a:t>
            </a:r>
            <a:r>
              <a:rPr lang="en-US" dirty="0"/>
              <a:t>covered with </a:t>
            </a:r>
            <a:r>
              <a:rPr lang="en-US" b="1" dirty="0">
                <a:solidFill>
                  <a:srgbClr val="FF0000"/>
                </a:solidFill>
              </a:rPr>
              <a:t>pericardium</a:t>
            </a:r>
            <a:r>
              <a:rPr lang="en-US" dirty="0"/>
              <a:t> and the </a:t>
            </a:r>
            <a:r>
              <a:rPr lang="en-US" b="1" dirty="0">
                <a:solidFill>
                  <a:srgbClr val="FF0000"/>
                </a:solidFill>
              </a:rPr>
              <a:t>epicardium</a:t>
            </a:r>
            <a:r>
              <a:rPr lang="en-US" b="1" dirty="0"/>
              <a:t>; </a:t>
            </a:r>
            <a:r>
              <a:rPr lang="en-US" dirty="0"/>
              <a:t>and lined internally with a layer of </a:t>
            </a:r>
            <a:r>
              <a:rPr lang="en-US" b="1" dirty="0">
                <a:solidFill>
                  <a:srgbClr val="FF0000"/>
                </a:solidFill>
              </a:rPr>
              <a:t>endothelium called the endocardium.</a:t>
            </a:r>
          </a:p>
          <a:p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17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Anatomy of the Heart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709120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4400" b="1" dirty="0">
                <a:solidFill>
                  <a:srgbClr val="FF0000"/>
                </a:solidFill>
              </a:rPr>
              <a:t>Right </a:t>
            </a:r>
            <a:r>
              <a:rPr lang="en-US" sz="4400" b="1" dirty="0" smtClean="0">
                <a:solidFill>
                  <a:srgbClr val="FF0000"/>
                </a:solidFill>
              </a:rPr>
              <a:t>Atrium</a:t>
            </a:r>
          </a:p>
          <a:p>
            <a:pPr marL="0" indent="0" algn="l">
              <a:buNone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right atrium </a:t>
            </a:r>
            <a:r>
              <a:rPr lang="en-US" dirty="0"/>
              <a:t>consists of a main cavity and a small outpouching called the </a:t>
            </a:r>
            <a:r>
              <a:rPr lang="en-US" b="1" dirty="0">
                <a:solidFill>
                  <a:srgbClr val="FF0000"/>
                </a:solidFill>
              </a:rPr>
              <a:t>auricle</a:t>
            </a:r>
            <a:r>
              <a:rPr lang="en-US" dirty="0"/>
              <a:t>. </a:t>
            </a:r>
          </a:p>
          <a:p>
            <a:pPr marL="0" indent="0" algn="l">
              <a:buNone/>
            </a:pPr>
            <a:r>
              <a:rPr lang="en-US" dirty="0"/>
              <a:t>The right atrium receives 1. the </a:t>
            </a:r>
            <a:r>
              <a:rPr lang="en-US" b="1" dirty="0">
                <a:solidFill>
                  <a:srgbClr val="FF0000"/>
                </a:solidFill>
              </a:rPr>
              <a:t>superior vena cava  </a:t>
            </a:r>
            <a:r>
              <a:rPr lang="en-US" dirty="0"/>
              <a:t>which open  into the upper part of the right atrium, it returns the blood to the heart from </a:t>
            </a:r>
            <a:r>
              <a:rPr lang="en-US" b="1" dirty="0">
                <a:solidFill>
                  <a:srgbClr val="FF0000"/>
                </a:solidFill>
              </a:rPr>
              <a:t>the upper half of the body.</a:t>
            </a:r>
            <a:r>
              <a:rPr lang="en-US" dirty="0"/>
              <a:t> </a:t>
            </a:r>
          </a:p>
          <a:p>
            <a:pPr marL="0" indent="0" algn="l">
              <a:buNone/>
            </a:pPr>
            <a:r>
              <a:rPr lang="en-US" dirty="0"/>
              <a:t>2. The </a:t>
            </a:r>
            <a:r>
              <a:rPr lang="en-US" b="1" dirty="0">
                <a:solidFill>
                  <a:srgbClr val="FF0000"/>
                </a:solidFill>
              </a:rPr>
              <a:t>inferior vena cava </a:t>
            </a:r>
            <a:r>
              <a:rPr lang="en-US" dirty="0"/>
              <a:t> opens into the lower part of the right atrium. It returns the blood to the heart from the </a:t>
            </a:r>
            <a:r>
              <a:rPr lang="en-US" b="1" dirty="0">
                <a:solidFill>
                  <a:srgbClr val="FF0000"/>
                </a:solidFill>
              </a:rPr>
              <a:t>lower half of the body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/>
              <a:t>3. The </a:t>
            </a:r>
            <a:r>
              <a:rPr lang="en-US" b="1" dirty="0">
                <a:solidFill>
                  <a:srgbClr val="FF0000"/>
                </a:solidFill>
              </a:rPr>
              <a:t>coronary sinus </a:t>
            </a:r>
            <a:r>
              <a:rPr lang="en-US" dirty="0"/>
              <a:t>drains most of the blood from the heart wall .</a:t>
            </a:r>
          </a:p>
          <a:p>
            <a:pPr marL="0" indent="0" algn="l">
              <a:buNone/>
            </a:pPr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32856"/>
            <a:ext cx="3400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8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Anatomy of the Heart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FF0000"/>
                </a:solidFill>
              </a:rPr>
              <a:t>Right </a:t>
            </a:r>
            <a:r>
              <a:rPr lang="en-US" b="1" dirty="0" smtClean="0">
                <a:solidFill>
                  <a:srgbClr val="FF0000"/>
                </a:solidFill>
              </a:rPr>
              <a:t>Ventricle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dirty="0"/>
              <a:t>The right ventricle communicates with the right atrium through the </a:t>
            </a:r>
            <a:r>
              <a:rPr lang="en-US" b="1" dirty="0">
                <a:solidFill>
                  <a:srgbClr val="FF0000"/>
                </a:solidFill>
              </a:rPr>
              <a:t>atrioventricular orifice </a:t>
            </a:r>
            <a:r>
              <a:rPr lang="en-US" dirty="0"/>
              <a:t>and with the pulmonary trunk through the </a:t>
            </a:r>
            <a:r>
              <a:rPr lang="en-US" b="1" dirty="0">
                <a:solidFill>
                  <a:srgbClr val="FF0000"/>
                </a:solidFill>
              </a:rPr>
              <a:t>pulmonary orifice 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Near the pulmonary orifice, the cavity of the right ventricle  becomes funnel shaped and  referred to as the </a:t>
            </a:r>
            <a:r>
              <a:rPr lang="en-US" b="1" dirty="0">
                <a:solidFill>
                  <a:srgbClr val="FF0000"/>
                </a:solidFill>
              </a:rPr>
              <a:t>infundibulum.</a:t>
            </a:r>
          </a:p>
          <a:p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8691"/>
            <a:ext cx="4038600" cy="23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20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Anatomy of the Heart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tricuspid valve </a:t>
            </a:r>
            <a:r>
              <a:rPr lang="en-US" dirty="0"/>
              <a:t>guards the atrioventricular </a:t>
            </a:r>
            <a:r>
              <a:rPr lang="en-US" dirty="0" smtClean="0"/>
              <a:t>orifice, it </a:t>
            </a:r>
            <a:r>
              <a:rPr lang="en-US" dirty="0"/>
              <a:t>consists of three cusps :</a:t>
            </a:r>
          </a:p>
          <a:p>
            <a:pPr marL="0" indent="0" algn="l">
              <a:buNone/>
            </a:pPr>
            <a:r>
              <a:rPr lang="en-US" b="1" dirty="0">
                <a:solidFill>
                  <a:srgbClr val="FF0000"/>
                </a:solidFill>
              </a:rPr>
              <a:t>anterior, septal</a:t>
            </a:r>
            <a:r>
              <a:rPr lang="en-US" b="1" dirty="0"/>
              <a:t>,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inferior</a:t>
            </a:r>
            <a:r>
              <a:rPr lang="en-US" b="1" dirty="0"/>
              <a:t> </a:t>
            </a:r>
            <a:r>
              <a:rPr lang="en-US" dirty="0"/>
              <a:t>(posterior) cusps. The bases of the cusps are attached to the fibrous ring of the skeleton of the heart, whereas their free edges are attached to the </a:t>
            </a:r>
            <a:r>
              <a:rPr lang="en-US" b="1" dirty="0">
                <a:solidFill>
                  <a:srgbClr val="FF0000"/>
                </a:solidFill>
              </a:rPr>
              <a:t>chordae </a:t>
            </a:r>
            <a:r>
              <a:rPr lang="en-US" b="1" dirty="0" err="1">
                <a:solidFill>
                  <a:srgbClr val="FF0000"/>
                </a:solidFill>
              </a:rPr>
              <a:t>tendineae</a:t>
            </a:r>
            <a:r>
              <a:rPr lang="en-US" b="1" dirty="0"/>
              <a:t>. </a:t>
            </a:r>
            <a:r>
              <a:rPr lang="en-US" dirty="0"/>
              <a:t>The chordae </a:t>
            </a:r>
            <a:r>
              <a:rPr lang="en-US" dirty="0" err="1"/>
              <a:t>tendineae</a:t>
            </a:r>
            <a:r>
              <a:rPr lang="en-US" dirty="0"/>
              <a:t> connect the cusps to the </a:t>
            </a:r>
            <a:r>
              <a:rPr lang="en-US" b="1" dirty="0">
                <a:solidFill>
                  <a:srgbClr val="FF0000"/>
                </a:solidFill>
              </a:rPr>
              <a:t>papillary </a:t>
            </a:r>
            <a:r>
              <a:rPr lang="en-US" b="1" dirty="0" smtClean="0">
                <a:solidFill>
                  <a:srgbClr val="FF0000"/>
                </a:solidFill>
              </a:rPr>
              <a:t>muscles</a:t>
            </a:r>
            <a:r>
              <a:rPr lang="en-US" dirty="0" smtClean="0"/>
              <a:t>. </a:t>
            </a:r>
            <a:endParaRPr lang="ar-IQ" dirty="0"/>
          </a:p>
          <a:p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88351"/>
            <a:ext cx="4038600" cy="414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42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Anatomy of the Heart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pulmonary valve </a:t>
            </a:r>
            <a:r>
              <a:rPr lang="en-US" dirty="0"/>
              <a:t>guards the pulmonary orifice </a:t>
            </a:r>
            <a:r>
              <a:rPr lang="en-US" dirty="0" smtClean="0"/>
              <a:t> </a:t>
            </a:r>
            <a:r>
              <a:rPr lang="en-US" dirty="0"/>
              <a:t>and consists of three semilunar cusps the curved lower margins and sides of each cusp are attached to the </a:t>
            </a:r>
            <a:r>
              <a:rPr lang="en-US" dirty="0" smtClean="0"/>
              <a:t>arterial </a:t>
            </a:r>
            <a:r>
              <a:rPr lang="en-US" dirty="0"/>
              <a:t>wall. The open mouths of the cusps are directed upward into the pulmonary trunk</a:t>
            </a:r>
            <a:r>
              <a:rPr lang="en-US" dirty="0" smtClean="0"/>
              <a:t>.</a:t>
            </a:r>
            <a:endParaRPr lang="ar-IQ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339181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086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1206</Words>
  <Application>Microsoft Office PowerPoint</Application>
  <PresentationFormat>عرض على الشاشة (3:4)‏</PresentationFormat>
  <Paragraphs>57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                                                                                                  Departement of Anasthesia Techniques   كلية المستقبل الجامعة قسم تقنيات التخدير    المرحلة الاولى 2022-2023                Anatomy  Lecture :Anatomy of the heart</vt:lpstr>
      <vt:lpstr>Anatomy of the heart</vt:lpstr>
      <vt:lpstr>Anatomy of the Heart</vt:lpstr>
      <vt:lpstr>Anatomy of the Heart</vt:lpstr>
      <vt:lpstr>Anatomy of the Heart</vt:lpstr>
      <vt:lpstr>Anatomy of the Heart</vt:lpstr>
      <vt:lpstr>Anatomy of the Heart</vt:lpstr>
      <vt:lpstr>Anatomy of the Heart</vt:lpstr>
      <vt:lpstr>Anatomy of the Heart</vt:lpstr>
      <vt:lpstr>Anatomy of the Heart</vt:lpstr>
      <vt:lpstr>Anatomy of the Heart</vt:lpstr>
      <vt:lpstr>Anatomy of the Heart</vt:lpstr>
      <vt:lpstr>Anatomy of the Heart</vt:lpstr>
      <vt:lpstr>Anatomy of the Heart</vt:lpstr>
      <vt:lpstr>The Thoracic Cavity L3</vt:lpstr>
      <vt:lpstr>Anatomy of the Heart</vt:lpstr>
      <vt:lpstr>Function of the heart</vt:lpstr>
      <vt:lpstr>Function of the heart</vt:lpstr>
    </vt:vector>
  </TitlesOfParts>
  <Company>SACC - 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heart</dc:title>
  <dc:creator>ja</dc:creator>
  <cp:lastModifiedBy>Maher</cp:lastModifiedBy>
  <cp:revision>8</cp:revision>
  <dcterms:created xsi:type="dcterms:W3CDTF">2023-01-12T19:18:38Z</dcterms:created>
  <dcterms:modified xsi:type="dcterms:W3CDTF">2023-01-22T05:13:13Z</dcterms:modified>
</cp:coreProperties>
</file>