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9" r:id="rId10"/>
    <p:sldId id="270" r:id="rId11"/>
    <p:sldId id="271" r:id="rId12"/>
    <p:sldId id="272" r:id="rId13"/>
    <p:sldId id="273" r:id="rId14"/>
    <p:sldId id="258" r:id="rId15"/>
    <p:sldId id="259"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0DD40-8C8B-4378-A062-6309383EF01C}"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0DD40-8C8B-4378-A062-6309383EF01C}"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0DD40-8C8B-4378-A062-6309383EF01C}"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0DD40-8C8B-4378-A062-6309383EF01C}"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0DD40-8C8B-4378-A062-6309383EF01C}" type="datetimeFigureOut">
              <a:rPr lang="en-US" smtClean="0"/>
              <a:pPr/>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0DD40-8C8B-4378-A062-6309383EF01C}"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0DD40-8C8B-4378-A062-6309383EF01C}" type="datetimeFigureOut">
              <a:rPr lang="en-US" smtClean="0"/>
              <a:pPr/>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0DD40-8C8B-4378-A062-6309383EF01C}" type="datetimeFigureOut">
              <a:rPr lang="en-US" smtClean="0"/>
              <a:pPr/>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0DD40-8C8B-4378-A062-6309383EF01C}" type="datetimeFigureOut">
              <a:rPr lang="en-US" smtClean="0"/>
              <a:pPr/>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0DD40-8C8B-4378-A062-6309383EF01C}"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0DD40-8C8B-4378-A062-6309383EF01C}" type="datetimeFigureOut">
              <a:rPr lang="en-US" smtClean="0"/>
              <a:pPr/>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C6533-A244-4342-9B76-680E1072DB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0DD40-8C8B-4378-A062-6309383EF01C}" type="datetimeFigureOut">
              <a:rPr lang="en-US" smtClean="0"/>
              <a:pPr/>
              <a:t>3/28/2020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C6533-A244-4342-9B76-680E1072DB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Fluid Chapter 4</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Fluid dynamic</a:t>
            </a: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228600" y="152400"/>
            <a:ext cx="8668084" cy="5991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228600" y="381001"/>
            <a:ext cx="8763000" cy="2209799"/>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152400" y="2590800"/>
            <a:ext cx="8686800" cy="4114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81000" y="1219200"/>
            <a:ext cx="8229600" cy="4438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533400"/>
            <a:ext cx="8610600" cy="5667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2000"/>
            <a:ext cx="8229600" cy="4525963"/>
          </a:xfrm>
        </p:spPr>
        <p:txBody>
          <a:bodyPr>
            <a:normAutofit fontScale="70000" lnSpcReduction="20000"/>
          </a:bodyPr>
          <a:lstStyle/>
          <a:p>
            <a:r>
              <a:rPr lang="en-US" b="1" u="sng" dirty="0" smtClean="0"/>
              <a:t>4.2 </a:t>
            </a:r>
            <a:r>
              <a:rPr lang="en-US" sz="3400" b="1" i="1" u="sng" dirty="0" smtClean="0">
                <a:latin typeface="Arial Narrow" pitchFamily="34" charset="0"/>
              </a:rPr>
              <a:t>The Nature of Fluid Flow </a:t>
            </a:r>
            <a:endParaRPr lang="en-US" sz="3400" i="1" dirty="0">
              <a:latin typeface="Arial Narrow" pitchFamily="34" charset="0"/>
            </a:endParaRPr>
          </a:p>
          <a:p>
            <a:pPr algn="justLow"/>
            <a:r>
              <a:rPr lang="en-US" dirty="0" smtClean="0">
                <a:latin typeface="Arial Narrow" pitchFamily="34" charset="0"/>
              </a:rPr>
              <a:t>When </a:t>
            </a:r>
            <a:r>
              <a:rPr lang="en-US" dirty="0">
                <a:latin typeface="Arial Narrow" pitchFamily="34" charset="0"/>
              </a:rPr>
              <a:t>a fluid is flowing through a tube or over a surface, the pattern of flow will vary with </a:t>
            </a:r>
            <a:r>
              <a:rPr lang="en-US" i="1" dirty="0">
                <a:latin typeface="Arial Narrow" pitchFamily="34" charset="0"/>
              </a:rPr>
              <a:t>the velocity, the physical properties of fluid, and the geometry of the surface. This problem was first examined by Reynolds in 1883. Reynolds has shown that when the velocity of the fluid is slow, the flow pattern is smooth. However, when the velocity is quite high, an unstable pattern is observed in which eddies or small packets of fluid particles are present moving in all directions and at all angles to the normal line of flow. </a:t>
            </a:r>
          </a:p>
          <a:p>
            <a:pPr algn="justLow"/>
            <a:r>
              <a:rPr lang="en-US" dirty="0">
                <a:latin typeface="Arial Narrow" pitchFamily="34" charset="0"/>
              </a:rPr>
              <a:t>The first type of flow at low velocities where the layers of fluid seen to slide by one another without eddies or swirls being present is called “</a:t>
            </a:r>
            <a:r>
              <a:rPr lang="en-US" i="1" dirty="0">
                <a:latin typeface="Arial Narrow" pitchFamily="34" charset="0"/>
              </a:rPr>
              <a:t>laminar flow” and Newton’s law of viscosity holds. </a:t>
            </a:r>
          </a:p>
          <a:p>
            <a:pPr algn="justLow"/>
            <a:r>
              <a:rPr lang="en-US" dirty="0">
                <a:latin typeface="Arial Narrow" pitchFamily="34" charset="0"/>
              </a:rPr>
              <a:t>The second type of flow at higher velocities where eddies are present giving the fluid a fluctuating nature is called “</a:t>
            </a:r>
            <a:r>
              <a:rPr lang="en-US" i="1" dirty="0">
                <a:latin typeface="Arial Narrow" pitchFamily="34" charset="0"/>
              </a:rPr>
              <a:t>turbulent flow </a:t>
            </a:r>
            <a:endParaRPr lang="en-US" dirty="0">
              <a:latin typeface="Arial Narrow"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838200" y="5562600"/>
            <a:ext cx="7696200" cy="5905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838200" y="4800600"/>
            <a:ext cx="777240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143000"/>
            <a:ext cx="8229600" cy="480059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800" y="5867400"/>
            <a:ext cx="7620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199" y="838200"/>
            <a:ext cx="861483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80999" y="228600"/>
            <a:ext cx="7924801" cy="58673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622946"/>
            <a:ext cx="8000999" cy="585405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p:cNvPicPr>
            <a:picLocks noGrp="1" noChangeAspect="1" noChangeArrowheads="1"/>
          </p:cNvPicPr>
          <p:nvPr>
            <p:ph idx="1"/>
          </p:nvPr>
        </p:nvPicPr>
        <p:blipFill>
          <a:blip r:embed="rId2" cstate="print"/>
          <a:srcRect/>
          <a:stretch>
            <a:fillRect/>
          </a:stretch>
        </p:blipFill>
        <p:spPr bwMode="auto">
          <a:xfrm>
            <a:off x="249765" y="0"/>
            <a:ext cx="8589435" cy="5000003"/>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685800" y="5105400"/>
            <a:ext cx="7924800" cy="1295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1066800"/>
            <a:ext cx="8839200" cy="504904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81001" y="304800"/>
            <a:ext cx="8458200" cy="51054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 y="5257800"/>
            <a:ext cx="7924800" cy="838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304801"/>
            <a:ext cx="8382000" cy="5010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p:cNvPicPr>
            <a:picLocks noGrp="1" noChangeAspect="1" noChangeArrowheads="1"/>
          </p:cNvPicPr>
          <p:nvPr>
            <p:ph idx="1"/>
          </p:nvPr>
        </p:nvPicPr>
        <p:blipFill>
          <a:blip r:embed="rId2" cstate="print"/>
          <a:srcRect/>
          <a:stretch>
            <a:fillRect/>
          </a:stretch>
        </p:blipFill>
        <p:spPr bwMode="auto">
          <a:xfrm>
            <a:off x="228600" y="0"/>
            <a:ext cx="8458199"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228600" y="304801"/>
            <a:ext cx="8153400" cy="644842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177</Words>
  <Application>Microsoft Office PowerPoint</Application>
  <PresentationFormat>On-screen Show (4:3)</PresentationFormat>
  <Paragraphs>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Fluid Chapter 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azsr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Chapter 4</dc:title>
  <dc:creator>ammar</dc:creator>
  <cp:lastModifiedBy>DR.Ahmed Saker 2O14</cp:lastModifiedBy>
  <cp:revision>12</cp:revision>
  <dcterms:created xsi:type="dcterms:W3CDTF">2018-11-26T10:45:33Z</dcterms:created>
  <dcterms:modified xsi:type="dcterms:W3CDTF">2020-03-28T10:28:23Z</dcterms:modified>
</cp:coreProperties>
</file>