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3" r:id="rId3"/>
    <p:sldId id="256" r:id="rId4"/>
    <p:sldId id="257" r:id="rId5"/>
    <p:sldId id="258" r:id="rId6"/>
    <p:sldId id="274" r:id="rId7"/>
    <p:sldId id="259" r:id="rId8"/>
    <p:sldId id="275" r:id="rId9"/>
    <p:sldId id="276" r:id="rId10"/>
    <p:sldId id="260" r:id="rId11"/>
    <p:sldId id="261" r:id="rId12"/>
    <p:sldId id="262" r:id="rId13"/>
    <p:sldId id="264" r:id="rId14"/>
    <p:sldId id="277" r:id="rId15"/>
    <p:sldId id="265" r:id="rId16"/>
    <p:sldId id="266" r:id="rId17"/>
    <p:sldId id="267" r:id="rId18"/>
    <p:sldId id="272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C12C-4C0D-4AAD-9828-FE210543BD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9536-4C16-406B-A13B-08D5E94DE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4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C12C-4C0D-4AAD-9828-FE210543BD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9536-4C16-406B-A13B-08D5E94DE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2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C12C-4C0D-4AAD-9828-FE210543BD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9536-4C16-406B-A13B-08D5E94DE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7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C12C-4C0D-4AAD-9828-FE210543BD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9536-4C16-406B-A13B-08D5E94DE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8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C12C-4C0D-4AAD-9828-FE210543BD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9536-4C16-406B-A13B-08D5E94DE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C12C-4C0D-4AAD-9828-FE210543BD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9536-4C16-406B-A13B-08D5E94DE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9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C12C-4C0D-4AAD-9828-FE210543BD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9536-4C16-406B-A13B-08D5E94DE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C12C-4C0D-4AAD-9828-FE210543BD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9536-4C16-406B-A13B-08D5E94DE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5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C12C-4C0D-4AAD-9828-FE210543BD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9536-4C16-406B-A13B-08D5E94DE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C12C-4C0D-4AAD-9828-FE210543BD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9536-4C16-406B-A13B-08D5E94DE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C12C-4C0D-4AAD-9828-FE210543BD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9536-4C16-406B-A13B-08D5E94DE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3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AC12C-4C0D-4AAD-9828-FE210543BD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A9536-4C16-406B-A13B-08D5E94DE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98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15822"/>
            <a:ext cx="4700452" cy="2856178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5181600" y="6858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4000" dirty="0"/>
              <a:t>بسم الله الرحمن </a:t>
            </a:r>
            <a:r>
              <a:rPr lang="ar-IQ" sz="4000" dirty="0" smtClean="0"/>
              <a:t>الرحيم</a:t>
            </a:r>
            <a:endParaRPr lang="en-US" sz="4000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219200" y="52578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4000" dirty="0"/>
              <a:t>صدق الله العلي العظيم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1046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</a:rPr>
              <a:t>The mechanism of action of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MFP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in the prevention of dental caries may be related to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exchange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with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phosphate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groups in the apatite crystals and that this reaction is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not competitive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While other suggested that the caries inhibiting action is linked to its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slow hydrolysis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whereby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small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concentration of fluoride ions are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released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r>
              <a:rPr lang="en-US" b="1" dirty="0">
                <a:solidFill>
                  <a:srgbClr val="000000"/>
                </a:solidFill>
                <a:latin typeface="Times New Roman"/>
              </a:rPr>
              <a:t>Detergents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are included into almost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all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toothpastes as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generally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improves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bioavailability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of fluoride ions from </a:t>
            </a:r>
            <a:r>
              <a:rPr lang="en-US" b="1" dirty="0" err="1">
                <a:solidFill>
                  <a:srgbClr val="000000"/>
                </a:solidFill>
                <a:latin typeface="Times New Roman"/>
              </a:rPr>
              <a:t>NaF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SMFP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In contrast to detergents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flavoring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agents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reduce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bioavailability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of fluoride.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2715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40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</a:rPr>
              <a:t>Studies reported that caries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reduction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by dentifrices about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25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%. </a:t>
            </a:r>
          </a:p>
          <a:p>
            <a:r>
              <a:rPr lang="en-US" dirty="0">
                <a:solidFill>
                  <a:srgbClr val="000000"/>
                </a:solidFill>
                <a:latin typeface="Times New Roman"/>
              </a:rPr>
              <a:t>A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number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of factors are important in determining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effectiveness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of fluoride toothpaste: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1-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Frequency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of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use.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2-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Fluoride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concentration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.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3-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Rinsing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behavior.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4-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Time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of day and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duration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of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brushing.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9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76200"/>
            <a:ext cx="8915400" cy="6705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Times New Roman"/>
              </a:rPr>
              <a:t>Mouth rinses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/>
              </a:rPr>
              <a:t>Another important determinant of </a:t>
            </a:r>
            <a:r>
              <a:rPr lang="en-US" b="1" dirty="0" err="1">
                <a:solidFill>
                  <a:srgbClr val="000000"/>
                </a:solidFill>
                <a:latin typeface="Times New Roman"/>
              </a:rPr>
              <a:t>anticaries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efficacy is the method of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rinsing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used after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brushing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Mouth rinses can also deliver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significant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fluoride to the oral cavity.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rapid movement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of mouthwash in the oral cavity may result in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better access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of fluoride to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stagnation areas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together with the fact that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better penetration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of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biofilms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is thought to occur in a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non-stagnant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system. </a:t>
            </a:r>
          </a:p>
          <a:p>
            <a:r>
              <a:rPr lang="en-US" dirty="0">
                <a:solidFill>
                  <a:srgbClr val="000000"/>
                </a:solidFill>
                <a:latin typeface="Times New Roman"/>
              </a:rPr>
              <a:t>In 1960, reports began to appear indicating that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regular use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of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neutral sodium fluoride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solutions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decreased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the incidence of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caries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</a:t>
            </a:r>
            <a:r>
              <a:rPr lang="en-US" b="1" dirty="0" err="1" smtClean="0">
                <a:solidFill>
                  <a:srgbClr val="000000"/>
                </a:solidFill>
                <a:latin typeface="Times New Roman"/>
              </a:rPr>
              <a:t>NaF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is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the main type of mouth rinses used in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school based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programs and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home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7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629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</a:rPr>
              <a:t>Fluoride rinses were approved as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safe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effective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by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FDA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in 1974 and by the Council of Dental Therapeutics of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ADA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in 1975. The results of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previous studies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indicate that </a:t>
            </a:r>
            <a:r>
              <a:rPr lang="en-US" b="1" dirty="0" err="1">
                <a:solidFill>
                  <a:srgbClr val="000000"/>
                </a:solidFill>
                <a:latin typeface="Times New Roman"/>
              </a:rPr>
              <a:t>cariostatic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benefits provided by fluoride rinses are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additive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to those derived from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communal fluoridation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Fluoridated mouth rinses are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effective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even when there is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regular use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of fluoridated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toothpastes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and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drinking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water is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optimally fluoridated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The caries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reduction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reported by studies is about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30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%. </a:t>
            </a:r>
          </a:p>
        </p:txBody>
      </p:sp>
    </p:spTree>
    <p:extLst>
      <p:ext uri="{BB962C8B-B14F-4D97-AF65-F5344CB8AC3E}">
        <p14:creationId xmlns:p14="http://schemas.microsoft.com/office/powerpoint/2010/main" val="14712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067800" cy="6858000"/>
          </a:xfrm>
        </p:spPr>
        <p:txBody>
          <a:bodyPr>
            <a:noAutofit/>
          </a:bodyPr>
          <a:lstStyle/>
          <a:p>
            <a:pPr lvl="0"/>
            <a:r>
              <a:rPr lang="en-US" dirty="0">
                <a:solidFill>
                  <a:srgbClr val="000000"/>
                </a:solidFill>
                <a:latin typeface="Times New Roman"/>
              </a:rPr>
              <a:t>A number of investigations involved either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daily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use of solutions containing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225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ppm (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0.05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%) </a:t>
            </a:r>
            <a:r>
              <a:rPr lang="en-US" b="1" dirty="0" err="1">
                <a:solidFill>
                  <a:srgbClr val="000000"/>
                </a:solidFill>
                <a:latin typeface="Times New Roman"/>
              </a:rPr>
              <a:t>NaF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or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weekly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use of solutions containing about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900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ppm fluoride (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0.2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%) </a:t>
            </a:r>
            <a:r>
              <a:rPr lang="en-US" b="1" dirty="0" err="1">
                <a:solidFill>
                  <a:srgbClr val="000000"/>
                </a:solidFill>
                <a:latin typeface="Times New Roman"/>
              </a:rPr>
              <a:t>NaF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Rinsing with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10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ml by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swishing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of solution around the mouth for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one minute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then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expectorate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lvl="0"/>
            <a:r>
              <a:rPr lang="en-US" dirty="0">
                <a:solidFill>
                  <a:srgbClr val="000000"/>
                </a:solidFill>
                <a:latin typeface="Times New Roman"/>
              </a:rPr>
              <a:t>Fluoridated mouth rinse is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not recommended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for children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under 6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years old due to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risk of swallowing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and should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not be given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for children in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fluoridated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area or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receiving fluoride supplements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Fluoride mouth rinse should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not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substitute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fluoridated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dentifrices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Other types of fluoride </a:t>
            </a:r>
            <a:r>
              <a:rPr lang="en-US" sz="3600" b="1" dirty="0" err="1">
                <a:solidFill>
                  <a:srgbClr val="000000"/>
                </a:solidFill>
                <a:latin typeface="Times New Roman"/>
              </a:rPr>
              <a:t>mouthrinses</a:t>
            </a:r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 </a:t>
            </a:r>
            <a:endParaRPr lang="en-US" sz="3600" dirty="0">
              <a:solidFill>
                <a:srgbClr val="000000"/>
              </a:solidFill>
              <a:latin typeface="Times New Roman"/>
            </a:endParaRPr>
          </a:p>
          <a:p>
            <a:r>
              <a:rPr lang="en-US" sz="3600" b="1" dirty="0" smtClean="0">
                <a:solidFill>
                  <a:srgbClr val="000000"/>
                </a:solidFill>
                <a:latin typeface="Times New Roman"/>
              </a:rPr>
              <a:t>Stannous</a:t>
            </a:r>
            <a:r>
              <a:rPr lang="en-US" sz="3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fluoride (</a:t>
            </a:r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100, 200, 300 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ppm). </a:t>
            </a:r>
          </a:p>
          <a:p>
            <a:r>
              <a:rPr lang="en-US" sz="3600" b="1" dirty="0" smtClean="0">
                <a:solidFill>
                  <a:srgbClr val="000000"/>
                </a:solidFill>
                <a:latin typeface="Times New Roman"/>
              </a:rPr>
              <a:t>Ammonium</a:t>
            </a:r>
            <a:r>
              <a:rPr lang="en-US" sz="3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fluoride. </a:t>
            </a:r>
          </a:p>
          <a:p>
            <a:r>
              <a:rPr lang="en-US" sz="3600" b="1" dirty="0" smtClean="0">
                <a:solidFill>
                  <a:srgbClr val="000000"/>
                </a:solidFill>
                <a:latin typeface="Times New Roman"/>
              </a:rPr>
              <a:t>Amine</a:t>
            </a:r>
            <a:r>
              <a:rPr lang="en-US" sz="3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fluoride. </a:t>
            </a:r>
          </a:p>
          <a:p>
            <a:r>
              <a:rPr lang="en-US" sz="3600" b="1" dirty="0" smtClean="0">
                <a:solidFill>
                  <a:srgbClr val="000000"/>
                </a:solidFill>
                <a:latin typeface="Times New Roman"/>
              </a:rPr>
              <a:t>Acidulated </a:t>
            </a:r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phosphate 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fluoride (APF).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04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63246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Times New Roman"/>
              </a:rPr>
              <a:t>Indication of uses fluoridated mouth rinse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Patients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with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orthodontic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appliances. 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Patients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with </a:t>
            </a:r>
            <a:r>
              <a:rPr lang="en-US" b="1" dirty="0" err="1">
                <a:solidFill>
                  <a:srgbClr val="000000"/>
                </a:solidFill>
                <a:latin typeface="Times New Roman"/>
              </a:rPr>
              <a:t>hyposalivation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 or </a:t>
            </a:r>
            <a:r>
              <a:rPr lang="en-US" b="1" dirty="0" err="1">
                <a:solidFill>
                  <a:srgbClr val="000000"/>
                </a:solidFill>
                <a:latin typeface="Times New Roman"/>
              </a:rPr>
              <a:t>xerostomia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Patients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with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sensitive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teeth. 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Patients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with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root caries and periodontitis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Patients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with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high risk to dental caries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Patients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with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rampant caries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7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629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</a:rPr>
              <a:t>A number of fluoride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gels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have become available as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additional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measures that may be used to help achieve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caries control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These procedures contain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0.4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% stannous fluoride (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1,000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ppm fluoride) or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1.0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% sodium fluoride (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5,000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ppm) and are formulated in a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non aqueous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gel base that does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not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contain an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abrasive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system. </a:t>
            </a: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Their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recommended manner of usage involves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tooth brushing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with gel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similar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to using a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dentifrice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), allowing the gel to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remain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in the oral cavity for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minute, and then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expectorating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thoroughly. Their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viscosity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makes them easy to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apply in trays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excellent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fluoride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delivery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to the dentition is achieved.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0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lvl="0"/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It should be stressed that fluoride gels should </a:t>
            </a:r>
            <a:r>
              <a:rPr lang="en-US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used in place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fluoride dentifrices. It used in </a:t>
            </a:r>
            <a:r>
              <a:rPr lang="en-US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combination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dentifrice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 preferable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use with </a:t>
            </a:r>
            <a:r>
              <a:rPr lang="en-US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mouth rinse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Like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fluoride </a:t>
            </a:r>
            <a:r>
              <a:rPr lang="en-US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rinses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the use of these gels is generally </a:t>
            </a:r>
            <a:r>
              <a:rPr lang="en-US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restricted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en-US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required to achieve caries control. Fluoridated gel is </a:t>
            </a:r>
            <a:r>
              <a:rPr lang="en-US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 recommended </a:t>
            </a:r>
            <a:r>
              <a:rPr lang="en-US" sz="3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3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children under </a:t>
            </a:r>
            <a:r>
              <a:rPr lang="en-US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years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of age. It can be used for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four weeks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, then the patient can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switch back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to mouth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rinse with dentifrice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proper use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of these preparations in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combination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professional topical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fluoride applications and the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home use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of fluoride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dentifrices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may be expected to help achieve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caries control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caries-active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patients. </a:t>
            </a:r>
            <a:endParaRPr lang="en-US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Times New Roman"/>
              </a:rPr>
              <a:t>Indication for uses of fluoride gels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•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Patients with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reduced salivary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flow rate.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•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Patients with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rampant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caries.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•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Patients with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sensitive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teeth.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•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Patients with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root caries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•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Patients with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appliances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Times New Roman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  <a:latin typeface="Times New Roman"/>
              </a:rPr>
              <a:t>Fluoridated toothpicks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lvl="0"/>
            <a:r>
              <a:rPr lang="en-US" dirty="0">
                <a:solidFill>
                  <a:srgbClr val="000000"/>
                </a:solidFill>
                <a:latin typeface="Times New Roman"/>
              </a:rPr>
              <a:t>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uptake and release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of fluoride are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rapid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from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wooden toothpicks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Toothpicks should be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moistened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in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saliva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for a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few seconds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before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use.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282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4800600"/>
          </a:xfrm>
        </p:spPr>
        <p:txBody>
          <a:bodyPr/>
          <a:lstStyle/>
          <a:p>
            <a:pPr algn="l"/>
            <a:endParaRPr lang="en-US" sz="2400" dirty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en-US" sz="4400" dirty="0">
                <a:solidFill>
                  <a:srgbClr val="000000"/>
                </a:solidFill>
                <a:latin typeface="Times New Roman"/>
              </a:rPr>
              <a:t> </a:t>
            </a:r>
            <a:endParaRPr lang="en-US" sz="3600" dirty="0">
              <a:solidFill>
                <a:srgbClr val="000000"/>
              </a:solidFill>
              <a:latin typeface="Times New Roman"/>
            </a:endParaRPr>
          </a:p>
          <a:p>
            <a:r>
              <a:rPr lang="en-US" sz="36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4400" b="1" dirty="0">
                <a:solidFill>
                  <a:srgbClr val="000000"/>
                </a:solidFill>
                <a:latin typeface="Times New Roman"/>
              </a:rPr>
              <a:t>Self applied fluoride </a:t>
            </a:r>
            <a:endParaRPr lang="en-US" sz="4400" b="1" i="1" dirty="0" smtClean="0">
              <a:solidFill>
                <a:srgbClr val="000000"/>
              </a:solidFill>
              <a:latin typeface="Times New Roman"/>
            </a:endParaRPr>
          </a:p>
          <a:p>
            <a:endParaRPr lang="en-US" sz="4400" b="1" i="1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en-US" sz="2800" b="1" i="1" dirty="0" smtClean="0">
                <a:solidFill>
                  <a:srgbClr val="000000"/>
                </a:solidFill>
                <a:latin typeface="Times New Roman"/>
              </a:rPr>
              <a:t>Dr. </a:t>
            </a:r>
            <a:r>
              <a:rPr lang="en-US" sz="2800" b="1" i="1" dirty="0" err="1" smtClean="0">
                <a:solidFill>
                  <a:srgbClr val="000000"/>
                </a:solidFill>
                <a:latin typeface="Times New Roman"/>
              </a:rPr>
              <a:t>Rihab</a:t>
            </a:r>
            <a:r>
              <a:rPr lang="en-US" sz="2800" b="1" i="1" dirty="0" smtClean="0">
                <a:solidFill>
                  <a:srgbClr val="000000"/>
                </a:solidFill>
                <a:latin typeface="Times New Roman"/>
              </a:rPr>
              <a:t> Abdul Hussein Ali</a:t>
            </a:r>
          </a:p>
          <a:p>
            <a:r>
              <a:rPr lang="en-US" sz="2800" b="1" i="1" dirty="0" smtClean="0">
                <a:solidFill>
                  <a:srgbClr val="000000"/>
                </a:solidFill>
                <a:latin typeface="Times New Roman"/>
              </a:rPr>
              <a:t>B.D.S , M.Sc. , PhD.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77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Multiple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Fluoride Therapy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/>
              </a:rPr>
              <a:t>Multiple fluoride therapy is a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term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that has been used to describe these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fluoride combination programs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This program included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application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of fluoride in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dental office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in the form of both a fluoride-containing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prophylactic paste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and a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topically applied fluoride solution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and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home use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of an approved fluoride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dentifrice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In addition, some form of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systemic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fluoride ingestion, preferably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communal-water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fluoridation, was included. It is apparent that the use of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multiple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fluoride therapy, including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communal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fluoridation, results in an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overall reduction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in caries of about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75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%.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534400" cy="60960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Self-applied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fluoride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includes methods used by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individuals at home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such as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toothpaste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and </a:t>
            </a:r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mouth rinses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.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Times New Roman"/>
              </a:rPr>
              <a:t>Dentifrices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defined as preparations intended for use with a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toothbrush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to clean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accessible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tooth surfaces. They have been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prepared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in a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variety of forms,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including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 pastes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powders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and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liquids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Fluoride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toothpaste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is the most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widely used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method of applying fluoride. It is commonly used at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home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, but has also been used in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community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school-based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preventive 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programs. The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fluoridated dentifrices initiated since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1942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by </a:t>
            </a:r>
            <a:r>
              <a:rPr lang="en-US" dirty="0" err="1">
                <a:solidFill>
                  <a:srgbClr val="000000"/>
                </a:solidFill>
                <a:latin typeface="Times New Roman"/>
              </a:rPr>
              <a:t>Bibby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3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228600"/>
            <a:ext cx="8610600" cy="62785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The general functions of dentifrices are </a:t>
            </a:r>
            <a:r>
              <a:rPr lang="en-US" b="1" dirty="0" err="1">
                <a:solidFill>
                  <a:srgbClr val="000000"/>
                </a:solidFill>
                <a:latin typeface="Times New Roman"/>
              </a:rPr>
              <a:t>physico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-mechanical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function (by the action of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abrasive agents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as </a:t>
            </a:r>
            <a:r>
              <a:rPr lang="en-US" b="1" dirty="0" err="1">
                <a:solidFill>
                  <a:srgbClr val="000000"/>
                </a:solidFill>
                <a:latin typeface="Times New Roman"/>
              </a:rPr>
              <a:t>Dicalcium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 phosphate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and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tooth brush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) and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chemical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function (by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reaction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of fluoride with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outer enamel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surface and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antimicrobial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effect). A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wide variety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of fluoride species is used in the manufacture of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toothpaste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two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most widely used are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sodium fluoride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and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sodium </a:t>
            </a:r>
            <a:r>
              <a:rPr lang="en-US" b="1" dirty="0" err="1">
                <a:solidFill>
                  <a:srgbClr val="000000"/>
                </a:solidFill>
                <a:latin typeface="Times New Roman"/>
              </a:rPr>
              <a:t>monofluorophosphate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54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Types of fluoride dentifrices </a:t>
            </a:r>
            <a:endParaRPr lang="en-US" dirty="0">
              <a:solidFill>
                <a:srgbClr val="000000"/>
              </a:solidFill>
              <a:latin typeface="Times New Roman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Sodium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fluoride (</a:t>
            </a:r>
            <a:r>
              <a:rPr lang="en-US" dirty="0" err="1">
                <a:solidFill>
                  <a:srgbClr val="000000"/>
                </a:solidFill>
                <a:latin typeface="Times New Roman"/>
              </a:rPr>
              <a:t>NaF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). 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Times New Roman"/>
              </a:rPr>
              <a:t>Stannous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fluoride (SnF</a:t>
            </a:r>
            <a:r>
              <a:rPr lang="en-US" sz="16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). </a:t>
            </a:r>
            <a:endParaRPr lang="en-US" sz="2400" dirty="0"/>
          </a:p>
          <a:p>
            <a:r>
              <a:rPr lang="en-US" b="1" dirty="0" smtClean="0">
                <a:latin typeface="Times New Roman"/>
              </a:rPr>
              <a:t>Sodium </a:t>
            </a:r>
            <a:r>
              <a:rPr lang="en-US" b="1" dirty="0" err="1">
                <a:latin typeface="Times New Roman"/>
              </a:rPr>
              <a:t>monofluorophosphate</a:t>
            </a:r>
            <a:r>
              <a:rPr lang="en-US" b="1" dirty="0">
                <a:latin typeface="Times New Roman"/>
              </a:rPr>
              <a:t> </a:t>
            </a:r>
            <a:r>
              <a:rPr lang="en-US" dirty="0">
                <a:latin typeface="Times New Roman"/>
              </a:rPr>
              <a:t>(SMFP). </a:t>
            </a:r>
          </a:p>
          <a:p>
            <a:r>
              <a:rPr lang="en-US" b="1" dirty="0" smtClean="0">
                <a:latin typeface="Times New Roman"/>
              </a:rPr>
              <a:t>Amine</a:t>
            </a:r>
            <a:r>
              <a:rPr lang="en-US" dirty="0" smtClean="0">
                <a:latin typeface="Times New Roman"/>
              </a:rPr>
              <a:t> </a:t>
            </a:r>
            <a:r>
              <a:rPr lang="en-US" dirty="0">
                <a:latin typeface="Times New Roman"/>
              </a:rPr>
              <a:t>fluoride. </a:t>
            </a:r>
          </a:p>
          <a:p>
            <a:r>
              <a:rPr lang="en-US" dirty="0" smtClean="0">
                <a:latin typeface="Times New Roman"/>
              </a:rPr>
              <a:t>Combination </a:t>
            </a:r>
            <a:r>
              <a:rPr lang="en-US" dirty="0">
                <a:latin typeface="Times New Roman"/>
              </a:rPr>
              <a:t>of </a:t>
            </a:r>
            <a:r>
              <a:rPr lang="en-US" b="1" dirty="0">
                <a:latin typeface="Times New Roman"/>
              </a:rPr>
              <a:t>sodium fluoride </a:t>
            </a:r>
            <a:r>
              <a:rPr lang="en-US" dirty="0">
                <a:latin typeface="Times New Roman"/>
              </a:rPr>
              <a:t>and </a:t>
            </a:r>
            <a:r>
              <a:rPr lang="en-US" b="1" dirty="0">
                <a:latin typeface="Times New Roman"/>
              </a:rPr>
              <a:t>sodium </a:t>
            </a:r>
            <a:r>
              <a:rPr lang="en-US" b="1" dirty="0" err="1">
                <a:latin typeface="Times New Roman"/>
              </a:rPr>
              <a:t>monofluorophosphate</a:t>
            </a:r>
            <a:r>
              <a:rPr lang="en-US" dirty="0">
                <a:latin typeface="Times New Roman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9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096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Times New Roman"/>
              </a:rPr>
              <a:t>Fluoride in dentifrices must be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compatible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with a wide variety of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abrasive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systems. </a:t>
            </a:r>
            <a:r>
              <a:rPr lang="en-US" b="1" dirty="0" err="1">
                <a:solidFill>
                  <a:srgbClr val="000000"/>
                </a:solidFill>
                <a:latin typeface="Times New Roman"/>
              </a:rPr>
              <a:t>NaF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was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incompatible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with the abrasive, as fluoride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dissociated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readily but was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bound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to the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calcium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in abrasive particles in the paste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An interesting and unique characteristic of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MFP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is its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compatibility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with a wide variety of dentifrice 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abrasive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systems (examples: </a:t>
            </a:r>
            <a:r>
              <a:rPr lang="en-US" b="1" dirty="0" err="1">
                <a:solidFill>
                  <a:srgbClr val="000000"/>
                </a:solidFill>
                <a:latin typeface="Times New Roman"/>
              </a:rPr>
              <a:t>Ca</a:t>
            </a:r>
            <a:r>
              <a:rPr lang="en-US" b="1" dirty="0">
                <a:solidFill>
                  <a:srgbClr val="000000"/>
                </a:solidFill>
                <a:latin typeface="Times New Roman"/>
              </a:rPr>
              <a:t>-pyrophosphate, Na –Meta phosphate, Silica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and others).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911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228600"/>
            <a:ext cx="8458200" cy="6324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New Roman"/>
              </a:rPr>
              <a:t>Because of the </a:t>
            </a:r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risk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 of dental </a:t>
            </a:r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fluorosis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 from </a:t>
            </a:r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swallowing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 fluoridated toothpaste, toothpastes with fluoride at levels </a:t>
            </a:r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typically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 around the </a:t>
            </a:r>
            <a:r>
              <a:rPr lang="en-US" sz="3600" b="1" dirty="0" smtClean="0">
                <a:solidFill>
                  <a:srgbClr val="000000"/>
                </a:solidFill>
                <a:latin typeface="Times New Roman"/>
              </a:rPr>
              <a:t>1,000</a:t>
            </a:r>
            <a:r>
              <a:rPr lang="en-US" sz="3600" dirty="0" smtClean="0">
                <a:solidFill>
                  <a:srgbClr val="000000"/>
                </a:solidFill>
                <a:latin typeface="Times New Roman"/>
              </a:rPr>
              <a:t> ppm 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are sold over the counter. Each </a:t>
            </a:r>
            <a:r>
              <a:rPr lang="en-US" sz="3600" b="1" dirty="0" err="1">
                <a:solidFill>
                  <a:srgbClr val="000000"/>
                </a:solidFill>
                <a:latin typeface="Times New Roman"/>
              </a:rPr>
              <a:t>gm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 of toothpaste contains </a:t>
            </a:r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1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 mg fluoride at this level. </a:t>
            </a:r>
            <a:endParaRPr lang="en-US" sz="360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en-US" sz="3600" dirty="0" smtClean="0">
                <a:solidFill>
                  <a:srgbClr val="000000"/>
                </a:solidFill>
                <a:latin typeface="Times New Roman"/>
              </a:rPr>
              <a:t>The 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child may swallow </a:t>
            </a:r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0.5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 mg fluoride when brushing </a:t>
            </a:r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twice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 a day at this level. The </a:t>
            </a:r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concentration 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available in the mouth would, however, depend upon the </a:t>
            </a:r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amount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 placed on the </a:t>
            </a:r>
            <a:r>
              <a:rPr lang="en-US" sz="3600" b="1" dirty="0">
                <a:solidFill>
                  <a:srgbClr val="000000"/>
                </a:solidFill>
                <a:latin typeface="Times New Roman"/>
              </a:rPr>
              <a:t>toothbrush</a:t>
            </a:r>
            <a:r>
              <a:rPr lang="en-US" sz="3600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959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6200"/>
            <a:ext cx="9067800" cy="6553200"/>
          </a:xfrm>
        </p:spPr>
        <p:txBody>
          <a:bodyPr>
            <a:noAutofit/>
          </a:bodyPr>
          <a:lstStyle/>
          <a:p>
            <a:r>
              <a:rPr lang="en-US" sz="3100" dirty="0">
                <a:solidFill>
                  <a:srgbClr val="000000"/>
                </a:solidFill>
                <a:latin typeface="Times New Roman"/>
              </a:rPr>
              <a:t>Also since </a:t>
            </a:r>
            <a:r>
              <a:rPr lang="en-US" sz="3100" b="1" dirty="0">
                <a:solidFill>
                  <a:srgbClr val="000000"/>
                </a:solidFill>
                <a:latin typeface="Times New Roman"/>
              </a:rPr>
              <a:t>young children 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tend to </a:t>
            </a:r>
            <a:r>
              <a:rPr lang="en-US" sz="3100" b="1" dirty="0">
                <a:solidFill>
                  <a:srgbClr val="000000"/>
                </a:solidFill>
                <a:latin typeface="Times New Roman"/>
              </a:rPr>
              <a:t>swallow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 a significant amount of </a:t>
            </a:r>
            <a:r>
              <a:rPr lang="en-US" sz="3100" b="1" dirty="0">
                <a:solidFill>
                  <a:srgbClr val="000000"/>
                </a:solidFill>
                <a:latin typeface="Times New Roman"/>
              </a:rPr>
              <a:t>toothpaste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, there is an </a:t>
            </a:r>
            <a:r>
              <a:rPr lang="en-US" sz="3100" b="1" dirty="0">
                <a:solidFill>
                  <a:srgbClr val="000000"/>
                </a:solidFill>
                <a:latin typeface="Times New Roman"/>
              </a:rPr>
              <a:t>increased risk 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for dental fluorosis by </a:t>
            </a:r>
            <a:r>
              <a:rPr lang="en-US" sz="3100" b="1" dirty="0">
                <a:solidFill>
                  <a:srgbClr val="000000"/>
                </a:solidFill>
                <a:latin typeface="Times New Roman"/>
              </a:rPr>
              <a:t>early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 use of fluorides at these concentrations. ‘</a:t>
            </a:r>
            <a:r>
              <a:rPr lang="en-US" sz="3100" b="1" dirty="0">
                <a:solidFill>
                  <a:srgbClr val="000000"/>
                </a:solidFill>
                <a:latin typeface="Times New Roman"/>
              </a:rPr>
              <a:t>pea-sized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’ amounts of toothpaste were therefore recommended for </a:t>
            </a:r>
            <a:r>
              <a:rPr lang="en-US" sz="3100" b="1" dirty="0">
                <a:solidFill>
                  <a:srgbClr val="000000"/>
                </a:solidFill>
                <a:latin typeface="Times New Roman"/>
              </a:rPr>
              <a:t>children under 6 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years and should be </a:t>
            </a:r>
            <a:r>
              <a:rPr lang="en-US" sz="3100" b="1" dirty="0">
                <a:solidFill>
                  <a:srgbClr val="000000"/>
                </a:solidFill>
                <a:latin typeface="Times New Roman"/>
              </a:rPr>
              <a:t>supervised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sz="3100" dirty="0">
              <a:solidFill>
                <a:prstClr val="black"/>
              </a:solidFill>
            </a:endParaRPr>
          </a:p>
          <a:p>
            <a:r>
              <a:rPr lang="en-US" sz="3100" dirty="0">
                <a:solidFill>
                  <a:srgbClr val="000000"/>
                </a:solidFill>
                <a:latin typeface="Times New Roman"/>
              </a:rPr>
              <a:t>Children’s pastes (</a:t>
            </a:r>
            <a:r>
              <a:rPr lang="en-US" sz="3100" b="1" dirty="0">
                <a:solidFill>
                  <a:srgbClr val="000000"/>
                </a:solidFill>
                <a:latin typeface="Times New Roman"/>
              </a:rPr>
              <a:t>500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 ppm F or </a:t>
            </a:r>
            <a:r>
              <a:rPr lang="en-US" sz="3100" b="1" dirty="0">
                <a:solidFill>
                  <a:srgbClr val="000000"/>
                </a:solidFill>
                <a:latin typeface="Times New Roman"/>
              </a:rPr>
              <a:t>less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) could be recommended for children at </a:t>
            </a:r>
            <a:r>
              <a:rPr lang="en-US" sz="3100" b="1" dirty="0">
                <a:solidFill>
                  <a:srgbClr val="000000"/>
                </a:solidFill>
                <a:latin typeface="Times New Roman"/>
              </a:rPr>
              <a:t>low risk 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of caries living in an area where the </a:t>
            </a:r>
            <a:r>
              <a:rPr lang="en-US" sz="3100" b="1" dirty="0">
                <a:solidFill>
                  <a:srgbClr val="000000"/>
                </a:solidFill>
                <a:latin typeface="Times New Roman"/>
              </a:rPr>
              <a:t>water contains fluoride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. The concentration of fluoride in toothpastes ranged from </a:t>
            </a:r>
            <a:r>
              <a:rPr lang="en-US" sz="3100" b="1" dirty="0" smtClean="0">
                <a:solidFill>
                  <a:srgbClr val="000000"/>
                </a:solidFill>
                <a:latin typeface="Times New Roman"/>
              </a:rPr>
              <a:t>500</a:t>
            </a:r>
            <a:r>
              <a:rPr lang="en-US" sz="3100" dirty="0" smtClean="0">
                <a:solidFill>
                  <a:srgbClr val="000000"/>
                </a:solidFill>
                <a:latin typeface="Times New Roman"/>
              </a:rPr>
              <a:t> ppm 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to </a:t>
            </a:r>
            <a:r>
              <a:rPr lang="en-US" sz="3100" b="1" dirty="0" smtClean="0">
                <a:solidFill>
                  <a:srgbClr val="000000"/>
                </a:solidFill>
                <a:latin typeface="Times New Roman"/>
              </a:rPr>
              <a:t>2500</a:t>
            </a:r>
            <a:r>
              <a:rPr lang="en-US" sz="3100" dirty="0" smtClean="0">
                <a:solidFill>
                  <a:srgbClr val="000000"/>
                </a:solidFill>
                <a:latin typeface="Times New Roman"/>
              </a:rPr>
              <a:t> ppm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. The content of fluoride in dentifrices will </a:t>
            </a:r>
            <a:r>
              <a:rPr lang="en-US" sz="3100" b="1" dirty="0">
                <a:solidFill>
                  <a:srgbClr val="000000"/>
                </a:solidFill>
                <a:latin typeface="Times New Roman"/>
              </a:rPr>
              <a:t>reduce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 with </a:t>
            </a:r>
            <a:r>
              <a:rPr lang="en-US" sz="3100" b="1" dirty="0">
                <a:solidFill>
                  <a:srgbClr val="000000"/>
                </a:solidFill>
                <a:latin typeface="Times New Roman"/>
              </a:rPr>
              <a:t>increase 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in the </a:t>
            </a:r>
            <a:r>
              <a:rPr lang="en-US" sz="3100" b="1" dirty="0">
                <a:solidFill>
                  <a:srgbClr val="000000"/>
                </a:solidFill>
                <a:latin typeface="Times New Roman"/>
              </a:rPr>
              <a:t>time of storage</a:t>
            </a:r>
            <a:r>
              <a:rPr lang="en-US" sz="3100" dirty="0">
                <a:solidFill>
                  <a:srgbClr val="000000"/>
                </a:solidFill>
                <a:latin typeface="Times New Roman"/>
              </a:rPr>
              <a:t>.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59084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68" y="762000"/>
            <a:ext cx="7939732" cy="287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304800" y="3960674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/>
              </a:rPr>
              <a:t>Figure (1): The brush on the left shows a typical ‘pea-size’ amount on toothbrush intended for children. The toothbrush on the right has a very small ‘smear’ or ‘rice-sized’ amount of toothpaste on a toddler’s toothbrush.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41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1394</Words>
  <Application>Microsoft Office PowerPoint</Application>
  <PresentationFormat>عرض على الشاشة (3:4)‏</PresentationFormat>
  <Paragraphs>67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32</cp:revision>
  <dcterms:created xsi:type="dcterms:W3CDTF">2023-09-23T06:39:17Z</dcterms:created>
  <dcterms:modified xsi:type="dcterms:W3CDTF">2023-12-01T19:14:49Z</dcterms:modified>
</cp:coreProperties>
</file>