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6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95" r:id="rId20"/>
    <p:sldId id="296" r:id="rId21"/>
    <p:sldId id="297" r:id="rId22"/>
    <p:sldId id="298" r:id="rId23"/>
    <p:sldId id="299" r:id="rId24"/>
    <p:sldId id="300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8" r:id="rId39"/>
    <p:sldId id="287" r:id="rId40"/>
    <p:sldId id="289" r:id="rId41"/>
    <p:sldId id="290" r:id="rId42"/>
    <p:sldId id="291" r:id="rId43"/>
    <p:sldId id="292" r:id="rId44"/>
    <p:sldId id="293" r:id="rId45"/>
    <p:sldId id="294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&#1575;&#1604;&#1605;&#1589;&#1606;&#1601;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&#1575;&#1604;&#1605;&#1589;&#1606;&#1601;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&#1575;&#1604;&#1605;&#1589;&#1606;&#1601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659134999429415E-2"/>
          <c:y val="0.140478869387549"/>
          <c:w val="0.86433595800524932"/>
          <c:h val="0.72843394575678044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ورقة1!$B$3:$B$11</c:f>
              <c:numCache>
                <c:formatCode>General</c:formatCode>
                <c:ptCount val="9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</c:numCache>
            </c:numRef>
          </c:xVal>
          <c:yVal>
            <c:numRef>
              <c:f>ورقة1!$C$3:$C$11</c:f>
              <c:numCache>
                <c:formatCode>General</c:formatCode>
                <c:ptCount val="9"/>
                <c:pt idx="0">
                  <c:v>100</c:v>
                </c:pt>
                <c:pt idx="1">
                  <c:v>92.66</c:v>
                </c:pt>
                <c:pt idx="2">
                  <c:v>84.9</c:v>
                </c:pt>
                <c:pt idx="3">
                  <c:v>76.62</c:v>
                </c:pt>
                <c:pt idx="4">
                  <c:v>67.7</c:v>
                </c:pt>
                <c:pt idx="5">
                  <c:v>57.98</c:v>
                </c:pt>
                <c:pt idx="6">
                  <c:v>47.18</c:v>
                </c:pt>
                <c:pt idx="7">
                  <c:v>34.83</c:v>
                </c:pt>
                <c:pt idx="8">
                  <c:v>20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BC2-43AE-9F64-6949D2EB16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2250496"/>
        <c:axId val="202256768"/>
      </c:scatterChart>
      <c:valAx>
        <c:axId val="202250496"/>
        <c:scaling>
          <c:orientation val="maxMin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256768"/>
        <c:crosses val="autoZero"/>
        <c:crossBetween val="midCat"/>
      </c:valAx>
      <c:valAx>
        <c:axId val="202256768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2504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1720523725721105"/>
          <c:y val="5.55555555555555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8753985394090717E-2"/>
          <c:y val="0.14116907261592301"/>
          <c:w val="0.76587542929315688"/>
          <c:h val="0.61269320501603974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ورقة2!$A$2:$A$8</c:f>
              <c:numCache>
                <c:formatCode>General</c:formatCode>
                <c:ptCount val="7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</c:numCache>
            </c:numRef>
          </c:xVal>
          <c:yVal>
            <c:numRef>
              <c:f>ورقة2!$B$2:$B$8</c:f>
              <c:numCache>
                <c:formatCode>General</c:formatCode>
                <c:ptCount val="7"/>
                <c:pt idx="0">
                  <c:v>20</c:v>
                </c:pt>
                <c:pt idx="1">
                  <c:v>38.957999999999998</c:v>
                </c:pt>
                <c:pt idx="2">
                  <c:v>51.667000000000002</c:v>
                </c:pt>
                <c:pt idx="3">
                  <c:v>58.125</c:v>
                </c:pt>
                <c:pt idx="4">
                  <c:v>58.332999999999998</c:v>
                </c:pt>
                <c:pt idx="5">
                  <c:v>52.290999999999997</c:v>
                </c:pt>
                <c:pt idx="6">
                  <c:v>40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177-42C6-A09E-835C66D7C9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2117504"/>
        <c:axId val="202119424"/>
      </c:scatterChart>
      <c:valAx>
        <c:axId val="202117504"/>
        <c:scaling>
          <c:orientation val="maxMin"/>
          <c:max val="0.3000000000000000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119424"/>
        <c:crosses val="autoZero"/>
        <c:crossBetween val="midCat"/>
      </c:valAx>
      <c:valAx>
        <c:axId val="202119424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1175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ورقة1!$A$2:$A$6</c:f>
              <c:numCache>
                <c:formatCode>General</c:formatCode>
                <c:ptCount val="5"/>
                <c:pt idx="0">
                  <c:v>0.3</c:v>
                </c:pt>
                <c:pt idx="1">
                  <c:v>0.4</c:v>
                </c:pt>
                <c:pt idx="2">
                  <c:v>0.5</c:v>
                </c:pt>
                <c:pt idx="3">
                  <c:v>0.6</c:v>
                </c:pt>
                <c:pt idx="4">
                  <c:v>0.7</c:v>
                </c:pt>
              </c:numCache>
            </c:numRef>
          </c:xVal>
          <c:yVal>
            <c:numRef>
              <c:f>ورقة1!$B$2:$B$6</c:f>
              <c:numCache>
                <c:formatCode>General</c:formatCode>
                <c:ptCount val="5"/>
                <c:pt idx="0">
                  <c:v>300</c:v>
                </c:pt>
                <c:pt idx="1">
                  <c:v>190.62</c:v>
                </c:pt>
                <c:pt idx="2">
                  <c:v>125</c:v>
                </c:pt>
                <c:pt idx="3">
                  <c:v>81.25</c:v>
                </c:pt>
                <c:pt idx="4">
                  <c:v>50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6A1-4191-9485-F73058EE70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2578560"/>
        <c:axId val="202588928"/>
      </c:scatterChart>
      <c:valAx>
        <c:axId val="202578560"/>
        <c:scaling>
          <c:orientation val="maxMin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588928"/>
        <c:crosses val="autoZero"/>
        <c:crossBetween val="midCat"/>
      </c:valAx>
      <c:valAx>
        <c:axId val="202588928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5785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547B498-E20F-46DD-8DC2-A41871E88A25}" type="datetimeFigureOut">
              <a:rPr lang="ar-IQ" smtClean="0"/>
              <a:t>07/06/1445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089D0BD-37BC-4379-A93E-BAF45567163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00985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9CC7-61C8-45C8-94B5-734A8DC420DB}" type="datetime1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7224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9CC7-61C8-45C8-94B5-734A8DC420DB}" type="datetime1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1064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9CC7-61C8-45C8-94B5-734A8DC420DB}" type="datetime1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646126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9CC7-61C8-45C8-94B5-734A8DC420DB}" type="datetime1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38592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9CC7-61C8-45C8-94B5-734A8DC420DB}" type="datetime1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391028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9CC7-61C8-45C8-94B5-734A8DC420DB}" type="datetime1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08530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9CC7-61C8-45C8-94B5-734A8DC420DB}" type="datetime1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6284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9CC7-61C8-45C8-94B5-734A8DC420DB}" type="datetime1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5153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9CC7-61C8-45C8-94B5-734A8DC420DB}" type="datetime1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0030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9CC7-61C8-45C8-94B5-734A8DC420DB}" type="datetime1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054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9CC7-61C8-45C8-94B5-734A8DC420DB}" type="datetime1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6585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9CC7-61C8-45C8-94B5-734A8DC420DB}" type="datetime1">
              <a:rPr lang="en-US" smtClean="0"/>
              <a:t>12/19/2023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9091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9CC7-61C8-45C8-94B5-734A8DC420DB}" type="datetime1">
              <a:rPr lang="en-US" smtClean="0"/>
              <a:t>12/19/2023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8205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9CC7-61C8-45C8-94B5-734A8DC420DB}" type="datetime1">
              <a:rPr lang="en-US" smtClean="0"/>
              <a:t>12/19/2023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12091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9CC7-61C8-45C8-94B5-734A8DC420DB}" type="datetime1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010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9CC7-61C8-45C8-94B5-734A8DC420DB}" type="datetime1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0460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E9CC7-61C8-45C8-94B5-734A8DC420DB}" type="datetime1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70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p:hf hdr="0" ftr="0" dt="0"/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Heat Conduction Equation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b="1" i="1" dirty="0" smtClean="0">
                <a:solidFill>
                  <a:srgbClr val="00B050"/>
                </a:solidFill>
              </a:rPr>
              <a:t>Proof Dr. Majid H. Majeed</a:t>
            </a:r>
            <a:endParaRPr lang="ar-IQ" sz="2400" b="1" i="1" dirty="0">
              <a:solidFill>
                <a:srgbClr val="00B050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83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"/>
                <a:ext cx="8229600" cy="6553200"/>
              </a:xfrm>
            </p:spPr>
            <p:txBody>
              <a:bodyPr/>
              <a:lstStyle/>
              <a:p>
                <a:pPr algn="l" rtl="0"/>
                <a:r>
                  <a:rPr lang="en-US" sz="2400" dirty="0" smtClean="0"/>
                  <a:t>By rearranging the T.D.E </a:t>
                </a:r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      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 smtClean="0"/>
                  <a:t>=0</a:t>
                </a:r>
              </a:p>
              <a:p>
                <a:pPr algn="l" rtl="0"/>
                <a:r>
                  <a:rPr lang="en-US" sz="2400" dirty="0" smtClean="0"/>
                  <a:t>        By using Rule equation we get that</a:t>
                </a:r>
              </a:p>
              <a:p>
                <a:pPr algn="l" rtl="0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40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𝑜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rad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en-US" sz="2400" b="0" dirty="0" smtClean="0"/>
              </a:p>
              <a:p>
                <a:pPr algn="just" rtl="0"/>
                <a:r>
                  <a:rPr lang="en-US" sz="2400" b="1" dirty="0" smtClean="0">
                    <a:solidFill>
                      <a:srgbClr val="00B050"/>
                    </a:solidFill>
                  </a:rPr>
                  <a:t>Example 2</a:t>
                </a:r>
                <a:r>
                  <a:rPr lang="en-US" sz="2400" b="1" dirty="0" smtClean="0">
                    <a:solidFill>
                      <a:srgbClr val="92D050"/>
                    </a:solidFill>
                  </a:rPr>
                  <a:t>. wall of thickness 0.4m its temperatures of the two side of the wall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92D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400" b="1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𝒂𝒏𝒅</m:t>
                    </m:r>
                    <m:r>
                      <a:rPr lang="en-US" sz="2400" b="1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92D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400" b="1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b="1" dirty="0" smtClean="0">
                    <a:solidFill>
                      <a:srgbClr val="92D050"/>
                    </a:solidFill>
                  </a:rPr>
                  <a:t> Thermal conductivity of wall material is (2+0.05T). Find the T.D.E. and heat transfer through the wall.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  <a:p>
                <a:endParaRPr lang="ar-IQ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"/>
                <a:ext cx="8229600" cy="6553200"/>
              </a:xfrm>
              <a:blipFill rotWithShape="1">
                <a:blip r:embed="rId2"/>
                <a:stretch>
                  <a:fillRect l="-963" t="-744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8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sz="2400" dirty="0" smtClean="0"/>
                  <a:t>Solution: heat conduction through the wall </a:t>
                </a:r>
              </a:p>
              <a:p>
                <a:pPr algn="l" rtl="0"/>
                <a:endParaRPr lang="en-US" sz="2400" dirty="0" smtClean="0"/>
              </a:p>
              <a:p>
                <a:pPr algn="l" rtl="0"/>
                <a:r>
                  <a:rPr lang="en-US" sz="2400" dirty="0" smtClean="0"/>
                  <a:t>Given data: </a:t>
                </a:r>
                <a:r>
                  <a:rPr lang="en-US" sz="2400" dirty="0" smtClean="0">
                    <a:sym typeface="Symbol" panose="05050102010706020507" pitchFamily="18" charset="2"/>
                  </a:rPr>
                  <a:t>wall thickness x=L=0.4m and thermal conductivity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k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sSub>
                      <m:sSubPr>
                        <m:ctrlPr>
                          <a:rPr lang="en-US" sz="2400" i="1" smtClean="0">
                            <a:latin typeface="Cambria Math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𝑜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𝑇</m:t>
                    </m:r>
                  </m:oMath>
                </a14:m>
                <a:endParaRPr lang="en-US" sz="2400" dirty="0" smtClean="0">
                  <a:sym typeface="Symbol" panose="05050102010706020507" pitchFamily="18" charset="2"/>
                </a:endParaRPr>
              </a:p>
              <a:p>
                <a:pPr algn="l" rtl="0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05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2400" dirty="0" smtClean="0"/>
                  <a:t>The boundary conditions are </a:t>
                </a:r>
              </a:p>
              <a:p>
                <a:pPr algn="l" rtl="0"/>
                <a:r>
                  <a:rPr lang="en-US" sz="2400" dirty="0" smtClean="0"/>
                  <a:t>At x=0m               T=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sz="2400" b="0" dirty="0" smtClean="0"/>
              </a:p>
              <a:p>
                <a:pPr algn="l" rtl="0"/>
                <a:r>
                  <a:rPr lang="en-US" sz="2400" dirty="0" smtClean="0"/>
                  <a:t>At x=0.4m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400" b="0" dirty="0" smtClean="0"/>
              </a:p>
              <a:p>
                <a:pPr algn="l" rtl="0"/>
                <a:r>
                  <a:rPr lang="en-US" sz="2400" dirty="0" smtClean="0"/>
                  <a:t>The differential equation is </a:t>
                </a:r>
              </a:p>
              <a:p>
                <a:pPr algn="l" rtl="0"/>
                <a14:m>
                  <m:oMath xmlns:m="http://schemas.openxmlformats.org/officeDocument/2006/math">
                    <m:f>
                      <m:fPr>
                        <m:ctrlPr>
                          <a:rPr lang="ar-IQ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d>
                      <m:dPr>
                        <m:ctrlPr>
                          <a:rPr lang="ar-IQ" sz="240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ar-IQ" sz="240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ar-IQ" sz="24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  <m:r>
                              <a:rPr lang="ar-IQ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ar-IQ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f>
                          <m:fPr>
                            <m:ctrlPr>
                              <a:rPr lang="ar-IQ" sz="2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𝑑𝑇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</m:e>
                    </m:d>
                    <m:r>
                      <a:rPr lang="ar-IQ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IQ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d>
                      <m:dPr>
                        <m:ctrlPr>
                          <a:rPr lang="ar-IQ" sz="2400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ar-IQ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05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f>
                          <m:fPr>
                            <m:ctrlPr>
                              <a:rPr lang="ar-IQ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𝑑𝑇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</m:e>
                    </m:d>
                    <m:r>
                      <a:rPr lang="ar-IQ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ar-IQ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ar-IQ" sz="24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>
                <a:blip r:embed="rId2"/>
                <a:stretch>
                  <a:fillRect l="-1037" t="-849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6F15528-21DE-4FAA-801E-634DDDAF4B2B}" type="slidenum">
              <a:rPr lang="en-US" smtClean="0"/>
              <a:pPr algn="r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90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</p:spPr>
            <p:txBody>
              <a:bodyPr>
                <a:normAutofit fontScale="92500" lnSpcReduction="10000"/>
              </a:bodyPr>
              <a:lstStyle/>
              <a:p>
                <a:pPr algn="l" rtl="0"/>
                <a:r>
                  <a:rPr lang="en-US" sz="2000" dirty="0" smtClean="0"/>
                  <a:t>By integration we get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IQ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05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f>
                      <m:fPr>
                        <m:ctrlPr>
                          <a:rPr lang="ar-IQ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𝑑𝑇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000" b="0" dirty="0" smtClean="0"/>
              </a:p>
              <a:p>
                <a:pPr algn="l" rtl="0"/>
                <a14:m>
                  <m:oMath xmlns:m="http://schemas.openxmlformats.org/officeDocument/2006/math">
                    <m:d>
                      <m:dPr>
                        <m:ctrlPr>
                          <a:rPr lang="ar-IQ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05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𝑑𝑇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       </m:t>
                    </m:r>
                  </m:oMath>
                </a14:m>
                <a:r>
                  <a:rPr lang="en-US" sz="2000" b="0" dirty="0" smtClean="0"/>
                  <a:t>       </a:t>
                </a:r>
              </a:p>
              <a:p>
                <a:pPr algn="l" rtl="0"/>
                <a:r>
                  <a:rPr lang="en-US" sz="2000" dirty="0" smtClean="0"/>
                  <a:t>And second integration </a:t>
                </a:r>
              </a:p>
              <a:p>
                <a:pPr algn="l" rtl="0"/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dirty="0" smtClean="0"/>
              </a:p>
              <a:p>
                <a:pPr algn="l" rtl="0"/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05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sz="200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450</m:t>
                    </m:r>
                  </m:oMath>
                </a14:m>
                <a:endParaRPr lang="en-US" sz="2000" dirty="0" smtClean="0"/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0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20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05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20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100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1000</m:t>
                    </m:r>
                  </m:oMath>
                </a14:m>
                <a:endParaRPr lang="en-US" sz="2000" b="0" dirty="0" smtClean="0">
                  <a:ea typeface="Cambria Math" panose="02040503050406030204" pitchFamily="18" charset="0"/>
                </a:endParaRPr>
              </a:p>
              <a:p>
                <a:pPr algn="l" rtl="0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𝑜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rad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en-US" sz="2000" i="1" dirty="0" smtClean="0">
                  <a:latin typeface="Cambria Math" panose="02040503050406030204" pitchFamily="18" charset="0"/>
                </a:endParaRPr>
              </a:p>
              <a:p>
                <a:pPr algn="l" rtl="0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  <m:d>
                              <m:dPr>
                                <m:ctrlPr>
                                  <a:rPr lang="en-US" sz="200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05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1000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450</m:t>
                                </m:r>
                              </m:e>
                            </m:d>
                          </m:e>
                        </m:rad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05</m:t>
                            </m:r>
                          </m:e>
                        </m:d>
                      </m:den>
                    </m:f>
                  </m:oMath>
                </a14:m>
                <a:endParaRPr lang="en-US" sz="2000" dirty="0" smtClean="0"/>
              </a:p>
              <a:p>
                <a:pPr algn="l" rtl="0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20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16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180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400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rad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sz="2000" b="0" dirty="0" smtClean="0"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sz="2000" dirty="0" smtClean="0">
                    <a:ea typeface="Cambria Math" panose="02040503050406030204" pitchFamily="18" charset="0"/>
                  </a:rPr>
                  <a:t>Now to find the heat transfer by conduction</a:t>
                </a:r>
              </a:p>
              <a:p>
                <a:pPr algn="l" rtl="0"/>
                <a:r>
                  <a:rPr lang="en-US" sz="2000" dirty="0" smtClean="0">
                    <a:ea typeface="Cambria Math" panose="02040503050406030204" pitchFamily="18" charset="0"/>
                  </a:rPr>
                  <a:t>Through this wall</a:t>
                </a:r>
                <a:endParaRPr lang="en-US" sz="2000" dirty="0">
                  <a:ea typeface="Cambria Math" panose="02040503050406030204" pitchFamily="18" charset="0"/>
                </a:endParaRP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ar-IQ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  <a:blipFill>
                <a:blip r:embed="rId2"/>
                <a:stretch>
                  <a:fillRect l="-593" t="-105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151119"/>
              </p:ext>
            </p:extLst>
          </p:nvPr>
        </p:nvGraphicFramePr>
        <p:xfrm>
          <a:off x="6096000" y="1397000"/>
          <a:ext cx="1524000" cy="29667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="" xmlns:a16="http://schemas.microsoft.com/office/drawing/2014/main" val="180494513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3861349436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T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X</a:t>
                      </a:r>
                      <a:endParaRPr lang="ar-IQ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45938467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100</a:t>
                      </a:r>
                    </a:p>
                    <a:p>
                      <a:pPr rtl="1"/>
                      <a:r>
                        <a:rPr lang="en-US" dirty="0" smtClean="0"/>
                        <a:t>92.66</a:t>
                      </a:r>
                    </a:p>
                    <a:p>
                      <a:pPr rtl="1"/>
                      <a:r>
                        <a:rPr lang="en-US" dirty="0" smtClean="0"/>
                        <a:t>84.90</a:t>
                      </a:r>
                    </a:p>
                    <a:p>
                      <a:pPr rtl="1"/>
                      <a:r>
                        <a:rPr lang="en-US" dirty="0" smtClean="0"/>
                        <a:t>76.62</a:t>
                      </a:r>
                    </a:p>
                    <a:p>
                      <a:pPr rtl="1"/>
                      <a:r>
                        <a:rPr lang="en-US" dirty="0" smtClean="0"/>
                        <a:t>67.70</a:t>
                      </a:r>
                    </a:p>
                    <a:p>
                      <a:pPr rtl="1"/>
                      <a:r>
                        <a:rPr lang="en-US" dirty="0" smtClean="0"/>
                        <a:t>57.98</a:t>
                      </a:r>
                    </a:p>
                    <a:p>
                      <a:pPr rtl="1"/>
                      <a:r>
                        <a:rPr lang="en-US" dirty="0" smtClean="0"/>
                        <a:t>47.18</a:t>
                      </a:r>
                    </a:p>
                    <a:p>
                      <a:pPr rtl="1"/>
                      <a:r>
                        <a:rPr lang="en-US" dirty="0" smtClean="0"/>
                        <a:t>34.83</a:t>
                      </a:r>
                    </a:p>
                    <a:p>
                      <a:pPr rtl="1"/>
                      <a:r>
                        <a:rPr lang="en-US" dirty="0" smtClean="0"/>
                        <a:t>20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0</a:t>
                      </a:r>
                    </a:p>
                    <a:p>
                      <a:pPr rtl="1"/>
                      <a:r>
                        <a:rPr lang="en-US" dirty="0" smtClean="0"/>
                        <a:t>0.05</a:t>
                      </a:r>
                    </a:p>
                    <a:p>
                      <a:pPr rtl="1"/>
                      <a:r>
                        <a:rPr lang="en-US" dirty="0" smtClean="0"/>
                        <a:t>0.1</a:t>
                      </a:r>
                    </a:p>
                    <a:p>
                      <a:pPr rtl="1"/>
                      <a:r>
                        <a:rPr lang="en-US" dirty="0" smtClean="0"/>
                        <a:t>0.15</a:t>
                      </a:r>
                    </a:p>
                    <a:p>
                      <a:pPr rtl="1"/>
                      <a:r>
                        <a:rPr lang="en-US" dirty="0" smtClean="0"/>
                        <a:t>0.2</a:t>
                      </a:r>
                    </a:p>
                    <a:p>
                      <a:pPr rtl="1"/>
                      <a:r>
                        <a:rPr lang="en-US" dirty="0" smtClean="0"/>
                        <a:t>0.25</a:t>
                      </a:r>
                    </a:p>
                    <a:p>
                      <a:pPr rtl="1"/>
                      <a:r>
                        <a:rPr lang="en-US" dirty="0" smtClean="0"/>
                        <a:t>0.3</a:t>
                      </a:r>
                    </a:p>
                    <a:p>
                      <a:pPr rtl="1"/>
                      <a:r>
                        <a:rPr lang="en-US" dirty="0" smtClean="0"/>
                        <a:t>0.35</a:t>
                      </a:r>
                    </a:p>
                    <a:p>
                      <a:pPr rtl="1"/>
                      <a:r>
                        <a:rPr lang="en-US" dirty="0" smtClean="0"/>
                        <a:t>0.4</a:t>
                      </a:r>
                      <a:endParaRPr lang="ar-IQ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120769"/>
                  </a:ext>
                </a:extLst>
              </a:tr>
            </a:tbl>
          </a:graphicData>
        </a:graphic>
      </p:graphicFrame>
      <p:graphicFrame>
        <p:nvGraphicFramePr>
          <p:cNvPr id="5" name="مخطط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3658856"/>
              </p:ext>
            </p:extLst>
          </p:nvPr>
        </p:nvGraphicFramePr>
        <p:xfrm>
          <a:off x="6096000" y="4574698"/>
          <a:ext cx="1752600" cy="1762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534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>
                <a:normAutofit/>
              </a:bodyPr>
              <a:lstStyle/>
              <a:p>
                <a:pPr algn="l" rtl="0"/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sz="2400" dirty="0" smtClean="0"/>
                  <a:t>Q=-</a:t>
                </a:r>
                <a:r>
                  <a:rPr lang="en-US" sz="2400" dirty="0" err="1" smtClean="0"/>
                  <a:t>Ak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𝑑𝑇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𝑑𝑇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US" sz="2400" b="0" dirty="0" smtClean="0"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sz="2400" dirty="0" smtClean="0"/>
                  <a:t>By separation of variables </a:t>
                </a:r>
              </a:p>
              <a:p>
                <a:pPr algn="l" rtl="0"/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24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𝑞𝑑𝑥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nary>
                          <m:naryPr>
                            <m:limLoc m:val="undOvr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𝑑𝑇</m:t>
                            </m:r>
                          </m:e>
                        </m:nary>
                      </m:e>
                    </m:nary>
                  </m:oMath>
                </a14:m>
                <a:endParaRPr lang="en-US" sz="2400" dirty="0" smtClean="0"/>
              </a:p>
              <a:p>
                <a:pPr algn="l" rtl="0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2400" b="0" dirty="0" smtClean="0"/>
              </a:p>
              <a:p>
                <a:pPr algn="l" rtl="0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:pPr algn="l" rt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05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100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20</m:t>
                            </m:r>
                          </m:e>
                        </m:d>
                      </m:e>
                    </m:d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5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1000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ar-IQ" sz="24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>
                <a:blip r:embed="rId2"/>
                <a:stretch>
                  <a:fillRect l="-1037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Plane wall conduction with heat generation</a:t>
            </a:r>
            <a:endParaRPr lang="ar-IQ" b="1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838201" y="2133600"/>
                <a:ext cx="7696200" cy="3777622"/>
              </a:xfrm>
            </p:spPr>
            <p:txBody>
              <a:bodyPr>
                <a:noAutofit/>
              </a:bodyPr>
              <a:lstStyle/>
              <a:p>
                <a:pPr algn="l" rtl="0"/>
                <a:r>
                  <a:rPr lang="en-US" sz="2400" dirty="0" smtClean="0"/>
                  <a:t>The wall with heat generation or heat source at steady state, its differential equation of temperature  distribution is: </a:t>
                </a:r>
              </a:p>
              <a:p>
                <a:pPr algn="l" rtl="0"/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d>
                      <m:dPr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f>
                          <m:f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𝑑𝑇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̈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 smtClean="0"/>
                  <a:t>    where 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</m:oMath>
                </a14:m>
                <a:r>
                  <a:rPr lang="en-US" sz="2400" dirty="0" smtClean="0"/>
                  <a:t> is heat generation per unit volume (some times is denoted 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endParaRPr lang="en-US" sz="2400" dirty="0" smtClean="0"/>
              </a:p>
              <a:p>
                <a:pPr algn="l" rtl="0"/>
                <a:r>
                  <a:rPr lang="en-US" sz="2400" dirty="0" smtClean="0"/>
                  <a:t>Where the thermal conductivity is constant </a:t>
                </a:r>
              </a:p>
              <a:p>
                <a:pPr algn="l" rtl="0"/>
                <a:r>
                  <a:rPr lang="en-US" sz="2400" dirty="0" smtClean="0"/>
                  <a:t>k= constant, then </a:t>
                </a:r>
              </a:p>
              <a:p>
                <a:pPr algn="l" rtl="0"/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2400" dirty="0" smtClean="0"/>
                  <a:t> </a:t>
                </a:r>
                <a:endParaRPr lang="ar-IQ" sz="24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2133600"/>
                <a:ext cx="7696200" cy="3777622"/>
              </a:xfrm>
              <a:blipFill>
                <a:blip r:embed="rId2"/>
                <a:stretch>
                  <a:fillRect l="-1109" t="-1290" r="-1981" b="-2258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5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8600"/>
                <a:ext cx="8229600" cy="5897563"/>
              </a:xfrm>
            </p:spPr>
            <p:txBody>
              <a:bodyPr>
                <a:normAutofit/>
              </a:bodyPr>
              <a:lstStyle/>
              <a:p>
                <a:pPr marL="0" indent="0" algn="just" rtl="0">
                  <a:buNone/>
                </a:pPr>
                <a:r>
                  <a:rPr lang="en-US" sz="2400" dirty="0" smtClean="0"/>
                  <a:t>solution this equation is by integration, and that required two boundary condition depending on the problem.</a:t>
                </a:r>
              </a:p>
              <a:p>
                <a:pPr marL="0" indent="0" algn="just" rtl="0">
                  <a:buNone/>
                </a:pPr>
                <a:r>
                  <a:rPr lang="en-US" sz="2400" dirty="0" smtClean="0"/>
                  <a:t>1-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wall is of constant thermal conductivity k and heat generation(source)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, its thickness L and one surface is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and the other surface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. It is wonted to find the temperature distribution through this wall. </a:t>
                </a:r>
                <a:endParaRPr lang="en-US" sz="2400" dirty="0" smtClean="0"/>
              </a:p>
              <a:p>
                <a:pPr marL="0" indent="0" algn="l" rtl="0">
                  <a:buNone/>
                </a:pPr>
                <a:r>
                  <a:rPr lang="en-US" sz="2400" dirty="0" smtClean="0"/>
                  <a:t>The differential equation used is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</a:rPr>
                          <m:t>𝑇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pPr marL="0" indent="0" algn="l" rtl="0">
                  <a:buNone/>
                </a:pPr>
                <a:r>
                  <a:rPr lang="en-US" sz="2400" dirty="0" smtClean="0"/>
                  <a:t>Boundary conditions are </a:t>
                </a:r>
              </a:p>
              <a:p>
                <a:pPr marL="0" indent="0" algn="l" rtl="0">
                  <a:buNone/>
                </a:pPr>
                <a:r>
                  <a:rPr lang="en-US" sz="2400" dirty="0" smtClean="0"/>
                  <a:t>At    x=0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2400" dirty="0" smtClean="0"/>
                  <a:t>     and  at  x=L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endParaRPr lang="ar-IQ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8600"/>
                <a:ext cx="8229600" cy="5897563"/>
              </a:xfrm>
              <a:blipFill rotWithShape="1">
                <a:blip r:embed="rId2"/>
                <a:stretch>
                  <a:fillRect l="-1111" t="-827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8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sz="2400" dirty="0" smtClean="0"/>
                  <a:t>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IQ" sz="240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ar-IQ" sz="2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ar-IQ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ar-IQ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pPr algn="l" rtl="0"/>
                <a:endParaRPr lang="en-US" sz="2400" dirty="0" smtClean="0"/>
              </a:p>
              <a:p>
                <a:pPr algn="l" rtl="0"/>
                <a:r>
                  <a:rPr lang="en-US" sz="2400" dirty="0" smtClean="0"/>
                  <a:t>By first integrating </a:t>
                </a:r>
              </a:p>
              <a:p>
                <a:pPr algn="l" rtl="0"/>
                <a14:m>
                  <m:oMath xmlns:m="http://schemas.openxmlformats.org/officeDocument/2006/math">
                    <m:f>
                      <m:fPr>
                        <m:ctrlPr>
                          <a:rPr lang="ar-IQ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𝑑𝑇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ar-IQ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algn="l" rtl="0"/>
                <a:r>
                  <a:rPr lang="en-US" sz="2400" dirty="0" smtClean="0"/>
                  <a:t>Second integration gives</a:t>
                </a:r>
              </a:p>
              <a:p>
                <a:pPr algn="l" rtl="0"/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</m:acc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den>
                    </m:f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400" b="1" dirty="0" smtClean="0"/>
                  <a:t>            T.D.E</a:t>
                </a:r>
              </a:p>
              <a:p>
                <a:pPr algn="l" rtl="0"/>
                <a:r>
                  <a:rPr lang="en-US" sz="2400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are integration constants </a:t>
                </a:r>
              </a:p>
              <a:p>
                <a:pPr algn="l" rtl="0"/>
                <a:r>
                  <a:rPr lang="en-US" sz="2400" dirty="0" smtClean="0"/>
                  <a:t>From B.C. 1 where x=0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endParaRPr lang="en-US" sz="2400" b="0" dirty="0" smtClean="0"/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sSup>
                          <m:sSup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endParaRPr lang="ar-IQ" sz="24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  <a:blipFill>
                <a:blip r:embed="rId2"/>
                <a:stretch>
                  <a:fillRect l="-1037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81000"/>
            <a:ext cx="175260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14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304800"/>
                <a:ext cx="8229600" cy="6324600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sz="2400" dirty="0" smtClean="0"/>
                  <a:t>From B.C.2  where x=L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lang="ar-IQ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algn="l" rtl="0"/>
                <a:r>
                  <a:rPr lang="en-US" sz="2400" dirty="0" smtClean="0"/>
                  <a:t>Then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pPr algn="l" rtl="0"/>
                <a:r>
                  <a:rPr lang="en-US" sz="2400" dirty="0" smtClean="0"/>
                  <a:t>The T.D.E  which is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algn="l" rtl="0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den>
                        </m:f>
                        <m:d>
                          <m:d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̈"/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algn="l" rtl="0"/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</m:acc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den>
                    </m:f>
                    <m:d>
                      <m:d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sub>
                        </m:sSub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b>
                        </m:sSub>
                      </m:e>
                    </m:d>
                    <m:f>
                      <m:f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den>
                    </m:f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b>
                    </m:sSub>
                  </m:oMath>
                </a14:m>
                <a:endParaRPr lang="en-US" sz="2400" b="1" dirty="0" smtClean="0"/>
              </a:p>
              <a:p>
                <a:pPr algn="l" rtl="0"/>
                <a:r>
                  <a:rPr lang="en-US" sz="2400" dirty="0" smtClean="0"/>
                  <a:t>To prove that this equation is write substituting the x values at boundary locations, it gives the same values of temperatures as in B.Cs</a:t>
                </a:r>
              </a:p>
              <a:p>
                <a:endParaRPr lang="ar-IQ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304800"/>
                <a:ext cx="8229600" cy="6324600"/>
              </a:xfrm>
              <a:blipFill>
                <a:blip r:embed="rId2"/>
                <a:stretch>
                  <a:fillRect l="-1037" t="-771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9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8600"/>
                <a:ext cx="8229600" cy="5897563"/>
              </a:xfrm>
            </p:spPr>
            <p:txBody>
              <a:bodyPr/>
              <a:lstStyle/>
              <a:p>
                <a:pPr algn="l" rtl="0"/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sz="2400" dirty="0" smtClean="0"/>
                  <a:t>To find the heat flux at each surface we will use the following: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𝑑𝑇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US" sz="2400" b="0" dirty="0" smtClean="0"/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ar-IQ" sz="2400" i="1" smtClean="0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ar-IQ" sz="2400" i="1" smtClean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ar-IQ" sz="240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ar-IQ" sz="24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f>
                              <m:fPr>
                                <m:ctrlPr>
                                  <a:rPr lang="ar-IQ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𝑑𝑇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ar-IQ" sz="24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e>
                    </m:d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2400" dirty="0" smtClean="0"/>
                  <a:t>)=-k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acc>
                                  <m:accPr>
                                    <m:chr m:val="̇"/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acc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b>
                                </m:sSub>
                              </m:e>
                            </m:d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/>
                  <a:t>=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̈"/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den>
                        </m:f>
                      </m:e>
                    </m:d>
                  </m:oMath>
                </a14:m>
                <a:endParaRPr lang="en-US" sz="2400" dirty="0" smtClean="0"/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ar-IQ" sz="2400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ar-IQ" sz="2400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ar-IQ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ar-IQ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f>
                              <m:fPr>
                                <m:ctrlPr>
                                  <a:rPr lang="ar-IQ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𝑑𝑇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̈"/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</m:acc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pPr algn="l" rtl="0"/>
                <a:r>
                  <a:rPr lang="en-US" dirty="0" smtClean="0"/>
                  <a:t>We find the  total heat  transfer is equal  to heat generation </a:t>
                </a:r>
              </a:p>
              <a:p>
                <a:pPr algn="l" rtl="0"/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𝑔𝐿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</m:e>
                    </m:acc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IQ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ar-IQ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IQ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ar-IQ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̈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+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̈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𝑔𝐿</m:t>
                            </m:r>
                          </m:e>
                        </m:acc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𝑔𝐿</m:t>
                            </m:r>
                          </m:e>
                        </m:acc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acc>
                      <m:accPr>
                        <m:chr m:val="̈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𝐿</m:t>
                    </m:r>
                  </m:oMath>
                </a14:m>
                <a:endParaRPr lang="ar-IQ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8600"/>
                <a:ext cx="8229600" cy="5897563"/>
              </a:xfrm>
              <a:blipFill rotWithShape="1">
                <a:blip r:embed="rId2"/>
                <a:stretch>
                  <a:fillRect l="-963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4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</p:spPr>
            <p:txBody>
              <a:bodyPr>
                <a:normAutofit lnSpcReduction="10000"/>
              </a:bodyPr>
              <a:lstStyle/>
              <a:p>
                <a:pPr algn="l" rtl="0"/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sz="2400" dirty="0" smtClean="0"/>
                  <a:t>To find the location and magnitude of the maximum temperature in the wall, we will derive the T.D.E by x and equal it to zero:</a:t>
                </a:r>
                <a:endParaRPr lang="en-US" sz="2400" dirty="0"/>
              </a:p>
              <a:p>
                <a:pPr algn="l" rtl="0"/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</m:acc>
                      </m:num>
                      <m:den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den>
                    </m:f>
                    <m:d>
                      <m:d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sub>
                        </m:s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b>
                        </m:sSub>
                      </m:e>
                    </m:d>
                    <m:f>
                      <m:f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den>
                    </m:f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algn="l" rtl="0"/>
                <a14:m>
                  <m:oMath xmlns:m="http://schemas.openxmlformats.org/officeDocument/2006/math">
                    <m:f>
                      <m:fPr>
                        <m:ctrlPr>
                          <a:rPr lang="ar-IQ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𝑑𝑇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ar-IQ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IQ" sz="2400" b="0" i="1" smtClean="0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ar-IQ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num>
                      <m:den>
                        <m:r>
                          <a:rPr lang="ar-IQ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d>
                      <m:dPr>
                        <m:ctrlPr>
                          <a:rPr lang="ar-IQ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ar-IQ" sz="24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ar-IQ" sz="2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IQ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ar-IQ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ar-IQ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e>
                    </m:d>
                    <m:f>
                      <m:fPr>
                        <m:ctrlPr>
                          <a:rPr lang="ar-IQ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ar-IQ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  <m:r>
                      <a:rPr lang="ar-IQ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ar-IQ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ar-IQ" sz="2400" b="0" dirty="0" smtClean="0"/>
              </a:p>
              <a:p>
                <a:pPr algn="l" rtl="0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acc>
                          <m:accPr>
                            <m:chr m:val="̈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e>
                    </m:d>
                  </m:oMath>
                </a14:m>
                <a:endParaRPr lang="en-US" sz="2400" b="0" dirty="0" smtClean="0"/>
              </a:p>
              <a:p>
                <a:pPr algn="l" rtl="0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acc>
                          <m:accPr>
                            <m:chr m:val="̈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 smtClean="0"/>
                  <a:t> </a:t>
                </a:r>
              </a:p>
              <a:p>
                <a:pPr marL="0" indent="0" algn="l" rtl="0">
                  <a:buNone/>
                </a:pPr>
                <a:r>
                  <a:rPr lang="en-US" sz="2400" dirty="0" smtClean="0"/>
                  <a:t>By substituting this T.D.E we will find the maximum temperature.</a:t>
                </a:r>
                <a:endParaRPr lang="ar-IQ" sz="24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  <a:blipFill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698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Heat Conduction Equation</a:t>
            </a:r>
            <a:endParaRPr lang="ar-IQ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r>
                  <a:rPr lang="en-US" sz="2400" dirty="0" smtClean="0"/>
                  <a:t>One dimensional (Plane wall)</a:t>
                </a:r>
              </a:p>
              <a:p>
                <a:pPr algn="l" rtl="0"/>
                <a:r>
                  <a:rPr lang="en-US" sz="2400" dirty="0" smtClean="0"/>
                  <a:t>Steady state with no heat generation is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d>
                      <m:dPr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𝐴𝑘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𝑑𝑇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algn="l" rtl="0"/>
                <a:r>
                  <a:rPr lang="en-US" sz="2400" dirty="0" smtClean="0"/>
                  <a:t>When A=constant,  and </a:t>
                </a:r>
              </a:p>
              <a:p>
                <a:pPr algn="l" rtl="0"/>
                <a:r>
                  <a:rPr lang="en-US" sz="2400" dirty="0"/>
                  <a:t> </a:t>
                </a:r>
                <a:r>
                  <a:rPr lang="en-US" sz="2400" dirty="0" smtClean="0"/>
                  <a:t>           K= constant, then</a:t>
                </a:r>
              </a:p>
              <a:p>
                <a:pPr algn="l" rtl="0"/>
                <a:r>
                  <a:rPr lang="en-US" sz="2400" dirty="0"/>
                  <a:t> </a:t>
                </a:r>
                <a:r>
                  <a:rPr lang="en-US" sz="2400" dirty="0" smtClean="0"/>
                  <a:t>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 smtClean="0"/>
                  <a:t>   </a:t>
                </a:r>
                <a:endParaRPr lang="ar-IQ" sz="24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95" t="-1290" r="-5828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9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8600"/>
                <a:ext cx="8229600" cy="5897563"/>
              </a:xfrm>
            </p:spPr>
            <p:txBody>
              <a:bodyPr>
                <a:normAutofit/>
              </a:bodyPr>
              <a:lstStyle/>
              <a:p>
                <a:pPr algn="just" rtl="0"/>
                <a:r>
                  <a:rPr lang="en-US" sz="2400" dirty="0" smtClean="0">
                    <a:solidFill>
                      <a:srgbClr val="7030A0"/>
                    </a:solidFill>
                  </a:rPr>
                  <a:t>Example:</a:t>
                </a:r>
                <a:r>
                  <a:rPr lang="en-US" sz="2400" dirty="0" smtClean="0"/>
                  <a:t> </a:t>
                </a:r>
                <a:r>
                  <a:rPr lang="en-US" sz="2400" b="1" dirty="0" smtClean="0">
                    <a:solidFill>
                      <a:srgbClr val="00B050"/>
                    </a:solidFill>
                  </a:rPr>
                  <a:t>A plane wall of thickness 30cm and its material is of thermal conductivity 12W/m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2400" b="1" dirty="0" smtClean="0">
                    <a:solidFill>
                      <a:srgbClr val="00B050"/>
                    </a:solidFill>
                  </a:rPr>
                  <a:t> the heat generation in the wall is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𝑾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400" b="1" dirty="0" smtClean="0">
                    <a:solidFill>
                      <a:srgbClr val="00B050"/>
                    </a:solidFill>
                  </a:rPr>
                  <a:t>. The wall surfaces temperatures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2400" b="1" dirty="0" smtClean="0">
                    <a:solidFill>
                      <a:srgbClr val="00B050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𝟒𝟎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b="1" dirty="0" smtClean="0">
                    <a:solidFill>
                      <a:srgbClr val="00B050"/>
                    </a:solidFill>
                  </a:rPr>
                  <a:t> Find the temperature distribution equation (T.D.E), location of maximum temperature and its value. The heat transfer from each surface per unit area. </a:t>
                </a:r>
              </a:p>
              <a:p>
                <a:pPr algn="just" rtl="0"/>
                <a:r>
                  <a:rPr lang="en-US" sz="2400" u="sng" dirty="0" smtClean="0"/>
                  <a:t>Solution:</a:t>
                </a:r>
                <a:r>
                  <a:rPr lang="en-US" sz="2400" dirty="0" smtClean="0"/>
                  <a:t> pane wall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 smtClean="0"/>
                  <a:t>  k=12W/m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 smtClean="0"/>
                  <a:t>  the temperatures are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40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 smtClean="0"/>
              </a:p>
              <a:p>
                <a:pPr algn="just" rtl="0"/>
                <a:r>
                  <a:rPr lang="en-US" sz="2400" dirty="0" smtClean="0"/>
                  <a:t>Properties: The properties are constant.</a:t>
                </a:r>
              </a:p>
              <a:p>
                <a:pPr marL="0" indent="0" algn="just" rtl="0">
                  <a:buNone/>
                </a:pPr>
                <a:r>
                  <a:rPr lang="en-US" sz="2400" dirty="0" smtClean="0"/>
                  <a:t>Assumption: the condition is steady one-dimension with heat generation.  </a:t>
                </a:r>
                <a:endParaRPr lang="ar-IQ" sz="24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8600"/>
                <a:ext cx="8229600" cy="5897563"/>
              </a:xfrm>
              <a:blipFill>
                <a:blip r:embed="rId2"/>
                <a:stretch>
                  <a:fillRect l="-1111" t="-827" r="-1111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236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8600"/>
                <a:ext cx="8229600" cy="5897563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sz="2400" dirty="0" smtClean="0"/>
                  <a:t>Analysis: The differential equation for plane wall with heat generation and steady state is </a:t>
                </a:r>
              </a:p>
              <a:p>
                <a:pPr algn="l" rtl="0"/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400" dirty="0" smtClean="0"/>
                  <a:t> and </a:t>
                </a:r>
              </a:p>
              <a:p>
                <a:pPr algn="l" rtl="0"/>
                <a:r>
                  <a:rPr lang="en-US" sz="2400" dirty="0" smtClean="0"/>
                  <a:t>B.C.1  x=0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 smtClean="0"/>
              </a:p>
              <a:p>
                <a:pPr algn="l" rtl="0"/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</m:acc>
                      </m:num>
                      <m:den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den>
                    </m:f>
                    <m:d>
                      <m:d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𝑳𝒙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sub>
                        </m:s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b>
                        </m:sSub>
                      </m:e>
                    </m:d>
                    <m:f>
                      <m:f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den>
                    </m:f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algn="l" rtl="0"/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num>
                      <m:den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𝟏𝟐</m:t>
                        </m:r>
                      </m:den>
                    </m:f>
                    <m:d>
                      <m:d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𝟒𝟎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e>
                    </m:d>
                    <m:f>
                      <m:f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𝟐𝟎</m:t>
                    </m:r>
                  </m:oMath>
                </a14:m>
                <a:endParaRPr lang="en-US" sz="2400" b="1" dirty="0" smtClean="0">
                  <a:solidFill>
                    <a:srgbClr val="0070C0"/>
                  </a:solidFill>
                </a:endParaRPr>
              </a:p>
              <a:p>
                <a:pPr algn="l" rtl="0"/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𝟏𝟐𝟓𝟎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𝟐𝟎</m:t>
                    </m:r>
                  </m:oMath>
                </a14:m>
                <a:r>
                  <a:rPr lang="en-US" sz="2400" b="1" dirty="0" smtClean="0">
                    <a:solidFill>
                      <a:srgbClr val="0070C0"/>
                    </a:solidFill>
                  </a:rPr>
                  <a:t> </a:t>
                </a:r>
              </a:p>
              <a:p>
                <a:pPr algn="l" rtl="0"/>
                <a:r>
                  <a:rPr lang="en-US" sz="2400" b="1" dirty="0" smtClean="0">
                    <a:solidFill>
                      <a:srgbClr val="0070C0"/>
                    </a:solidFill>
                  </a:rPr>
                  <a:t>This is the T.D.E </a:t>
                </a:r>
              </a:p>
              <a:p>
                <a:endParaRPr lang="en-US" b="1" dirty="0">
                  <a:solidFill>
                    <a:srgbClr val="0070C0"/>
                  </a:solidFill>
                </a:endParaRPr>
              </a:p>
              <a:p>
                <a:endParaRPr lang="en-US" dirty="0" smtClean="0"/>
              </a:p>
              <a:p>
                <a:endParaRPr lang="ar-IQ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8600"/>
                <a:ext cx="8229600" cy="5897563"/>
              </a:xfrm>
              <a:blipFill>
                <a:blip r:embed="rId2"/>
                <a:stretch>
                  <a:fillRect l="-1037" t="-827" r="-1778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168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9086011"/>
              </p:ext>
            </p:extLst>
          </p:nvPr>
        </p:nvGraphicFramePr>
        <p:xfrm>
          <a:off x="6172200" y="304800"/>
          <a:ext cx="2514600" cy="3291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57300">
                  <a:extLst>
                    <a:ext uri="{9D8B030D-6E8A-4147-A177-3AD203B41FA5}">
                      <a16:colId xmlns="" xmlns:a16="http://schemas.microsoft.com/office/drawing/2014/main" val="3657153148"/>
                    </a:ext>
                  </a:extLst>
                </a:gridCol>
                <a:gridCol w="1257300">
                  <a:extLst>
                    <a:ext uri="{9D8B030D-6E8A-4147-A177-3AD203B41FA5}">
                      <a16:colId xmlns="" xmlns:a16="http://schemas.microsoft.com/office/drawing/2014/main" val="802977733"/>
                    </a:ext>
                  </a:extLst>
                </a:gridCol>
              </a:tblGrid>
              <a:tr h="276225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T  C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X  m</a:t>
                      </a:r>
                      <a:endParaRPr lang="ar-IQ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12186875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r" rtl="0" fontAlgn="b"/>
                      <a:r>
                        <a:rPr lang="ar-IQ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0</a:t>
                      </a:r>
                      <a:endParaRPr lang="ar-IQ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12594474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r" rtl="0" fontAlgn="b"/>
                      <a:r>
                        <a:rPr lang="ar-IQ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38.958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0.05</a:t>
                      </a:r>
                      <a:endParaRPr lang="ar-IQ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1148174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r" rtl="0" fontAlgn="b"/>
                      <a:r>
                        <a:rPr lang="ar-IQ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51.667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0.10</a:t>
                      </a:r>
                      <a:endParaRPr lang="ar-IQ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78348076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r" rtl="0" fontAlgn="b"/>
                      <a:r>
                        <a:rPr lang="ar-IQ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58.125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0.15</a:t>
                      </a:r>
                      <a:endParaRPr lang="ar-IQ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98671504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59.028</a:t>
                      </a:r>
                      <a:endParaRPr lang="ar-IQ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0.1767</a:t>
                      </a:r>
                      <a:endParaRPr lang="ar-IQ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46968129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r" rtl="0" fontAlgn="b"/>
                      <a:r>
                        <a:rPr lang="ar-IQ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58.333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0.20</a:t>
                      </a:r>
                      <a:endParaRPr lang="ar-IQ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78671432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r" rtl="0" fontAlgn="b"/>
                      <a:r>
                        <a:rPr lang="ar-IQ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52.291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0.25</a:t>
                      </a:r>
                      <a:endParaRPr lang="ar-IQ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13298742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r" rtl="0" fontAlgn="b"/>
                      <a:r>
                        <a:rPr lang="ar-IQ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0.3</a:t>
                      </a:r>
                      <a:endParaRPr lang="ar-IQ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04522653"/>
                  </a:ext>
                </a:extLst>
              </a:tr>
            </a:tbl>
          </a:graphicData>
        </a:graphic>
      </p:graphicFrame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5" name="مخطط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6166702"/>
              </p:ext>
            </p:extLst>
          </p:nvPr>
        </p:nvGraphicFramePr>
        <p:xfrm>
          <a:off x="1600200" y="914400"/>
          <a:ext cx="2895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7062" y="4038600"/>
            <a:ext cx="280987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022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76592" y="152400"/>
                <a:ext cx="8229600" cy="5897563"/>
              </a:xfrm>
            </p:spPr>
            <p:txBody>
              <a:bodyPr/>
              <a:lstStyle/>
              <a:p>
                <a:pPr algn="l" rtl="0"/>
                <a:r>
                  <a:rPr lang="en-US" sz="2400" dirty="0" smtClean="0"/>
                  <a:t>To the location of the maximum temperature</a:t>
                </a:r>
              </a:p>
              <a:p>
                <a:pPr algn="l" rtl="0"/>
                <a:r>
                  <a:rPr lang="en-US" sz="2400" b="1" dirty="0" smtClean="0">
                    <a:solidFill>
                      <a:srgbClr val="0070C0"/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𝟏𝟐𝟓𝟎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𝟐𝟎</m:t>
                    </m:r>
                  </m:oMath>
                </a14:m>
                <a:r>
                  <a:rPr lang="en-US" sz="2400" b="1" dirty="0">
                    <a:solidFill>
                      <a:srgbClr val="0070C0"/>
                    </a:solidFill>
                  </a:rPr>
                  <a:t> </a:t>
                </a:r>
              </a:p>
              <a:p>
                <a:pPr algn="l" rtl="0"/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𝑑𝑇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1250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b="0" dirty="0" smtClean="0"/>
              </a:p>
              <a:p>
                <a:pPr algn="l" rtl="0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1250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3533</m:t>
                    </m:r>
                  </m:oMath>
                </a14:m>
                <a:endParaRPr lang="en-US" sz="2400" b="0" dirty="0" smtClean="0"/>
              </a:p>
              <a:p>
                <a:pPr algn="l" rtl="0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3533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b="0" dirty="0" smtClean="0"/>
                  <a:t>=0.1767m=17.67cm</a:t>
                </a:r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1250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1767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1767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1767</m:t>
                            </m:r>
                          </m:e>
                        </m:d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400" b="0" i="1" smtClean="0">
                            <a:latin typeface="Cambria Math"/>
                          </a:rPr>
                          <m:t>9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028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400" dirty="0" smtClean="0"/>
              </a:p>
              <a:p>
                <a:pPr algn="l" rtl="0"/>
                <a:r>
                  <a:rPr lang="en-US" sz="2400" dirty="0" smtClean="0"/>
                  <a:t>Now to find heat flux at x=0m and x=0.3m </a:t>
                </a:r>
              </a:p>
              <a:p>
                <a:pPr marL="0" indent="0" algn="l" rtl="0">
                  <a:buNone/>
                </a:pPr>
                <a:endParaRPr lang="en-US" dirty="0"/>
              </a:p>
              <a:p>
                <a:pPr algn="l" rtl="0"/>
                <a:endParaRPr lang="en-US" dirty="0" smtClean="0"/>
              </a:p>
              <a:p>
                <a:pPr algn="l" rtl="0"/>
                <a:endParaRPr lang="ar-IQ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6592" y="152400"/>
                <a:ext cx="8229600" cy="5897563"/>
              </a:xfrm>
              <a:blipFill rotWithShape="1">
                <a:blip r:embed="rId2"/>
                <a:stretch>
                  <a:fillRect l="-963" t="-8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430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"/>
                <a:ext cx="8229600" cy="5973763"/>
              </a:xfrm>
            </p:spPr>
            <p:txBody>
              <a:bodyPr/>
              <a:lstStyle/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𝑑𝑇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12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𝑑𝑇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1250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20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:pPr algn="l" rtl="0"/>
                <a:r>
                  <a:rPr lang="en-US" sz="2400" b="0" dirty="0" smtClean="0"/>
                  <a:t>    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5300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ar-IQ" sz="2400" dirty="0" smtClean="0"/>
              </a:p>
              <a:p>
                <a:endParaRPr lang="en-US" sz="2400" dirty="0" smtClean="0"/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ar-IQ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f>
                              <m:f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𝑑𝑇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12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𝑑𝑇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1250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20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3700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pPr algn="l" rtl="0"/>
                <a:r>
                  <a:rPr lang="en-US" sz="2400" dirty="0" smtClean="0"/>
                  <a:t>We can see that heat generation is equal to the heat flow from the two surfaces </a:t>
                </a:r>
              </a:p>
              <a:p>
                <a:pPr algn="l" rtl="0"/>
                <a:r>
                  <a:rPr lang="en-US" sz="2400" dirty="0" smtClean="0"/>
                  <a:t>That 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3700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5300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30000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ar-IQ" sz="24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"/>
                <a:ext cx="8229600" cy="5973763"/>
              </a:xfrm>
              <a:blipFill>
                <a:blip r:embed="rId2"/>
                <a:stretch>
                  <a:fillRect l="-1037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932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2- Heat generation in a wall of the same surface temperature</a:t>
            </a:r>
            <a:endParaRPr lang="ar-IQ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46237"/>
                <a:ext cx="8229600" cy="5211763"/>
              </a:xfrm>
            </p:spPr>
            <p:txBody>
              <a:bodyPr/>
              <a:lstStyle/>
              <a:p>
                <a:pPr algn="just" rtl="0"/>
                <a:r>
                  <a:rPr lang="en-US" sz="2400" dirty="0" smtClean="0"/>
                  <a:t>Let us take a wall of thickness 2L and thermal conductivity k. The heat generation in the wall is 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2400" dirty="0" smtClean="0"/>
                  <a:t>The temperatures of the two sides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𝐹𝑖𝑛𝑑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400" b="0" dirty="0" smtClean="0"/>
              </a:p>
              <a:p>
                <a:pPr algn="l" rtl="0"/>
                <a:r>
                  <a:rPr lang="en-US" sz="2400" dirty="0" smtClean="0"/>
                  <a:t>The Differential equation is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pPr algn="l" rtl="0"/>
                <a:r>
                  <a:rPr lang="en-US" sz="2400" dirty="0" smtClean="0"/>
                  <a:t>The boundary conditions are </a:t>
                </a:r>
              </a:p>
              <a:p>
                <a:pPr algn="l" rtl="0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=±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   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𝑑𝑇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dirty="0" smtClean="0"/>
              </a:p>
              <a:p>
                <a:endParaRPr lang="ar-IQ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46237"/>
                <a:ext cx="8229600" cy="5211763"/>
              </a:xfrm>
              <a:blipFill>
                <a:blip r:embed="rId2"/>
                <a:stretch>
                  <a:fillRect l="-1037" t="-936" r="-1111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2250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عنصر نائب للمحتوى 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sz="2400" dirty="0" smtClean="0"/>
                  <a:t>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2400" dirty="0" smtClean="0"/>
                  <a:t>            by integration</a:t>
                </a:r>
              </a:p>
              <a:p>
                <a:pPr algn="l" rtl="0"/>
                <a:r>
                  <a:rPr lang="en-US" sz="2400" dirty="0" smtClean="0"/>
                  <a:t> </a:t>
                </a:r>
              </a:p>
              <a:p>
                <a:pPr algn="l" rtl="0"/>
                <a14:m>
                  <m:oMath xmlns:m="http://schemas.openxmlformats.org/officeDocument/2006/math">
                    <m:f>
                      <m:fPr>
                        <m:ctrlPr>
                          <a:rPr lang="ar-IQ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𝑑𝑇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ar-IQ" sz="24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ar-IQ" sz="2400" b="0" i="1" smtClean="0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ar-IQ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ar-IQ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ar-IQ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ar-IQ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ar-IQ" sz="2400" dirty="0" smtClean="0"/>
              </a:p>
              <a:p>
                <a:pPr algn="l" rtl="0"/>
                <a:r>
                  <a:rPr lang="en-US" sz="2400" dirty="0" smtClean="0"/>
                  <a:t>From B.C.2 where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𝑑𝑇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b="0" dirty="0" smtClean="0"/>
              </a:p>
              <a:p>
                <a:pPr algn="l" rtl="0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b="0" dirty="0" smtClean="0"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sz="2400" dirty="0" smtClean="0">
                    <a:ea typeface="Cambria Math" panose="02040503050406030204" pitchFamily="18" charset="0"/>
                  </a:rPr>
                  <a:t>The differential equation becomes</a:t>
                </a:r>
                <a:endParaRPr lang="en-US" sz="2400" b="0" dirty="0" smtClean="0">
                  <a:ea typeface="Cambria Math" panose="02040503050406030204" pitchFamily="18" charset="0"/>
                </a:endParaRPr>
              </a:p>
              <a:p>
                <a:pPr algn="l" rtl="0"/>
                <a14:m>
                  <m:oMath xmlns:m="http://schemas.openxmlformats.org/officeDocument/2006/math">
                    <m:f>
                      <m:fPr>
                        <m:ctrlPr>
                          <a:rPr lang="ar-IQ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𝑑𝑇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ar-IQ" sz="24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ar-IQ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ar-IQ" sz="2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2400" dirty="0" smtClean="0"/>
                  <a:t>   and by integrating this equation we get</a:t>
                </a:r>
              </a:p>
              <a:p>
                <a:pPr algn="l" rtl="0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       B.C.1 x=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endParaRPr lang="ar-IQ" sz="2400" dirty="0"/>
              </a:p>
            </p:txBody>
          </p:sp>
        </mc:Choice>
        <mc:Fallback xmlns="">
          <p:sp>
            <p:nvSpPr>
              <p:cNvPr id="5" name="عنصر نائب للمحتوى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  <a:blipFill>
                <a:blip r:embed="rId2"/>
                <a:stretch>
                  <a:fillRect l="-1037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533400"/>
            <a:ext cx="2076450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210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8600"/>
                <a:ext cx="8229600" cy="5897563"/>
              </a:xfrm>
            </p:spPr>
            <p:txBody>
              <a:bodyPr>
                <a:normAutofit/>
              </a:bodyPr>
              <a:lstStyle/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b="0" i="1" dirty="0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sSup>
                          <m:sSupPr>
                            <m:ctrlPr>
                              <a:rPr lang="en-US" sz="2400" i="1" dirty="0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algn="l" rtl="0"/>
                <a:endParaRPr lang="en-US" sz="2400" dirty="0" smtClean="0"/>
              </a:p>
              <a:p>
                <a:pPr algn="l" rtl="0"/>
                <a:r>
                  <a:rPr lang="en-US" sz="2400" dirty="0" smtClean="0"/>
                  <a:t>The T.D.E is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sz="2400" dirty="0" smtClean="0"/>
                  <a:t>   </a:t>
                </a:r>
                <a:endParaRPr lang="ar-IQ" sz="2400" dirty="0" smtClean="0"/>
              </a:p>
              <a:p>
                <a:endParaRPr lang="en-US" sz="2400" dirty="0" smtClean="0"/>
              </a:p>
              <a:p>
                <a:pPr algn="l" rtl="0"/>
                <a:r>
                  <a:rPr lang="en-US" sz="2400" dirty="0" smtClean="0"/>
                  <a:t>OR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b="0" dirty="0" smtClean="0"/>
                  <a:t>              (1)</a:t>
                </a:r>
              </a:p>
              <a:p>
                <a:pPr algn="l" rtl="0"/>
                <a:r>
                  <a:rPr lang="en-US" sz="2400" dirty="0" smtClean="0"/>
                  <a:t>At the mid-line where x=0,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sSup>
                          <m:sSup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                                                             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 </a:t>
                </a:r>
              </a:p>
              <a:p>
                <a:pPr algn="l" rtl="0"/>
                <a:r>
                  <a:rPr lang="en-US" sz="2400" dirty="0" smtClean="0"/>
                  <a:t>By dividing eq.(1) by eq.(2), we get that </a:t>
                </a:r>
              </a:p>
              <a:p>
                <a:pPr algn="l" rtl="0"/>
                <a:r>
                  <a:rPr lang="en-US" sz="2400" dirty="0"/>
                  <a:t> </a:t>
                </a:r>
                <a:r>
                  <a:rPr lang="en-US" sz="2400" dirty="0" smtClean="0"/>
                  <a:t>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2400" dirty="0" smtClean="0"/>
                  <a:t>                                   (3)</a:t>
                </a:r>
                <a:endParaRPr lang="ar-IQ" sz="24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8600"/>
                <a:ext cx="8229600" cy="5897563"/>
              </a:xfrm>
              <a:blipFill>
                <a:blip r:embed="rId2"/>
                <a:stretch>
                  <a:fillRect l="-1037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462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Conduction Equation for Cylindrical wall </a:t>
            </a:r>
            <a:endParaRPr lang="ar-IQ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838201" y="2133600"/>
                <a:ext cx="7696200" cy="4267200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sz="2400" dirty="0" smtClean="0"/>
                  <a:t>Heat conduction equation for cylindrical wall with no heat generation becomes </a:t>
                </a:r>
              </a:p>
              <a:p>
                <a:pPr algn="l" rtl="0"/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𝑑𝑟</m:t>
                        </m:r>
                      </m:den>
                    </m:f>
                    <m:d>
                      <m:dPr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𝑘𝑟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𝑑𝑇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𝑑𝑟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  </m:t>
                    </m:r>
                  </m:oMath>
                </a14:m>
                <a:r>
                  <a:rPr lang="en-US" sz="2400" b="0" dirty="0" smtClean="0"/>
                  <a:t>-------------------(1)</a:t>
                </a:r>
              </a:p>
              <a:p>
                <a:pPr algn="l" rtl="0"/>
                <a:r>
                  <a:rPr lang="en-US" sz="2400" dirty="0" smtClean="0"/>
                  <a:t>And for k=constant, it becomes </a:t>
                </a:r>
              </a:p>
              <a:p>
                <a:pPr algn="l" rtl="0"/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𝑑𝑟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𝑑𝑇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𝑑𝑟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     --------------------(2)</a:t>
                </a:r>
              </a:p>
              <a:p>
                <a:pPr algn="l" rtl="0"/>
                <a:r>
                  <a:rPr lang="en-US" sz="2400" dirty="0" smtClean="0"/>
                  <a:t>If we take long cylinder with inner radius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 with temperature at that surface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, and outer radius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2400" dirty="0" smtClean="0"/>
                  <a:t> with temperature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2400" dirty="0" smtClean="0"/>
                  <a:t>. To find the T.D.E through this cylindrical wall, we take the eq.(2</a:t>
                </a:r>
                <a:r>
                  <a:rPr lang="en-US" dirty="0" smtClean="0"/>
                  <a:t>)   </a:t>
                </a:r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2133600"/>
                <a:ext cx="7696200" cy="4267200"/>
              </a:xfrm>
              <a:blipFill rotWithShape="1">
                <a:blip r:embed="rId2"/>
                <a:stretch>
                  <a:fillRect l="-1109" t="-1143" r="-1109" b="-3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38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</p:spPr>
            <p:txBody>
              <a:bodyPr/>
              <a:lstStyle/>
              <a:p>
                <a:pPr algn="l" rtl="0"/>
                <a:r>
                  <a:rPr lang="en-US" sz="2400" dirty="0" smtClean="0"/>
                  <a:t>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𝑑𝑟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𝑑𝑇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𝑑𝑟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 and the boundary conditions are: </a:t>
                </a:r>
              </a:p>
              <a:p>
                <a:pPr algn="l" rtl="0"/>
                <a:r>
                  <a:rPr lang="en-US" sz="2400" dirty="0"/>
                  <a:t> </a:t>
                </a:r>
                <a:r>
                  <a:rPr lang="en-US" sz="2400" dirty="0" smtClean="0"/>
                  <a:t>          B.C.1    at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      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</a:p>
              <a:p>
                <a:pPr algn="l" rtl="0"/>
                <a:r>
                  <a:rPr lang="en-US" sz="2400" dirty="0" smtClean="0"/>
                  <a:t>            B.C.2     at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    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</a:p>
              <a:p>
                <a:pPr algn="l" rtl="0"/>
                <a:r>
                  <a:rPr lang="en-US" sz="2400" dirty="0" smtClean="0"/>
                  <a:t>By integrating the differential equation  we get </a:t>
                </a:r>
              </a:p>
              <a:p>
                <a:pPr algn="l" rtl="0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𝑑𝑇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𝑑𝑟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f>
                      <m:fPr>
                        <m:ctrlPr>
                          <a:rPr lang="en-US" sz="2400" b="0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𝑑𝑇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𝑑𝑟</m:t>
                        </m:r>
                      </m:den>
                    </m:f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dirty="0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sz="2400" dirty="0" smtClean="0"/>
                  <a:t> </a:t>
                </a:r>
              </a:p>
              <a:p>
                <a:pPr algn="l" rtl="0"/>
                <a:r>
                  <a:rPr lang="en-US" sz="2400" dirty="0" smtClean="0"/>
                  <a:t>By second integrating it becomes </a:t>
                </a:r>
              </a:p>
              <a:p>
                <a:pPr algn="l" rtl="0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𝑙𝑛𝑟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  </a:t>
                </a:r>
              </a:p>
              <a:p>
                <a:pPr algn="l" rtl="0"/>
                <a:r>
                  <a:rPr lang="en-US" sz="2400" dirty="0" smtClean="0"/>
                  <a:t>By substituting the B.Cs, we get </a:t>
                </a:r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𝑙𝑛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/>
                  <a:t>  and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𝑙𝑛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/>
                  <a:t>         </a:t>
                </a:r>
                <a:endParaRPr lang="ar-IQ" sz="24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  <a:blipFill rotWithShape="1"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706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Conduction Equation</a:t>
            </a:r>
            <a:endParaRPr lang="ar-IQ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914401" y="2133600"/>
                <a:ext cx="7620000" cy="4419600"/>
              </a:xfrm>
            </p:spPr>
            <p:txBody>
              <a:bodyPr>
                <a:noAutofit/>
              </a:bodyPr>
              <a:lstStyle/>
              <a:p>
                <a:pPr algn="l" rtl="0"/>
                <a:r>
                  <a:rPr lang="en-US" sz="2400" dirty="0" smtClean="0"/>
                  <a:t>To integrate this equation we will fixed the boundary conditions at first</a:t>
                </a:r>
              </a:p>
              <a:p>
                <a:pPr algn="l" rtl="0"/>
                <a:r>
                  <a:rPr lang="en-US" sz="2400" dirty="0" smtClean="0"/>
                  <a:t>At X=0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algn="l" rtl="0"/>
                <a:r>
                  <a:rPr lang="en-US" sz="2400" dirty="0" smtClean="0"/>
                  <a:t>At X=L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b="0" dirty="0" smtClean="0"/>
              </a:p>
              <a:p>
                <a:pPr algn="l" rtl="0"/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den>
                    </m:f>
                    <m:d>
                      <m:dPr>
                        <m:ctrlP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𝑑𝑇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algn="l" rtl="0"/>
                <a:r>
                  <a:rPr lang="en-US" sz="2400" dirty="0" smtClean="0"/>
                  <a:t>By first integration </a:t>
                </a:r>
              </a:p>
              <a:p>
                <a:pPr algn="l" rtl="0"/>
                <a14:m>
                  <m:oMath xmlns:m="http://schemas.openxmlformats.org/officeDocument/2006/math">
                    <m:d>
                      <m:dPr>
                        <m:ctrlPr>
                          <a:rPr lang="ar-IQ" sz="240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ar-IQ" sz="2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𝑑𝑇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    </a:t>
                </a:r>
              </a:p>
              <a:p>
                <a:pPr algn="l" rtl="0"/>
                <a:r>
                  <a:rPr lang="en-US" sz="2400" dirty="0" smtClean="0"/>
                  <a:t>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: integration constant</a:t>
                </a:r>
                <a:endParaRPr lang="ar-IQ" sz="24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1" y="2133600"/>
                <a:ext cx="7620000" cy="4419600"/>
              </a:xfrm>
              <a:blipFill>
                <a:blip r:embed="rId2"/>
                <a:stretch>
                  <a:fillRect l="-1120" t="-1103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819400"/>
            <a:ext cx="2047875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3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"/>
                <a:ext cx="8229600" cy="5973763"/>
              </a:xfrm>
            </p:spPr>
            <p:txBody>
              <a:bodyPr/>
              <a:lstStyle/>
              <a:p>
                <a:pPr algn="l" rtl="0"/>
                <a:r>
                  <a:rPr lang="en-US" sz="2400" dirty="0" smtClean="0"/>
                  <a:t>By subtracting the first equation from the second,</a:t>
                </a:r>
              </a:p>
              <a:p>
                <a:pPr algn="l" rtl="0"/>
                <a:r>
                  <a:rPr lang="en-US" sz="2400" dirty="0"/>
                  <a:t> </a:t>
                </a:r>
                <a:r>
                  <a:rPr lang="en-US" sz="2400" dirty="0" smtClean="0"/>
                  <a:t>          we get that:</a:t>
                </a:r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ar-IQ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𝑙𝑛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𝑙𝑛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r>
                  <a:rPr lang="en-US" sz="2400" dirty="0" smtClean="0"/>
                  <a:t>  </a:t>
                </a:r>
              </a:p>
              <a:p>
                <a:pPr algn="l" rtl="0"/>
                <a:r>
                  <a:rPr lang="en-US" sz="2400" dirty="0" smtClean="0"/>
                  <a:t>By substituting in one of the upper relation we get         </a:t>
                </a:r>
              </a:p>
              <a:p>
                <a:pPr algn="l" rtl="0"/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𝑙𝑛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𝑙𝑛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/>
                  <a:t>  </a:t>
                </a:r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𝑙𝑛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𝑙𝑛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algn="l" rtl="0"/>
                <a:r>
                  <a:rPr lang="en-US" sz="2400" dirty="0" smtClean="0"/>
                  <a:t>By substituting the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/>
                  <a:t> in the T.D.E      </a:t>
                </a:r>
              </a:p>
              <a:p>
                <a:pPr algn="l" rtl="0"/>
                <a:r>
                  <a:rPr lang="en-US" sz="2400" dirty="0" smtClean="0"/>
                  <a:t> 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𝑙𝑛𝑟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ar-IQ" sz="24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"/>
                <a:ext cx="8229600" cy="5973763"/>
              </a:xfrm>
              <a:blipFill>
                <a:blip r:embed="rId2"/>
                <a:stretch>
                  <a:fillRect l="-1037" t="-816" r="-5481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140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8600"/>
                <a:ext cx="8229600" cy="5897563"/>
              </a:xfrm>
            </p:spPr>
            <p:txBody>
              <a:bodyPr/>
              <a:lstStyle/>
              <a:p>
                <a:pPr algn="l" rtl="0"/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algn="l" rtl="0"/>
                <a:endParaRPr lang="en-US" i="1" dirty="0">
                  <a:latin typeface="Cambria Math" panose="02040503050406030204" pitchFamily="18" charset="0"/>
                </a:endParaRPr>
              </a:p>
              <a:p>
                <a:pPr algn="l" rtl="0"/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algn="l" rtl="0"/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𝑙𝑛𝑟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algn="l" rtl="0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𝑙𝑛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𝑙𝑛𝑟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𝑙𝑛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𝑙𝑛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algn="l" rtl="0"/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b>
                        </m:sSub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num>
                      <m:den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𝒍𝒏</m:t>
                        </m:r>
                        <m:f>
                          <m:fPr>
                            <m:ctrlP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𝒐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den>
                        </m:f>
                      </m:den>
                    </m:f>
                    <m:d>
                      <m:d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𝒍𝒏𝒓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𝒍𝒏</m:t>
                        </m:r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b>
                        </m:s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num>
                      <m:den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𝒍𝒏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sz="24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𝒐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4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sz="24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den>
                        </m:f>
                      </m:den>
                    </m:f>
                    <m:r>
                      <a:rPr lang="en-US" sz="2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𝐥𝐧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num>
                      <m:den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den>
                    </m:f>
                  </m:oMath>
                </a14:m>
                <a:endParaRPr lang="en-US" sz="2400" b="1" dirty="0" smtClean="0"/>
              </a:p>
              <a:p>
                <a:pPr algn="l" rtl="0"/>
                <a14:m>
                  <m:oMath xmlns:m="http://schemas.openxmlformats.org/officeDocument/2006/math">
                    <m:f>
                      <m:fPr>
                        <m:ctrlPr>
                          <a:rPr lang="ar-IQ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b>
                        </m:s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den>
                    </m:f>
                    <m:r>
                      <a:rPr lang="ar-IQ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IQ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𝐥𝐧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4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sz="24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den>
                        </m:f>
                      </m:num>
                      <m:den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𝒍𝒏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sz="24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𝒐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4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sz="24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r>
                  <a:rPr lang="ar-IQ" sz="2400" dirty="0" smtClean="0"/>
                  <a:t>    </a:t>
                </a:r>
                <a:r>
                  <a:rPr lang="en-US" sz="2400" dirty="0" smtClean="0"/>
                  <a:t>      T.D.E through cylindrical wall with no heat generation. </a:t>
                </a:r>
                <a:endParaRPr lang="ar-IQ" sz="24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8600"/>
                <a:ext cx="8229600" cy="5897563"/>
              </a:xfrm>
              <a:blipFill>
                <a:blip r:embed="rId2"/>
                <a:stretch>
                  <a:fillRect l="-1037" r="-1852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3482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"/>
                <a:ext cx="8229600" cy="5973763"/>
              </a:xfrm>
            </p:spPr>
            <p:txBody>
              <a:bodyPr>
                <a:normAutofit/>
              </a:bodyPr>
              <a:lstStyle/>
              <a:p>
                <a:pPr algn="just" rtl="0"/>
                <a:endParaRPr lang="en-US" b="1" dirty="0" smtClean="0">
                  <a:solidFill>
                    <a:schemeClr val="accent1">
                      <a:lumMod val="75000"/>
                    </a:schemeClr>
                  </a:solidFill>
                  <a:cs typeface="+mj-cs"/>
                </a:endParaRPr>
              </a:p>
              <a:p>
                <a:pPr algn="just" rtl="0"/>
                <a:endParaRPr lang="en-US" b="1" dirty="0">
                  <a:solidFill>
                    <a:schemeClr val="accent1">
                      <a:lumMod val="75000"/>
                    </a:schemeClr>
                  </a:solidFill>
                  <a:cs typeface="+mj-cs"/>
                </a:endParaRPr>
              </a:p>
              <a:p>
                <a:pPr algn="just" rtl="0"/>
                <a:endParaRPr lang="en-US" b="1" dirty="0" smtClean="0">
                  <a:solidFill>
                    <a:schemeClr val="accent1">
                      <a:lumMod val="75000"/>
                    </a:schemeClr>
                  </a:solidFill>
                  <a:cs typeface="+mj-cs"/>
                </a:endParaRPr>
              </a:p>
              <a:p>
                <a:pPr algn="just" rtl="0"/>
                <a:r>
                  <a:rPr lang="en-US" sz="2400" b="1" dirty="0" smtClean="0">
                    <a:solidFill>
                      <a:schemeClr val="accent1">
                        <a:lumMod val="75000"/>
                      </a:schemeClr>
                    </a:solidFill>
                    <a:cs typeface="+mj-cs"/>
                  </a:rPr>
                  <a:t>Example: </a:t>
                </a:r>
                <a:r>
                  <a:rPr lang="en-US" sz="2400" b="1" dirty="0" smtClean="0">
                    <a:solidFill>
                      <a:srgbClr val="00B050"/>
                    </a:solidFill>
                    <a:cs typeface="+mj-cs"/>
                  </a:rPr>
                  <a:t>Find the temperature at the mid-point of pipe with inner diameter of 20cm and outer diameter of 50cm. The temperature at inner surface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  <a:cs typeface="+mj-cs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𝟏𝟐𝟓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𝒐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+mj-cs"/>
                      </a:rPr>
                      <m:t>𝑪</m:t>
                    </m:r>
                  </m:oMath>
                </a14:m>
                <a:r>
                  <a:rPr lang="en-US" sz="2400" b="1" dirty="0" smtClean="0">
                    <a:solidFill>
                      <a:srgbClr val="00B050"/>
                    </a:solidFill>
                    <a:cs typeface="+mj-cs"/>
                  </a:rPr>
                  <a:t> and at outer surface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  <a:cs typeface="+mj-cs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𝟐𝟓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𝒐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+mj-cs"/>
                      </a:rPr>
                      <m:t>𝑪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+mj-cs"/>
                      </a:rPr>
                      <m:t>. </m:t>
                    </m:r>
                  </m:oMath>
                </a14:m>
                <a:r>
                  <a:rPr lang="en-US" sz="2400" b="1" dirty="0" smtClean="0">
                    <a:solidFill>
                      <a:srgbClr val="00B050"/>
                    </a:solidFill>
                    <a:cs typeface="+mj-cs"/>
                  </a:rPr>
                  <a:t>If the thermal conductivity of pipe material is 10W/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  <a:cs typeface="+mj-cs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𝒎</m:t>
                        </m:r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.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𝒐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+mj-cs"/>
                      </a:rPr>
                      <m:t>𝑪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+mj-cs"/>
                      </a:rPr>
                      <m:t>, </m:t>
                    </m:r>
                  </m:oMath>
                </a14:m>
                <a:r>
                  <a:rPr lang="en-US" sz="2400" b="1" dirty="0" smtClean="0">
                    <a:solidFill>
                      <a:srgbClr val="00B050"/>
                    </a:solidFill>
                    <a:cs typeface="+mj-cs"/>
                  </a:rPr>
                  <a:t>Find the heat transfer from the tube surface per 10m long.</a:t>
                </a:r>
              </a:p>
              <a:p>
                <a:pPr algn="just" rtl="0"/>
                <a:r>
                  <a:rPr lang="en-US" sz="2400" dirty="0" smtClean="0">
                    <a:cs typeface="+mj-cs"/>
                  </a:rPr>
                  <a:t>Solution: Pipe with no heat generation. Its specifications are   </a:t>
                </a:r>
              </a:p>
              <a:p>
                <a:pPr algn="just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  <a:cs typeface="+mj-cs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+mj-cs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+mj-cs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+mj-cs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+mj-cs"/>
                      </a:rPr>
                      <m:t>20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+mj-cs"/>
                      </a:rPr>
                      <m:t>𝑐𝑚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+mj-cs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+mj-cs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+mj-cs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+mj-cs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+mj-cs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+mj-cs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  <a:cs typeface="+mj-cs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+mj-cs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+mj-cs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+mj-cs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+mj-cs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+mj-cs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+mj-cs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+mj-cs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+mj-cs"/>
                      </a:rPr>
                      <m:t> </m:t>
                    </m:r>
                  </m:oMath>
                </a14:m>
                <a:r>
                  <a:rPr lang="en-US" sz="2400" b="0" i="1" dirty="0" smtClean="0">
                    <a:latin typeface="Cambria Math" panose="02040503050406030204" pitchFamily="18" charset="0"/>
                    <a:cs typeface="+mj-cs"/>
                  </a:rPr>
                  <a:t> &amp;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+mj-cs"/>
                      </a:rPr>
                      <m:t>    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  <a:cs typeface="+mj-cs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+mj-cs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+mj-cs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+mj-cs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  <a:cs typeface="+mj-cs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+mj-cs"/>
                          </a:rPr>
                          <m:t>125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+mj-cs"/>
                          </a:rPr>
                          <m:t>𝑜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+mj-cs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+mj-cs"/>
                      </a:rPr>
                      <m:t>, </m:t>
                    </m:r>
                  </m:oMath>
                </a14:m>
                <a:endParaRPr lang="en-US" sz="2400" b="0" i="1" dirty="0" smtClean="0">
                  <a:latin typeface="Cambria Math" panose="02040503050406030204" pitchFamily="18" charset="0"/>
                  <a:cs typeface="+mj-cs"/>
                </a:endParaRPr>
              </a:p>
              <a:p>
                <a:pPr algn="just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  <a:cs typeface="+mj-cs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+mj-cs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+mj-cs"/>
                          </a:rPr>
                          <m:t>𝑜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+mj-cs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+mj-cs"/>
                      </a:rPr>
                      <m:t>50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+mj-cs"/>
                      </a:rPr>
                      <m:t>𝑐𝑚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+mj-cs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+mj-cs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+mj-cs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+mj-cs"/>
                      </a:rPr>
                      <m:t>5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+mj-cs"/>
                      </a:rPr>
                      <m:t>𝑚</m:t>
                    </m:r>
                  </m:oMath>
                </a14:m>
                <a:r>
                  <a:rPr lang="en-US" sz="2400" dirty="0" smtClean="0">
                    <a:cs typeface="+mj-c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  <a:cs typeface="+mj-cs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+mj-cs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+mj-cs"/>
                          </a:rPr>
                          <m:t>𝑜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+mj-cs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+mj-cs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+mj-cs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+mj-cs"/>
                      </a:rPr>
                      <m:t>25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+mj-cs"/>
                      </a:rPr>
                      <m:t>𝑚</m:t>
                    </m:r>
                  </m:oMath>
                </a14:m>
                <a:r>
                  <a:rPr lang="en-US" sz="2400" b="0" dirty="0" smtClean="0">
                    <a:cs typeface="+mj-cs"/>
                  </a:rPr>
                  <a:t>  &amp;</a:t>
                </a:r>
                <a:r>
                  <a:rPr lang="en-US" sz="2400" dirty="0" smtClean="0">
                    <a:cs typeface="+mj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  <a:cs typeface="+mj-cs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+mj-cs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+mj-cs"/>
                          </a:rPr>
                          <m:t>𝑜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+mj-cs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  <a:cs typeface="+mj-cs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+mj-cs"/>
                          </a:rPr>
                          <m:t>25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+mj-cs"/>
                          </a:rPr>
                          <m:t>𝑜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+mj-cs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+mj-cs"/>
                      </a:rPr>
                      <m:t>,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+mj-cs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+mj-cs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+mj-cs"/>
                      </a:rPr>
                      <m:t>10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+mj-cs"/>
                      </a:rPr>
                      <m:t>𝑊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+mj-cs"/>
                      </a:rPr>
                      <m:t>/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+mj-cs"/>
                      </a:rPr>
                      <m:t>𝑚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  <a:cs typeface="+mj-cs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+mj-cs"/>
                          </a:rPr>
                          <m:t>.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+mj-cs"/>
                          </a:rPr>
                          <m:t>𝑜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+mj-cs"/>
                      </a:rPr>
                      <m:t>𝐶</m:t>
                    </m:r>
                  </m:oMath>
                </a14:m>
                <a:r>
                  <a:rPr lang="en-US" sz="2400" dirty="0" smtClean="0">
                    <a:cs typeface="+mj-cs"/>
                  </a:rPr>
                  <a:t>  pipe length   </a:t>
                </a:r>
                <a:r>
                  <a:rPr lang="en-US" sz="2400" dirty="0" smtClean="0">
                    <a:cs typeface="+mj-cs"/>
                    <a:sym typeface="Symbol" panose="05050102010706020507" pitchFamily="18" charset="2"/>
                  </a:rPr>
                  <a:t>=10m</a:t>
                </a:r>
                <a:endParaRPr lang="ar-IQ" sz="2400" dirty="0">
                  <a:cs typeface="+mj-cs"/>
                </a:endParaRPr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"/>
                <a:ext cx="8229600" cy="5973763"/>
              </a:xfrm>
              <a:blipFill rotWithShape="1">
                <a:blip r:embed="rId2"/>
                <a:stretch>
                  <a:fillRect l="-963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783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8600"/>
                <a:ext cx="8229600" cy="5897563"/>
              </a:xfrm>
            </p:spPr>
            <p:txBody>
              <a:bodyPr>
                <a:noAutofit/>
              </a:bodyPr>
              <a:lstStyle/>
              <a:p>
                <a:pPr algn="l" rtl="0"/>
                <a:r>
                  <a:rPr lang="en-US" sz="2400" dirty="0" smtClean="0"/>
                  <a:t>It is needed to find the temperature at the mid-</a:t>
                </a:r>
              </a:p>
              <a:p>
                <a:pPr algn="l" rtl="0"/>
                <a:r>
                  <a:rPr lang="en-US" sz="2400" dirty="0"/>
                  <a:t> </a:t>
                </a:r>
                <a:r>
                  <a:rPr lang="en-US" sz="2400" dirty="0" smtClean="0"/>
                  <a:t>    -point of the wall, and the heat transfer from the pipe if its length is 10m.</a:t>
                </a:r>
              </a:p>
              <a:p>
                <a:pPr algn="l" rtl="0"/>
                <a:r>
                  <a:rPr lang="en-US" sz="2400" dirty="0" smtClean="0"/>
                  <a:t>At the mid-point the radius become </a:t>
                </a:r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175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400" b="0" dirty="0" smtClean="0"/>
              </a:p>
              <a:p>
                <a:pPr algn="l" rtl="0"/>
                <a:r>
                  <a:rPr lang="en-US" sz="2400" dirty="0" smtClean="0"/>
                  <a:t>Or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075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175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 smtClean="0"/>
                  <a:t>  </a:t>
                </a:r>
              </a:p>
              <a:p>
                <a:pPr algn="l" rtl="0"/>
                <a:r>
                  <a:rPr lang="en-US" sz="2400" dirty="0" smtClean="0"/>
                  <a:t>By using T.D.E for cylindrical wall </a:t>
                </a:r>
              </a:p>
              <a:p>
                <a:pPr algn="l" rtl="0"/>
                <a14:m>
                  <m:oMath xmlns:m="http://schemas.openxmlformats.org/officeDocument/2006/math">
                    <m:f>
                      <m:fPr>
                        <m:ctrlPr>
                          <a:rPr lang="ar-IQ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ar-IQ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IQ" sz="24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ln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𝑙𝑛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r>
                  <a:rPr lang="ar-IQ" sz="2400" dirty="0"/>
                  <a:t> 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f>
                      <m:fPr>
                        <m:ctrlPr>
                          <a:rPr lang="en-US" sz="2400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125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25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125</m:t>
                        </m:r>
                      </m:den>
                    </m:f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𝑙𝑛</m:t>
                        </m:r>
                        <m:f>
                          <m:fPr>
                            <m:ctrlPr>
                              <a:rPr lang="en-US" sz="2400" b="0" i="1" dirty="0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175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𝑙𝑛</m:t>
                        </m:r>
                        <m:f>
                          <m:fPr>
                            <m:ctrlPr>
                              <a:rPr lang="en-US" sz="2400" b="0" i="1" dirty="0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25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den>
                    </m:f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61</m:t>
                    </m:r>
                  </m:oMath>
                </a14:m>
                <a:endParaRPr lang="en-US" sz="2400" b="0" dirty="0" smtClean="0">
                  <a:ea typeface="Cambria Math" panose="02040503050406030204" pitchFamily="18" charset="0"/>
                </a:endParaRPr>
              </a:p>
              <a:p>
                <a:pPr algn="l" rtl="0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125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63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400" dirty="0" smtClean="0"/>
              </a:p>
              <a:p>
                <a:pPr algn="l" rtl="0"/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ar-IQ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num>
                          <m:den>
                            <m:f>
                              <m:f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𝐿𝑘</m:t>
                                </m:r>
                              </m:den>
                            </m:f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𝑙𝑛</m:t>
                            </m:r>
                            <m:f>
                              <m:f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den>
                        </m:f>
                        <m:r>
                          <a:rPr lang="ar-IQ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ar-IQ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ar-IQ" sz="2400" b="0" i="1" smtClean="0">
                                <a:latin typeface="Cambria Math" panose="02040503050406030204" pitchFamily="18" charset="0"/>
                              </a:rPr>
                              <m:t>125</m:t>
                            </m:r>
                            <m:r>
                              <a:rPr lang="ar-IQ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IQ" sz="2400" b="0" i="1" smtClean="0">
                                <a:latin typeface="Cambria Math" panose="02040503050406030204" pitchFamily="18" charset="0"/>
                              </a:rPr>
                              <m:t>25</m:t>
                            </m:r>
                          </m:num>
                          <m:den>
                            <m:f>
                              <m:fPr>
                                <m:ctrlPr>
                                  <a:rPr lang="ar-IQ" sz="24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ar-IQ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ar-IQ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ar-IQ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ar-IQ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ar-IQ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</m:t>
                                </m:r>
                                <m:r>
                                  <a:rPr lang="ar-IQ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ar-IQ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</m:t>
                                </m:r>
                              </m:den>
                            </m:f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𝑙𝑛</m:t>
                            </m:r>
                            <m:f>
                              <m:f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den>
                            </m:f>
                          </m:den>
                        </m:f>
                        <m:r>
                          <a:rPr lang="ar-IQ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ar-IQ" sz="2400" b="0" i="1" smtClean="0">
                            <a:latin typeface="Cambria Math" panose="02040503050406030204" pitchFamily="18" charset="0"/>
                          </a:rPr>
                          <m:t>68572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68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572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𝑘𝑊</m:t>
                    </m:r>
                  </m:oMath>
                </a14:m>
                <a:endParaRPr lang="ar-IQ" sz="24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8600"/>
                <a:ext cx="8229600" cy="5897563"/>
              </a:xfrm>
              <a:blipFill rotWithShape="1">
                <a:blip r:embed="rId2"/>
                <a:stretch>
                  <a:fillRect l="-963" t="-827" b="-1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2427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Conduction In cylindrical wall with heat generation</a:t>
            </a:r>
            <a:endParaRPr lang="ar-IQ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057400"/>
                <a:ext cx="7582585" cy="4343400"/>
              </a:xfrm>
            </p:spPr>
            <p:txBody>
              <a:bodyPr/>
              <a:lstStyle/>
              <a:p>
                <a:pPr marL="0" indent="0" algn="l" rtl="0">
                  <a:buNone/>
                </a:pPr>
                <a:r>
                  <a:rPr lang="en-US" sz="2400" dirty="0" smtClean="0"/>
                  <a:t>The differential equation of temperature distribution through cylindrical wall with heat generation is 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IQ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ar-IQ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f>
                        <m:fPr>
                          <m:ctrlPr>
                            <a:rPr lang="ar-IQ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d>
                        <m:dPr>
                          <m:ctrlPr>
                            <a:rPr lang="ar-IQ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𝑟𝑘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𝑑𝑇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𝑑𝑟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̈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b="0" dirty="0" smtClean="0"/>
              </a:p>
              <a:p>
                <a:pPr marL="0" indent="0" algn="just" rtl="0">
                  <a:buNone/>
                </a:pPr>
                <a:r>
                  <a:rPr lang="en-US" sz="2400" dirty="0" smtClean="0"/>
                  <a:t>For k=constant. Equation becomes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𝑑𝑇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𝑑𝑟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̈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US" sz="2400" b="0" dirty="0" smtClean="0"/>
              </a:p>
              <a:p>
                <a:pPr marL="0" indent="0" algn="just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endParaRPr lang="ar-IQ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057400"/>
                <a:ext cx="7582585" cy="4343400"/>
              </a:xfrm>
              <a:blipFill rotWithShape="1">
                <a:blip r:embed="rId2"/>
                <a:stretch>
                  <a:fillRect l="-1287" t="-1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6583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</p:spPr>
            <p:txBody>
              <a:bodyPr>
                <a:normAutofit/>
              </a:bodyPr>
              <a:lstStyle/>
              <a:p>
                <a:pPr algn="just" rtl="0"/>
                <a:r>
                  <a:rPr lang="en-US" sz="2400" b="1" dirty="0" smtClean="0">
                    <a:solidFill>
                      <a:srgbClr val="00B050"/>
                    </a:solidFill>
                  </a:rPr>
                  <a:t>Solid cylindrical pipe </a:t>
                </a:r>
                <a:r>
                  <a:rPr lang="en-US" sz="2400" dirty="0" smtClean="0"/>
                  <a:t>of radius R  with heat</a:t>
                </a:r>
              </a:p>
              <a:p>
                <a:pPr algn="just" rtl="0"/>
                <a:r>
                  <a:rPr lang="en-US" sz="2400" dirty="0"/>
                  <a:t> </a:t>
                </a:r>
                <a:r>
                  <a:rPr lang="en-US" sz="2400" dirty="0" smtClean="0"/>
                  <a:t>     generation per unit volume 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 smtClean="0"/>
                  <a:t> and constant thermal conductivity k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400" dirty="0" smtClean="0"/>
              </a:p>
              <a:p>
                <a:pPr algn="l" rtl="0"/>
                <a:r>
                  <a:rPr lang="en-US" sz="2400" dirty="0" smtClean="0"/>
                  <a:t>Boundary conditions are  </a:t>
                </a:r>
              </a:p>
              <a:p>
                <a:pPr algn="l" rtl="0"/>
                <a:r>
                  <a:rPr lang="en-US" sz="2400" dirty="0" smtClean="0"/>
                  <a:t>B.C.1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𝑑𝑇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𝑑𝑟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     at       r=0       </a:t>
                </a:r>
              </a:p>
              <a:p>
                <a:pPr algn="l" rtl="0"/>
                <a:r>
                  <a:rPr lang="en-US" sz="2400" dirty="0" smtClean="0"/>
                  <a:t>B.C.2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      at      r=R  </a:t>
                </a:r>
              </a:p>
              <a:p>
                <a:pPr algn="l" rtl="0"/>
                <a:r>
                  <a:rPr lang="en-US" sz="2400" dirty="0" smtClean="0"/>
                  <a:t>The integrating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𝑑𝑟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𝑑𝑇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𝑑𝑟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pPr algn="l" rtl="0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𝑑𝑇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𝑑𝑟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 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𝑑𝑇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𝑑𝑟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pPr algn="l" rtl="0"/>
                <a:r>
                  <a:rPr lang="en-US" sz="2400" dirty="0" smtClean="0"/>
                  <a:t>By applying B.C.1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dirty="0" smtClean="0"/>
              </a:p>
              <a:p>
                <a:pPr algn="l" rtl="0"/>
                <a:r>
                  <a:rPr lang="en-US" sz="2400" dirty="0" smtClean="0"/>
                  <a:t>Then the equation becomes </a:t>
                </a:r>
                <a:endParaRPr lang="ar-IQ" sz="24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  <a:blipFill rotWithShape="1">
                <a:blip r:embed="rId2"/>
                <a:stretch>
                  <a:fillRect l="-963" t="-838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2743200"/>
            <a:ext cx="23622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98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8600"/>
                <a:ext cx="8229600" cy="5897563"/>
              </a:xfrm>
            </p:spPr>
            <p:txBody>
              <a:bodyPr>
                <a:normAutofit/>
              </a:bodyPr>
              <a:lstStyle/>
              <a:p>
                <a:pPr algn="l" rtl="0"/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algn="l" rtl="0"/>
                <a:endParaRPr lang="en-US" i="1" dirty="0">
                  <a:latin typeface="Cambria Math" panose="02040503050406030204" pitchFamily="18" charset="0"/>
                </a:endParaRPr>
              </a:p>
              <a:p>
                <a:pPr algn="l" rtl="0"/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algn="l" rtl="0"/>
                <a14:m>
                  <m:oMath xmlns:m="http://schemas.openxmlformats.org/officeDocument/2006/math">
                    <m:f>
                      <m:fPr>
                        <m:ctrlPr>
                          <a:rPr lang="ar-IQ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𝑑𝑇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𝑑𝑟</m:t>
                        </m:r>
                      </m:den>
                    </m:f>
                    <m:r>
                      <a:rPr lang="ar-IQ" sz="24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ar-IQ" sz="2400" b="0" i="1" smtClean="0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ar-IQ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ar-IQ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ar-IQ" sz="2400" b="0" dirty="0" smtClean="0"/>
              </a:p>
              <a:p>
                <a:pPr algn="l" rtl="0"/>
                <a:r>
                  <a:rPr lang="en-US" sz="2400" dirty="0" smtClean="0"/>
                  <a:t>By the second integration we get that </a:t>
                </a:r>
              </a:p>
              <a:p>
                <a:pPr algn="l" rtl="0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/>
                  <a:t>             T.D.E       </a:t>
                </a:r>
              </a:p>
              <a:p>
                <a:pPr algn="l" rtl="0"/>
                <a:r>
                  <a:rPr lang="en-US" sz="2400" dirty="0" smtClean="0"/>
                  <a:t>     from B.C.2  r=R  T=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ar-IQ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ar-IQ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sSup>
                          <m:sSupPr>
                            <m:ctrlPr>
                              <a:rPr lang="ar-IQ" sz="2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ar-IQ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sSup>
                          <m:sSupPr>
                            <m:ctrlPr>
                              <a:rPr lang="ar-IQ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ar-IQ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algn="l" rtl="0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sSup>
                          <m:sSupPr>
                            <m:ctrlPr>
                              <a:rPr lang="ar-IQ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ar-IQ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algn="l" rtl="0"/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</m:acc>
                        <m:sSup>
                          <m:sSupPr>
                            <m:ctrlPr>
                              <a:rPr lang="ar-IQ" sz="24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ar-IQ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den>
                    </m:f>
                    <m:d>
                      <m:d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num>
                                  <m:den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</m:oMath>
                </a14:m>
                <a:endParaRPr lang="en-US" sz="2400" b="1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8600"/>
                <a:ext cx="8229600" cy="5897563"/>
              </a:xfrm>
              <a:blipFill>
                <a:blip r:embed="rId2"/>
                <a:stretch>
                  <a:fillRect l="-1037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717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8600"/>
                <a:ext cx="8229600" cy="5897563"/>
              </a:xfrm>
            </p:spPr>
            <p:txBody>
              <a:bodyPr/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sSup>
                          <m:sSupPr>
                            <m:ctrlPr>
                              <a:rPr lang="ar-IQ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ar-IQ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 smtClean="0"/>
                  <a:t>        (1)</a:t>
                </a:r>
              </a:p>
              <a:p>
                <a:pPr algn="l" rtl="0"/>
                <a:endParaRPr lang="en-US" sz="2400" dirty="0" smtClean="0"/>
              </a:p>
              <a:p>
                <a:pPr algn="l" rtl="0"/>
                <a:r>
                  <a:rPr lang="en-US" sz="2400" dirty="0" smtClean="0"/>
                  <a:t>It is T.D.E in cylindrical wall with heat source</a:t>
                </a:r>
              </a:p>
              <a:p>
                <a:pPr algn="l" rtl="0"/>
                <a:r>
                  <a:rPr lang="en-US" sz="2400" dirty="0" smtClean="0"/>
                  <a:t>At the center of cylinder where r=0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sSup>
                          <m:sSupPr>
                            <m:ctrlPr>
                              <a:rPr lang="ar-IQ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ar-IQ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 smtClean="0"/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sSup>
                          <m:sSupPr>
                            <m:ctrlPr>
                              <a:rPr lang="ar-IQ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ar-IQ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2400" dirty="0" smtClean="0"/>
                  <a:t>                   (2) </a:t>
                </a:r>
              </a:p>
              <a:p>
                <a:pPr algn="l" rtl="0"/>
                <a:r>
                  <a:rPr lang="en-US" sz="2400" dirty="0" smtClean="0"/>
                  <a:t>By dividing eq.(1) by eq.(2) we get </a:t>
                </a:r>
              </a:p>
              <a:p>
                <a:pPr algn="l" rtl="0"/>
                <a14:m>
                  <m:oMath xmlns:m="http://schemas.openxmlformats.org/officeDocument/2006/math">
                    <m:f>
                      <m:fPr>
                        <m:ctrlPr>
                          <a:rPr lang="ar-IQ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ar-IQ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ar-IQ" sz="2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ar-IQ" sz="2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b>
                        </m:sSub>
                        <m:r>
                          <a:rPr lang="ar-IQ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ar-IQ" sz="2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sub>
                        </m:sSub>
                      </m:den>
                    </m:f>
                    <m:r>
                      <a:rPr lang="ar-IQ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ar-IQ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ar-IQ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ar-IQ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ar-IQ" sz="2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ar-IQ" sz="24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ar-IQ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num>
                                  <m:den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ar-IQ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 smtClean="0"/>
                  <a:t>   it is also T.D.E</a:t>
                </a:r>
                <a:endParaRPr lang="ar-IQ" sz="24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8600"/>
                <a:ext cx="8229600" cy="5897563"/>
              </a:xfrm>
              <a:blipFill>
                <a:blip r:embed="rId2"/>
                <a:stretch>
                  <a:fillRect l="-1037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151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</p:spPr>
            <p:txBody>
              <a:bodyPr>
                <a:normAutofit/>
              </a:bodyPr>
              <a:lstStyle/>
              <a:p>
                <a:pPr algn="l" rtl="0"/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sz="2800" dirty="0" smtClean="0"/>
                  <a:t>To calculate heat transfer from the surface of the cylinder per length.</a:t>
                </a:r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𝑑𝑇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𝑑𝑟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ar-IQ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ar-IQ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ar-IQ" sz="28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acc>
                                  <m:accPr>
                                    <m:chr m:val="̈"/>
                                    <m:ctrlPr>
                                      <a:rPr lang="ar-IQ" sz="280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</m:acc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num>
                              <m:den>
                                <m:r>
                                  <a:rPr lang="ar-IQ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 smtClean="0"/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𝐿𝑅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8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acc>
                      <m:accPr>
                        <m:chr m:val="̈"/>
                        <m:ctrlPr>
                          <a:rPr lang="en-US" sz="28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acc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ar-IQ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  <a:blipFill>
                <a:blip r:embed="rId2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040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8600"/>
                <a:ext cx="8229600" cy="5897563"/>
              </a:xfrm>
            </p:spPr>
            <p:txBody>
              <a:bodyPr>
                <a:normAutofit/>
              </a:bodyPr>
              <a:lstStyle/>
              <a:p>
                <a:pPr algn="just" rtl="0"/>
                <a:endParaRPr lang="en-US" b="1" u="sng" dirty="0" smtClean="0">
                  <a:solidFill>
                    <a:srgbClr val="00B050"/>
                  </a:solidFill>
                </a:endParaRPr>
              </a:p>
              <a:p>
                <a:pPr algn="just" rtl="0"/>
                <a:endParaRPr lang="en-US" b="1" u="sng" dirty="0">
                  <a:solidFill>
                    <a:srgbClr val="00B050"/>
                  </a:solidFill>
                </a:endParaRPr>
              </a:p>
              <a:p>
                <a:pPr algn="just" rtl="0"/>
                <a:endParaRPr lang="en-US" b="1" u="sng" dirty="0" smtClean="0">
                  <a:solidFill>
                    <a:srgbClr val="00B050"/>
                  </a:solidFill>
                </a:endParaRPr>
              </a:p>
              <a:p>
                <a:pPr algn="just" rtl="0"/>
                <a:r>
                  <a:rPr lang="en-US" sz="2400" b="1" u="sng" dirty="0" smtClean="0">
                    <a:solidFill>
                      <a:srgbClr val="FF0000"/>
                    </a:solidFill>
                  </a:rPr>
                  <a:t>Example: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b="1" dirty="0" smtClean="0">
                    <a:solidFill>
                      <a:srgbClr val="00B050"/>
                    </a:solidFill>
                  </a:rPr>
                  <a:t>Solid pipe of diameter 20cm and its outer surface temperature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b="1" dirty="0" smtClean="0">
                    <a:solidFill>
                      <a:srgbClr val="00B050"/>
                    </a:solidFill>
                  </a:rPr>
                  <a:t> The thermal conductivity of its material is 20W/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2400" b="1" dirty="0" smtClean="0">
                    <a:solidFill>
                      <a:srgbClr val="00B050"/>
                    </a:solidFill>
                  </a:rPr>
                  <a:t>. The heat generation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400" b="1" dirty="0" smtClean="0">
                    <a:solidFill>
                      <a:srgbClr val="00B050"/>
                    </a:solidFill>
                  </a:rPr>
                  <a:t>. Find the temperature at the center, and  heat transfer from the cylinder outside surface. </a:t>
                </a:r>
              </a:p>
              <a:p>
                <a:pPr algn="just" rtl="0"/>
                <a:r>
                  <a:rPr lang="en-US" sz="2400" b="1" dirty="0" smtClean="0"/>
                  <a:t>Solution:</a:t>
                </a:r>
                <a:r>
                  <a:rPr lang="en-US" sz="2400" dirty="0" smtClean="0"/>
                  <a:t> Solid pipe with heat cylinder. </a:t>
                </a:r>
              </a:p>
              <a:p>
                <a:pPr algn="just" rtl="0"/>
                <a:r>
                  <a:rPr lang="en-US" sz="2400" dirty="0" smtClean="0"/>
                  <a:t>D=20cm, R=10cm=0.1m, the heat generation 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algn="just" rtl="0"/>
                <a:r>
                  <a:rPr lang="en-US" sz="2400" b="1" dirty="0" smtClean="0"/>
                  <a:t>Properties:</a:t>
                </a:r>
                <a:r>
                  <a:rPr lang="en-US" sz="2400" dirty="0" smtClean="0"/>
                  <a:t> Constant thermal conductivity k=20W/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 smtClean="0"/>
                  <a:t>     </a:t>
                </a:r>
                <a:endParaRPr lang="ar-IQ" sz="24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8600"/>
                <a:ext cx="8229600" cy="5897563"/>
              </a:xfrm>
              <a:blipFill rotWithShape="1">
                <a:blip r:embed="rId2"/>
                <a:stretch>
                  <a:fillRect l="-963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431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Heat Conduction Equation</a:t>
            </a:r>
            <a:endParaRPr lang="ar-IQ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1143001" y="1524000"/>
                <a:ext cx="7391400" cy="4387222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sz="2400" dirty="0" smtClean="0"/>
                  <a:t>And by second integration</a:t>
                </a:r>
              </a:p>
              <a:p>
                <a:pPr algn="l" rtl="0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algn="l" rtl="0"/>
                <a:r>
                  <a:rPr lang="en-US" sz="2400" dirty="0" smtClean="0"/>
                  <a:t>Applying the Boundary conditions</a:t>
                </a:r>
              </a:p>
              <a:p>
                <a:pPr algn="l" rtl="0"/>
                <a:r>
                  <a:rPr lang="en-US" sz="2400" dirty="0" smtClean="0"/>
                  <a:t>B.C.1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algn="l" rtl="0"/>
                <a:r>
                  <a:rPr lang="en-US" sz="2400" dirty="0" smtClean="0"/>
                  <a:t>B.C.2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den>
                    </m:f>
                    <m:d>
                      <m:dPr>
                        <m:ctrlP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sz="2400" b="0" dirty="0" smtClean="0"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sz="2400" dirty="0" smtClean="0"/>
                  <a:t>Then the temperature distribution equation (T.D.E.) is </a:t>
                </a:r>
              </a:p>
              <a:p>
                <a:pPr algn="l" rtl="0"/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T</m:t>
                    </m:r>
                    <m:d>
                      <m:dPr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  </a:t>
                </a:r>
                <a:endParaRPr lang="ar-IQ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1" y="1524000"/>
                <a:ext cx="7391400" cy="4387222"/>
              </a:xfrm>
              <a:blipFill rotWithShape="1">
                <a:blip r:embed="rId2"/>
                <a:stretch>
                  <a:fillRect l="-1155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5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"/>
                <a:ext cx="8229600" cy="5897563"/>
              </a:xfrm>
            </p:spPr>
            <p:txBody>
              <a:bodyPr/>
              <a:lstStyle/>
              <a:p>
                <a:pPr algn="l" rtl="0"/>
                <a:r>
                  <a:rPr lang="en-US" sz="2400" b="1" dirty="0" smtClean="0"/>
                  <a:t>Assumption:</a:t>
                </a:r>
                <a:r>
                  <a:rPr lang="en-US" sz="2400" dirty="0" smtClean="0"/>
                  <a:t> Steady state heat conduction</a:t>
                </a:r>
              </a:p>
              <a:p>
                <a:pPr algn="l" rtl="0"/>
                <a:endParaRPr lang="en-US" sz="2400" dirty="0" smtClean="0"/>
              </a:p>
              <a:p>
                <a:pPr algn="l" rtl="0"/>
                <a:r>
                  <a:rPr lang="en-US" sz="2400" b="1" dirty="0" smtClean="0"/>
                  <a:t>Analysis:</a:t>
                </a:r>
                <a:r>
                  <a:rPr lang="en-US" sz="2400" dirty="0" smtClean="0"/>
                  <a:t> the temperature at the center of the cylinder.  </a:t>
                </a:r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sSup>
                          <m:sSupPr>
                            <m:ctrlPr>
                              <a:rPr lang="ar-IQ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ar-IQ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US" sz="24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20</m:t>
                            </m:r>
                          </m:e>
                        </m:d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25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37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algn="l" rtl="0"/>
                <a:r>
                  <a:rPr lang="en-US" sz="2400" dirty="0" smtClean="0"/>
                  <a:t>The heat transfer from the surface </a:t>
                </a:r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acc>
                      <m:accPr>
                        <m:chr m:val="̈"/>
                        <m:ctrlPr>
                          <a:rPr lang="en-US" sz="24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acc>
                  </m:oMath>
                </a14:m>
                <a:endParaRPr lang="en-US" sz="24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40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sub>
                    </m:sSub>
                    <m:acc>
                      <m:accPr>
                        <m:chr m:val="̇"/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</m:acc>
                  </m:oMath>
                </a14:m>
                <a:r>
                  <a:rPr lang="en-US" dirty="0" smtClean="0"/>
                  <a:t> </a:t>
                </a:r>
                <a:endParaRPr lang="ar-IQ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"/>
                <a:ext cx="8229600" cy="5897563"/>
              </a:xfrm>
              <a:blipFill rotWithShape="1">
                <a:blip r:embed="rId2"/>
                <a:stretch>
                  <a:fillRect l="-963" t="-8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344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Heat generation in hollow cylinder</a:t>
            </a:r>
            <a:endParaRPr lang="ar-IQ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762001" y="2133600"/>
                <a:ext cx="7772400" cy="4495800"/>
              </a:xfrm>
            </p:spPr>
            <p:txBody>
              <a:bodyPr>
                <a:normAutofit fontScale="70000" lnSpcReduction="20000"/>
              </a:bodyPr>
              <a:lstStyle/>
              <a:p>
                <a:pPr algn="just" rtl="0"/>
                <a:r>
                  <a:rPr lang="en-US" sz="3100" dirty="0" smtClean="0"/>
                  <a:t>A hollow cylinder of inner radius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3100" dirty="0" smtClean="0"/>
                  <a:t>and outer radius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3100" dirty="0" smtClean="0"/>
                  <a:t>. The temperature at inner surface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100" dirty="0" smtClean="0"/>
                  <a:t> and at outer surface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3100" dirty="0" smtClean="0"/>
                  <a:t>Thermal conductivity of the pipe material is k, and the heat generation per volume 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sz="31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</m:oMath>
                </a14:m>
                <a:r>
                  <a:rPr lang="en-US" sz="3100" dirty="0" smtClean="0"/>
                  <a:t>.</a:t>
                </a:r>
              </a:p>
              <a:p>
                <a:pPr algn="just" rtl="0"/>
                <a:r>
                  <a:rPr lang="en-US" sz="3100" dirty="0"/>
                  <a:t>The differential equation is </a:t>
                </a:r>
              </a:p>
              <a:p>
                <a:pPr algn="just" rtl="0"/>
                <a14:m>
                  <m:oMath xmlns:m="http://schemas.openxmlformats.org/officeDocument/2006/math">
                    <m:f>
                      <m:fPr>
                        <m:ctrlPr>
                          <a:rPr lang="ar-IQ" sz="31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𝑑𝑟</m:t>
                        </m:r>
                      </m:den>
                    </m:f>
                    <m:d>
                      <m:dPr>
                        <m:ctrlPr>
                          <a:rPr lang="ar-IQ" sz="31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𝑟</m:t>
                        </m:r>
                        <m:f>
                          <m:fPr>
                            <m:ctrlPr>
                              <a:rPr lang="en-US" sz="31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𝑑𝑇</m:t>
                            </m:r>
                          </m:num>
                          <m:den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𝑑𝑟</m:t>
                            </m:r>
                          </m:den>
                        </m:f>
                      </m:e>
                    </m:d>
                    <m:r>
                      <a:rPr lang="ar-IQ" sz="31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ar-IQ" sz="31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ar-IQ" sz="31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US" sz="3100" dirty="0" smtClean="0"/>
              </a:p>
              <a:p>
                <a:pPr algn="just" rtl="0"/>
                <a:r>
                  <a:rPr lang="en-US" sz="3100" dirty="0"/>
                  <a:t>The boundary conditions </a:t>
                </a:r>
                <a:r>
                  <a:rPr lang="en-US" sz="3100" dirty="0" smtClean="0"/>
                  <a:t>are</a:t>
                </a:r>
              </a:p>
              <a:p>
                <a:pPr algn="just" rtl="0"/>
                <a:r>
                  <a:rPr lang="en-US" sz="3100" dirty="0"/>
                  <a:t>At   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31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1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100" dirty="0"/>
                  <a:t>        </a:t>
                </a:r>
                <a14:m>
                  <m:oMath xmlns:m="http://schemas.openxmlformats.org/officeDocument/2006/math">
                    <m:r>
                      <a:rPr lang="en-US" sz="3100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10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1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100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1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3100" dirty="0" smtClean="0"/>
              </a:p>
              <a:p>
                <a:pPr algn="just" rtl="0"/>
                <a:r>
                  <a:rPr lang="en-US" sz="3100" dirty="0"/>
                  <a:t>at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31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1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31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100" dirty="0"/>
                  <a:t>    </a:t>
                </a:r>
                <a14:m>
                  <m:oMath xmlns:m="http://schemas.openxmlformats.org/officeDocument/2006/math">
                    <m:r>
                      <a:rPr lang="en-US" sz="3100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10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1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100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100" i="1" dirty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endParaRPr lang="en-US" sz="3100" dirty="0" smtClean="0"/>
              </a:p>
              <a:p>
                <a:pPr algn="just"/>
                <a:endParaRPr lang="en-US" sz="3100" dirty="0"/>
              </a:p>
              <a:p>
                <a:pPr marL="0" indent="0" algn="just">
                  <a:buNone/>
                </a:pPr>
                <a:r>
                  <a:rPr lang="en-US" dirty="0" smtClean="0"/>
                  <a:t> </a:t>
                </a:r>
              </a:p>
              <a:p>
                <a:pPr marL="0" indent="0" algn="just">
                  <a:buNone/>
                </a:pPr>
                <a:endParaRPr lang="ar-IQ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1" y="2133600"/>
                <a:ext cx="7772400" cy="4495800"/>
              </a:xfrm>
              <a:blipFill rotWithShape="1">
                <a:blip r:embed="rId2"/>
                <a:stretch>
                  <a:fillRect l="-863" t="-2304" r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199" y="4038600"/>
            <a:ext cx="225742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824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sz="2400" dirty="0" smtClean="0"/>
                  <a:t>By integrating differential equation first integrating</a:t>
                </a:r>
              </a:p>
              <a:p>
                <a:pPr algn="l" rtl="0"/>
                <a:endParaRPr lang="en-US" sz="2400" dirty="0"/>
              </a:p>
              <a:p>
                <a:pPr marL="0" indent="0" algn="l" rtl="0">
                  <a:buNone/>
                </a:pP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   </m:t>
                    </m:r>
                    <m:f>
                      <m:fPr>
                        <m:ctrlPr>
                          <a:rPr lang="ar-IQ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𝑑𝑇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𝑑𝑟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pPr algn="l" rtl="0"/>
                <a:r>
                  <a:rPr lang="en-US" sz="2400" dirty="0" smtClean="0"/>
                  <a:t>By second integrating </a:t>
                </a:r>
              </a:p>
              <a:p>
                <a:pPr algn="l" rtl="0"/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</m:acc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den>
                    </m:f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𝒍𝒏𝒓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400" dirty="0" smtClean="0"/>
                  <a:t>             (T.D.E)</a:t>
                </a:r>
              </a:p>
              <a:p>
                <a:pPr algn="l" rtl="0"/>
                <a:r>
                  <a:rPr lang="en-US" sz="2400" dirty="0"/>
                  <a:t>From B.C 1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sSubSup>
                          <m:sSub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𝑙𝑛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        (1</a:t>
                </a:r>
                <a:r>
                  <a:rPr lang="en-US" sz="2400" dirty="0" smtClean="0"/>
                  <a:t>)</a:t>
                </a:r>
              </a:p>
              <a:p>
                <a:pPr algn="l" rtl="0"/>
                <a:r>
                  <a:rPr lang="en-US" sz="2400" dirty="0"/>
                  <a:t>And B.C 2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sSubSup>
                          <m:sSub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𝑙𝑛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         (2)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ar-IQ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  <a:blipFill>
                <a:blip r:embed="rId2"/>
                <a:stretch>
                  <a:fillRect l="-1037" t="-838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751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sz="2400" dirty="0" smtClean="0"/>
                  <a:t>By subtracting eq.(2) from eq.(1) we get </a:t>
                </a:r>
                <a:endParaRPr lang="ar-IQ" sz="2400" dirty="0" smtClean="0"/>
              </a:p>
              <a:p>
                <a:endParaRPr lang="en-US" sz="2400" dirty="0" smtClean="0"/>
              </a:p>
              <a:p>
                <a:pPr algn="l" rtl="0"/>
                <a:r>
                  <a:rPr lang="en-US" sz="2400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sSubSup>
                          <m:sSub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sSubSup>
                          <m:sSub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𝑙𝑛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𝑙𝑛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24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d>
                      <m:dPr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𝑙𝑛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 smtClean="0"/>
                  <a:t> </a:t>
                </a:r>
              </a:p>
              <a:p>
                <a:pPr algn="l" rtl="0"/>
                <a:r>
                  <a:rPr lang="en-US" sz="2400" dirty="0" smtClean="0"/>
                  <a:t>From this we get that </a:t>
                </a:r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ar-IQ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ar-IQ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IQ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IQ" sz="2400" b="0" i="1" smtClean="0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ar-IQ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̈"/>
                                <m:ctrlPr>
                                  <a:rPr lang="ar-IQ" sz="2400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  <m:d>
                          <m:dPr>
                            <m:ctrlPr>
                              <a:rPr lang="ar-IQ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ar-IQ" sz="2400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  <m:sup>
                                <m:r>
                                  <a:rPr lang="ar-IQ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ar-IQ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ar-IQ" sz="2400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ar-IQ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  <m:r>
                          <a:rPr lang="ar-IQ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ar-IQ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ar-IQ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ar-IQ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ar-IQ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𝑙𝑛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r>
                  <a:rPr lang="ar-IQ" sz="2400" dirty="0" smtClean="0"/>
                  <a:t> </a:t>
                </a:r>
              </a:p>
              <a:p>
                <a:pPr algn="l" rtl="0"/>
                <a:r>
                  <a:rPr lang="en-US" sz="2400" dirty="0" smtClean="0"/>
                  <a:t>By substituting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 in eq.(1) we get:</a:t>
                </a:r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sSubSup>
                          <m:sSub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ar-IQ" sz="2400" i="1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ar-IQ" sz="2400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̈"/>
                                <m:ctrlPr>
                                  <a:rPr lang="ar-IQ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  <m:d>
                          <m:dPr>
                            <m:ctrlPr>
                              <a:rPr lang="ar-IQ" sz="2400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ar-IQ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  <m:sup>
                                <m:r>
                                  <a:rPr lang="ar-IQ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ar-IQ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ar-IQ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ar-IQ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  <m:r>
                          <a:rPr lang="ar-IQ" sz="2400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ar-IQ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ar-IQ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ar-IQ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ar-IQ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𝑙𝑛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𝑙𝑛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endParaRPr lang="ar-IQ" sz="24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  <a:blipFill>
                <a:blip r:embed="rId2"/>
                <a:stretch>
                  <a:fillRect l="-1037" t="-838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64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>
                <a:normAutofit/>
              </a:bodyPr>
              <a:lstStyle/>
              <a:p>
                <a:pPr algn="l" rtl="0"/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algn="l" rtl="0"/>
                <a:endParaRPr lang="en-US" i="1" dirty="0">
                  <a:latin typeface="Cambria Math" panose="02040503050406030204" pitchFamily="18" charset="0"/>
                </a:endParaRPr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sSubSup>
                          <m:sSub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ar-IQ" sz="2400" i="1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ar-IQ" sz="2400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̈"/>
                                <m:ctrlPr>
                                  <a:rPr lang="ar-IQ" sz="240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  <m:d>
                          <m:dPr>
                            <m:ctrlPr>
                              <a:rPr lang="ar-IQ" sz="2400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ar-IQ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  <m:sup>
                                <m:r>
                                  <a:rPr lang="ar-IQ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ar-IQ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ar-IQ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ar-IQ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  <m:r>
                          <a:rPr lang="ar-IQ" sz="2400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ar-IQ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ar-IQ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ar-IQ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ar-IQ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𝑙𝑛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𝑙𝑛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algn="l" rtl="0"/>
                <a:r>
                  <a:rPr lang="en-US" sz="2400" dirty="0" smtClean="0"/>
                  <a:t>After we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 smtClean="0"/>
                  <a:t>substitute them in equation of T.D.E</a:t>
                </a:r>
              </a:p>
              <a:p>
                <a:pPr algn="l" rtl="0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𝑙𝑛𝑟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algn="l" rtl="0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ar-IQ" sz="2400" i="1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ar-IQ" sz="2400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̈"/>
                                <m:ctrlPr>
                                  <a:rPr lang="ar-IQ" sz="240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  <m:d>
                          <m:dPr>
                            <m:ctrlPr>
                              <a:rPr lang="ar-IQ" sz="2400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ar-IQ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  <m:sup>
                                <m:r>
                                  <a:rPr lang="ar-IQ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ar-IQ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ar-IQ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ar-IQ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  <m:r>
                          <a:rPr lang="ar-IQ" sz="2400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ar-IQ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ar-IQ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ar-IQ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ar-IQ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𝑙𝑛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𝑙𝑛𝑟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sSubSup>
                          <m:sSub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ar-IQ" sz="2400" i="1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ar-IQ" sz="2400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̈"/>
                                <m:ctrlPr>
                                  <a:rPr lang="ar-IQ" sz="240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  <m:d>
                          <m:dPr>
                            <m:ctrlPr>
                              <a:rPr lang="ar-IQ" sz="2400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ar-IQ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  <m:sup>
                                <m:r>
                                  <a:rPr lang="ar-IQ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ar-IQ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ar-IQ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ar-IQ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  <m:r>
                          <a:rPr lang="ar-IQ" sz="2400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ar-IQ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ar-IQ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ar-IQ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ar-IQ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𝑙𝑛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𝑙𝑛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ar-IQ" sz="24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>
                <a:blip r:embed="rId2"/>
                <a:stretch>
                  <a:fillRect l="-1037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388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50837"/>
                <a:ext cx="8229600" cy="5821363"/>
              </a:xfrm>
            </p:spPr>
            <p:txBody>
              <a:bodyPr>
                <a:normAutofit/>
              </a:bodyPr>
              <a:lstStyle/>
              <a:p>
                <a:pPr algn="l" rtl="0"/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algn="l" rtl="0"/>
                <a:endParaRPr lang="en-US" i="1" dirty="0">
                  <a:latin typeface="Cambria Math" panose="02040503050406030204" pitchFamily="18" charset="0"/>
                </a:endParaRPr>
              </a:p>
              <a:p>
                <a:pPr algn="l" rtl="0"/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algn="l" rtl="0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d>
                      <m:dPr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ar-IQ" sz="2400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̈"/>
                                <m:ctrlPr>
                                  <a:rPr lang="ar-IQ" sz="2400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  <m:d>
                          <m:dPr>
                            <m:ctrlPr>
                              <a:rPr lang="ar-IQ" sz="2400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ar-IQ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  <m:sup>
                                <m:r>
                                  <a:rPr lang="ar-IQ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ar-IQ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ar-IQ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ar-IQ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  <m:r>
                          <a:rPr lang="ar-IQ" sz="2400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ar-IQ" sz="240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ar-IQ" sz="24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ar-IQ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ar-IQ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e>
                        </m:d>
                      </m:e>
                    </m:d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𝑙𝑛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𝑙𝑛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        final form of  T.D.E</a:t>
                </a:r>
              </a:p>
              <a:p>
                <a:pPr algn="l" rtl="0"/>
                <a:r>
                  <a:rPr lang="en-US" sz="2400" dirty="0" smtClean="0"/>
                  <a:t>To find the location and magnitude of maximum temperature:</a:t>
                </a:r>
              </a:p>
              <a:p>
                <a:pPr algn="l" rtl="0"/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𝑑𝑇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𝑑𝑟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̈"/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e>
                        </m:d>
                      </m:e>
                    </m:d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𝑙𝑛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b="0" dirty="0" smtClean="0"/>
              </a:p>
              <a:p>
                <a:pPr algn="l" rtl="0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num>
                              <m:den>
                                <m:acc>
                                  <m:accPr>
                                    <m:chr m:val="̈"/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</m:acc>
                              </m:den>
                            </m:f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acc>
                                      <m:accPr>
                                        <m:chr m:val="̈"/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</m:acc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𝑜</m:t>
                                        </m:r>
                                      </m:sub>
                                      <m:sup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Sup>
                                      <m:sSubSup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𝑜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𝑙𝑛</m:t>
                                </m:r>
                                <m:f>
                                  <m:f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𝑜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pPr algn="l" rtl="0"/>
                <a:r>
                  <a:rPr lang="en-US" sz="2400" dirty="0" smtClean="0"/>
                  <a:t>By substituting in T.D.E we can find the max. temp.</a:t>
                </a:r>
              </a:p>
              <a:p>
                <a:pPr algn="l" rtl="0"/>
                <a:endParaRPr lang="en-US" sz="2400" dirty="0" smtClean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50837"/>
                <a:ext cx="8229600" cy="5821363"/>
              </a:xfrm>
              <a:blipFill>
                <a:blip r:embed="rId2"/>
                <a:stretch>
                  <a:fillRect l="-1037" b="-419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032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</p:spPr>
            <p:txBody>
              <a:bodyPr/>
              <a:lstStyle/>
              <a:p>
                <a:pPr algn="just" rtl="0"/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algn="just" rtl="0"/>
                <a:endParaRPr lang="en-US" b="1" dirty="0">
                  <a:solidFill>
                    <a:srgbClr val="FF0000"/>
                  </a:solidFill>
                </a:endParaRPr>
              </a:p>
              <a:p>
                <a:pPr algn="just" rtl="0"/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algn="just" rtl="0"/>
                <a:r>
                  <a:rPr lang="en-US" sz="2400" b="1" u="sng" dirty="0" smtClean="0">
                    <a:solidFill>
                      <a:srgbClr val="FF0000"/>
                    </a:solidFill>
                  </a:rPr>
                  <a:t>Example:</a:t>
                </a:r>
                <a:r>
                  <a:rPr lang="en-US" dirty="0"/>
                  <a:t>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Cylindrical pipe of inner radius 20cm and outer radius 50cm. The temperature of inner surface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and of outer surface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. Thermal conductivity of the pipe material is 10W/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The heat generation in the pipe wall is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4x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. Find the equation of temperature distribution through the wall of the pipe and find the temperature at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the mid-point </a:t>
                </a:r>
                <a:r>
                  <a:rPr lang="en-US" sz="2400" dirty="0">
                    <a:solidFill>
                      <a:srgbClr val="0070C0"/>
                    </a:solidFill>
                  </a:rPr>
                  <a:t>of the wall. The location and magnitude of the maximum temperature and also the heat flux at inner and outer surface.</a:t>
                </a:r>
                <a:endParaRPr lang="ar-IQ" sz="2400" dirty="0">
                  <a:solidFill>
                    <a:srgbClr val="0070C0"/>
                  </a:solidFill>
                </a:endParaRPr>
              </a:p>
              <a:p>
                <a:endParaRPr lang="ar-IQ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  <a:blipFill rotWithShape="1">
                <a:blip r:embed="rId2"/>
                <a:stretch>
                  <a:fillRect l="-963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386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4800"/>
                <a:ext cx="8229600" cy="6248400"/>
              </a:xfrm>
            </p:spPr>
            <p:txBody>
              <a:bodyPr>
                <a:noAutofit/>
              </a:bodyPr>
              <a:lstStyle/>
              <a:p>
                <a:pPr algn="l" rtl="0"/>
                <a:r>
                  <a:rPr lang="en-US" sz="2400" b="1" dirty="0" smtClean="0"/>
                  <a:t>Solution:</a:t>
                </a:r>
                <a:r>
                  <a:rPr lang="en-US" sz="2400" dirty="0" smtClean="0"/>
                  <a:t> Hollow pipe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       </m:t>
                    </m:r>
                  </m:oMath>
                </a14:m>
                <a:endParaRPr lang="en-US" sz="2400" dirty="0" smtClean="0"/>
              </a:p>
              <a:p>
                <a:pPr algn="l" rtl="0"/>
                <a:r>
                  <a:rPr lang="en-US" sz="2400" dirty="0"/>
                  <a:t> </a:t>
                </a:r>
                <a:r>
                  <a:rPr lang="en-US" sz="2400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400" b="0" i="1" dirty="0" smtClean="0">
                        <a:latin typeface="Cambria Math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50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en-US" sz="2400" b="0" i="1" dirty="0" smtClean="0">
                        <a:latin typeface="Cambria Math"/>
                      </a:rPr>
                      <m:t>    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b="0" dirty="0" smtClean="0"/>
              </a:p>
              <a:p>
                <a:pPr algn="l" rtl="0"/>
                <a:r>
                  <a:rPr lang="en-US" sz="2400" dirty="0" smtClean="0"/>
                  <a:t>the thermal conductivity k=10W/m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 smtClean="0"/>
                  <a:t>. </a:t>
                </a:r>
              </a:p>
              <a:p>
                <a:pPr algn="l" rtl="0"/>
                <a:r>
                  <a:rPr lang="en-US" sz="2400" dirty="0" smtClean="0"/>
                  <a:t>The heat generation is 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 smtClean="0"/>
                  <a:t>  </a:t>
                </a:r>
              </a:p>
              <a:p>
                <a:pPr algn="l" rtl="0"/>
                <a:r>
                  <a:rPr lang="en-US" sz="2400" dirty="0" smtClean="0"/>
                  <a:t>B.C.1 At   r=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0</m:t>
                    </m:r>
                    <m:r>
                      <a:rPr lang="en-US" sz="2400" b="0" i="1" smtClean="0">
                        <a:latin typeface="Cambria Math"/>
                      </a:rPr>
                      <m:t>.</m:t>
                    </m:r>
                    <m:r>
                      <a:rPr lang="en-US" sz="2400" b="0" i="1" smtClean="0">
                        <a:latin typeface="Cambria Math"/>
                      </a:rPr>
                      <m:t>2</m:t>
                    </m:r>
                    <m:r>
                      <a:rPr lang="en-US" sz="2400" b="0" i="1" smtClean="0">
                        <a:latin typeface="Cambria Math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   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b="0" i="1" dirty="0" smtClean="0">
                    <a:latin typeface="Cambria Math" panose="020405030504060302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:pPr algn="l" rtl="0"/>
                <a:r>
                  <a:rPr lang="en-US" sz="2400" dirty="0" smtClean="0"/>
                  <a:t>B.C.2 at   r=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0</m:t>
                    </m:r>
                    <m:r>
                      <a:rPr lang="en-US" sz="2400" b="0" i="1" smtClean="0">
                        <a:latin typeface="Cambria Math"/>
                      </a:rPr>
                      <m:t>.</m:t>
                    </m:r>
                    <m:r>
                      <a:rPr lang="en-US" sz="2400" b="0" i="1" smtClean="0">
                        <a:latin typeface="Cambria Math"/>
                      </a:rPr>
                      <m:t>5</m:t>
                    </m:r>
                    <m:r>
                      <a:rPr lang="en-US" sz="2400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sz="2400" dirty="0" smtClean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sz="2400" b="0" dirty="0" smtClean="0"/>
              </a:p>
              <a:p>
                <a:pPr algn="l" rtl="0"/>
                <a:r>
                  <a:rPr lang="en-US" sz="2400" b="1" dirty="0" smtClean="0"/>
                  <a:t>Assumption:</a:t>
                </a:r>
                <a:r>
                  <a:rPr lang="en-US" sz="2400" dirty="0" smtClean="0"/>
                  <a:t> The thermal conductivity is constant and heat generation is also constant</a:t>
                </a:r>
              </a:p>
              <a:p>
                <a:pPr algn="l" rtl="0"/>
                <a:r>
                  <a:rPr lang="en-US" sz="2400" b="1" dirty="0" smtClean="0"/>
                  <a:t>Analysis:</a:t>
                </a:r>
                <a:r>
                  <a:rPr lang="en-US" sz="2400" dirty="0" smtClean="0"/>
                  <a:t> the differential equation for temperature in a cylindrical wall with heat generation is </a:t>
                </a:r>
              </a:p>
              <a:p>
                <a:pPr algn="l" rtl="0"/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𝑑𝑟</m:t>
                        </m:r>
                      </m:den>
                    </m:f>
                    <m:d>
                      <m:dPr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𝑑𝑇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𝑑𝑟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pPr algn="l" rtl="0"/>
                <a:r>
                  <a:rPr lang="en-US" sz="2400" dirty="0" smtClean="0"/>
                  <a:t>By double integration for this equation and substituting the boundary condition:</a:t>
                </a:r>
              </a:p>
              <a:p>
                <a:pPr algn="l" rtl="0"/>
                <a:endParaRPr lang="ar-IQ" sz="24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4800"/>
                <a:ext cx="8229600" cy="6248400"/>
              </a:xfrm>
              <a:blipFill rotWithShape="1">
                <a:blip r:embed="rId2"/>
                <a:stretch>
                  <a:fillRect l="-963" t="-780" r="-2074" b="-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657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8600"/>
                <a:ext cx="8229600" cy="5897563"/>
              </a:xfrm>
            </p:spPr>
            <p:txBody>
              <a:bodyPr>
                <a:normAutofit/>
              </a:bodyPr>
              <a:lstStyle/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50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     </m:t>
                    </m:r>
                    <m:sSub>
                      <m:sSubPr>
                        <m:ctrlPr>
                          <a:rPr lang="en-US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algn="l" rtl="0"/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ar-IQ" sz="2400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̈"/>
                                <m:ctrlPr>
                                  <a:rPr lang="ar-IQ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  <m:d>
                          <m:dPr>
                            <m:ctrlPr>
                              <a:rPr lang="ar-IQ" sz="2400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ar-IQ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  <m:sup>
                                <m:r>
                                  <a:rPr lang="ar-IQ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ar-IQ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ar-IQ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ar-IQ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  <m:r>
                          <a:rPr lang="ar-IQ" sz="2400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ar-IQ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ar-IQ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ar-IQ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ar-IQ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e>
                        </m:d>
                      </m:e>
                    </m:d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𝑙𝑛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𝑙𝑛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:pPr algn="l" rtl="0"/>
                <a:r>
                  <a:rPr lang="en-US" sz="2400" b="0" dirty="0" smtClean="0"/>
                  <a:t>T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den>
                    </m:f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d>
                      </m:e>
                    </m:d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𝑙𝑛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𝑙𝑛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50</m:t>
                    </m:r>
                  </m:oMath>
                </a14:m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1000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185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50</m:t>
                      </m:r>
                    </m:oMath>
                  </m:oMathPara>
                </a14:m>
                <a:endParaRPr lang="en-US" sz="2400" dirty="0" smtClean="0"/>
              </a:p>
              <a:p>
                <a:pPr algn="l" rtl="0"/>
                <a:r>
                  <a:rPr lang="en-US" sz="2400" dirty="0" smtClean="0"/>
                  <a:t>To find the temperature at mid-point of the wall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35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ar-IQ" sz="24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8600"/>
                <a:ext cx="8229600" cy="5897563"/>
              </a:xfrm>
              <a:blipFill rotWithShape="1">
                <a:blip r:embed="rId2"/>
                <a:stretch>
                  <a:fillRect l="-963" t="-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346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</p:spPr>
            <p:txBody>
              <a:bodyPr>
                <a:normAutofit fontScale="92500"/>
              </a:bodyPr>
              <a:lstStyle/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1000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185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53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𝑙𝑛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50</m:t>
                      </m:r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1000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35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185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53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𝑙𝑛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50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71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400" dirty="0" smtClean="0"/>
              </a:p>
              <a:p>
                <a:pPr algn="l" rtl="0"/>
                <a:r>
                  <a:rPr lang="en-US" sz="2400" dirty="0" smtClean="0"/>
                  <a:t>To find the location of maximum temperature </a:t>
                </a:r>
              </a:p>
              <a:p>
                <a:pPr algn="l" rtl="0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num>
                              <m:den>
                                <m:acc>
                                  <m:accPr>
                                    <m:chr m:val="̈"/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</m:acc>
                              </m:den>
                            </m:f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acc>
                                      <m:accPr>
                                        <m:chr m:val="̈"/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</m:acc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𝑜</m:t>
                                        </m:r>
                                      </m:sub>
                                      <m:sup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Sup>
                                      <m:sSubSup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𝑜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𝑙𝑛</m:t>
                                </m:r>
                                <m:f>
                                  <m:f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𝑜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pPr algn="l" rtl="0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den>
                            </m:f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×</m:t>
                                    </m:r>
                                    <m:sSup>
                                      <m:sSupPr>
                                        <m:ctrlPr>
                                          <a:rPr lang="en-US" sz="2400" b="0" i="1" smtClean="0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40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e>
                                      <m:sup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sz="240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</m:d>
                              </m:e>
                            </m:d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𝑙𝑛</m:t>
                                </m:r>
                                <m:f>
                                  <m:f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pPr algn="l" rtl="0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3045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400" dirty="0" smtClean="0"/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ar-IQ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ar-IQ" sz="24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ar-IQ" sz="2400" b="0" i="1" smtClean="0">
                        <a:latin typeface="Cambria Math" panose="02040503050406030204" pitchFamily="18" charset="0"/>
                      </a:rPr>
                      <m:t>1000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3045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185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53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𝑙𝑛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3045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50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80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71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ar-IQ" sz="24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  <a:blipFill>
                <a:blip r:embed="rId2"/>
                <a:stretch>
                  <a:fillRect l="-889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66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Heat Conduction Equation</a:t>
            </a:r>
            <a:endParaRPr lang="ar-IQ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990601" y="1524000"/>
                <a:ext cx="7543800" cy="4953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l" rtl="0">
                  <a:buNone/>
                </a:pPr>
                <a:r>
                  <a:rPr lang="en-US" sz="2400" dirty="0" smtClean="0"/>
                  <a:t>Or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den>
                        </m:f>
                      </m:e>
                    </m:d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b="0" dirty="0" smtClean="0"/>
              </a:p>
              <a:p>
                <a:pPr algn="l" rtl="0"/>
                <a:endParaRPr lang="en-US" sz="2400" dirty="0" smtClean="0"/>
              </a:p>
              <a:p>
                <a:pPr algn="l" rtl="0"/>
                <a:endParaRPr lang="en-US" sz="2400" dirty="0"/>
              </a:p>
              <a:p>
                <a:pPr algn="just" rtl="0"/>
                <a:r>
                  <a:rPr lang="en-US" sz="2400" b="1" dirty="0" smtClean="0">
                    <a:solidFill>
                      <a:srgbClr val="00B050"/>
                    </a:solidFill>
                  </a:rPr>
                  <a:t>Example 1. Wall of thickness 0.5m. The temperature at one Side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𝒂𝒏𝒅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𝒂𝒕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𝒐𝒕𝒉𝒆𝒓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𝒔𝒊𝒅𝒆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𝒊𝒔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.   </m:t>
                    </m:r>
                  </m:oMath>
                </a14:m>
                <a:r>
                  <a:rPr lang="en-US" sz="2400" b="1" dirty="0" smtClean="0">
                    <a:solidFill>
                      <a:srgbClr val="00B050"/>
                    </a:solidFill>
                  </a:rPr>
                  <a:t>Find the temperature distribution equation, and the heat transfer per unit area. Thermal conductivity is 2W/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endParaRPr lang="en-US" sz="2400" b="1" dirty="0">
                  <a:solidFill>
                    <a:srgbClr val="00B050"/>
                  </a:solidFill>
                </a:endParaRPr>
              </a:p>
              <a:p>
                <a:pPr algn="l" rtl="0"/>
                <a:endParaRPr lang="ar-IQ" sz="24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0601" y="1524000"/>
                <a:ext cx="7543800" cy="4953000"/>
              </a:xfrm>
              <a:blipFill rotWithShape="1">
                <a:blip r:embed="rId2"/>
                <a:stretch>
                  <a:fillRect l="-1293" r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509" y="2042890"/>
            <a:ext cx="25908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44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عنصر نائب للمحتوى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</p:spPr>
            <p:txBody>
              <a:bodyPr>
                <a:normAutofit/>
              </a:bodyPr>
              <a:lstStyle/>
              <a:p>
                <a:pPr algn="l" rtl="0"/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sz="2400" dirty="0" smtClean="0"/>
                  <a:t>To </a:t>
                </a:r>
                <a:r>
                  <a:rPr lang="en-US" sz="2400" dirty="0"/>
                  <a:t>find the heat flux at the inner surface and outer surface, we use:</a:t>
                </a:r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𝑑𝑇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𝑑𝑟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endParaRPr lang="en-US" sz="2400" dirty="0"/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̈"/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acc>
                                  <m:accPr>
                                    <m:chr m:val="̈"/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</m:acc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𝑙𝑛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𝑜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den>
                        </m:f>
                      </m:e>
                    </m:d>
                  </m:oMath>
                </a14:m>
                <a:endParaRPr lang="en-US" sz="2400" dirty="0"/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̈"/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acc>
                                  <m:accPr>
                                    <m:chr m:val="̈"/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</m:acc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𝑙𝑛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𝑜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den>
                        </m:f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عنصر نائب للمحتوى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  <a:blipFill>
                <a:blip r:embed="rId2"/>
                <a:stretch>
                  <a:fillRect l="-1037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317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</p:spPr>
            <p:txBody>
              <a:bodyPr>
                <a:normAutofit fontScale="85000" lnSpcReduction="10000"/>
              </a:bodyPr>
              <a:lstStyle/>
              <a:p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 algn="l" rtl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 algn="l" rtl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10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50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d>
                          </m:e>
                        </m:d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𝑙𝑛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1281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37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sz="2400" dirty="0"/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̈"/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acc>
                                  <m:accPr>
                                    <m:chr m:val="̈"/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</m:acc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𝑙𝑛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𝑜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den>
                        </m:f>
                      </m:e>
                    </m:d>
                  </m:oMath>
                </a14:m>
                <a:endParaRPr lang="en-US" sz="2400" dirty="0"/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10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50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d>
                          </m:e>
                        </m:d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𝑙𝑛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8943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73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sz="2400" dirty="0"/>
              </a:p>
              <a:p>
                <a:endParaRPr lang="ar-IQ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  <a:blipFill rotWithShape="1"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464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Heat Conduction in Spherical Body </a:t>
            </a:r>
            <a:endParaRPr lang="ar-IQ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381001" y="2133600"/>
                <a:ext cx="8153400" cy="3777622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sz="2400" dirty="0" smtClean="0"/>
                  <a:t>Hollow Spherical body without heat generation</a:t>
                </a:r>
              </a:p>
              <a:p>
                <a:pPr algn="l" rtl="0"/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𝑑𝑟</m:t>
                        </m:r>
                      </m:den>
                    </m:f>
                    <m:d>
                      <m:dPr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𝑑𝑇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𝑑𝑟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 smtClean="0"/>
                  <a:t>           If k=constant then</a:t>
                </a:r>
              </a:p>
              <a:p>
                <a:pPr algn="l" rtl="0"/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𝑑𝑟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𝑑𝑇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𝑑𝑟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dirty="0" smtClean="0"/>
              </a:p>
              <a:p>
                <a:pPr algn="l" rtl="0"/>
                <a:r>
                  <a:rPr lang="en-US" sz="2400" dirty="0" smtClean="0"/>
                  <a:t>The Boundary conditions are </a:t>
                </a:r>
              </a:p>
              <a:p>
                <a:pPr algn="l" rtl="0"/>
                <a:r>
                  <a:rPr lang="en-US" sz="2400" dirty="0" smtClean="0"/>
                  <a:t>B.C.1    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 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algn="l" rtl="0"/>
                <a:r>
                  <a:rPr lang="en-US" sz="2400" dirty="0" smtClean="0"/>
                  <a:t>B.C.2    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2400" dirty="0" smtClean="0"/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2400" dirty="0" smtClean="0"/>
                  <a:t>  </a:t>
                </a:r>
                <a:endParaRPr lang="ar-IQ" sz="24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1" y="2133600"/>
                <a:ext cx="8153400" cy="3777622"/>
              </a:xfrm>
              <a:blipFill>
                <a:blip r:embed="rId2"/>
                <a:stretch>
                  <a:fillRect l="-1047" t="-1290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3810000"/>
            <a:ext cx="202882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271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</p:spPr>
            <p:txBody>
              <a:bodyPr>
                <a:normAutofit lnSpcReduction="10000"/>
              </a:bodyPr>
              <a:lstStyle/>
              <a:p>
                <a:pPr algn="l" rtl="0"/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sz="2400" dirty="0" smtClean="0"/>
                  <a:t>The differential equation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𝑑𝑟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𝑑𝑇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𝑑𝑟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dirty="0"/>
              </a:p>
              <a:p>
                <a:pPr algn="l" rtl="0"/>
                <a:r>
                  <a:rPr lang="en-US" sz="2400" dirty="0" smtClean="0"/>
                  <a:t>It can be integrated first integration</a:t>
                </a:r>
              </a:p>
              <a:p>
                <a:pPr algn="l" rtl="0"/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𝑑𝑇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𝑑𝑟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         or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𝑑𝑇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𝑑𝑟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pPr algn="l" rtl="0"/>
                <a:r>
                  <a:rPr lang="en-US" sz="2400" dirty="0" smtClean="0"/>
                  <a:t>By second integrating in becomes </a:t>
                </a:r>
              </a:p>
              <a:p>
                <a:pPr algn="l" rtl="0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/>
                  <a:t>   or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/>
                  <a:t>     T.D.E</a:t>
                </a:r>
              </a:p>
              <a:p>
                <a:pPr algn="l" rtl="0"/>
                <a:r>
                  <a:rPr lang="en-US" sz="2400" dirty="0" smtClean="0"/>
                  <a:t>By substituting the boundary conditions </a:t>
                </a:r>
              </a:p>
              <a:p>
                <a:pPr marL="0" indent="0" algn="l" rtl="0">
                  <a:buNone/>
                </a:pPr>
                <a:r>
                  <a:rPr lang="en-US" sz="2400" dirty="0" smtClean="0"/>
                  <a:t>From B.C.1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/>
                  <a:t>              (1)</a:t>
                </a:r>
              </a:p>
              <a:p>
                <a:pPr marL="0" indent="0" algn="l" rtl="0">
                  <a:buNone/>
                </a:pPr>
                <a:r>
                  <a:rPr lang="en-US" sz="2400" dirty="0" smtClean="0"/>
                  <a:t> from B.C.2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/>
                  <a:t>              (2)</a:t>
                </a:r>
              </a:p>
              <a:p>
                <a:pPr marL="0" indent="0" algn="l" rtl="0">
                  <a:buNone/>
                </a:pPr>
                <a:r>
                  <a:rPr lang="en-US" sz="2400" dirty="0" smtClean="0"/>
                  <a:t>By substituting eq.(2) from eq.(1)                   </a:t>
                </a:r>
                <a:endParaRPr lang="ar-IQ" sz="24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  <a:blipFill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7234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511228" y="228600"/>
                <a:ext cx="8229600" cy="5821363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pPr marL="0" indent="0" algn="l" rtl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IQ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ar-IQ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IQ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IQ" sz="2400" b="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ar-IQ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ar-IQ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ar-IQ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ar-IQ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ctrlPr>
                              <a:rPr lang="ar-IQ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ar-IQ" sz="24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ar-IQ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ar-IQ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ar-IQ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ar-IQ" sz="24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ar-IQ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ar-IQ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ar-IQ" sz="2400" dirty="0" smtClean="0"/>
                  <a:t> </a:t>
                </a:r>
                <a:r>
                  <a:rPr lang="en-US" sz="2400" dirty="0" smtClean="0"/>
                  <a:t>   by substituting this in eq.(1) we get   </a:t>
                </a:r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:pPr marL="0" indent="0" algn="l" rtl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IQ" sz="24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ar-IQ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ar-IQ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ar-IQ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ar-IQ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ctrlPr>
                              <a:rPr lang="ar-IQ" sz="24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ar-IQ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ar-IQ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ar-IQ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ar-IQ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ar-IQ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ar-IQ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ar-IQ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den>
                    </m:f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/>
                  <a:t>       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ar-IQ" sz="2400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ar-IQ" sz="24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ar-IQ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ar-IQ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ar-IQ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ar-IQ" sz="24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IQ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ar-IQ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ar-IQ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ar-IQ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ar-IQ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ar-IQ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ar-IQ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 smtClean="0"/>
              </a:p>
              <a:p>
                <a:pPr marL="0" indent="0" algn="l" rtl="0">
                  <a:buNone/>
                </a:pPr>
                <a:r>
                  <a:rPr lang="en-US" sz="2400" dirty="0" smtClean="0"/>
                  <a:t>By substituting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 &amp;  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400" dirty="0" smtClean="0"/>
                  <a:t>in T.D.E we get </a:t>
                </a:r>
              </a:p>
              <a:p>
                <a:pPr marL="0" indent="0">
                  <a:buNone/>
                </a:pPr>
                <a:endParaRPr lang="ar-IQ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1228" y="228600"/>
                <a:ext cx="8229600" cy="5821363"/>
              </a:xfrm>
              <a:blipFill>
                <a:blip r:embed="rId2"/>
                <a:stretch>
                  <a:fillRect l="-1185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930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</p:spPr>
            <p:txBody>
              <a:bodyPr/>
              <a:lstStyle/>
              <a:p>
                <a:endParaRPr lang="en-US" i="1" dirty="0" smtClean="0">
                  <a:latin typeface="Cambria Math" panose="02040503050406030204" pitchFamily="18" charset="0"/>
                </a:endParaRPr>
              </a:p>
              <a:p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algn="l" rtl="0"/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IQ" sz="24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ar-IQ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ar-IQ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ar-IQ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ar-IQ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ctrlPr>
                              <a:rPr lang="ar-IQ" sz="24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ar-IQ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ar-IQ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ar-IQ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ar-IQ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ar-IQ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ar-IQ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ar-IQ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den>
                    </m:f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ar-IQ" sz="24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ar-IQ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ar-IQ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ar-IQ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ar-IQ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ctrlPr>
                              <a:rPr lang="ar-IQ" sz="24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ar-IQ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ar-IQ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ar-IQ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ar-IQ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ar-IQ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ar-IQ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ar-IQ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den>
                    </m:f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 smtClean="0"/>
                  <a:t>           or</a:t>
                </a:r>
              </a:p>
              <a:p>
                <a:pPr algn="l" rtl="0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e>
                    </m:d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den>
                            </m:f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ar-IQ" sz="24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ar-IQ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ar-IQ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ar-IQ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ar-IQ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ar-IQ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ar-IQ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ar-IQ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en-US" sz="2400" dirty="0" smtClean="0"/>
                  <a:t>               or</a:t>
                </a:r>
              </a:p>
              <a:p>
                <a:pPr algn="l" rtl="0"/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ar-IQ" sz="24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ar-IQ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ar-IQ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ar-IQ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ar-IQ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ar-IQ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ar-IQ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ar-IQ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en-US" sz="2400" dirty="0" smtClean="0"/>
                  <a:t>                       T.D.E</a:t>
                </a:r>
                <a:endParaRPr lang="ar-IQ" sz="24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595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8600"/>
                <a:ext cx="8229600" cy="6248400"/>
              </a:xfrm>
            </p:spPr>
            <p:txBody>
              <a:bodyPr>
                <a:normAutofit lnSpcReduction="10000"/>
              </a:bodyPr>
              <a:lstStyle/>
              <a:p>
                <a:pPr algn="just"/>
                <a:endParaRPr lang="ar-IQ" b="1" dirty="0" smtClean="0">
                  <a:solidFill>
                    <a:srgbClr val="7030A0"/>
                  </a:solidFill>
                </a:endParaRPr>
              </a:p>
              <a:p>
                <a:pPr algn="just"/>
                <a:endParaRPr lang="ar-IQ" b="1" dirty="0">
                  <a:solidFill>
                    <a:srgbClr val="7030A0"/>
                  </a:solidFill>
                </a:endParaRPr>
              </a:p>
              <a:p>
                <a:pPr algn="just"/>
                <a:endParaRPr lang="ar-IQ" b="1" dirty="0" smtClean="0">
                  <a:solidFill>
                    <a:srgbClr val="7030A0"/>
                  </a:solidFill>
                </a:endParaRPr>
              </a:p>
              <a:p>
                <a:pPr algn="just" rtl="0"/>
                <a:r>
                  <a:rPr lang="en-US" sz="2400" b="1" dirty="0" smtClean="0">
                    <a:solidFill>
                      <a:srgbClr val="7030A0"/>
                    </a:solidFill>
                  </a:rPr>
                  <a:t>Example: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 hollow spherical wall of inside radius 0.3m and outside radius is 0.7m. Thermal conductivity of its material is 12W/m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2400" b="1" dirty="0" smtClean="0">
                    <a:solidFill>
                      <a:srgbClr val="0070C0"/>
                    </a:solidFill>
                  </a:rPr>
                  <a:t>The temperature of inner surface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𝟑𝟎𝟎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solidFill>
                      <a:srgbClr val="0070C0"/>
                    </a:solidFill>
                  </a:rPr>
                  <a:t>and temperature of outer surface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𝟓𝟎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b="1" dirty="0" smtClean="0">
                    <a:solidFill>
                      <a:srgbClr val="0070C0"/>
                    </a:solidFill>
                  </a:rPr>
                  <a:t> Find the T.D. E. and find the temperature magnitude at ¼ , ½ and ¾ of the thickness of the shell. Determine also the heat transfer form the spherical shell. </a:t>
                </a:r>
              </a:p>
              <a:p>
                <a:pPr algn="just" rtl="0"/>
                <a:r>
                  <a:rPr lang="en-US" sz="2400" b="1" dirty="0" smtClean="0"/>
                  <a:t>Solution: </a:t>
                </a:r>
                <a:r>
                  <a:rPr lang="en-US" sz="2400" dirty="0" smtClean="0"/>
                  <a:t>spherical shell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30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 smtClean="0"/>
                  <a:t>  and k=12W/m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b="0" dirty="0" smtClean="0"/>
              </a:p>
              <a:p>
                <a:pPr algn="just" rtl="0"/>
                <a:r>
                  <a:rPr lang="en-US" sz="2400" b="1" dirty="0" smtClean="0"/>
                  <a:t>Assumption:</a:t>
                </a:r>
                <a:r>
                  <a:rPr lang="en-US" sz="2400" dirty="0" smtClean="0"/>
                  <a:t> one-dimensional heat conduction with constant thermal conductivity.</a:t>
                </a:r>
                <a:endParaRPr lang="ar-IQ" sz="24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8600"/>
                <a:ext cx="8229600" cy="6248400"/>
              </a:xfrm>
              <a:blipFill rotWithShape="1">
                <a:blip r:embed="rId2"/>
                <a:stretch>
                  <a:fillRect l="-963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422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"/>
                <a:ext cx="8229600" cy="5973763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sz="2400" b="1" dirty="0" smtClean="0"/>
                  <a:t>Analysis: </a:t>
                </a:r>
                <a:r>
                  <a:rPr lang="en-US" sz="2400" dirty="0" smtClean="0"/>
                  <a:t>the differential equation is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𝑑𝑟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𝑑𝑇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𝑑𝑟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dirty="0" smtClean="0"/>
              </a:p>
              <a:p>
                <a:pPr marL="0" indent="0" algn="l" rtl="0">
                  <a:buNone/>
                </a:pPr>
                <a:endParaRPr lang="en-US" sz="2400" dirty="0"/>
              </a:p>
              <a:p>
                <a:pPr algn="l" rtl="0"/>
                <a:r>
                  <a:rPr lang="en-US" sz="2400" dirty="0" smtClean="0"/>
                  <a:t>The solution of this equation </a:t>
                </a:r>
              </a:p>
              <a:p>
                <a:pPr algn="l" rtl="0"/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ar-IQ" sz="24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ar-IQ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ar-IQ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ar-IQ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ar-IQ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ar-IQ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ar-IQ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ar-IQ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en-US" sz="2400" dirty="0" smtClean="0"/>
                  <a:t> </a:t>
                </a:r>
              </a:p>
              <a:p>
                <a:pPr algn="l" rtl="0"/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300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300</m:t>
                            </m:r>
                          </m:e>
                        </m:d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ar-IQ" sz="24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ar-IQ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ar-IQ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ar-IQ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ar-IQ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ar-IQ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300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250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24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ar-IQ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90476</m:t>
                            </m:r>
                          </m:e>
                        </m:d>
                      </m:den>
                    </m:f>
                  </m:oMath>
                </a14:m>
                <a:endParaRPr lang="en-US" sz="2400" dirty="0" smtClean="0"/>
              </a:p>
              <a:p>
                <a:pPr algn="l" rtl="0"/>
                <a:r>
                  <a:rPr lang="en-US" sz="2400" dirty="0" smtClean="0"/>
                  <a:t>At ¼ of the shell r=0.4m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190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400" b="0" dirty="0" smtClean="0"/>
              </a:p>
              <a:p>
                <a:pPr algn="l" rtl="0"/>
                <a:r>
                  <a:rPr lang="en-US" sz="2400" dirty="0" smtClean="0"/>
                  <a:t>At ½ of the shell r=0.5m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12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400" b="0" dirty="0" smtClean="0"/>
              </a:p>
              <a:p>
                <a:pPr algn="l" rtl="0"/>
                <a:r>
                  <a:rPr lang="en-US" sz="2400" dirty="0" smtClean="0"/>
                  <a:t>At ¾ of the shell r=0.6m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81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400" dirty="0" smtClean="0"/>
              </a:p>
              <a:p>
                <a:endParaRPr lang="ar-IQ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"/>
                <a:ext cx="8229600" cy="5973763"/>
              </a:xfrm>
              <a:blipFill rotWithShape="1"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7680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/>
              <a:lstStyle/>
              <a:p>
                <a:pPr algn="l" rtl="0"/>
                <a:r>
                  <a:rPr lang="en-US" sz="2400" dirty="0" smtClean="0"/>
                  <a:t>To find the heat transfer from the spherical shell </a:t>
                </a:r>
              </a:p>
              <a:p>
                <a:pPr algn="l" rtl="0"/>
                <a:r>
                  <a:rPr lang="en-US" sz="2400" dirty="0"/>
                  <a:t> </a:t>
                </a:r>
                <a:r>
                  <a:rPr lang="en-US" sz="2400" dirty="0" smtClean="0"/>
                  <a:t>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e>
                        </m:d>
                      </m:num>
                      <m:den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300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</m:e>
                        </m:d>
                      </m:num>
                      <m:den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19792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sz="2400" dirty="0" smtClean="0"/>
              </a:p>
              <a:p>
                <a:endParaRPr lang="ar-IQ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>
                <a:blip r:embed="rId2"/>
                <a:stretch>
                  <a:fillRect l="-1037" t="-849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  <p:graphicFrame>
        <p:nvGraphicFramePr>
          <p:cNvPr id="5" name="مخطط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4213899"/>
              </p:ext>
            </p:extLst>
          </p:nvPr>
        </p:nvGraphicFramePr>
        <p:xfrm>
          <a:off x="1295400" y="2286000"/>
          <a:ext cx="3886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47540"/>
              </p:ext>
            </p:extLst>
          </p:nvPr>
        </p:nvGraphicFramePr>
        <p:xfrm>
          <a:off x="6553200" y="2590800"/>
          <a:ext cx="2133600" cy="1520190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="" xmlns:a16="http://schemas.microsoft.com/office/drawing/2014/main" val="1081299245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71585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endParaRPr lang="ar-IQ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endParaRPr lang="ar-IQ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11962389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rtl="0" fontAlgn="b"/>
                      <a:r>
                        <a:rPr lang="ar-IQ" sz="1600" u="none" strike="noStrike">
                          <a:effectLst/>
                        </a:rPr>
                        <a:t>0.3</a:t>
                      </a:r>
                      <a:endParaRPr lang="ar-IQ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IQ" sz="1600" u="none" strike="noStrike" dirty="0">
                          <a:effectLst/>
                        </a:rPr>
                        <a:t>300</a:t>
                      </a:r>
                      <a:endParaRPr lang="ar-IQ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27357543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rtl="0" fontAlgn="b"/>
                      <a:r>
                        <a:rPr lang="ar-IQ" sz="1600" u="none" strike="noStrike">
                          <a:effectLst/>
                        </a:rPr>
                        <a:t>0.4</a:t>
                      </a:r>
                      <a:endParaRPr lang="ar-IQ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IQ" sz="1600" u="none" strike="noStrike" dirty="0">
                          <a:effectLst/>
                        </a:rPr>
                        <a:t>190.62</a:t>
                      </a:r>
                      <a:endParaRPr lang="ar-IQ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60751548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rtl="0" fontAlgn="b"/>
                      <a:r>
                        <a:rPr lang="ar-IQ" sz="1600" u="none" strike="noStrike">
                          <a:effectLst/>
                        </a:rPr>
                        <a:t>0.5</a:t>
                      </a:r>
                      <a:endParaRPr lang="ar-IQ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IQ" sz="1600" u="none" strike="noStrike" dirty="0">
                          <a:effectLst/>
                        </a:rPr>
                        <a:t>125</a:t>
                      </a:r>
                      <a:endParaRPr lang="ar-IQ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23729036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rtl="0" fontAlgn="b"/>
                      <a:r>
                        <a:rPr lang="ar-IQ" sz="1600" u="none" strike="noStrike">
                          <a:effectLst/>
                        </a:rPr>
                        <a:t>0.6</a:t>
                      </a:r>
                      <a:endParaRPr lang="ar-IQ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IQ" sz="1600" u="none" strike="noStrike" dirty="0">
                          <a:effectLst/>
                        </a:rPr>
                        <a:t>81.25</a:t>
                      </a:r>
                      <a:endParaRPr lang="ar-IQ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75190472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rtl="0" fontAlgn="b"/>
                      <a:r>
                        <a:rPr lang="ar-IQ" sz="1600" u="none" strike="noStrike">
                          <a:effectLst/>
                        </a:rPr>
                        <a:t>0.7</a:t>
                      </a:r>
                      <a:endParaRPr lang="ar-IQ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ar-IQ" sz="1600" u="none" strike="noStrike" dirty="0">
                          <a:effectLst/>
                        </a:rPr>
                        <a:t>50</a:t>
                      </a:r>
                      <a:endParaRPr lang="ar-IQ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000140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710738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Heat conduction in solid Sphere with heat generation</a:t>
            </a:r>
            <a:endParaRPr lang="ar-IQ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990601" y="2133600"/>
                <a:ext cx="7543800" cy="4267200"/>
              </a:xfrm>
            </p:spPr>
            <p:txBody>
              <a:bodyPr>
                <a:noAutofit/>
              </a:bodyPr>
              <a:lstStyle/>
              <a:p>
                <a:pPr algn="just" rtl="0"/>
                <a:r>
                  <a:rPr lang="en-US" sz="2400" dirty="0" smtClean="0"/>
                  <a:t>Solid sphere with outer radius R and constant thermal conductivity k. The heat generation in the sphere is 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 smtClean="0"/>
                  <a:t>. To find the temperature distribution through the solid sphere. The Boundary conditions are </a:t>
                </a:r>
              </a:p>
              <a:p>
                <a:pPr algn="just" rtl="0"/>
                <a:r>
                  <a:rPr lang="en-US" sz="2400" dirty="0" smtClean="0"/>
                  <a:t>At r=0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𝑑𝑇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𝑑𝑟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  </m:t>
                    </m:r>
                  </m:oMath>
                </a14:m>
                <a:r>
                  <a:rPr lang="en-US" sz="2400" dirty="0" smtClean="0"/>
                  <a:t>  at r=R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2400" dirty="0" smtClean="0"/>
                  <a:t>. </a:t>
                </a:r>
              </a:p>
              <a:p>
                <a:pPr algn="just" rtl="0"/>
                <a:r>
                  <a:rPr lang="en-US" sz="2400" dirty="0" smtClean="0"/>
                  <a:t>The differential equation of temperature distribution is</a:t>
                </a:r>
                <a:endParaRPr lang="ar-IQ" sz="24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0601" y="2133600"/>
                <a:ext cx="7543800" cy="4267200"/>
              </a:xfrm>
              <a:blipFill>
                <a:blip r:embed="rId2"/>
                <a:stretch>
                  <a:fillRect l="-1132" t="-1143" r="-1213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16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00B050"/>
                </a:solidFill>
              </a:rPr>
              <a:t>Example</a:t>
            </a:r>
            <a:endParaRPr lang="ar-IQ" b="1" i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1066801" y="1447800"/>
                <a:ext cx="7467600" cy="5181600"/>
              </a:xfrm>
            </p:spPr>
            <p:txBody>
              <a:bodyPr>
                <a:noAutofit/>
              </a:bodyPr>
              <a:lstStyle/>
              <a:p>
                <a:pPr algn="l" rtl="0"/>
                <a:r>
                  <a:rPr lang="en-US" sz="2400" dirty="0" smtClean="0"/>
                  <a:t>Solution: Plane Wall with boundary conditions</a:t>
                </a:r>
              </a:p>
              <a:p>
                <a:pPr algn="l" rtl="0"/>
                <a:r>
                  <a:rPr lang="en-US" sz="2400" dirty="0" smtClean="0"/>
                  <a:t>B.C.1       x=0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400" dirty="0" smtClean="0"/>
              </a:p>
              <a:p>
                <a:pPr algn="l" rtl="0"/>
                <a:r>
                  <a:rPr lang="en-US" sz="2400" dirty="0" smtClean="0"/>
                  <a:t>B.C.2      x=L=0.5m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400" dirty="0" smtClean="0"/>
              </a:p>
              <a:p>
                <a:pPr algn="l" rtl="0"/>
                <a:r>
                  <a:rPr lang="en-US" sz="2400" dirty="0" smtClean="0"/>
                  <a:t>We can repeat the solution</a:t>
                </a:r>
              </a:p>
              <a:p>
                <a:pPr algn="l" rtl="0"/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 by double integration, we get </a:t>
                </a:r>
              </a:p>
              <a:p>
                <a:pPr algn="l" rtl="0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den>
                        </m:f>
                      </m:e>
                    </m:d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</a:p>
              <a:p>
                <a:pPr algn="l" rtl="0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endParaRPr lang="ar-IQ" sz="24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801" y="1447800"/>
                <a:ext cx="7467600" cy="5181600"/>
              </a:xfrm>
              <a:blipFill rotWithShape="1">
                <a:blip r:embed="rId2"/>
                <a:stretch>
                  <a:fillRect l="-1061" t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6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8600"/>
                <a:ext cx="8229600" cy="5897563"/>
              </a:xfrm>
            </p:spPr>
            <p:txBody>
              <a:bodyPr>
                <a:normAutofit/>
              </a:bodyPr>
              <a:lstStyle/>
              <a:p>
                <a:pPr algn="l" rtl="0"/>
                <a14:m>
                  <m:oMath xmlns:m="http://schemas.openxmlformats.org/officeDocument/2006/math">
                    <m:f>
                      <m:fPr>
                        <m:ctrlPr>
                          <a:rPr lang="ar-IQ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𝑑𝑟</m:t>
                        </m:r>
                      </m:den>
                    </m:f>
                    <m:d>
                      <m:dPr>
                        <m:ctrlPr>
                          <a:rPr lang="ar-IQ" sz="240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ar-IQ" sz="2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ar-IQ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f>
                          <m:fPr>
                            <m:ctrlPr>
                              <a:rPr lang="ar-IQ" sz="2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𝑑𝑇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𝑑𝑟</m:t>
                            </m:r>
                          </m:den>
                        </m:f>
                      </m:e>
                    </m:d>
                    <m:r>
                      <a:rPr lang="ar-IQ" sz="24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ar-IQ" sz="2400" b="0" i="1" smtClean="0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ar-IQ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sSup>
                          <m:sSupPr>
                            <m:ctrlPr>
                              <a:rPr lang="ar-IQ" sz="2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ar-IQ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pPr algn="l" rtl="0"/>
                <a:r>
                  <a:rPr lang="en-US" sz="2400" dirty="0" smtClean="0"/>
                  <a:t>       By integrating this equation we get that:</a:t>
                </a:r>
              </a:p>
              <a:p>
                <a:pPr algn="l" rtl="0"/>
                <a14:m>
                  <m:oMath xmlns:m="http://schemas.openxmlformats.org/officeDocument/2006/math">
                    <m:sSup>
                      <m:sSupPr>
                        <m:ctrlPr>
                          <a:rPr lang="ar-IQ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ar-IQ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ar-IQ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𝑑𝑇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𝑑𝑟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sSup>
                          <m:sSupPr>
                            <m:ctrlPr>
                              <a:rPr lang="ar-IQ" sz="2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ar-IQ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algn="l" rtl="0"/>
                <a:r>
                  <a:rPr lang="en-US" sz="2400" dirty="0" smtClean="0"/>
                  <a:t>From B.C.1 where  r=0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𝑑𝑇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𝑑𝑟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 smtClean="0"/>
                  <a:t> 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b="0" dirty="0" smtClean="0"/>
              </a:p>
              <a:p>
                <a:pPr algn="l" rtl="0"/>
                <a14:m>
                  <m:oMath xmlns:m="http://schemas.openxmlformats.org/officeDocument/2006/math">
                    <m:sSup>
                      <m:sSupPr>
                        <m:ctrlPr>
                          <a:rPr lang="ar-IQ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ar-IQ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ar-IQ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𝑑𝑇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𝑑𝑟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sSup>
                          <m:sSupPr>
                            <m:ctrlPr>
                              <a:rPr lang="ar-IQ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ar-IQ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ar-IQ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</m:t>
                    </m:r>
                    <m:f>
                      <m:fPr>
                        <m:ctrlPr>
                          <a:rPr lang="ar-IQ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𝑑𝑇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𝑑𝑟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pPr algn="l" rtl="0"/>
                <a:r>
                  <a:rPr lang="en-US" sz="2400" dirty="0" smtClean="0"/>
                  <a:t>By integrating this equation we get that </a:t>
                </a:r>
              </a:p>
              <a:p>
                <a:pPr algn="l" rtl="0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/>
                  <a:t>    From B.C.2 where r=R   T=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endParaRPr lang="ar-IQ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8600"/>
                <a:ext cx="8229600" cy="5897563"/>
              </a:xfrm>
              <a:blipFill>
                <a:blip r:embed="rId2"/>
                <a:stretch>
                  <a:fillRect l="-1037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3640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</p:spPr>
            <p:txBody>
              <a:bodyPr/>
              <a:lstStyle/>
              <a:p>
                <a:pPr algn="l" rtl="0"/>
                <a:r>
                  <a:rPr lang="en-US" sz="2400" dirty="0" smtClean="0"/>
                  <a:t>       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b="1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</m:acc>
                        <m:sSup>
                          <m:sSup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𝒌</m:t>
                        </m:r>
                      </m:den>
                    </m:f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1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</m:acc>
                        <m:sSup>
                          <m:sSup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𝒌</m:t>
                        </m:r>
                      </m:den>
                    </m:f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</m:oMath>
                </a14:m>
                <a:r>
                  <a:rPr lang="en-US" sz="2400" dirty="0" smtClean="0"/>
                  <a:t>                T.D.E</a:t>
                </a:r>
              </a:p>
              <a:p>
                <a:pPr algn="l" rtl="0"/>
                <a:endParaRPr lang="en-US" sz="2400" dirty="0" smtClean="0"/>
              </a:p>
              <a:p>
                <a:pPr algn="l" rtl="0"/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sSup>
                          <m:sSup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d>
                      <m:dPr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 smtClean="0"/>
                  <a:t>                     (1)</a:t>
                </a:r>
              </a:p>
              <a:p>
                <a:pPr algn="l" rtl="0"/>
                <a:r>
                  <a:rPr lang="en-US" sz="2400" dirty="0" smtClean="0"/>
                  <a:t>The temperature at the center of the sphere is</a:t>
                </a:r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2400" dirty="0" smtClean="0"/>
                  <a:t>          (2)</a:t>
                </a:r>
              </a:p>
              <a:p>
                <a:pPr algn="l" rtl="0"/>
                <a:r>
                  <a:rPr lang="en-US" sz="2400" dirty="0" smtClean="0"/>
                  <a:t>By dividing eq.(1) by eq.(2) we get:</a:t>
                </a:r>
              </a:p>
              <a:p>
                <a:pPr algn="l" rtl="0"/>
                <a14:m>
                  <m:oMath xmlns:m="http://schemas.openxmlformats.org/officeDocument/2006/math">
                    <m:f>
                      <m:fPr>
                        <m:ctrlPr>
                          <a:rPr lang="ar-IQ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𝑹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b>
                        </m:s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𝑹</m:t>
                            </m:r>
                          </m:sub>
                        </m:sSub>
                      </m:den>
                    </m:f>
                    <m:r>
                      <a:rPr lang="ar-IQ" sz="2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IQ" sz="2400" b="1" i="1" smtClean="0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̈"/>
                                <m:ctrlPr>
                                  <a:rPr lang="en-US" sz="2400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</m:e>
                            </m:acc>
                            <m:sSup>
                              <m:sSupPr>
                                <m:ctrlPr>
                                  <a:rPr lang="en-US" sz="24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sup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den>
                        </m:f>
                        <m:d>
                          <m:d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4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b="1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400" b="1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  <m:t>𝒓</m:t>
                                        </m:r>
                                      </m:num>
                                      <m:den>
                                        <m: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  <m:t>𝑹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num>
                      <m:den>
                        <m:f>
                          <m:f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̈"/>
                                <m:ctrlPr>
                                  <a:rPr lang="en-US" sz="2400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</m:e>
                            </m:acc>
                            <m:sSup>
                              <m:sSupPr>
                                <m:ctrlPr>
                                  <a:rPr lang="en-US" sz="24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sup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den>
                        </m:f>
                      </m:den>
                    </m:f>
                    <m:r>
                      <a:rPr lang="ar-IQ" sz="24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b="1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num>
                                  <m:den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endParaRPr lang="ar-IQ" sz="2400" b="1" dirty="0" smtClean="0"/>
              </a:p>
              <a:p>
                <a:pPr marL="0" indent="0">
                  <a:buNone/>
                </a:pPr>
                <a:endParaRPr lang="ar-IQ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  <a:blipFill rotWithShape="1"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7647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</p:spPr>
            <p:txBody>
              <a:bodyPr/>
              <a:lstStyle/>
              <a:p>
                <a:pPr algn="l" rtl="0"/>
                <a:r>
                  <a:rPr lang="en-US" sz="2400" dirty="0" smtClean="0"/>
                  <a:t>To find the heat flux at the outer surface of the sphere, we do that:</a:t>
                </a:r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𝑑𝑇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𝑑𝑟</m:t>
                        </m:r>
                      </m:den>
                    </m:f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𝑑𝑟</m:t>
                        </m:r>
                      </m:den>
                    </m:f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̈"/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̈"/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 smtClean="0"/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acc>
                                  <m:accPr>
                                    <m:chr m:val="̈"/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𝑔𝑟</m:t>
                                    </m:r>
                                  </m:e>
                                </m:acc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𝑔𝑅</m:t>
                            </m:r>
                          </m:e>
                        </m:acc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acc>
                      <m:accPr>
                        <m:chr m:val="̈"/>
                        <m:ctrlP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acc>
                  </m:oMath>
                </a14:m>
                <a:endParaRPr lang="en-US" sz="2400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ar-IQ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  <a:blipFill>
                <a:blip r:embed="rId2"/>
                <a:stretch>
                  <a:fillRect l="-1037" t="-838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3743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867639" y="512463"/>
            <a:ext cx="6589199" cy="128089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Heat Conduction in a Hollow sphere with heat generation</a:t>
            </a:r>
            <a:endParaRPr lang="ar-IQ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2133600"/>
                <a:ext cx="7924801" cy="4343400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sz="2400" dirty="0" smtClean="0"/>
                  <a:t>Hollow sphere with inner radius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and outer radius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2400" dirty="0" smtClean="0"/>
                  <a:t>, thermal conductivity of its material is k and the heat generation is 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</m:oMath>
                </a14:m>
                <a:r>
                  <a:rPr lang="en-US" sz="2400" dirty="0" smtClean="0"/>
                  <a:t>. It is to find the temperature distribution equation. </a:t>
                </a:r>
              </a:p>
              <a:p>
                <a:pPr algn="l" rtl="0"/>
                <a:r>
                  <a:rPr lang="en-US" sz="2400" dirty="0" smtClean="0"/>
                  <a:t>The differential equation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IQ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𝑑𝑟</m:t>
                        </m:r>
                      </m:den>
                    </m:f>
                    <m:d>
                      <m:dPr>
                        <m:ctrlPr>
                          <a:rPr lang="ar-IQ" sz="2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ar-IQ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ar-IQ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f>
                          <m:fPr>
                            <m:ctrlPr>
                              <a:rPr lang="ar-IQ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𝑑𝑇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𝑑𝑟</m:t>
                            </m:r>
                          </m:den>
                        </m:f>
                      </m:e>
                    </m:d>
                    <m:r>
                      <a:rPr lang="ar-IQ" sz="24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ar-IQ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ar-IQ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sSup>
                          <m:sSupPr>
                            <m:ctrlPr>
                              <a:rPr lang="ar-IQ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ar-IQ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pPr algn="l" rtl="0"/>
                <a:r>
                  <a:rPr lang="en-US" sz="2400" dirty="0" smtClean="0"/>
                  <a:t>The Boundary conditions are:</a:t>
                </a:r>
              </a:p>
              <a:p>
                <a:pPr algn="l" rtl="0"/>
                <a:r>
                  <a:rPr lang="en-US" sz="2400" dirty="0" smtClean="0"/>
                  <a:t>B.C.1  at r=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 B.C.2  r=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2400" dirty="0" smtClean="0"/>
                  <a:t>   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marL="0" indent="0" algn="l" rtl="0">
                  <a:buNone/>
                </a:pPr>
                <a:r>
                  <a:rPr lang="en-US" sz="2400" dirty="0" smtClean="0"/>
                  <a:t>By integrating the equation we get:  </a:t>
                </a:r>
                <a:endParaRPr lang="ar-IQ" sz="24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2133600"/>
                <a:ext cx="7924801" cy="4343400"/>
              </a:xfrm>
              <a:blipFill>
                <a:blip r:embed="rId2"/>
                <a:stretch>
                  <a:fillRect l="-1154" t="-1122" r="-1231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0542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sz="2400" dirty="0" smtClean="0"/>
                  <a:t>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IQ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ar-IQ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ar-IQ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𝑑𝑇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𝑑𝑟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sSup>
                          <m:sSupPr>
                            <m:ctrlPr>
                              <a:rPr lang="ar-IQ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ar-IQ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algn="l" rtl="0"/>
                <a:endParaRPr lang="en-US" sz="2400" dirty="0" smtClean="0"/>
              </a:p>
              <a:p>
                <a:pPr algn="l" rtl="0"/>
                <a14:m>
                  <m:oMath xmlns:m="http://schemas.openxmlformats.org/officeDocument/2006/math">
                    <m:f>
                      <m:fPr>
                        <m:ctrlPr>
                          <a:rPr lang="ar-IQ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𝑑𝑇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𝑑𝑟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 smtClean="0"/>
                  <a:t>      and by second integration </a:t>
                </a:r>
              </a:p>
              <a:p>
                <a:pPr algn="l" rtl="0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b="0" dirty="0" smtClean="0"/>
                  <a:t>             T.D.E.</a:t>
                </a:r>
              </a:p>
              <a:p>
                <a:pPr algn="l" rtl="0"/>
                <a:r>
                  <a:rPr lang="en-US" sz="2400" dirty="0" smtClean="0"/>
                  <a:t>By applying the boundary conditions </a:t>
                </a:r>
              </a:p>
              <a:p>
                <a:pPr algn="l" rtl="0"/>
                <a:r>
                  <a:rPr lang="en-US" sz="2400" dirty="0" smtClean="0"/>
                  <a:t>B.C.1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sSubSup>
                          <m:sSubSup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/>
                  <a:t>            (1)</a:t>
                </a:r>
              </a:p>
              <a:p>
                <a:pPr algn="l" rtl="0"/>
                <a:r>
                  <a:rPr lang="en-US" sz="2400" dirty="0" smtClean="0"/>
                  <a:t>B.C.2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sSubSup>
                          <m:sSubSup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/>
                  <a:t>            (2)</a:t>
                </a:r>
              </a:p>
              <a:p>
                <a:pPr algn="l" rtl="0"/>
                <a:r>
                  <a:rPr lang="en-US" sz="2400" dirty="0" smtClean="0"/>
                  <a:t>By subtracting eq.(2) from eq.(1) we get:</a:t>
                </a:r>
                <a:endParaRPr lang="ar-IQ" sz="24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  <a:blipFill rotWithShape="1"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2866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4800"/>
                <a:ext cx="8229600" cy="6172200"/>
              </a:xfrm>
            </p:spPr>
            <p:txBody>
              <a:bodyPr>
                <a:normAutofit fontScale="85000" lnSpcReduction="20000"/>
              </a:bodyPr>
              <a:lstStyle/>
              <a:p>
                <a:pPr algn="l" rtl="0"/>
                <a:r>
                  <a:rPr lang="en-US" sz="2400" dirty="0" smtClean="0"/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d>
                      <m:dPr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sz="2400" b="0" dirty="0" smtClean="0"/>
              </a:p>
              <a:p>
                <a:pPr algn="l" rtl="0"/>
                <a:endParaRPr lang="en-US" sz="2400" b="0" dirty="0" smtClean="0"/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ar-IQ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ar-IQ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IQ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IQ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ar-IQ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ar-IQ" sz="24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̈"/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  <m:r>
                          <a:rPr lang="ar-IQ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ar-IQ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ar-IQ" sz="2400" dirty="0" smtClean="0"/>
              </a:p>
              <a:p>
                <a:pPr algn="l" rtl="0"/>
                <a:r>
                  <a:rPr lang="en-US" sz="2400" dirty="0" smtClean="0"/>
                  <a:t>By substituting in eq.(1) we get:</a:t>
                </a:r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sSubSup>
                          <m:sSub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ar-IQ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ar-IQ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ar-IQ" sz="24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̈"/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  <m:r>
                          <a:rPr lang="ar-IQ" sz="2400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ar-IQ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e>
                        </m:d>
                      </m:e>
                    </m:d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/>
                  <a:t>          </a:t>
                </a:r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sSubSup>
                          <m:sSub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ar-IQ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ar-IQ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ar-IQ" sz="24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̈"/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  <m:r>
                          <a:rPr lang="ar-IQ" sz="2400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ar-IQ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e>
                        </m:d>
                      </m:e>
                    </m:d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 smtClean="0"/>
              </a:p>
              <a:p>
                <a:pPr algn="l" rtl="0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ar-IQ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ar-IQ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ar-IQ" sz="24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̈"/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  <m:r>
                          <a:rPr lang="ar-IQ" sz="2400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ar-IQ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e>
                        </m:d>
                      </m:e>
                    </m:d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sSubSup>
                          <m:sSub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ar-IQ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ar-IQ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ar-IQ" sz="24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̈"/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  <m:r>
                          <a:rPr lang="ar-IQ" sz="2400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ar-IQ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e>
                        </m:d>
                      </m:e>
                    </m:d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 smtClean="0"/>
              </a:p>
              <a:p>
                <a:pPr algn="l" rtl="0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</m:acc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den>
                    </m:f>
                    <m:d>
                      <m:d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ar-IQ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ar-IQ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d>
                          <m:d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b="1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b="1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𝒐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ar-IQ" sz="2400" b="1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̈"/>
                                <m:ctrlPr>
                                  <a:rPr lang="en-US" sz="2400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</m:e>
                            </m:acc>
                          </m:num>
                          <m:den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den>
                        </m:f>
                        <m:d>
                          <m:d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b="1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𝒐</m:t>
                                </m:r>
                              </m:sub>
                              <m:sup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2400" b="1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  <m:sup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</m:e>
                        </m:d>
                        <m:r>
                          <a:rPr lang="ar-IQ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ar-IQ" sz="2400" b="1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e>
                              <m:sub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e>
                              <m:sub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𝒐</m:t>
                                </m:r>
                              </m:sub>
                            </m:sSub>
                          </m:e>
                        </m:d>
                      </m:e>
                    </m:d>
                    <m:d>
                      <m:d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den>
                        </m:f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den>
                        </m:f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endParaRPr lang="en-US" sz="2400" dirty="0" smtClean="0"/>
              </a:p>
              <a:p>
                <a:endParaRPr lang="ar-IQ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4800"/>
                <a:ext cx="8229600" cy="6172200"/>
              </a:xfrm>
              <a:blipFill rotWithShape="1"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557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00B050"/>
                </a:solidFill>
              </a:rPr>
              <a:t>Example</a:t>
            </a:r>
            <a:endParaRPr lang="ar-IQ" b="1" i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320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sz="2400" dirty="0" smtClean="0"/>
              </a:p>
              <a:p>
                <a:pPr algn="l" rtl="0"/>
                <a:r>
                  <a:rPr lang="en-US" sz="2400" dirty="0" smtClean="0"/>
                  <a:t>Find the temperature at mid point of the wall</a:t>
                </a:r>
              </a:p>
              <a:p>
                <a:pPr algn="l" rtl="0"/>
                <a:r>
                  <a:rPr lang="en-US" sz="2400" dirty="0" smtClean="0"/>
                  <a:t>At mid point x=0.25m</a:t>
                </a:r>
              </a:p>
              <a:p>
                <a:pPr algn="l" rtl="0"/>
                <a:r>
                  <a:rPr lang="en-US" sz="2400" dirty="0" smtClean="0"/>
                  <a:t>Then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endParaRPr lang="ar-IQ" sz="2400" dirty="0"/>
              </a:p>
              <a:p>
                <a:pPr algn="l" rtl="0"/>
                <a:r>
                  <a:rPr lang="en-US" sz="2400" dirty="0" smtClean="0"/>
                  <a:t>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25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ar-IQ" sz="2400" dirty="0"/>
              </a:p>
              <a:p>
                <a:endParaRPr lang="ar-IQ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95" r="-1018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7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Heat Conduction Equation</a:t>
            </a:r>
            <a:endParaRPr lang="ar-IQ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1942415" y="2133600"/>
                <a:ext cx="6591985" cy="4343400"/>
              </a:xfrm>
            </p:spPr>
            <p:txBody>
              <a:bodyPr>
                <a:noAutofit/>
              </a:bodyPr>
              <a:lstStyle/>
              <a:p>
                <a:pPr algn="l" rtl="0"/>
                <a:r>
                  <a:rPr lang="en-US" sz="2000" dirty="0" smtClean="0"/>
                  <a:t>Plane Wall with thermal conductivity function of temperature     </a:t>
                </a:r>
              </a:p>
              <a:p>
                <a:pPr algn="l" rtl="0"/>
                <a:r>
                  <a:rPr lang="en-US" sz="2000" dirty="0" smtClean="0"/>
                  <a:t>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 smtClean="0"/>
              </a:p>
              <a:p>
                <a:pPr algn="l" rtl="0"/>
                <a:r>
                  <a:rPr lang="en-US" sz="2000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/>
                  <a:t>are constant</a:t>
                </a:r>
              </a:p>
              <a:p>
                <a:pPr algn="l" rtl="0"/>
                <a14:m>
                  <m:oMath xmlns:m="http://schemas.openxmlformats.org/officeDocument/2006/math">
                    <m:f>
                      <m:fPr>
                        <m:ctrlPr>
                          <a:rPr lang="ar-IQ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d>
                      <m:dPr>
                        <m:ctrlPr>
                          <a:rPr lang="ar-IQ" sz="20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𝑑𝑇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→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den>
                    </m:f>
                    <m:d>
                      <m:dPr>
                        <m:ctrlP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f>
                          <m:fPr>
                            <m:ctrlPr>
                              <a:rPr lang="en-US" sz="20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𝑑𝑇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000" dirty="0" smtClean="0"/>
              </a:p>
              <a:p>
                <a:pPr algn="l" rtl="0"/>
                <a:r>
                  <a:rPr lang="en-US" sz="2000" dirty="0" smtClean="0"/>
                  <a:t>By integrating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  <m:f>
                      <m:fPr>
                        <m:ctrlP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𝑑𝑇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000" dirty="0" smtClean="0"/>
              </a:p>
              <a:p>
                <a:pPr algn="l" rtl="0"/>
                <a:r>
                  <a:rPr lang="en-US" sz="2000" dirty="0"/>
                  <a:t> </a:t>
                </a:r>
                <a:r>
                  <a:rPr lang="en-US" sz="2000" dirty="0" smtClean="0"/>
                  <a:t>             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𝑑𝑇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𝑑𝑥</m:t>
                    </m:r>
                  </m:oMath>
                </a14:m>
                <a:endParaRPr lang="en-US" sz="2000" dirty="0" smtClean="0"/>
              </a:p>
              <a:p>
                <a:pPr algn="l" rtl="0"/>
                <a:r>
                  <a:rPr lang="en-US" sz="2000" dirty="0" smtClean="0"/>
                  <a:t>Second integrating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>
                          <m:sSubPr>
                            <m:ctrlPr>
                              <a:rPr lang="en-US" sz="200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sz="200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dirty="0" smtClean="0"/>
              </a:p>
              <a:p>
                <a:endParaRPr lang="en-US" sz="2000" dirty="0" smtClean="0"/>
              </a:p>
              <a:p>
                <a:endParaRPr lang="ar-IQ" sz="20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42415" y="2133600"/>
                <a:ext cx="6591985" cy="4343400"/>
              </a:xfrm>
              <a:blipFill>
                <a:blip r:embed="rId2"/>
                <a:stretch>
                  <a:fillRect l="-925" t="-701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7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sz="2400" dirty="0" smtClean="0"/>
                  <a:t>By applying the Boundary conditions that are </a:t>
                </a:r>
              </a:p>
              <a:p>
                <a:pPr algn="l" rtl="0"/>
                <a:r>
                  <a:rPr lang="en-US" sz="2400" dirty="0"/>
                  <a:t> </a:t>
                </a:r>
                <a:r>
                  <a:rPr lang="en-US" sz="2400" dirty="0" smtClean="0"/>
                  <a:t>        X=0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        and       x=L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40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sz="24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  <a:p>
                <a:pPr marL="0" indent="0" algn="l" rtl="0">
                  <a:buNone/>
                </a:pPr>
                <a:r>
                  <a:rPr lang="en-US" sz="2400" dirty="0" smtClean="0"/>
                  <a:t>And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40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marL="0" indent="0" algn="l" rtl="0">
                  <a:buNone/>
                </a:pPr>
                <a:r>
                  <a:rPr lang="en-US" sz="2400" dirty="0" smtClean="0"/>
                  <a:t>Then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</m:t>
                    </m:r>
                  </m:oMath>
                </a14:m>
                <a:r>
                  <a:rPr lang="en-US" sz="2400" dirty="0" smtClean="0"/>
                  <a:t>And    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40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sz="24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sz="2400" b="0" dirty="0" smtClean="0">
                  <a:ea typeface="Cambria Math" panose="02040503050406030204" pitchFamily="18" charset="0"/>
                </a:endParaRPr>
              </a:p>
              <a:p>
                <a:pPr marL="0" indent="0" algn="l" rtl="0">
                  <a:buNone/>
                </a:pPr>
                <a:r>
                  <a:rPr lang="en-US" sz="2400" dirty="0" smtClean="0"/>
                  <a:t>Finally the T.D.E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ar-IQ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>
                <a:blip r:embed="rId2"/>
                <a:stretch>
                  <a:fillRect l="-1111" t="-849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33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ربطة">
  <a:themeElements>
    <a:clrScheme name="ربطة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ربطة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ربطة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1993</TotalTime>
  <Words>9544</Words>
  <Application>Microsoft Office PowerPoint</Application>
  <PresentationFormat>On-screen Show (4:3)</PresentationFormat>
  <Paragraphs>578</Paragraphs>
  <Slides>65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ربطة</vt:lpstr>
      <vt:lpstr>Heat Conduction Equation</vt:lpstr>
      <vt:lpstr>Heat Conduction Equation</vt:lpstr>
      <vt:lpstr>Heat Conduction Equation</vt:lpstr>
      <vt:lpstr>Heat Conduction Equation</vt:lpstr>
      <vt:lpstr>Heat Conduction Equation</vt:lpstr>
      <vt:lpstr>Example</vt:lpstr>
      <vt:lpstr>Example</vt:lpstr>
      <vt:lpstr>Heat Conduction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Plane wall conduction with heat generation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2- Heat generation in a wall of the same surface temperature</vt:lpstr>
      <vt:lpstr>PowerPoint Presentation</vt:lpstr>
      <vt:lpstr>PowerPoint Presentation</vt:lpstr>
      <vt:lpstr> Conduction Equation for Cylindrical wall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Conduction In cylindrical wall with heat generation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Heat generation in hollow cylinder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Heat Conduction in Spherical Body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Heat conduction in solid Sphere with heat generation</vt:lpstr>
      <vt:lpstr>PowerPoint Presentation</vt:lpstr>
      <vt:lpstr>PowerPoint Presentation</vt:lpstr>
      <vt:lpstr>PowerPoint Presentation</vt:lpstr>
      <vt:lpstr>Heat Conduction in a Hollow sphere with heat generation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Heat Conduction Equation</dc:title>
  <dc:creator>User</dc:creator>
  <cp:lastModifiedBy>khms</cp:lastModifiedBy>
  <cp:revision>198</cp:revision>
  <dcterms:created xsi:type="dcterms:W3CDTF">2006-08-16T00:00:00Z</dcterms:created>
  <dcterms:modified xsi:type="dcterms:W3CDTF">2023-12-19T11:42:40Z</dcterms:modified>
</cp:coreProperties>
</file>