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26"/>
  </p:notesMasterIdLst>
  <p:sldIdLst>
    <p:sldId id="256" r:id="rId2"/>
    <p:sldId id="257" r:id="rId3"/>
    <p:sldId id="258"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6" autoAdjust="0"/>
    <p:restoredTop sz="94660"/>
  </p:normalViewPr>
  <p:slideViewPr>
    <p:cSldViewPr>
      <p:cViewPr varScale="1">
        <p:scale>
          <a:sx n="69" d="100"/>
          <a:sy n="69" d="100"/>
        </p:scale>
        <p:origin x="-1398"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F6980F50-BF95-492A-B914-D8DB0B1677AD}" type="datetimeFigureOut">
              <a:rPr lang="ar-IQ" smtClean="0"/>
              <a:t>07/06/1445</a:t>
            </a:fld>
            <a:endParaRPr lang="ar-IQ"/>
          </a:p>
        </p:txBody>
      </p:sp>
      <p:sp>
        <p:nvSpPr>
          <p:cNvPr id="4" name="عنصر نائب لصورة الشريحة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6F291B53-3BC5-4C37-9E62-B8916F09E73D}" type="slidenum">
              <a:rPr lang="ar-IQ" smtClean="0"/>
              <a:t>‹#›</a:t>
            </a:fld>
            <a:endParaRPr lang="ar-IQ"/>
          </a:p>
        </p:txBody>
      </p:sp>
    </p:spTree>
    <p:extLst>
      <p:ext uri="{BB962C8B-B14F-4D97-AF65-F5344CB8AC3E}">
        <p14:creationId xmlns:p14="http://schemas.microsoft.com/office/powerpoint/2010/main" val="9847098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6F291B53-3BC5-4C37-9E62-B8916F09E73D}" type="slidenum">
              <a:rPr lang="ar-IQ" smtClean="0"/>
              <a:t>6</a:t>
            </a:fld>
            <a:endParaRPr lang="ar-IQ"/>
          </a:p>
        </p:txBody>
      </p:sp>
    </p:spTree>
    <p:extLst>
      <p:ext uri="{BB962C8B-B14F-4D97-AF65-F5344CB8AC3E}">
        <p14:creationId xmlns:p14="http://schemas.microsoft.com/office/powerpoint/2010/main" val="1238625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6F291B53-3BC5-4C37-9E62-B8916F09E73D}" type="slidenum">
              <a:rPr lang="ar-IQ" smtClean="0"/>
              <a:t>21</a:t>
            </a:fld>
            <a:endParaRPr lang="ar-IQ"/>
          </a:p>
        </p:txBody>
      </p:sp>
    </p:spTree>
    <p:extLst>
      <p:ext uri="{BB962C8B-B14F-4D97-AF65-F5344CB8AC3E}">
        <p14:creationId xmlns:p14="http://schemas.microsoft.com/office/powerpoint/2010/main" val="2979563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F825B88B-0C3F-410D-BC6E-7D3464857226}" type="datetime1">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0172982"/>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F825B88B-0C3F-410D-BC6E-7D3464857226}" type="datetime1">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8480610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F825B88B-0C3F-410D-BC6E-7D3464857226}" type="datetime1">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6221688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F825B88B-0C3F-410D-BC6E-7D3464857226}" type="datetime1">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0946264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F825B88B-0C3F-410D-BC6E-7D3464857226}" type="datetime1">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865042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F825B88B-0C3F-410D-BC6E-7D3464857226}" type="datetime1">
              <a:rPr lang="en-US" smtClean="0"/>
              <a:t>12/19/2023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5770042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Content Placeholder 3"/>
          <p:cNvSpPr>
            <a:spLocks noGrp="1"/>
          </p:cNvSpPr>
          <p:nvPr>
            <p:ph sz="half" idx="2"/>
          </p:nvPr>
        </p:nvSpPr>
        <p:spPr>
          <a:xfrm>
            <a:off x="822960" y="2582334"/>
            <a:ext cx="3703320" cy="3286760"/>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Content Placeholder 5"/>
          <p:cNvSpPr>
            <a:spLocks noGrp="1"/>
          </p:cNvSpPr>
          <p:nvPr>
            <p:ph sz="quarter" idx="4"/>
          </p:nvPr>
        </p:nvSpPr>
        <p:spPr>
          <a:xfrm>
            <a:off x="4663440" y="2582334"/>
            <a:ext cx="3703320" cy="3286760"/>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F825B88B-0C3F-410D-BC6E-7D3464857226}" type="datetime1">
              <a:rPr lang="en-US" smtClean="0"/>
              <a:t>12/19/2023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6515825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F825B88B-0C3F-410D-BC6E-7D3464857226}" type="datetime1">
              <a:rPr lang="en-US" smtClean="0"/>
              <a:t>12/19/2023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35377123"/>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825B88B-0C3F-410D-BC6E-7D3464857226}" type="datetime1">
              <a:rPr lang="en-US" smtClean="0"/>
              <a:t>12/19/2023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6765561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F825B88B-0C3F-410D-BC6E-7D3464857226}" type="datetime1">
              <a:rPr lang="en-US" smtClean="0"/>
              <a:t>12/19/2023</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6851977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مع تسمية توضيحية">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F825B88B-0C3F-410D-BC6E-7D3464857226}" type="datetime1">
              <a:rPr lang="en-US" smtClean="0"/>
              <a:t>12/19/2023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0953042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F825B88B-0C3F-410D-BC6E-7D3464857226}" type="datetime1">
              <a:rPr lang="en-US" smtClean="0"/>
              <a:t>12/19/2023</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B6F15528-21DE-4FAA-801E-634DDDAF4B2B}"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4682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ftr="0" dt="0"/>
  <p:txStyles>
    <p:titleStyle>
      <a:lvl1pPr algn="l" defTabSz="914400" rtl="1"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r" defTabSz="914400" rtl="1"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10.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en-US" dirty="0" smtClean="0"/>
              <a:t>Heat conduction through wall</a:t>
            </a:r>
            <a:endParaRPr lang="ar-IQ" dirty="0"/>
          </a:p>
        </p:txBody>
      </p:sp>
      <p:sp>
        <p:nvSpPr>
          <p:cNvPr id="3" name="عنوان فرعي 2"/>
          <p:cNvSpPr>
            <a:spLocks noGrp="1"/>
          </p:cNvSpPr>
          <p:nvPr>
            <p:ph type="subTitle" idx="1"/>
          </p:nvPr>
        </p:nvSpPr>
        <p:spPr/>
        <p:txBody>
          <a:bodyPr/>
          <a:lstStyle/>
          <a:p>
            <a:r>
              <a:rPr lang="en-US" dirty="0" err="1" smtClean="0"/>
              <a:t>Majed</a:t>
            </a:r>
            <a:r>
              <a:rPr lang="en-US" dirty="0" smtClean="0"/>
              <a:t> H </a:t>
            </a:r>
            <a:r>
              <a:rPr lang="en-US" dirty="0" err="1" smtClean="0"/>
              <a:t>Majeed</a:t>
            </a:r>
            <a:endParaRPr lang="ar-IQ" dirty="0"/>
          </a:p>
        </p:txBody>
      </p:sp>
      <p:sp>
        <p:nvSpPr>
          <p:cNvPr id="4" name="عنصر نائب لرقم الشريحة 3"/>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3550033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Examples</a:t>
            </a:r>
            <a:endParaRPr lang="ar-IQ" dirty="0"/>
          </a:p>
        </p:txBody>
      </p:sp>
      <mc:AlternateContent xmlns:mc="http://schemas.openxmlformats.org/markup-compatibility/2006" xmlns:a14="http://schemas.microsoft.com/office/drawing/2010/main">
        <mc:Choice Requires="a14">
          <p:sp>
            <p:nvSpPr>
              <p:cNvPr id="5" name="عنصر نائب للمحتوى 4"/>
              <p:cNvSpPr>
                <a:spLocks noGrp="1"/>
              </p:cNvSpPr>
              <p:nvPr>
                <p:ph idx="1"/>
              </p:nvPr>
            </p:nvSpPr>
            <p:spPr/>
            <p:txBody>
              <a:bodyPr>
                <a:normAutofit/>
              </a:bodyPr>
              <a:lstStyle/>
              <a:p>
                <a:pPr algn="l" rtl="0"/>
                <a:r>
                  <a:rPr lang="en-US" b="1" u="sng" dirty="0" smtClean="0"/>
                  <a:t>Solution:</a:t>
                </a:r>
                <a:r>
                  <a:rPr lang="en-US" dirty="0" smtClean="0"/>
                  <a:t> heat transfer by conduction through the wall of thickness </a:t>
                </a:r>
                <a:r>
                  <a:rPr lang="en-US" dirty="0" smtClean="0">
                    <a:sym typeface="Symbol" panose="05050102010706020507" pitchFamily="18" charset="2"/>
                  </a:rPr>
                  <a:t></a:t>
                </a:r>
                <a:r>
                  <a:rPr lang="en-US" dirty="0" smtClean="0"/>
                  <a:t>x=20cm=0.2m and area A=2</a:t>
                </a:r>
                <a14:m>
                  <m:oMath xmlns:m="http://schemas.openxmlformats.org/officeDocument/2006/math">
                    <m:sSup>
                      <m:sSupPr>
                        <m:ctrlPr>
                          <a:rPr lang="en-US" i="1" smtClean="0">
                            <a:latin typeface="Cambria Math"/>
                          </a:rPr>
                        </m:ctrlPr>
                      </m:sSupPr>
                      <m:e>
                        <m:r>
                          <a:rPr lang="en-US" b="0" i="1" smtClean="0">
                            <a:latin typeface="Cambria Math" panose="02040503050406030204" pitchFamily="18" charset="0"/>
                          </a:rPr>
                          <m:t>𝑚</m:t>
                        </m:r>
                      </m:e>
                      <m:sup>
                        <m:r>
                          <a:rPr lang="en-US" b="0" i="1" smtClean="0">
                            <a:latin typeface="Cambria Math" panose="02040503050406030204" pitchFamily="18" charset="0"/>
                          </a:rPr>
                          <m:t>2</m:t>
                        </m:r>
                      </m:sup>
                    </m:sSup>
                  </m:oMath>
                </a14:m>
                <a:r>
                  <a:rPr lang="en-US" dirty="0" smtClean="0"/>
                  <a:t>. </a:t>
                </a:r>
                <a:r>
                  <a:rPr lang="en-US" dirty="0"/>
                  <a:t>The surface temperatures are </a:t>
                </a:r>
                <a:r>
                  <a:rPr lang="en-US" dirty="0" smtClean="0"/>
                  <a:t>(</a:t>
                </a:r>
                <a14:m>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oMath>
                </a14:m>
                <a:r>
                  <a:rPr lang="en-US" dirty="0" smtClean="0"/>
                  <a:t>=</a:t>
                </a:r>
                <a14:m>
                  <m:oMath xmlns:m="http://schemas.openxmlformats.org/officeDocument/2006/math">
                    <m:sSup>
                      <m:sSupPr>
                        <m:ctrlPr>
                          <a:rPr lang="en-US" i="1" smtClean="0">
                            <a:latin typeface="Cambria Math"/>
                          </a:rPr>
                        </m:ctrlPr>
                      </m:sSupPr>
                      <m:e>
                        <m:r>
                          <a:rPr lang="en-US" b="0" i="1" smtClean="0">
                            <a:latin typeface="Cambria Math" panose="02040503050406030204" pitchFamily="18" charset="0"/>
                          </a:rPr>
                          <m:t>120</m:t>
                        </m:r>
                      </m:e>
                      <m:sup>
                        <m:r>
                          <a:rPr lang="en-US" b="0" i="1" smtClean="0">
                            <a:latin typeface="Cambria Math" panose="02040503050406030204" pitchFamily="18" charset="0"/>
                          </a:rPr>
                          <m:t>𝑜</m:t>
                        </m:r>
                      </m:sup>
                    </m:sSup>
                  </m:oMath>
                </a14:m>
                <a:r>
                  <a:rPr lang="en-US" dirty="0" smtClean="0"/>
                  <a:t>C</a:t>
                </a:r>
                <a:r>
                  <a:rPr lang="en-US" dirty="0"/>
                  <a:t>) and </a:t>
                </a:r>
                <a:r>
                  <a:rPr lang="en-US" dirty="0" smtClean="0"/>
                  <a:t>(</a:t>
                </a:r>
                <a14:m>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𝑇</m:t>
                        </m:r>
                      </m:e>
                      <m:sub>
                        <m:r>
                          <a:rPr lang="en-US" b="0" i="1" smtClean="0">
                            <a:latin typeface="Cambria Math" panose="02040503050406030204" pitchFamily="18" charset="0"/>
                          </a:rPr>
                          <m:t>2</m:t>
                        </m:r>
                      </m:sub>
                    </m:sSub>
                  </m:oMath>
                </a14:m>
                <a:r>
                  <a:rPr lang="en-US" dirty="0" smtClean="0"/>
                  <a:t>=</a:t>
                </a:r>
                <a14:m>
                  <m:oMath xmlns:m="http://schemas.openxmlformats.org/officeDocument/2006/math">
                    <m:sSup>
                      <m:sSupPr>
                        <m:ctrlPr>
                          <a:rPr lang="en-US" i="1" dirty="0" smtClean="0">
                            <a:latin typeface="Cambria Math"/>
                          </a:rPr>
                        </m:ctrlPr>
                      </m:sSupPr>
                      <m:e>
                        <m:r>
                          <a:rPr lang="en-US" b="0" i="1" dirty="0" smtClean="0">
                            <a:latin typeface="Cambria Math" panose="02040503050406030204" pitchFamily="18" charset="0"/>
                          </a:rPr>
                          <m:t>20</m:t>
                        </m:r>
                      </m:e>
                      <m:sup>
                        <m:r>
                          <a:rPr lang="en-US" b="0" i="1" dirty="0" smtClean="0">
                            <a:latin typeface="Cambria Math" panose="02040503050406030204" pitchFamily="18" charset="0"/>
                          </a:rPr>
                          <m:t>𝑜</m:t>
                        </m:r>
                      </m:sup>
                    </m:sSup>
                  </m:oMath>
                </a14:m>
                <a:r>
                  <a:rPr lang="en-US" dirty="0" smtClean="0"/>
                  <a:t>C)</a:t>
                </a:r>
              </a:p>
              <a:p>
                <a:pPr algn="l" rtl="0"/>
                <a:r>
                  <a:rPr lang="en-US" dirty="0" smtClean="0"/>
                  <a:t> </a:t>
                </a:r>
                <a:r>
                  <a:rPr lang="en-US" b="1" u="sng" dirty="0"/>
                  <a:t>Property:</a:t>
                </a:r>
                <a:r>
                  <a:rPr lang="en-US" dirty="0"/>
                  <a:t> constant thermal conductivity, k=10W/</a:t>
                </a:r>
                <a:r>
                  <a:rPr lang="en-US" dirty="0" err="1"/>
                  <a:t>m.K</a:t>
                </a:r>
                <a:r>
                  <a:rPr lang="en-US" dirty="0"/>
                  <a:t> </a:t>
                </a:r>
                <a:endParaRPr lang="en-US" dirty="0" smtClean="0"/>
              </a:p>
              <a:p>
                <a:pPr algn="l" rtl="0"/>
                <a:r>
                  <a:rPr lang="en-US" b="1" u="sng" dirty="0" smtClean="0"/>
                  <a:t>Assumption</a:t>
                </a:r>
                <a:r>
                  <a:rPr lang="en-US" b="1" u="sng" dirty="0"/>
                  <a:t>:</a:t>
                </a:r>
                <a:r>
                  <a:rPr lang="en-US" dirty="0"/>
                  <a:t> Steady-state and one dimensional heat conduction </a:t>
                </a:r>
                <a:endParaRPr lang="en-US" dirty="0" smtClean="0"/>
              </a:p>
              <a:p>
                <a:pPr algn="l" rtl="0"/>
                <a:r>
                  <a:rPr lang="en-US" b="1" u="sng" dirty="0" smtClean="0"/>
                  <a:t>Analysis</a:t>
                </a:r>
                <a:r>
                  <a:rPr lang="en-US" b="1" u="sng" dirty="0"/>
                  <a:t>: </a:t>
                </a:r>
                <a:r>
                  <a:rPr lang="en-US" dirty="0"/>
                  <a:t>The heat transfer through the wall can be determined by Fourier's law of conduction. </a:t>
                </a:r>
                <a:endParaRPr lang="ar-IQ" dirty="0"/>
              </a:p>
            </p:txBody>
          </p:sp>
        </mc:Choice>
        <mc:Fallback xmlns="">
          <p:sp>
            <p:nvSpPr>
              <p:cNvPr id="5" name="عنصر نائب للمحتوى 4"/>
              <p:cNvSpPr>
                <a:spLocks noGrp="1" noRot="1" noChangeAspect="1" noMove="1" noResize="1" noEditPoints="1" noAdjustHandles="1" noChangeArrowheads="1" noChangeShapeType="1" noTextEdit="1"/>
              </p:cNvSpPr>
              <p:nvPr>
                <p:ph idx="1"/>
              </p:nvPr>
            </p:nvSpPr>
            <p:spPr>
              <a:blipFill>
                <a:blip r:embed="rId2"/>
                <a:stretch>
                  <a:fillRect l="-808" t="-1667"/>
                </a:stretch>
              </a:blipFill>
            </p:spPr>
            <p:txBody>
              <a:bodyPr/>
              <a:lstStyle/>
              <a:p>
                <a:r>
                  <a:rPr lang="ar-IQ">
                    <a:noFill/>
                  </a:rPr>
                  <a:t> </a:t>
                </a:r>
              </a:p>
            </p:txBody>
          </p:sp>
        </mc:Fallback>
      </mc:AlternateContent>
      <p:sp>
        <p:nvSpPr>
          <p:cNvPr id="6" name="عنصر نائب لرقم الشريحة 5"/>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31267496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Examples</a:t>
            </a:r>
            <a:endParaRPr lang="ar-IQ" dirty="0"/>
          </a:p>
        </p:txBody>
      </p:sp>
      <p:pic>
        <p:nvPicPr>
          <p:cNvPr id="4" name="عنصر نائب للمحتوى 3"/>
          <p:cNvPicPr>
            <a:picLocks noGrp="1" noChangeAspect="1"/>
          </p:cNvPicPr>
          <p:nvPr>
            <p:ph idx="1"/>
          </p:nvPr>
        </p:nvPicPr>
        <p:blipFill>
          <a:blip r:embed="rId2"/>
          <a:stretch>
            <a:fillRect/>
          </a:stretch>
        </p:blipFill>
        <p:spPr>
          <a:xfrm>
            <a:off x="990600" y="1905000"/>
            <a:ext cx="5476875" cy="2733675"/>
          </a:xfrm>
          <a:prstGeom prst="rect">
            <a:avLst/>
          </a:prstGeom>
        </p:spPr>
      </p:pic>
      <p:sp>
        <p:nvSpPr>
          <p:cNvPr id="7" name="عنصر نائب لرقم الشريحة 6"/>
          <p:cNvSpPr>
            <a:spLocks noGrp="1"/>
          </p:cNvSpPr>
          <p:nvPr>
            <p:ph type="sldNum" sz="quarter" idx="12"/>
          </p:nvPr>
        </p:nvSpPr>
        <p:spPr/>
        <p:txBody>
          <a:bodyPr/>
          <a:lstStyle/>
          <a:p>
            <a:fld id="{B6F15528-21DE-4FAA-801E-634DDDAF4B2B}" type="slidenum">
              <a:rPr lang="en-US" smtClean="0"/>
              <a:pPr/>
              <a:t>11</a:t>
            </a:fld>
            <a:endParaRPr lang="en-US"/>
          </a:p>
        </p:txBody>
      </p:sp>
      <p:pic>
        <p:nvPicPr>
          <p:cNvPr id="5" name="صورة 4"/>
          <p:cNvPicPr>
            <a:picLocks noChangeAspect="1"/>
          </p:cNvPicPr>
          <p:nvPr/>
        </p:nvPicPr>
        <p:blipFill>
          <a:blip r:embed="rId3"/>
          <a:stretch>
            <a:fillRect/>
          </a:stretch>
        </p:blipFill>
        <p:spPr>
          <a:xfrm>
            <a:off x="6591299" y="2981325"/>
            <a:ext cx="1438275" cy="1428750"/>
          </a:xfrm>
          <a:prstGeom prst="rect">
            <a:avLst/>
          </a:prstGeom>
        </p:spPr>
      </p:pic>
      <p:pic>
        <p:nvPicPr>
          <p:cNvPr id="6" name="صورة 5"/>
          <p:cNvPicPr>
            <a:picLocks noChangeAspect="1"/>
          </p:cNvPicPr>
          <p:nvPr/>
        </p:nvPicPr>
        <p:blipFill>
          <a:blip r:embed="rId4"/>
          <a:stretch>
            <a:fillRect/>
          </a:stretch>
        </p:blipFill>
        <p:spPr>
          <a:xfrm>
            <a:off x="2133600" y="4638675"/>
            <a:ext cx="2362200" cy="838200"/>
          </a:xfrm>
          <a:prstGeom prst="rect">
            <a:avLst/>
          </a:prstGeom>
        </p:spPr>
      </p:pic>
    </p:spTree>
    <p:extLst>
      <p:ext uri="{BB962C8B-B14F-4D97-AF65-F5344CB8AC3E}">
        <p14:creationId xmlns:p14="http://schemas.microsoft.com/office/powerpoint/2010/main" val="40340593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Examples</a:t>
            </a:r>
            <a:endParaRPr lang="ar-IQ" dirty="0"/>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p:txBody>
              <a:bodyPr>
                <a:normAutofit/>
              </a:bodyPr>
              <a:lstStyle/>
              <a:p>
                <a:pPr algn="just" rtl="0"/>
                <a:r>
                  <a:rPr lang="en-US" sz="2400" b="1" u="sng" dirty="0" smtClean="0">
                    <a:solidFill>
                      <a:srgbClr val="FF0000"/>
                    </a:solidFill>
                  </a:rPr>
                  <a:t>Example 2.</a:t>
                </a:r>
                <a:r>
                  <a:rPr lang="en-US" sz="2400" dirty="0" smtClean="0"/>
                  <a:t> </a:t>
                </a:r>
                <a:r>
                  <a:rPr lang="en-US" sz="2400" dirty="0"/>
                  <a:t>The temperature of gases in a furnace is (500K). The temperature of inside surface of the furnace is (400K). The heat transfer between the gases and the surface of the furnace occurs by convection and radiation. The convection coefficient is (</a:t>
                </a:r>
                <a:r>
                  <a:rPr lang="en-US" sz="2400" dirty="0" smtClean="0"/>
                  <a:t>20W/</a:t>
                </a:r>
                <a14:m>
                  <m:oMath xmlns:m="http://schemas.openxmlformats.org/officeDocument/2006/math">
                    <m:sSup>
                      <m:sSupPr>
                        <m:ctrlPr>
                          <a:rPr lang="en-US" sz="2400" b="0" i="1" smtClean="0">
                            <a:latin typeface="Cambria Math"/>
                          </a:rPr>
                        </m:ctrlPr>
                      </m:sSupPr>
                      <m:e>
                        <m:r>
                          <a:rPr lang="en-US" sz="2400" b="0" i="1" smtClean="0">
                            <a:latin typeface="Cambria Math"/>
                          </a:rPr>
                          <m:t>𝑚</m:t>
                        </m:r>
                      </m:e>
                      <m:sup>
                        <m:r>
                          <a:rPr lang="en-US" sz="2400" b="0" i="1" smtClean="0">
                            <a:latin typeface="Cambria Math"/>
                          </a:rPr>
                          <m:t>2</m:t>
                        </m:r>
                      </m:sup>
                    </m:sSup>
                    <m:sSup>
                      <m:sSupPr>
                        <m:ctrlPr>
                          <a:rPr lang="en-US" sz="2400" b="0" i="1" smtClean="0">
                            <a:latin typeface="Cambria Math"/>
                          </a:rPr>
                        </m:ctrlPr>
                      </m:sSupPr>
                      <m:e>
                        <m:r>
                          <a:rPr lang="en-US" sz="2400" b="0" i="1" smtClean="0">
                            <a:latin typeface="Cambria Math"/>
                          </a:rPr>
                          <m:t>.</m:t>
                        </m:r>
                      </m:e>
                      <m:sup>
                        <m:r>
                          <a:rPr lang="en-US" sz="2400" b="0" i="1" smtClean="0">
                            <a:latin typeface="Cambria Math"/>
                          </a:rPr>
                          <m:t>𝑜</m:t>
                        </m:r>
                      </m:sup>
                    </m:sSup>
                    <m:r>
                      <a:rPr lang="en-US" sz="2400" b="0" i="1" smtClean="0">
                        <a:latin typeface="Cambria Math"/>
                      </a:rPr>
                      <m:t>𝐶</m:t>
                    </m:r>
                  </m:oMath>
                </a14:m>
                <a:r>
                  <a:rPr lang="en-US" sz="2400" dirty="0" smtClean="0"/>
                  <a:t>). </a:t>
                </a:r>
                <a:r>
                  <a:rPr lang="en-US" sz="2400" dirty="0"/>
                  <a:t>The furnace surface emissivity is (0.9). Find the combined heat transfer coefficient and the heat transfer rate per unit area.</a:t>
                </a:r>
                <a:endParaRPr lang="ar-IQ" sz="2400"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blipFill rotWithShape="1">
                <a:blip r:embed="rId2"/>
                <a:stretch>
                  <a:fillRect l="-1212" t="-2121" r="-2423"/>
                </a:stretch>
              </a:blipFill>
            </p:spPr>
            <p:txBody>
              <a:bodyPr/>
              <a:lstStyle/>
              <a:p>
                <a:r>
                  <a:rPr lang="en-US">
                    <a:noFill/>
                  </a:rPr>
                  <a:t> </a:t>
                </a:r>
              </a:p>
            </p:txBody>
          </p:sp>
        </mc:Fallback>
      </mc:AlternateContent>
      <p:sp>
        <p:nvSpPr>
          <p:cNvPr id="4" name="عنصر نائب لرقم الشريحة 3"/>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32157659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Examples</a:t>
            </a:r>
            <a:endParaRPr lang="ar-IQ" dirty="0"/>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p:txBody>
              <a:bodyPr>
                <a:normAutofit/>
              </a:bodyPr>
              <a:lstStyle/>
              <a:p>
                <a:pPr algn="just" rtl="0"/>
                <a:r>
                  <a:rPr lang="en-US" sz="2800" dirty="0" smtClean="0"/>
                  <a:t>Solution: heat transfer by convection and radiation between furnace surface and the hot gases </a:t>
                </a:r>
                <a14:m>
                  <m:oMath xmlns:m="http://schemas.openxmlformats.org/officeDocument/2006/math">
                    <m:sSub>
                      <m:sSubPr>
                        <m:ctrlPr>
                          <a:rPr lang="en-US" sz="2800" i="1" smtClean="0">
                            <a:latin typeface="Cambria Math"/>
                          </a:rPr>
                        </m:ctrlPr>
                      </m:sSubPr>
                      <m:e>
                        <m:r>
                          <a:rPr lang="en-US" sz="2800" b="0" i="1" smtClean="0">
                            <a:latin typeface="Cambria Math" panose="02040503050406030204" pitchFamily="18" charset="0"/>
                          </a:rPr>
                          <m:t>𝑇</m:t>
                        </m:r>
                      </m:e>
                      <m:sub>
                        <m:r>
                          <a:rPr lang="en-US" sz="2800" b="0" i="1" smtClean="0">
                            <a:latin typeface="Cambria Math" panose="02040503050406030204" pitchFamily="18" charset="0"/>
                          </a:rPr>
                          <m:t>𝑠</m:t>
                        </m:r>
                      </m:sub>
                    </m:sSub>
                  </m:oMath>
                </a14:m>
                <a:r>
                  <a:rPr lang="en-US" sz="2800" dirty="0" smtClean="0"/>
                  <a:t>=400K</a:t>
                </a:r>
                <a:r>
                  <a:rPr lang="en-US" sz="2800" dirty="0"/>
                  <a:t>, and </a:t>
                </a:r>
                <a14:m>
                  <m:oMath xmlns:m="http://schemas.openxmlformats.org/officeDocument/2006/math">
                    <m:sSub>
                      <m:sSubPr>
                        <m:ctrlPr>
                          <a:rPr lang="en-US" sz="2800" i="1" smtClean="0">
                            <a:latin typeface="Cambria Math"/>
                          </a:rPr>
                        </m:ctrlPr>
                      </m:sSubPr>
                      <m:e>
                        <m:r>
                          <a:rPr lang="en-US" sz="2800" b="0" i="1" smtClean="0">
                            <a:latin typeface="Cambria Math" panose="02040503050406030204" pitchFamily="18" charset="0"/>
                          </a:rPr>
                          <m:t>𝑇</m:t>
                        </m:r>
                      </m:e>
                      <m:sub>
                        <m:r>
                          <a:rPr lang="en-US" sz="2800" i="1" smtClean="0">
                            <a:latin typeface="Cambria Math" panose="02040503050406030204" pitchFamily="18" charset="0"/>
                            <a:ea typeface="Cambria Math" panose="02040503050406030204" pitchFamily="18" charset="0"/>
                          </a:rPr>
                          <m:t>∞</m:t>
                        </m:r>
                      </m:sub>
                    </m:sSub>
                  </m:oMath>
                </a14:m>
                <a:r>
                  <a:rPr lang="en-US" sz="2800" dirty="0" smtClean="0"/>
                  <a:t>=</a:t>
                </a:r>
                <a:r>
                  <a:rPr lang="en-US" sz="2800" dirty="0"/>
                  <a:t>500K </a:t>
                </a:r>
                <a:endParaRPr lang="en-US" sz="2800" dirty="0" smtClean="0"/>
              </a:p>
              <a:p>
                <a:pPr algn="just" rtl="0"/>
                <a:r>
                  <a:rPr lang="en-US" sz="2800" dirty="0" smtClean="0"/>
                  <a:t>Property</a:t>
                </a:r>
                <a:r>
                  <a:rPr lang="en-US" sz="2800" dirty="0"/>
                  <a:t>: constant property </a:t>
                </a:r>
                <a:r>
                  <a:rPr lang="en-US" sz="2800" dirty="0" smtClean="0"/>
                  <a:t>h=20W/</a:t>
                </a:r>
                <a14:m>
                  <m:oMath xmlns:m="http://schemas.openxmlformats.org/officeDocument/2006/math">
                    <m:sSup>
                      <m:sSupPr>
                        <m:ctrlPr>
                          <a:rPr lang="en-US" sz="2800" i="1" smtClean="0">
                            <a:latin typeface="Cambria Math"/>
                          </a:rPr>
                        </m:ctrlPr>
                      </m:sSupPr>
                      <m:e>
                        <m:r>
                          <a:rPr lang="en-US" sz="2800" b="0" i="1" smtClean="0">
                            <a:latin typeface="Cambria Math" panose="02040503050406030204" pitchFamily="18" charset="0"/>
                          </a:rPr>
                          <m:t>𝑚</m:t>
                        </m:r>
                      </m:e>
                      <m:sup>
                        <m:r>
                          <a:rPr lang="en-US" sz="2800" b="0" i="1" smtClean="0">
                            <a:latin typeface="Cambria Math" panose="02040503050406030204" pitchFamily="18" charset="0"/>
                          </a:rPr>
                          <m:t>2</m:t>
                        </m:r>
                      </m:sup>
                    </m:sSup>
                    <m:sSup>
                      <m:sSupPr>
                        <m:ctrlPr>
                          <a:rPr lang="en-US" sz="2800" i="1" smtClean="0">
                            <a:latin typeface="Cambria Math"/>
                          </a:rPr>
                        </m:ctrlPr>
                      </m:sSupPr>
                      <m:e>
                        <m:r>
                          <a:rPr lang="en-US" sz="2800" b="0" i="1" smtClean="0">
                            <a:latin typeface="Cambria Math" panose="02040503050406030204" pitchFamily="18" charset="0"/>
                          </a:rPr>
                          <m:t>.</m:t>
                        </m:r>
                      </m:e>
                      <m:sup>
                        <m:r>
                          <a:rPr lang="en-US" sz="2800" b="0" i="1" smtClean="0">
                            <a:latin typeface="Cambria Math" panose="02040503050406030204" pitchFamily="18" charset="0"/>
                          </a:rPr>
                          <m:t>𝑜</m:t>
                        </m:r>
                      </m:sup>
                    </m:sSup>
                    <m:r>
                      <a:rPr lang="en-US" sz="2800" b="0" i="1" smtClean="0">
                        <a:latin typeface="Cambria Math" panose="02040503050406030204" pitchFamily="18" charset="0"/>
                      </a:rPr>
                      <m:t>𝐶</m:t>
                    </m:r>
                  </m:oMath>
                </a14:m>
                <a:r>
                  <a:rPr lang="en-US" sz="2800" dirty="0"/>
                  <a:t>and </a:t>
                </a:r>
                <a:r>
                  <a:rPr lang="en-US" sz="2800" dirty="0" smtClean="0">
                    <a:sym typeface="Symbol" panose="05050102010706020507" pitchFamily="18" charset="2"/>
                  </a:rPr>
                  <a:t></a:t>
                </a:r>
                <a:r>
                  <a:rPr lang="en-US" sz="2800" dirty="0" smtClean="0"/>
                  <a:t>=</a:t>
                </a:r>
                <a:r>
                  <a:rPr lang="en-US" sz="2800" dirty="0"/>
                  <a:t>0.9 </a:t>
                </a:r>
                <a:endParaRPr lang="en-US" sz="2800" dirty="0" smtClean="0"/>
              </a:p>
              <a:p>
                <a:pPr algn="just" rtl="0"/>
                <a:r>
                  <a:rPr lang="en-US" sz="2800" b="1" dirty="0" smtClean="0"/>
                  <a:t>Assumption</a:t>
                </a:r>
                <a:r>
                  <a:rPr lang="en-US" sz="2800" dirty="0"/>
                  <a:t>: steady-state radiation and convection </a:t>
                </a:r>
                <a:endParaRPr lang="en-US" sz="2800" dirty="0" smtClean="0"/>
              </a:p>
              <a:p>
                <a:pPr algn="just" rtl="0"/>
                <a:r>
                  <a:rPr lang="en-US" sz="2800" b="1" dirty="0" smtClean="0"/>
                  <a:t>Analysis</a:t>
                </a:r>
                <a:r>
                  <a:rPr lang="en-US" sz="2800" dirty="0"/>
                  <a:t>: the heat transfer coefficient of radiation can be determined by</a:t>
                </a:r>
                <a:endParaRPr lang="ar-IQ" sz="2800"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blipFill rotWithShape="1">
                <a:blip r:embed="rId2"/>
                <a:stretch>
                  <a:fillRect l="-1616" t="-2424" r="-2827"/>
                </a:stretch>
              </a:blipFill>
            </p:spPr>
            <p:txBody>
              <a:bodyPr/>
              <a:lstStyle/>
              <a:p>
                <a:r>
                  <a:rPr lang="en-US">
                    <a:noFill/>
                  </a:rPr>
                  <a:t> </a:t>
                </a:r>
              </a:p>
            </p:txBody>
          </p:sp>
        </mc:Fallback>
      </mc:AlternateContent>
      <p:sp>
        <p:nvSpPr>
          <p:cNvPr id="4" name="عنصر نائب لرقم الشريحة 3"/>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24740011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Examples:</a:t>
            </a:r>
            <a:endParaRPr lang="ar-IQ" dirty="0"/>
          </a:p>
        </p:txBody>
      </p:sp>
      <p:pic>
        <p:nvPicPr>
          <p:cNvPr id="4" name="عنصر نائب للمحتوى 3"/>
          <p:cNvPicPr>
            <a:picLocks noGrp="1" noChangeAspect="1"/>
          </p:cNvPicPr>
          <p:nvPr>
            <p:ph idx="1"/>
          </p:nvPr>
        </p:nvPicPr>
        <p:blipFill>
          <a:blip r:embed="rId2"/>
          <a:stretch>
            <a:fillRect/>
          </a:stretch>
        </p:blipFill>
        <p:spPr>
          <a:xfrm>
            <a:off x="822960" y="1905000"/>
            <a:ext cx="4552950" cy="3200400"/>
          </a:xfrm>
          <a:prstGeom prst="rect">
            <a:avLst/>
          </a:prstGeom>
        </p:spPr>
      </p:pic>
      <p:sp>
        <p:nvSpPr>
          <p:cNvPr id="6" name="عنصر نائب لرقم الشريحة 5"/>
          <p:cNvSpPr>
            <a:spLocks noGrp="1"/>
          </p:cNvSpPr>
          <p:nvPr>
            <p:ph type="sldNum" sz="quarter" idx="12"/>
          </p:nvPr>
        </p:nvSpPr>
        <p:spPr/>
        <p:txBody>
          <a:bodyPr/>
          <a:lstStyle/>
          <a:p>
            <a:fld id="{B6F15528-21DE-4FAA-801E-634DDDAF4B2B}" type="slidenum">
              <a:rPr lang="en-US" smtClean="0"/>
              <a:pPr/>
              <a:t>14</a:t>
            </a:fld>
            <a:endParaRPr lang="en-US"/>
          </a:p>
        </p:txBody>
      </p:sp>
      <p:pic>
        <p:nvPicPr>
          <p:cNvPr id="5" name="صورة 4"/>
          <p:cNvPicPr>
            <a:picLocks noChangeAspect="1"/>
          </p:cNvPicPr>
          <p:nvPr/>
        </p:nvPicPr>
        <p:blipFill>
          <a:blip r:embed="rId3"/>
          <a:stretch>
            <a:fillRect/>
          </a:stretch>
        </p:blipFill>
        <p:spPr>
          <a:xfrm>
            <a:off x="6053744" y="2819400"/>
            <a:ext cx="2743200" cy="1447800"/>
          </a:xfrm>
          <a:prstGeom prst="rect">
            <a:avLst/>
          </a:prstGeom>
        </p:spPr>
      </p:pic>
    </p:spTree>
    <p:extLst>
      <p:ext uri="{BB962C8B-B14F-4D97-AF65-F5344CB8AC3E}">
        <p14:creationId xmlns:p14="http://schemas.microsoft.com/office/powerpoint/2010/main" val="23168766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Examples</a:t>
            </a:r>
            <a:endParaRPr lang="ar-IQ" dirty="0"/>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p:txBody>
              <a:bodyPr>
                <a:normAutofit/>
              </a:bodyPr>
              <a:lstStyle/>
              <a:p>
                <a:pPr algn="just" rtl="0"/>
                <a:r>
                  <a:rPr lang="en-US" sz="2800" b="1" u="sng" dirty="0" smtClean="0">
                    <a:solidFill>
                      <a:srgbClr val="FF0000"/>
                    </a:solidFill>
                  </a:rPr>
                  <a:t>Example 3</a:t>
                </a:r>
                <a:r>
                  <a:rPr lang="en-US" sz="2800" dirty="0" smtClean="0"/>
                  <a:t> </a:t>
                </a:r>
                <a:r>
                  <a:rPr lang="en-US" sz="2800" dirty="0"/>
                  <a:t>A wall of thickness (3cm) and thermal conductivity of (</a:t>
                </a:r>
                <a:r>
                  <a:rPr lang="en-US" sz="2800" dirty="0" smtClean="0"/>
                  <a:t>24W/</a:t>
                </a:r>
                <a14:m>
                  <m:oMath xmlns:m="http://schemas.openxmlformats.org/officeDocument/2006/math">
                    <m:sSup>
                      <m:sSupPr>
                        <m:ctrlPr>
                          <a:rPr lang="en-US" sz="2800" i="1" smtClean="0">
                            <a:latin typeface="Cambria Math"/>
                          </a:rPr>
                        </m:ctrlPr>
                      </m:sSupPr>
                      <m:e>
                        <m:r>
                          <a:rPr lang="en-US" sz="2800" b="0" i="1" smtClean="0">
                            <a:latin typeface="Cambria Math" panose="02040503050406030204" pitchFamily="18" charset="0"/>
                          </a:rPr>
                          <m:t>𝑚</m:t>
                        </m:r>
                        <m:r>
                          <a:rPr lang="en-US" sz="2800" b="0" i="1" smtClean="0">
                            <a:latin typeface="Cambria Math" panose="02040503050406030204" pitchFamily="18" charset="0"/>
                          </a:rPr>
                          <m:t>.</m:t>
                        </m:r>
                      </m:e>
                      <m:sup>
                        <m:r>
                          <a:rPr lang="en-US" sz="2800" b="0" i="1" smtClean="0">
                            <a:latin typeface="Cambria Math" panose="02040503050406030204" pitchFamily="18" charset="0"/>
                          </a:rPr>
                          <m:t>𝑜</m:t>
                        </m:r>
                      </m:sup>
                    </m:sSup>
                  </m:oMath>
                </a14:m>
                <a:r>
                  <a:rPr lang="en-US" sz="2800" dirty="0" smtClean="0"/>
                  <a:t>C</a:t>
                </a:r>
                <a:r>
                  <a:rPr lang="en-US" sz="2800" dirty="0"/>
                  <a:t>). The wall is exposed to heat transfer by convection on both sides. The temperature and coefficient of heat transfer on the inner face are </a:t>
                </a:r>
                <a:r>
                  <a:rPr lang="en-US" sz="2800" dirty="0" smtClean="0"/>
                  <a:t>(</a:t>
                </a:r>
                <a14:m>
                  <m:oMath xmlns:m="http://schemas.openxmlformats.org/officeDocument/2006/math">
                    <m:sSup>
                      <m:sSupPr>
                        <m:ctrlPr>
                          <a:rPr lang="en-US" sz="2800" i="1" smtClean="0">
                            <a:latin typeface="Cambria Math"/>
                          </a:rPr>
                        </m:ctrlPr>
                      </m:sSupPr>
                      <m:e>
                        <m:r>
                          <a:rPr lang="en-US" sz="2800" b="0" i="1" smtClean="0">
                            <a:latin typeface="Cambria Math" panose="02040503050406030204" pitchFamily="18" charset="0"/>
                          </a:rPr>
                          <m:t>100</m:t>
                        </m:r>
                      </m:e>
                      <m:sup>
                        <m:r>
                          <a:rPr lang="en-US" sz="2800" b="0" i="1" smtClean="0">
                            <a:latin typeface="Cambria Math" panose="02040503050406030204" pitchFamily="18" charset="0"/>
                          </a:rPr>
                          <m:t>𝑜</m:t>
                        </m:r>
                      </m:sup>
                    </m:sSup>
                  </m:oMath>
                </a14:m>
                <a:r>
                  <a:rPr lang="en-US" sz="2800" dirty="0" smtClean="0"/>
                  <a:t>C</a:t>
                </a:r>
                <a:r>
                  <a:rPr lang="en-US" sz="2800" dirty="0"/>
                  <a:t>) and (</a:t>
                </a:r>
                <a:r>
                  <a:rPr lang="en-US" sz="2800" dirty="0" smtClean="0"/>
                  <a:t>10W/</a:t>
                </a:r>
                <a14:m>
                  <m:oMath xmlns:m="http://schemas.openxmlformats.org/officeDocument/2006/math">
                    <m:sSup>
                      <m:sSupPr>
                        <m:ctrlPr>
                          <a:rPr lang="en-US" sz="2800" i="1" smtClean="0">
                            <a:latin typeface="Cambria Math"/>
                          </a:rPr>
                        </m:ctrlPr>
                      </m:sSupPr>
                      <m:e>
                        <m:r>
                          <a:rPr lang="en-US" sz="2800" b="0" i="1" smtClean="0">
                            <a:latin typeface="Cambria Math" panose="02040503050406030204" pitchFamily="18" charset="0"/>
                          </a:rPr>
                          <m:t>𝑚</m:t>
                        </m:r>
                      </m:e>
                      <m:sup>
                        <m:r>
                          <a:rPr lang="en-US" sz="2800" b="0" i="1" smtClean="0">
                            <a:latin typeface="Cambria Math" panose="02040503050406030204" pitchFamily="18" charset="0"/>
                          </a:rPr>
                          <m:t>2</m:t>
                        </m:r>
                      </m:sup>
                    </m:sSup>
                    <m:sSup>
                      <m:sSupPr>
                        <m:ctrlPr>
                          <a:rPr lang="en-US" sz="2800" i="1" smtClean="0">
                            <a:latin typeface="Cambria Math"/>
                          </a:rPr>
                        </m:ctrlPr>
                      </m:sSupPr>
                      <m:e>
                        <m:r>
                          <a:rPr lang="en-US" sz="2800" b="0" i="1" smtClean="0">
                            <a:latin typeface="Cambria Math" panose="02040503050406030204" pitchFamily="18" charset="0"/>
                          </a:rPr>
                          <m:t>.</m:t>
                        </m:r>
                      </m:e>
                      <m:sup>
                        <m:r>
                          <a:rPr lang="en-US" sz="2800" b="0" i="1" smtClean="0">
                            <a:latin typeface="Cambria Math" panose="02040503050406030204" pitchFamily="18" charset="0"/>
                          </a:rPr>
                          <m:t>𝑜</m:t>
                        </m:r>
                      </m:sup>
                    </m:sSup>
                  </m:oMath>
                </a14:m>
                <a:r>
                  <a:rPr lang="en-US" sz="2800" dirty="0" smtClean="0"/>
                  <a:t>C</a:t>
                </a:r>
                <a:r>
                  <a:rPr lang="en-US" sz="2800" dirty="0"/>
                  <a:t>) respectively. The temperature and coefficient of heat transfer on the other surface are </a:t>
                </a:r>
                <a:r>
                  <a:rPr lang="en-US" sz="2800" dirty="0" smtClean="0"/>
                  <a:t>(</a:t>
                </a:r>
                <a14:m>
                  <m:oMath xmlns:m="http://schemas.openxmlformats.org/officeDocument/2006/math">
                    <m:sSup>
                      <m:sSupPr>
                        <m:ctrlPr>
                          <a:rPr lang="en-US" sz="2800" i="1" smtClean="0">
                            <a:latin typeface="Cambria Math"/>
                          </a:rPr>
                        </m:ctrlPr>
                      </m:sSupPr>
                      <m:e>
                        <m:r>
                          <a:rPr lang="en-US" sz="2800" b="0" i="1" smtClean="0">
                            <a:latin typeface="Cambria Math" panose="02040503050406030204" pitchFamily="18" charset="0"/>
                          </a:rPr>
                          <m:t>25</m:t>
                        </m:r>
                      </m:e>
                      <m:sup>
                        <m:r>
                          <a:rPr lang="en-US" sz="2800" b="0" i="1" smtClean="0">
                            <a:latin typeface="Cambria Math" panose="02040503050406030204" pitchFamily="18" charset="0"/>
                          </a:rPr>
                          <m:t>𝑜</m:t>
                        </m:r>
                      </m:sup>
                    </m:sSup>
                  </m:oMath>
                </a14:m>
                <a:r>
                  <a:rPr lang="en-US" sz="2800" dirty="0" smtClean="0"/>
                  <a:t>C</a:t>
                </a:r>
                <a:r>
                  <a:rPr lang="en-US" sz="2800" dirty="0"/>
                  <a:t>) and (</a:t>
                </a:r>
                <a:r>
                  <a:rPr lang="en-US" sz="2800" dirty="0" smtClean="0"/>
                  <a:t>20W/</a:t>
                </a:r>
                <a14:m>
                  <m:oMath xmlns:m="http://schemas.openxmlformats.org/officeDocument/2006/math">
                    <m:sSup>
                      <m:sSupPr>
                        <m:ctrlPr>
                          <a:rPr lang="en-US" sz="2800" i="1" smtClean="0">
                            <a:latin typeface="Cambria Math"/>
                          </a:rPr>
                        </m:ctrlPr>
                      </m:sSupPr>
                      <m:e>
                        <m:r>
                          <a:rPr lang="en-US" sz="2800" b="0" i="1" smtClean="0">
                            <a:latin typeface="Cambria Math" panose="02040503050406030204" pitchFamily="18" charset="0"/>
                          </a:rPr>
                          <m:t>𝑚</m:t>
                        </m:r>
                      </m:e>
                      <m:sup>
                        <m:r>
                          <a:rPr lang="en-US" sz="2800" b="0" i="1" smtClean="0">
                            <a:latin typeface="Cambria Math" panose="02040503050406030204" pitchFamily="18" charset="0"/>
                          </a:rPr>
                          <m:t>2</m:t>
                        </m:r>
                        <m:r>
                          <a:rPr lang="en-US" sz="2800" b="0" i="1" smtClean="0">
                            <a:latin typeface="Cambria Math" panose="02040503050406030204" pitchFamily="18" charset="0"/>
                          </a:rPr>
                          <m:t>𝑜</m:t>
                        </m:r>
                      </m:sup>
                    </m:sSup>
                  </m:oMath>
                </a14:m>
                <a:r>
                  <a:rPr lang="en-US" sz="2800" dirty="0" smtClean="0"/>
                  <a:t>C</a:t>
                </a:r>
                <a:r>
                  <a:rPr lang="en-US" sz="2800" dirty="0"/>
                  <a:t>) respectively. If the wall area is (</a:t>
                </a:r>
                <a:r>
                  <a:rPr lang="en-US" sz="2800" dirty="0" smtClean="0"/>
                  <a:t>4</a:t>
                </a:r>
                <a14:m>
                  <m:oMath xmlns:m="http://schemas.openxmlformats.org/officeDocument/2006/math">
                    <m:sSup>
                      <m:sSupPr>
                        <m:ctrlPr>
                          <a:rPr lang="en-US" sz="2800" i="1" smtClean="0">
                            <a:latin typeface="Cambria Math"/>
                          </a:rPr>
                        </m:ctrlPr>
                      </m:sSupPr>
                      <m:e>
                        <m:r>
                          <a:rPr lang="en-US" sz="2800" b="0" i="1" smtClean="0">
                            <a:latin typeface="Cambria Math" panose="02040503050406030204" pitchFamily="18" charset="0"/>
                          </a:rPr>
                          <m:t>𝑚</m:t>
                        </m:r>
                      </m:e>
                      <m:sup>
                        <m:r>
                          <a:rPr lang="en-US" sz="2800" b="0" i="1" smtClean="0">
                            <a:latin typeface="Cambria Math" panose="02040503050406030204" pitchFamily="18" charset="0"/>
                          </a:rPr>
                          <m:t>2</m:t>
                        </m:r>
                      </m:sup>
                    </m:sSup>
                  </m:oMath>
                </a14:m>
                <a:r>
                  <a:rPr lang="en-US" sz="2800" dirty="0" smtClean="0"/>
                  <a:t>), </a:t>
                </a:r>
                <a:r>
                  <a:rPr lang="en-US" sz="2800" dirty="0"/>
                  <a:t>find the heat transfer rate. Determine the temperatures at the two sides of the wall. </a:t>
                </a:r>
                <a:endParaRPr lang="ar-IQ" sz="2800"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blipFill>
                <a:blip r:embed="rId2"/>
                <a:stretch>
                  <a:fillRect l="-1616" t="-2576" r="-2827" b="-2121"/>
                </a:stretch>
              </a:blipFill>
            </p:spPr>
            <p:txBody>
              <a:bodyPr/>
              <a:lstStyle/>
              <a:p>
                <a:r>
                  <a:rPr lang="ar-IQ">
                    <a:noFill/>
                  </a:rPr>
                  <a:t> </a:t>
                </a:r>
              </a:p>
            </p:txBody>
          </p:sp>
        </mc:Fallback>
      </mc:AlternateContent>
      <p:sp>
        <p:nvSpPr>
          <p:cNvPr id="4" name="عنصر نائب لرقم الشريحة 3"/>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37449522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Examples</a:t>
            </a:r>
            <a:endParaRPr lang="ar-IQ" dirty="0"/>
          </a:p>
        </p:txBody>
      </p:sp>
      <p:pic>
        <p:nvPicPr>
          <p:cNvPr id="4" name="عنصر نائب للمحتوى 3"/>
          <p:cNvPicPr>
            <a:picLocks noGrp="1" noChangeAspect="1"/>
          </p:cNvPicPr>
          <p:nvPr>
            <p:ph idx="1"/>
          </p:nvPr>
        </p:nvPicPr>
        <p:blipFill>
          <a:blip r:embed="rId2"/>
          <a:stretch>
            <a:fillRect/>
          </a:stretch>
        </p:blipFill>
        <p:spPr>
          <a:xfrm>
            <a:off x="822960" y="1905000"/>
            <a:ext cx="7586403" cy="3657600"/>
          </a:xfrm>
          <a:prstGeom prst="rect">
            <a:avLst/>
          </a:prstGeom>
        </p:spPr>
      </p:pic>
      <p:sp>
        <p:nvSpPr>
          <p:cNvPr id="6" name="عنصر نائب لرقم الشريحة 5"/>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32435116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Examples</a:t>
            </a:r>
            <a:endParaRPr lang="ar-IQ" dirty="0"/>
          </a:p>
        </p:txBody>
      </p:sp>
      <p:pic>
        <p:nvPicPr>
          <p:cNvPr id="4" name="عنصر نائب للمحتوى 3"/>
          <p:cNvPicPr>
            <a:picLocks noGrp="1" noChangeAspect="1"/>
          </p:cNvPicPr>
          <p:nvPr>
            <p:ph idx="1"/>
          </p:nvPr>
        </p:nvPicPr>
        <p:blipFill>
          <a:blip r:embed="rId2"/>
          <a:stretch>
            <a:fillRect/>
          </a:stretch>
        </p:blipFill>
        <p:spPr>
          <a:xfrm>
            <a:off x="990600" y="2057400"/>
            <a:ext cx="7239000" cy="3810000"/>
          </a:xfrm>
          <a:prstGeom prst="rect">
            <a:avLst/>
          </a:prstGeom>
        </p:spPr>
      </p:pic>
      <p:sp>
        <p:nvSpPr>
          <p:cNvPr id="5" name="عنصر نائب لرقم الشريحة 4"/>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3583518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6000" b="1" dirty="0" smtClean="0">
                <a:solidFill>
                  <a:srgbClr val="00B050"/>
                </a:solidFill>
              </a:rPr>
              <a:t>Examples</a:t>
            </a:r>
            <a:endParaRPr lang="ar-IQ" sz="6000" b="1" dirty="0">
              <a:solidFill>
                <a:srgbClr val="00B050"/>
              </a:solidFill>
            </a:endParaRPr>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p:txBody>
              <a:bodyPr>
                <a:normAutofit/>
              </a:bodyPr>
              <a:lstStyle/>
              <a:p>
                <a:pPr algn="just" rtl="0"/>
                <a:r>
                  <a:rPr lang="en-US" sz="2400" dirty="0" smtClean="0"/>
                  <a:t>Example 4.  </a:t>
                </a:r>
                <a:r>
                  <a:rPr lang="en-US" sz="2400" dirty="0"/>
                  <a:t>A multilayer wall is made of three layers. Layer (1) is of thickness (4cm) with thermal conductivity of (</a:t>
                </a:r>
                <a:r>
                  <a:rPr lang="en-US" sz="2400" dirty="0" smtClean="0"/>
                  <a:t>24W/</a:t>
                </a:r>
                <a14:m>
                  <m:oMath xmlns:m="http://schemas.openxmlformats.org/officeDocument/2006/math">
                    <m:sSup>
                      <m:sSupPr>
                        <m:ctrlPr>
                          <a:rPr lang="en-US" sz="2400" i="1" smtClean="0">
                            <a:latin typeface="Cambria Math"/>
                          </a:rPr>
                        </m:ctrlPr>
                      </m:sSupPr>
                      <m:e>
                        <m:r>
                          <a:rPr lang="en-US" sz="2400" b="0" i="1" smtClean="0">
                            <a:latin typeface="Cambria Math" panose="02040503050406030204" pitchFamily="18" charset="0"/>
                          </a:rPr>
                          <m:t>𝑚</m:t>
                        </m:r>
                        <m:r>
                          <a:rPr lang="en-US" sz="2400" b="0" i="1" smtClean="0">
                            <a:latin typeface="Cambria Math" panose="02040503050406030204" pitchFamily="18" charset="0"/>
                          </a:rPr>
                          <m:t>.</m:t>
                        </m:r>
                      </m:e>
                      <m:sup>
                        <m:r>
                          <a:rPr lang="en-US" sz="2400" b="0" i="1" smtClean="0">
                            <a:latin typeface="Cambria Math" panose="02040503050406030204" pitchFamily="18" charset="0"/>
                          </a:rPr>
                          <m:t>𝑜</m:t>
                        </m:r>
                      </m:sup>
                    </m:sSup>
                  </m:oMath>
                </a14:m>
                <a:r>
                  <a:rPr lang="en-US" sz="2400" dirty="0" smtClean="0"/>
                  <a:t>C</a:t>
                </a:r>
                <a:r>
                  <a:rPr lang="en-US" sz="2400" dirty="0"/>
                  <a:t>). Layer (2) is of thickness (6cm) with thermal conductivity of (</a:t>
                </a:r>
                <a:r>
                  <a:rPr lang="en-US" sz="2400" dirty="0" smtClean="0"/>
                  <a:t>12W/</a:t>
                </a:r>
                <a14:m>
                  <m:oMath xmlns:m="http://schemas.openxmlformats.org/officeDocument/2006/math">
                    <m:sSup>
                      <m:sSupPr>
                        <m:ctrlPr>
                          <a:rPr lang="en-US" sz="2400" i="1" smtClean="0">
                            <a:latin typeface="Cambria Math"/>
                          </a:rPr>
                        </m:ctrlPr>
                      </m:sSupPr>
                      <m:e>
                        <m:r>
                          <a:rPr lang="en-US" sz="2400" b="0" i="1" smtClean="0">
                            <a:latin typeface="Cambria Math" panose="02040503050406030204" pitchFamily="18" charset="0"/>
                          </a:rPr>
                          <m:t>𝑚</m:t>
                        </m:r>
                        <m:r>
                          <a:rPr lang="en-US" sz="2400" b="0" i="1" smtClean="0">
                            <a:latin typeface="Cambria Math" panose="02040503050406030204" pitchFamily="18" charset="0"/>
                          </a:rPr>
                          <m:t>.</m:t>
                        </m:r>
                      </m:e>
                      <m:sup>
                        <m:r>
                          <a:rPr lang="en-US" sz="2400" b="0" i="1" smtClean="0">
                            <a:latin typeface="Cambria Math" panose="02040503050406030204" pitchFamily="18" charset="0"/>
                          </a:rPr>
                          <m:t>𝑜</m:t>
                        </m:r>
                      </m:sup>
                    </m:sSup>
                  </m:oMath>
                </a14:m>
                <a:r>
                  <a:rPr lang="en-US" sz="2400" dirty="0" smtClean="0"/>
                  <a:t>C</a:t>
                </a:r>
                <a:r>
                  <a:rPr lang="en-US" sz="2400" dirty="0"/>
                  <a:t>). Layer (3) is of thickness (2cm) and thermal conductivity (</a:t>
                </a:r>
                <a:r>
                  <a:rPr lang="en-US" sz="2400" dirty="0" smtClean="0"/>
                  <a:t>0.8W/</a:t>
                </a:r>
                <a14:m>
                  <m:oMath xmlns:m="http://schemas.openxmlformats.org/officeDocument/2006/math">
                    <m:sSup>
                      <m:sSupPr>
                        <m:ctrlPr>
                          <a:rPr lang="en-US" sz="2400" i="1" smtClean="0">
                            <a:latin typeface="Cambria Math"/>
                          </a:rPr>
                        </m:ctrlPr>
                      </m:sSupPr>
                      <m:e>
                        <m:r>
                          <a:rPr lang="en-US" sz="2400" b="0" i="1" smtClean="0">
                            <a:latin typeface="Cambria Math" panose="02040503050406030204" pitchFamily="18" charset="0"/>
                          </a:rPr>
                          <m:t>𝑚</m:t>
                        </m:r>
                        <m:r>
                          <a:rPr lang="en-US" sz="2400" b="0" i="1" smtClean="0">
                            <a:latin typeface="Cambria Math" panose="02040503050406030204" pitchFamily="18" charset="0"/>
                          </a:rPr>
                          <m:t>.</m:t>
                        </m:r>
                      </m:e>
                      <m:sup>
                        <m:r>
                          <a:rPr lang="en-US" sz="2400" b="0" i="1" smtClean="0">
                            <a:latin typeface="Cambria Math" panose="02040503050406030204" pitchFamily="18" charset="0"/>
                          </a:rPr>
                          <m:t>𝑜</m:t>
                        </m:r>
                      </m:sup>
                    </m:sSup>
                  </m:oMath>
                </a14:m>
                <a:r>
                  <a:rPr lang="en-US" sz="2400" dirty="0" smtClean="0"/>
                  <a:t>C</a:t>
                </a:r>
                <a:r>
                  <a:rPr lang="en-US" sz="2400" dirty="0"/>
                  <a:t>). The layer (1) and layer (3) are exposed to convection heat transfer at the outer faces. The temperatures and heat transfer coefficients are </a:t>
                </a:r>
                <a:r>
                  <a:rPr lang="en-US" sz="2400" dirty="0" smtClean="0"/>
                  <a:t>(</a:t>
                </a:r>
                <a14:m>
                  <m:oMath xmlns:m="http://schemas.openxmlformats.org/officeDocument/2006/math">
                    <m:sSup>
                      <m:sSupPr>
                        <m:ctrlPr>
                          <a:rPr lang="en-US" sz="2400" i="1" smtClean="0">
                            <a:latin typeface="Cambria Math"/>
                          </a:rPr>
                        </m:ctrlPr>
                      </m:sSupPr>
                      <m:e>
                        <m:r>
                          <a:rPr lang="en-US" sz="2400" b="0" i="1" smtClean="0">
                            <a:latin typeface="Cambria Math" panose="02040503050406030204" pitchFamily="18" charset="0"/>
                          </a:rPr>
                          <m:t>120</m:t>
                        </m:r>
                      </m:e>
                      <m:sup>
                        <m:r>
                          <a:rPr lang="en-US" sz="2400" b="0" i="1" smtClean="0">
                            <a:latin typeface="Cambria Math" panose="02040503050406030204" pitchFamily="18" charset="0"/>
                          </a:rPr>
                          <m:t>𝑜</m:t>
                        </m:r>
                      </m:sup>
                    </m:sSup>
                  </m:oMath>
                </a14:m>
                <a:r>
                  <a:rPr lang="en-US" sz="2400" dirty="0" smtClean="0"/>
                  <a:t>C</a:t>
                </a:r>
                <a:r>
                  <a:rPr lang="en-US" sz="2400" dirty="0"/>
                  <a:t>) and (</a:t>
                </a:r>
                <a:r>
                  <a:rPr lang="en-US" sz="2400" dirty="0" smtClean="0"/>
                  <a:t>20W/</a:t>
                </a:r>
                <a14:m>
                  <m:oMath xmlns:m="http://schemas.openxmlformats.org/officeDocument/2006/math">
                    <m:sSup>
                      <m:sSupPr>
                        <m:ctrlPr>
                          <a:rPr lang="en-US" sz="2400" i="1" smtClean="0">
                            <a:latin typeface="Cambria Math"/>
                          </a:rPr>
                        </m:ctrlPr>
                      </m:sSupPr>
                      <m:e>
                        <m:r>
                          <a:rPr lang="en-US" sz="2400" b="0" i="1" smtClean="0">
                            <a:latin typeface="Cambria Math" panose="02040503050406030204" pitchFamily="18" charset="0"/>
                          </a:rPr>
                          <m:t>𝑚</m:t>
                        </m:r>
                      </m:e>
                      <m:sup>
                        <m:r>
                          <a:rPr lang="en-US" sz="2400" b="0" i="1" smtClean="0">
                            <a:latin typeface="Cambria Math" panose="02040503050406030204" pitchFamily="18" charset="0"/>
                          </a:rPr>
                          <m:t>2</m:t>
                        </m:r>
                        <m:r>
                          <a:rPr lang="en-US" sz="2400" b="0" i="1" smtClean="0">
                            <a:latin typeface="Cambria Math" panose="02040503050406030204" pitchFamily="18" charset="0"/>
                          </a:rPr>
                          <m:t>𝑜</m:t>
                        </m:r>
                      </m:sup>
                    </m:sSup>
                    <m:r>
                      <a:rPr lang="en-US" sz="2400" b="0" i="1" smtClean="0">
                        <a:latin typeface="Cambria Math" panose="02040503050406030204" pitchFamily="18" charset="0"/>
                      </a:rPr>
                      <m:t>𝐶</m:t>
                    </m:r>
                  </m:oMath>
                </a14:m>
                <a:r>
                  <a:rPr lang="en-US" sz="2400" dirty="0" smtClean="0"/>
                  <a:t>) </a:t>
                </a:r>
                <a:r>
                  <a:rPr lang="en-US" sz="2400" dirty="0"/>
                  <a:t>and </a:t>
                </a:r>
                <a:r>
                  <a:rPr lang="en-US" sz="2400" dirty="0" smtClean="0"/>
                  <a:t>(</a:t>
                </a:r>
                <a14:m>
                  <m:oMath xmlns:m="http://schemas.openxmlformats.org/officeDocument/2006/math">
                    <m:sSup>
                      <m:sSupPr>
                        <m:ctrlPr>
                          <a:rPr lang="en-US" sz="2400" i="1" smtClean="0">
                            <a:latin typeface="Cambria Math"/>
                          </a:rPr>
                        </m:ctrlPr>
                      </m:sSupPr>
                      <m:e>
                        <m:r>
                          <a:rPr lang="en-US" sz="2400" b="0" i="1" smtClean="0">
                            <a:latin typeface="Cambria Math" panose="02040503050406030204" pitchFamily="18" charset="0"/>
                          </a:rPr>
                          <m:t>10</m:t>
                        </m:r>
                      </m:e>
                      <m:sup>
                        <m:r>
                          <a:rPr lang="en-US" sz="2400" b="0" i="1" smtClean="0">
                            <a:latin typeface="Cambria Math" panose="02040503050406030204" pitchFamily="18" charset="0"/>
                          </a:rPr>
                          <m:t>𝑜</m:t>
                        </m:r>
                      </m:sup>
                    </m:sSup>
                  </m:oMath>
                </a14:m>
                <a:r>
                  <a:rPr lang="en-US" sz="2400" dirty="0" smtClean="0"/>
                  <a:t>C</a:t>
                </a:r>
                <a:r>
                  <a:rPr lang="en-US" sz="2400" dirty="0"/>
                  <a:t>) and (</a:t>
                </a:r>
                <a:r>
                  <a:rPr lang="en-US" sz="2400" dirty="0" smtClean="0"/>
                  <a:t>60W/</a:t>
                </a:r>
                <a14:m>
                  <m:oMath xmlns:m="http://schemas.openxmlformats.org/officeDocument/2006/math">
                    <m:sSup>
                      <m:sSupPr>
                        <m:ctrlPr>
                          <a:rPr lang="en-US" sz="2400" i="1" smtClean="0">
                            <a:latin typeface="Cambria Math"/>
                          </a:rPr>
                        </m:ctrlPr>
                      </m:sSupPr>
                      <m:e>
                        <m:r>
                          <a:rPr lang="en-US" sz="2400" b="0" i="1" smtClean="0">
                            <a:latin typeface="Cambria Math" panose="02040503050406030204" pitchFamily="18" charset="0"/>
                          </a:rPr>
                          <m:t>𝑚</m:t>
                        </m:r>
                      </m:e>
                      <m:sup>
                        <m:r>
                          <a:rPr lang="en-US" sz="2400" b="0" i="1" smtClean="0">
                            <a:latin typeface="Cambria Math" panose="02040503050406030204" pitchFamily="18" charset="0"/>
                          </a:rPr>
                          <m:t>2</m:t>
                        </m:r>
                        <m:r>
                          <a:rPr lang="en-US" sz="2400" b="0" i="1" smtClean="0">
                            <a:latin typeface="Cambria Math" panose="02040503050406030204" pitchFamily="18" charset="0"/>
                          </a:rPr>
                          <m:t>𝑜</m:t>
                        </m:r>
                      </m:sup>
                    </m:sSup>
                    <m:r>
                      <a:rPr lang="en-US" sz="2400" b="0" i="1" smtClean="0">
                        <a:latin typeface="Cambria Math" panose="02040503050406030204" pitchFamily="18" charset="0"/>
                      </a:rPr>
                      <m:t>𝐶</m:t>
                    </m:r>
                  </m:oMath>
                </a14:m>
                <a:r>
                  <a:rPr lang="en-US" sz="2400" dirty="0" smtClean="0"/>
                  <a:t>). </a:t>
                </a:r>
                <a:r>
                  <a:rPr lang="en-US" sz="2400" dirty="0"/>
                  <a:t>Determine the heat transfer through the wall for area of </a:t>
                </a:r>
                <a:r>
                  <a:rPr lang="en-US" sz="2400" dirty="0" smtClean="0"/>
                  <a:t>4.5</a:t>
                </a:r>
                <a14:m>
                  <m:oMath xmlns:m="http://schemas.openxmlformats.org/officeDocument/2006/math">
                    <m:sSup>
                      <m:sSupPr>
                        <m:ctrlPr>
                          <a:rPr lang="en-US" sz="2400" i="1" smtClean="0">
                            <a:latin typeface="Cambria Math"/>
                          </a:rPr>
                        </m:ctrlPr>
                      </m:sSupPr>
                      <m:e>
                        <m:r>
                          <a:rPr lang="en-US" sz="2400" b="0" i="1" smtClean="0">
                            <a:latin typeface="Cambria Math" panose="02040503050406030204" pitchFamily="18" charset="0"/>
                          </a:rPr>
                          <m:t>𝑚</m:t>
                        </m:r>
                      </m:e>
                      <m:sup>
                        <m:r>
                          <a:rPr lang="en-US" sz="2400" b="0" i="1" smtClean="0">
                            <a:latin typeface="Cambria Math" panose="02040503050406030204" pitchFamily="18" charset="0"/>
                          </a:rPr>
                          <m:t>2</m:t>
                        </m:r>
                      </m:sup>
                    </m:sSup>
                  </m:oMath>
                </a14:m>
                <a:r>
                  <a:rPr lang="en-US" sz="2400" dirty="0" smtClean="0"/>
                  <a:t>, </a:t>
                </a:r>
                <a:r>
                  <a:rPr lang="en-US" sz="2400" dirty="0"/>
                  <a:t>the two sides temperatures and the interface temperatures</a:t>
                </a:r>
                <a:r>
                  <a:rPr lang="en-US" dirty="0"/>
                  <a:t>. </a:t>
                </a:r>
                <a:endParaRPr lang="ar-IQ"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blipFill>
                <a:blip r:embed="rId2"/>
                <a:stretch>
                  <a:fillRect l="-1212" t="-2121" r="-2423"/>
                </a:stretch>
              </a:blipFill>
            </p:spPr>
            <p:txBody>
              <a:bodyPr/>
              <a:lstStyle/>
              <a:p>
                <a:r>
                  <a:rPr lang="ar-IQ">
                    <a:noFill/>
                  </a:rPr>
                  <a:t> </a:t>
                </a:r>
              </a:p>
            </p:txBody>
          </p:sp>
        </mc:Fallback>
      </mc:AlternateContent>
      <p:sp>
        <p:nvSpPr>
          <p:cNvPr id="4" name="عنصر نائب لرقم الشريحة 3"/>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38814310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Examples</a:t>
            </a:r>
            <a:endParaRPr lang="ar-IQ" dirty="0"/>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p:txBody>
              <a:bodyPr>
                <a:normAutofit/>
              </a:bodyPr>
              <a:lstStyle/>
              <a:p>
                <a:pPr algn="l" rtl="0"/>
                <a:r>
                  <a:rPr lang="en-US" sz="2400" b="1" u="sng" dirty="0" smtClean="0"/>
                  <a:t>Solution: </a:t>
                </a:r>
                <a:r>
                  <a:rPr lang="en-US" sz="2400" dirty="0" smtClean="0"/>
                  <a:t>multilayer plane wall consists of three layers with </a:t>
                </a:r>
                <a14:m>
                  <m:oMath xmlns:m="http://schemas.openxmlformats.org/officeDocument/2006/math">
                    <m:r>
                      <a:rPr lang="en-US" sz="2400" smtClean="0">
                        <a:latin typeface="Cambria Math" panose="02040503050406030204" pitchFamily="18" charset="0"/>
                      </a:rPr>
                      <m:t>∆</m:t>
                    </m:r>
                    <m:sSub>
                      <m:sSubPr>
                        <m:ctrlPr>
                          <a:rPr lang="en-US" sz="2400" i="1" smtClean="0">
                            <a:latin typeface="Cambria Math"/>
                          </a:rPr>
                        </m:ctrlPr>
                      </m:sSubPr>
                      <m:e>
                        <m:r>
                          <a:rPr lang="en-US" sz="2400" smtClean="0">
                            <a:latin typeface="Cambria Math" panose="02040503050406030204" pitchFamily="18" charset="0"/>
                          </a:rPr>
                          <m:t>𝑥</m:t>
                        </m:r>
                      </m:e>
                      <m:sub>
                        <m:r>
                          <a:rPr lang="en-US" sz="2400" smtClean="0">
                            <a:latin typeface="Cambria Math" panose="02040503050406030204" pitchFamily="18" charset="0"/>
                          </a:rPr>
                          <m:t>1</m:t>
                        </m:r>
                      </m:sub>
                    </m:sSub>
                  </m:oMath>
                </a14:m>
                <a:r>
                  <a:rPr lang="en-US" sz="2400" dirty="0" smtClean="0"/>
                  <a:t>=4cm</a:t>
                </a:r>
                <a:r>
                  <a:rPr lang="en-US" sz="2400" dirty="0"/>
                  <a:t>, </a:t>
                </a:r>
                <a14:m>
                  <m:oMath xmlns:m="http://schemas.openxmlformats.org/officeDocument/2006/math">
                    <m:sSub>
                      <m:sSubPr>
                        <m:ctrlPr>
                          <a:rPr lang="en-US" sz="2400" i="1" smtClean="0">
                            <a:latin typeface="Cambria Math"/>
                          </a:rPr>
                        </m:ctrlPr>
                      </m:sSubPr>
                      <m:e>
                        <m:r>
                          <a:rPr lang="en-US" sz="2400" smtClean="0">
                            <a:latin typeface="Cambria Math" panose="02040503050406030204" pitchFamily="18" charset="0"/>
                          </a:rPr>
                          <m:t>𝑘</m:t>
                        </m:r>
                      </m:e>
                      <m:sub>
                        <m:r>
                          <a:rPr lang="en-US" sz="2400" smtClean="0">
                            <a:latin typeface="Cambria Math" panose="02040503050406030204" pitchFamily="18" charset="0"/>
                          </a:rPr>
                          <m:t>1</m:t>
                        </m:r>
                      </m:sub>
                    </m:sSub>
                    <m:r>
                      <a:rPr lang="en-US" sz="2400" smtClean="0">
                        <a:latin typeface="Cambria Math" panose="02040503050406030204" pitchFamily="18" charset="0"/>
                      </a:rPr>
                      <m:t>=</m:t>
                    </m:r>
                  </m:oMath>
                </a14:m>
                <a:r>
                  <a:rPr lang="en-US" sz="2400" dirty="0" smtClean="0"/>
                  <a:t>24W/</a:t>
                </a:r>
                <a14:m>
                  <m:oMath xmlns:m="http://schemas.openxmlformats.org/officeDocument/2006/math">
                    <m:sSup>
                      <m:sSupPr>
                        <m:ctrlPr>
                          <a:rPr lang="en-US" sz="2400" i="1" dirty="0" smtClean="0">
                            <a:latin typeface="Cambria Math"/>
                          </a:rPr>
                        </m:ctrlPr>
                      </m:sSupPr>
                      <m:e>
                        <m:r>
                          <a:rPr lang="en-US" sz="2400" dirty="0" smtClean="0">
                            <a:latin typeface="Cambria Math" panose="02040503050406030204" pitchFamily="18" charset="0"/>
                          </a:rPr>
                          <m:t>𝑚</m:t>
                        </m:r>
                        <m:r>
                          <a:rPr lang="en-US" sz="2400" dirty="0" smtClean="0">
                            <a:latin typeface="Cambria Math" panose="02040503050406030204" pitchFamily="18" charset="0"/>
                          </a:rPr>
                          <m:t>.</m:t>
                        </m:r>
                      </m:e>
                      <m:sup>
                        <m:r>
                          <a:rPr lang="en-US" sz="2400" dirty="0" smtClean="0">
                            <a:latin typeface="Cambria Math" panose="02040503050406030204" pitchFamily="18" charset="0"/>
                          </a:rPr>
                          <m:t>𝑜</m:t>
                        </m:r>
                      </m:sup>
                    </m:sSup>
                  </m:oMath>
                </a14:m>
                <a:r>
                  <a:rPr lang="en-US" sz="2400" dirty="0" smtClean="0"/>
                  <a:t>C</a:t>
                </a:r>
                <a:r>
                  <a:rPr lang="en-US" sz="2400" dirty="0"/>
                  <a:t>, </a:t>
                </a:r>
                <a14:m>
                  <m:oMath xmlns:m="http://schemas.openxmlformats.org/officeDocument/2006/math">
                    <m:sSub>
                      <m:sSubPr>
                        <m:ctrlPr>
                          <a:rPr lang="en-US" sz="2400" i="1" smtClean="0">
                            <a:latin typeface="Cambria Math"/>
                          </a:rPr>
                        </m:ctrlPr>
                      </m:sSubPr>
                      <m:e>
                        <m:r>
                          <a:rPr lang="en-US" sz="2400" smtClean="0">
                            <a:latin typeface="Cambria Math" panose="02040503050406030204" pitchFamily="18" charset="0"/>
                          </a:rPr>
                          <m:t>∆</m:t>
                        </m:r>
                        <m:r>
                          <a:rPr lang="en-US" sz="2400" smtClean="0">
                            <a:latin typeface="Cambria Math" panose="02040503050406030204" pitchFamily="18" charset="0"/>
                          </a:rPr>
                          <m:t>𝑥</m:t>
                        </m:r>
                      </m:e>
                      <m:sub>
                        <m:r>
                          <a:rPr lang="en-US" sz="2400" smtClean="0">
                            <a:latin typeface="Cambria Math" panose="02040503050406030204" pitchFamily="18" charset="0"/>
                          </a:rPr>
                          <m:t>2</m:t>
                        </m:r>
                      </m:sub>
                    </m:sSub>
                  </m:oMath>
                </a14:m>
                <a:r>
                  <a:rPr lang="en-US" sz="2400" dirty="0" smtClean="0"/>
                  <a:t>=6cm</a:t>
                </a:r>
                <a:r>
                  <a:rPr lang="en-US" sz="2400" dirty="0"/>
                  <a:t>, </a:t>
                </a:r>
                <a:r>
                  <a:rPr lang="en-US" sz="2400" dirty="0" smtClean="0"/>
                  <a:t>k2=12W/</a:t>
                </a:r>
                <a14:m>
                  <m:oMath xmlns:m="http://schemas.openxmlformats.org/officeDocument/2006/math">
                    <m:sSup>
                      <m:sSupPr>
                        <m:ctrlPr>
                          <a:rPr lang="en-US" sz="2400" i="1" smtClean="0">
                            <a:latin typeface="Cambria Math"/>
                          </a:rPr>
                        </m:ctrlPr>
                      </m:sSupPr>
                      <m:e>
                        <m:r>
                          <a:rPr lang="en-US" sz="2400" smtClean="0">
                            <a:latin typeface="Cambria Math" panose="02040503050406030204" pitchFamily="18" charset="0"/>
                          </a:rPr>
                          <m:t>𝑚</m:t>
                        </m:r>
                      </m:e>
                      <m:sup>
                        <m:r>
                          <a:rPr lang="en-US" sz="2400" smtClean="0">
                            <a:latin typeface="Cambria Math" panose="02040503050406030204" pitchFamily="18" charset="0"/>
                          </a:rPr>
                          <m:t>2</m:t>
                        </m:r>
                        <m:r>
                          <a:rPr lang="en-US" sz="2400" smtClean="0">
                            <a:latin typeface="Cambria Math" panose="02040503050406030204" pitchFamily="18" charset="0"/>
                          </a:rPr>
                          <m:t>𝑜</m:t>
                        </m:r>
                      </m:sup>
                    </m:sSup>
                  </m:oMath>
                </a14:m>
                <a:r>
                  <a:rPr lang="en-US" sz="2400" dirty="0" smtClean="0"/>
                  <a:t>C</a:t>
                </a:r>
                <a:r>
                  <a:rPr lang="en-US" sz="2400" dirty="0"/>
                  <a:t>, </a:t>
                </a:r>
                <a14:m>
                  <m:oMath xmlns:m="http://schemas.openxmlformats.org/officeDocument/2006/math">
                    <m:sSub>
                      <m:sSubPr>
                        <m:ctrlPr>
                          <a:rPr lang="en-US" sz="2400" i="1" smtClean="0">
                            <a:latin typeface="Cambria Math"/>
                          </a:rPr>
                        </m:ctrlPr>
                      </m:sSubPr>
                      <m:e>
                        <m:r>
                          <a:rPr lang="en-US" sz="2400" smtClean="0">
                            <a:latin typeface="Cambria Math" panose="02040503050406030204" pitchFamily="18" charset="0"/>
                          </a:rPr>
                          <m:t>∆</m:t>
                        </m:r>
                        <m:r>
                          <a:rPr lang="en-US" sz="2400" smtClean="0">
                            <a:latin typeface="Cambria Math" panose="02040503050406030204" pitchFamily="18" charset="0"/>
                          </a:rPr>
                          <m:t>𝑥</m:t>
                        </m:r>
                      </m:e>
                      <m:sub>
                        <m:r>
                          <a:rPr lang="en-US" sz="2400" smtClean="0">
                            <a:latin typeface="Cambria Math" panose="02040503050406030204" pitchFamily="18" charset="0"/>
                          </a:rPr>
                          <m:t>3</m:t>
                        </m:r>
                      </m:sub>
                    </m:sSub>
                  </m:oMath>
                </a14:m>
                <a:r>
                  <a:rPr lang="en-US" sz="2400" dirty="0" smtClean="0"/>
                  <a:t>=2cm k=0.8W/</a:t>
                </a:r>
                <a14:m>
                  <m:oMath xmlns:m="http://schemas.openxmlformats.org/officeDocument/2006/math">
                    <m:sSup>
                      <m:sSupPr>
                        <m:ctrlPr>
                          <a:rPr lang="en-US" sz="2400" i="1" smtClean="0">
                            <a:latin typeface="Cambria Math"/>
                          </a:rPr>
                        </m:ctrlPr>
                      </m:sSupPr>
                      <m:e>
                        <m:r>
                          <a:rPr lang="en-US" sz="2400" smtClean="0">
                            <a:latin typeface="Cambria Math" panose="02040503050406030204" pitchFamily="18" charset="0"/>
                          </a:rPr>
                          <m:t>𝑚</m:t>
                        </m:r>
                      </m:e>
                      <m:sup>
                        <m:r>
                          <a:rPr lang="en-US" sz="2400" smtClean="0">
                            <a:latin typeface="Cambria Math" panose="02040503050406030204" pitchFamily="18" charset="0"/>
                          </a:rPr>
                          <m:t>2</m:t>
                        </m:r>
                        <m:r>
                          <a:rPr lang="en-US" sz="2400" smtClean="0">
                            <a:latin typeface="Cambria Math" panose="02040503050406030204" pitchFamily="18" charset="0"/>
                          </a:rPr>
                          <m:t>𝑜</m:t>
                        </m:r>
                      </m:sup>
                    </m:sSup>
                  </m:oMath>
                </a14:m>
                <a:r>
                  <a:rPr lang="en-US" sz="2400" dirty="0" smtClean="0"/>
                  <a:t>C</a:t>
                </a:r>
                <a:r>
                  <a:rPr lang="en-US" sz="2400" dirty="0"/>
                  <a:t>, </a:t>
                </a:r>
                <a14:m>
                  <m:oMath xmlns:m="http://schemas.openxmlformats.org/officeDocument/2006/math">
                    <m:sSub>
                      <m:sSubPr>
                        <m:ctrlPr>
                          <a:rPr lang="en-US" sz="2400" i="1" smtClean="0">
                            <a:latin typeface="Cambria Math"/>
                          </a:rPr>
                        </m:ctrlPr>
                      </m:sSubPr>
                      <m:e>
                        <m:r>
                          <a:rPr lang="en-US" sz="2400" smtClean="0">
                            <a:latin typeface="Cambria Math" panose="02040503050406030204" pitchFamily="18" charset="0"/>
                          </a:rPr>
                          <m:t>h</m:t>
                        </m:r>
                      </m:e>
                      <m:sub>
                        <m:r>
                          <a:rPr lang="en-US" sz="2400" smtClean="0">
                            <a:latin typeface="Cambria Math" panose="02040503050406030204" pitchFamily="18" charset="0"/>
                          </a:rPr>
                          <m:t>∞</m:t>
                        </m:r>
                        <m:r>
                          <a:rPr lang="en-US" sz="2400" smtClean="0">
                            <a:latin typeface="Cambria Math" panose="02040503050406030204" pitchFamily="18" charset="0"/>
                          </a:rPr>
                          <m:t>1</m:t>
                        </m:r>
                      </m:sub>
                    </m:sSub>
                  </m:oMath>
                </a14:m>
                <a:r>
                  <a:rPr lang="en-US" sz="2400" dirty="0" smtClean="0"/>
                  <a:t>=20W/</a:t>
                </a:r>
                <a14:m>
                  <m:oMath xmlns:m="http://schemas.openxmlformats.org/officeDocument/2006/math">
                    <m:sSup>
                      <m:sSupPr>
                        <m:ctrlPr>
                          <a:rPr lang="en-US" sz="2400" i="1" smtClean="0">
                            <a:latin typeface="Cambria Math"/>
                          </a:rPr>
                        </m:ctrlPr>
                      </m:sSupPr>
                      <m:e>
                        <m:r>
                          <a:rPr lang="en-US" sz="2400" smtClean="0">
                            <a:latin typeface="Cambria Math" panose="02040503050406030204" pitchFamily="18" charset="0"/>
                          </a:rPr>
                          <m:t>𝑚</m:t>
                        </m:r>
                      </m:e>
                      <m:sup>
                        <m:r>
                          <a:rPr lang="en-US" sz="2400" smtClean="0">
                            <a:latin typeface="Cambria Math" panose="02040503050406030204" pitchFamily="18" charset="0"/>
                          </a:rPr>
                          <m:t>2</m:t>
                        </m:r>
                        <m:r>
                          <a:rPr lang="en-US" sz="2400" smtClean="0">
                            <a:latin typeface="Cambria Math" panose="02040503050406030204" pitchFamily="18" charset="0"/>
                          </a:rPr>
                          <m:t>𝑜</m:t>
                        </m:r>
                      </m:sup>
                    </m:sSup>
                    <m:r>
                      <a:rPr lang="en-US" sz="2400" smtClean="0">
                        <a:latin typeface="Cambria Math" panose="02040503050406030204" pitchFamily="18" charset="0"/>
                      </a:rPr>
                      <m:t>𝐶</m:t>
                    </m:r>
                  </m:oMath>
                </a14:m>
                <a:r>
                  <a:rPr lang="en-US" sz="2400" dirty="0"/>
                  <a:t>, </a:t>
                </a:r>
                <a14:m>
                  <m:oMath xmlns:m="http://schemas.openxmlformats.org/officeDocument/2006/math">
                    <m:sSub>
                      <m:sSubPr>
                        <m:ctrlPr>
                          <a:rPr lang="en-US" sz="2400" i="1" smtClean="0">
                            <a:latin typeface="Cambria Math"/>
                          </a:rPr>
                        </m:ctrlPr>
                      </m:sSubPr>
                      <m:e>
                        <m:r>
                          <a:rPr lang="en-US" sz="2400" smtClean="0">
                            <a:latin typeface="Cambria Math" panose="02040503050406030204" pitchFamily="18" charset="0"/>
                          </a:rPr>
                          <m:t>h</m:t>
                        </m:r>
                      </m:e>
                      <m:sub>
                        <m:r>
                          <a:rPr lang="en-US" sz="2400" smtClean="0">
                            <a:latin typeface="Cambria Math" panose="02040503050406030204" pitchFamily="18" charset="0"/>
                          </a:rPr>
                          <m:t>∞</m:t>
                        </m:r>
                        <m:r>
                          <a:rPr lang="en-US" sz="2400" smtClean="0">
                            <a:latin typeface="Cambria Math" panose="02040503050406030204" pitchFamily="18" charset="0"/>
                          </a:rPr>
                          <m:t>2</m:t>
                        </m:r>
                      </m:sub>
                    </m:sSub>
                  </m:oMath>
                </a14:m>
                <a:r>
                  <a:rPr lang="en-US" sz="2400" dirty="0" smtClean="0"/>
                  <a:t>=60W/</a:t>
                </a:r>
                <a14:m>
                  <m:oMath xmlns:m="http://schemas.openxmlformats.org/officeDocument/2006/math">
                    <m:sSup>
                      <m:sSupPr>
                        <m:ctrlPr>
                          <a:rPr lang="en-US" sz="2400" i="1" smtClean="0">
                            <a:latin typeface="Cambria Math"/>
                          </a:rPr>
                        </m:ctrlPr>
                      </m:sSupPr>
                      <m:e>
                        <m:r>
                          <a:rPr lang="en-US" sz="2400" smtClean="0">
                            <a:latin typeface="Cambria Math" panose="02040503050406030204" pitchFamily="18" charset="0"/>
                          </a:rPr>
                          <m:t>𝑚</m:t>
                        </m:r>
                      </m:e>
                      <m:sup>
                        <m:r>
                          <a:rPr lang="en-US" sz="2400" smtClean="0">
                            <a:latin typeface="Cambria Math" panose="02040503050406030204" pitchFamily="18" charset="0"/>
                          </a:rPr>
                          <m:t>2</m:t>
                        </m:r>
                        <m:r>
                          <a:rPr lang="en-US" sz="2400" smtClean="0">
                            <a:latin typeface="Cambria Math" panose="02040503050406030204" pitchFamily="18" charset="0"/>
                          </a:rPr>
                          <m:t>𝑜</m:t>
                        </m:r>
                      </m:sup>
                    </m:sSup>
                  </m:oMath>
                </a14:m>
                <a:r>
                  <a:rPr lang="en-US" sz="2400" dirty="0" smtClean="0"/>
                  <a:t>C</a:t>
                </a:r>
                <a:r>
                  <a:rPr lang="en-US" sz="2400" dirty="0"/>
                  <a:t>, </a:t>
                </a:r>
                <a14:m>
                  <m:oMath xmlns:m="http://schemas.openxmlformats.org/officeDocument/2006/math">
                    <m:sSub>
                      <m:sSubPr>
                        <m:ctrlPr>
                          <a:rPr lang="en-US" sz="2400" i="1" smtClean="0">
                            <a:latin typeface="Cambria Math"/>
                          </a:rPr>
                        </m:ctrlPr>
                      </m:sSubPr>
                      <m:e>
                        <m:r>
                          <a:rPr lang="en-US" sz="2400" smtClean="0">
                            <a:latin typeface="Cambria Math" panose="02040503050406030204" pitchFamily="18" charset="0"/>
                          </a:rPr>
                          <m:t>𝑇</m:t>
                        </m:r>
                      </m:e>
                      <m:sub>
                        <m:r>
                          <a:rPr lang="en-US" sz="2400" smtClean="0">
                            <a:latin typeface="Cambria Math" panose="02040503050406030204" pitchFamily="18" charset="0"/>
                          </a:rPr>
                          <m:t>∞</m:t>
                        </m:r>
                        <m:r>
                          <a:rPr lang="en-US" sz="2400" smtClean="0">
                            <a:latin typeface="Cambria Math" panose="02040503050406030204" pitchFamily="18" charset="0"/>
                          </a:rPr>
                          <m:t>1</m:t>
                        </m:r>
                      </m:sub>
                    </m:sSub>
                  </m:oMath>
                </a14:m>
                <a:r>
                  <a:rPr lang="en-US" sz="2400" dirty="0" smtClean="0"/>
                  <a:t>=</a:t>
                </a:r>
                <a14:m>
                  <m:oMath xmlns:m="http://schemas.openxmlformats.org/officeDocument/2006/math">
                    <m:sSup>
                      <m:sSupPr>
                        <m:ctrlPr>
                          <a:rPr lang="en-US" sz="2400" i="1" dirty="0" smtClean="0">
                            <a:latin typeface="Cambria Math"/>
                          </a:rPr>
                        </m:ctrlPr>
                      </m:sSupPr>
                      <m:e>
                        <m:r>
                          <a:rPr lang="en-US" sz="2400" dirty="0" smtClean="0">
                            <a:latin typeface="Cambria Math" panose="02040503050406030204" pitchFamily="18" charset="0"/>
                          </a:rPr>
                          <m:t>120</m:t>
                        </m:r>
                      </m:e>
                      <m:sup>
                        <m:r>
                          <a:rPr lang="en-US" sz="2400" dirty="0" smtClean="0">
                            <a:latin typeface="Cambria Math" panose="02040503050406030204" pitchFamily="18" charset="0"/>
                          </a:rPr>
                          <m:t>𝑜</m:t>
                        </m:r>
                      </m:sup>
                    </m:sSup>
                  </m:oMath>
                </a14:m>
                <a:r>
                  <a:rPr lang="en-US" sz="2400" dirty="0" smtClean="0"/>
                  <a:t>C</a:t>
                </a:r>
                <a:r>
                  <a:rPr lang="en-US" sz="2400" dirty="0"/>
                  <a:t>, T2=10oC, </a:t>
                </a:r>
                <a:r>
                  <a:rPr lang="en-US" sz="2400" dirty="0" smtClean="0"/>
                  <a:t>A=4.5</a:t>
                </a:r>
                <a14:m>
                  <m:oMath xmlns:m="http://schemas.openxmlformats.org/officeDocument/2006/math">
                    <m:sSup>
                      <m:sSupPr>
                        <m:ctrlPr>
                          <a:rPr lang="en-US" sz="2400" i="1" smtClean="0">
                            <a:latin typeface="Cambria Math"/>
                          </a:rPr>
                        </m:ctrlPr>
                      </m:sSupPr>
                      <m:e>
                        <m:r>
                          <a:rPr lang="en-US" sz="2400" smtClean="0">
                            <a:latin typeface="Cambria Math" panose="02040503050406030204" pitchFamily="18" charset="0"/>
                          </a:rPr>
                          <m:t>𝑚</m:t>
                        </m:r>
                      </m:e>
                      <m:sup>
                        <m:r>
                          <a:rPr lang="en-US" sz="2400" smtClean="0">
                            <a:latin typeface="Cambria Math" panose="02040503050406030204" pitchFamily="18" charset="0"/>
                          </a:rPr>
                          <m:t>2</m:t>
                        </m:r>
                      </m:sup>
                    </m:sSup>
                  </m:oMath>
                </a14:m>
                <a:r>
                  <a:rPr lang="en-US" sz="2400" dirty="0" smtClean="0"/>
                  <a:t> </a:t>
                </a:r>
              </a:p>
              <a:p>
                <a:pPr algn="l" rtl="0"/>
                <a:r>
                  <a:rPr lang="en-US" sz="2400" b="1" dirty="0" smtClean="0"/>
                  <a:t> </a:t>
                </a:r>
                <a:r>
                  <a:rPr lang="en-US" sz="2400" b="1" dirty="0"/>
                  <a:t>Property: </a:t>
                </a:r>
                <a:r>
                  <a:rPr lang="en-US" sz="2400" dirty="0"/>
                  <a:t>Constant thermal conductivities Assumption: Steady state heat transfer by conduction through a plane </a:t>
                </a:r>
                <a:r>
                  <a:rPr lang="en-US" sz="2400" dirty="0" smtClean="0"/>
                  <a:t>wall</a:t>
                </a:r>
              </a:p>
              <a:p>
                <a:pPr algn="l" rtl="0"/>
                <a:r>
                  <a:rPr lang="en-US" sz="2400" dirty="0" smtClean="0"/>
                  <a:t> </a:t>
                </a:r>
                <a:r>
                  <a:rPr lang="en-US" sz="2400" b="1" dirty="0"/>
                  <a:t>Analysis:</a:t>
                </a:r>
                <a:r>
                  <a:rPr lang="en-US" sz="2400" dirty="0"/>
                  <a:t> firstly we calculate the thermal resistance of every layer and convection resistance on the two sides: </a:t>
                </a:r>
                <a:endParaRPr lang="ar-IQ" sz="2400"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blipFill>
                <a:blip r:embed="rId2"/>
                <a:stretch>
                  <a:fillRect l="-1212" t="-2121" r="-1050"/>
                </a:stretch>
              </a:blipFill>
            </p:spPr>
            <p:txBody>
              <a:bodyPr/>
              <a:lstStyle/>
              <a:p>
                <a:r>
                  <a:rPr lang="ar-IQ">
                    <a:noFill/>
                  </a:rPr>
                  <a:t> </a:t>
                </a:r>
              </a:p>
            </p:txBody>
          </p:sp>
        </mc:Fallback>
      </mc:AlternateContent>
      <p:sp>
        <p:nvSpPr>
          <p:cNvPr id="6" name="عنصر نائب لرقم الشريحة 5"/>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5156425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Heat conduction in the wall</a:t>
            </a:r>
            <a:endParaRPr lang="ar-IQ" dirty="0"/>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p:txBody>
              <a:bodyPr/>
              <a:lstStyle/>
              <a:p>
                <a:pPr algn="l" rtl="0"/>
                <a:r>
                  <a:rPr lang="en-US" dirty="0" smtClean="0"/>
                  <a:t>Heat conduction through Plane wall</a:t>
                </a:r>
              </a:p>
              <a:p>
                <a:pPr algn="l" rtl="0"/>
                <a:r>
                  <a:rPr lang="en-US" dirty="0" smtClean="0"/>
                  <a:t>Fourier Equation is</a:t>
                </a:r>
              </a:p>
              <a:p>
                <a:pPr algn="l" rtl="0"/>
                <a14:m>
                  <m:oMath xmlns:m="http://schemas.openxmlformats.org/officeDocument/2006/math">
                    <m:r>
                      <a:rPr lang="en-US" b="0" i="1" smtClean="0">
                        <a:latin typeface="Cambria Math" panose="02040503050406030204" pitchFamily="18" charset="0"/>
                      </a:rPr>
                      <m:t>𝑄</m:t>
                    </m:r>
                    <m:r>
                      <a:rPr lang="en-US" b="0" i="1" smtClean="0">
                        <a:latin typeface="Cambria Math" panose="02040503050406030204" pitchFamily="18" charset="0"/>
                      </a:rPr>
                      <m:t>=</m:t>
                    </m:r>
                    <m:r>
                      <a:rPr lang="en-US" b="0" i="1" smtClean="0">
                        <a:latin typeface="Cambria Math" panose="02040503050406030204" pitchFamily="18" charset="0"/>
                      </a:rPr>
                      <m:t>𝑘𝐴</m:t>
                    </m:r>
                    <m:f>
                      <m:fPr>
                        <m:ctrlPr>
                          <a:rPr lang="en-US" b="0" i="1" smtClean="0">
                            <a:latin typeface="Cambria Math"/>
                          </a:rPr>
                        </m:ctrlPr>
                      </m:fPr>
                      <m:num>
                        <m:sSub>
                          <m:sSubPr>
                            <m:ctrlPr>
                              <a:rPr lang="en-US" b="0" i="1" smtClean="0">
                                <a:latin typeface="Cambria Math"/>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𝑇</m:t>
                            </m:r>
                          </m:e>
                          <m:sub>
                            <m:r>
                              <a:rPr lang="en-US" b="0" i="1" smtClean="0">
                                <a:latin typeface="Cambria Math" panose="02040503050406030204" pitchFamily="18" charset="0"/>
                              </a:rPr>
                              <m:t>2</m:t>
                            </m:r>
                          </m:sub>
                        </m:sSub>
                      </m:num>
                      <m:den>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den>
                    </m:f>
                  </m:oMath>
                </a14:m>
                <a:r>
                  <a:rPr lang="en-US" dirty="0" smtClean="0"/>
                  <a:t>  </a:t>
                </a:r>
              </a:p>
              <a:p>
                <a:pPr algn="l" rtl="0"/>
                <a:r>
                  <a:rPr lang="en-US" dirty="0" smtClean="0"/>
                  <a:t>The heat flux</a:t>
                </a:r>
              </a:p>
              <a:p>
                <a:pPr algn="l" rtl="0"/>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𝑄</m:t>
                        </m:r>
                      </m:num>
                      <m:den>
                        <m:r>
                          <a:rPr lang="en-US" b="0" i="1" smtClean="0">
                            <a:latin typeface="Cambria Math" panose="02040503050406030204" pitchFamily="18" charset="0"/>
                          </a:rPr>
                          <m:t>𝐴</m:t>
                        </m:r>
                      </m:den>
                    </m:f>
                    <m:r>
                      <a:rPr lang="en-US" b="0" i="1" smtClean="0">
                        <a:latin typeface="Cambria Math" panose="02040503050406030204" pitchFamily="18" charset="0"/>
                      </a:rPr>
                      <m:t>=</m:t>
                    </m:r>
                    <m:r>
                      <a:rPr lang="en-US" b="0" i="1" smtClean="0">
                        <a:latin typeface="Cambria Math" panose="02040503050406030204" pitchFamily="18" charset="0"/>
                      </a:rPr>
                      <m:t>𝑘</m:t>
                    </m:r>
                    <m:f>
                      <m:fPr>
                        <m:ctrlPr>
                          <a:rPr lang="en-US" b="0" i="1" smtClean="0">
                            <a:latin typeface="Cambria Math"/>
                          </a:rPr>
                        </m:ctrlPr>
                      </m:fPr>
                      <m:num>
                        <m:sSub>
                          <m:sSubPr>
                            <m:ctrlPr>
                              <a:rPr lang="en-US" b="0" i="1" smtClean="0">
                                <a:latin typeface="Cambria Math"/>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𝑇</m:t>
                            </m:r>
                          </m:e>
                          <m:sub>
                            <m:r>
                              <a:rPr lang="en-US" b="0" i="1" smtClean="0">
                                <a:latin typeface="Cambria Math" panose="02040503050406030204" pitchFamily="18" charset="0"/>
                              </a:rPr>
                              <m:t>2</m:t>
                            </m:r>
                          </m:sub>
                        </m:sSub>
                      </m:num>
                      <m:den>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den>
                    </m:f>
                  </m:oMath>
                </a14:m>
                <a:r>
                  <a:rPr lang="en-US" dirty="0" smtClean="0"/>
                  <a:t>      </a:t>
                </a:r>
                <a:endParaRPr lang="ar-IQ"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blipFill>
                <a:blip r:embed="rId2"/>
                <a:stretch>
                  <a:fillRect l="-808" t="-1667"/>
                </a:stretch>
              </a:blipFill>
            </p:spPr>
            <p:txBody>
              <a:bodyPr/>
              <a:lstStyle/>
              <a:p>
                <a:r>
                  <a:rPr lang="ar-IQ">
                    <a:noFill/>
                  </a:rPr>
                  <a:t> </a:t>
                </a:r>
              </a:p>
            </p:txBody>
          </p:sp>
        </mc:Fallback>
      </mc:AlternateContent>
      <p:sp>
        <p:nvSpPr>
          <p:cNvPr id="5" name="عنصر نائب لرقم الشريحة 4"/>
          <p:cNvSpPr>
            <a:spLocks noGrp="1"/>
          </p:cNvSpPr>
          <p:nvPr>
            <p:ph type="sldNum" sz="quarter" idx="12"/>
          </p:nvPr>
        </p:nvSpPr>
        <p:spPr/>
        <p:txBody>
          <a:bodyPr/>
          <a:lstStyle/>
          <a:p>
            <a:fld id="{B6F15528-21DE-4FAA-801E-634DDDAF4B2B}" type="slidenum">
              <a:rPr lang="en-US" smtClean="0"/>
              <a:pPr/>
              <a:t>2</a:t>
            </a:fld>
            <a:endParaRPr lang="en-US"/>
          </a:p>
        </p:txBody>
      </p:sp>
      <p:pic>
        <p:nvPicPr>
          <p:cNvPr id="4" name="صورة 3"/>
          <p:cNvPicPr>
            <a:picLocks noChangeAspect="1"/>
          </p:cNvPicPr>
          <p:nvPr/>
        </p:nvPicPr>
        <p:blipFill>
          <a:blip r:embed="rId3"/>
          <a:stretch>
            <a:fillRect/>
          </a:stretch>
        </p:blipFill>
        <p:spPr>
          <a:xfrm>
            <a:off x="5410200" y="2590800"/>
            <a:ext cx="2019300" cy="3419475"/>
          </a:xfrm>
          <a:prstGeom prst="rect">
            <a:avLst/>
          </a:prstGeom>
        </p:spPr>
      </p:pic>
    </p:spTree>
    <p:extLst>
      <p:ext uri="{BB962C8B-B14F-4D97-AF65-F5344CB8AC3E}">
        <p14:creationId xmlns:p14="http://schemas.microsoft.com/office/powerpoint/2010/main" val="3573685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Examples</a:t>
            </a:r>
            <a:endParaRPr lang="ar-IQ" dirty="0"/>
          </a:p>
        </p:txBody>
      </p:sp>
      <p:pic>
        <p:nvPicPr>
          <p:cNvPr id="4" name="عنصر نائب للمحتوى 3"/>
          <p:cNvPicPr>
            <a:picLocks noGrp="1" noChangeAspect="1"/>
          </p:cNvPicPr>
          <p:nvPr>
            <p:ph idx="1"/>
          </p:nvPr>
        </p:nvPicPr>
        <p:blipFill>
          <a:blip r:embed="rId2"/>
          <a:stretch>
            <a:fillRect/>
          </a:stretch>
        </p:blipFill>
        <p:spPr>
          <a:xfrm>
            <a:off x="1295400" y="1711361"/>
            <a:ext cx="3276600" cy="609600"/>
          </a:xfrm>
          <a:prstGeom prst="rect">
            <a:avLst/>
          </a:prstGeom>
        </p:spPr>
      </p:pic>
      <p:sp>
        <p:nvSpPr>
          <p:cNvPr id="15" name="عنصر نائب لرقم الشريحة 14"/>
          <p:cNvSpPr>
            <a:spLocks noGrp="1"/>
          </p:cNvSpPr>
          <p:nvPr>
            <p:ph type="sldNum" sz="quarter" idx="12"/>
          </p:nvPr>
        </p:nvSpPr>
        <p:spPr/>
        <p:txBody>
          <a:bodyPr/>
          <a:lstStyle/>
          <a:p>
            <a:fld id="{B6F15528-21DE-4FAA-801E-634DDDAF4B2B}" type="slidenum">
              <a:rPr lang="en-US" smtClean="0"/>
              <a:pPr/>
              <a:t>20</a:t>
            </a:fld>
            <a:endParaRPr lang="en-US"/>
          </a:p>
        </p:txBody>
      </p:sp>
      <p:pic>
        <p:nvPicPr>
          <p:cNvPr id="5" name="صورة 4"/>
          <p:cNvPicPr>
            <a:picLocks noChangeAspect="1"/>
          </p:cNvPicPr>
          <p:nvPr/>
        </p:nvPicPr>
        <p:blipFill>
          <a:blip r:embed="rId3"/>
          <a:stretch>
            <a:fillRect/>
          </a:stretch>
        </p:blipFill>
        <p:spPr>
          <a:xfrm>
            <a:off x="1295400" y="2266265"/>
            <a:ext cx="2981325" cy="639762"/>
          </a:xfrm>
          <a:prstGeom prst="rect">
            <a:avLst/>
          </a:prstGeom>
        </p:spPr>
      </p:pic>
      <p:pic>
        <p:nvPicPr>
          <p:cNvPr id="6" name="صورة 5"/>
          <p:cNvPicPr>
            <a:picLocks noChangeAspect="1"/>
          </p:cNvPicPr>
          <p:nvPr/>
        </p:nvPicPr>
        <p:blipFill>
          <a:blip r:embed="rId4"/>
          <a:stretch>
            <a:fillRect/>
          </a:stretch>
        </p:blipFill>
        <p:spPr>
          <a:xfrm>
            <a:off x="1383289" y="2988525"/>
            <a:ext cx="2667000" cy="609600"/>
          </a:xfrm>
          <a:prstGeom prst="rect">
            <a:avLst/>
          </a:prstGeom>
        </p:spPr>
      </p:pic>
      <p:pic>
        <p:nvPicPr>
          <p:cNvPr id="7" name="صورة 6"/>
          <p:cNvPicPr>
            <a:picLocks noChangeAspect="1"/>
          </p:cNvPicPr>
          <p:nvPr/>
        </p:nvPicPr>
        <p:blipFill>
          <a:blip r:embed="rId5"/>
          <a:stretch>
            <a:fillRect/>
          </a:stretch>
        </p:blipFill>
        <p:spPr>
          <a:xfrm>
            <a:off x="1399309" y="3699091"/>
            <a:ext cx="2667000" cy="542925"/>
          </a:xfrm>
          <a:prstGeom prst="rect">
            <a:avLst/>
          </a:prstGeom>
        </p:spPr>
      </p:pic>
      <p:pic>
        <p:nvPicPr>
          <p:cNvPr id="8" name="صورة 7"/>
          <p:cNvPicPr>
            <a:picLocks noChangeAspect="1"/>
          </p:cNvPicPr>
          <p:nvPr/>
        </p:nvPicPr>
        <p:blipFill>
          <a:blip r:embed="rId6"/>
          <a:stretch>
            <a:fillRect/>
          </a:stretch>
        </p:blipFill>
        <p:spPr>
          <a:xfrm>
            <a:off x="1452562" y="4264530"/>
            <a:ext cx="1676400" cy="612342"/>
          </a:xfrm>
          <a:prstGeom prst="rect">
            <a:avLst/>
          </a:prstGeom>
        </p:spPr>
      </p:pic>
      <p:pic>
        <p:nvPicPr>
          <p:cNvPr id="11" name="صورة 10"/>
          <p:cNvPicPr>
            <a:picLocks noChangeAspect="1"/>
          </p:cNvPicPr>
          <p:nvPr/>
        </p:nvPicPr>
        <p:blipFill>
          <a:blip r:embed="rId7"/>
          <a:stretch>
            <a:fillRect/>
          </a:stretch>
        </p:blipFill>
        <p:spPr>
          <a:xfrm>
            <a:off x="3048000" y="4220658"/>
            <a:ext cx="1057275" cy="406110"/>
          </a:xfrm>
          <a:prstGeom prst="rect">
            <a:avLst/>
          </a:prstGeom>
        </p:spPr>
      </p:pic>
      <p:pic>
        <p:nvPicPr>
          <p:cNvPr id="12" name="صورة 11"/>
          <p:cNvPicPr>
            <a:picLocks noChangeAspect="1"/>
          </p:cNvPicPr>
          <p:nvPr/>
        </p:nvPicPr>
        <p:blipFill>
          <a:blip r:embed="rId8"/>
          <a:stretch>
            <a:fillRect/>
          </a:stretch>
        </p:blipFill>
        <p:spPr>
          <a:xfrm>
            <a:off x="1390217" y="4990579"/>
            <a:ext cx="1981200" cy="388827"/>
          </a:xfrm>
          <a:prstGeom prst="rect">
            <a:avLst/>
          </a:prstGeom>
        </p:spPr>
      </p:pic>
      <p:pic>
        <p:nvPicPr>
          <p:cNvPr id="13" name="صورة 12"/>
          <p:cNvPicPr>
            <a:picLocks noChangeAspect="1"/>
          </p:cNvPicPr>
          <p:nvPr/>
        </p:nvPicPr>
        <p:blipFill>
          <a:blip r:embed="rId9"/>
          <a:stretch>
            <a:fillRect/>
          </a:stretch>
        </p:blipFill>
        <p:spPr>
          <a:xfrm>
            <a:off x="1452562" y="5638801"/>
            <a:ext cx="2505075" cy="504825"/>
          </a:xfrm>
          <a:prstGeom prst="rect">
            <a:avLst/>
          </a:prstGeom>
        </p:spPr>
      </p:pic>
      <p:pic>
        <p:nvPicPr>
          <p:cNvPr id="14" name="صورة 13"/>
          <p:cNvPicPr>
            <a:picLocks noChangeAspect="1"/>
          </p:cNvPicPr>
          <p:nvPr/>
        </p:nvPicPr>
        <p:blipFill>
          <a:blip r:embed="rId10"/>
          <a:stretch>
            <a:fillRect/>
          </a:stretch>
        </p:blipFill>
        <p:spPr>
          <a:xfrm>
            <a:off x="5105400" y="2209801"/>
            <a:ext cx="2905125" cy="3429000"/>
          </a:xfrm>
          <a:prstGeom prst="rect">
            <a:avLst/>
          </a:prstGeom>
        </p:spPr>
      </p:pic>
    </p:spTree>
    <p:extLst>
      <p:ext uri="{BB962C8B-B14F-4D97-AF65-F5344CB8AC3E}">
        <p14:creationId xmlns:p14="http://schemas.microsoft.com/office/powerpoint/2010/main" val="27891807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Examples</a:t>
            </a:r>
            <a:endParaRPr lang="ar-IQ" dirty="0"/>
          </a:p>
        </p:txBody>
      </p:sp>
      <p:sp>
        <p:nvSpPr>
          <p:cNvPr id="3" name="عنصر نائب للمحتوى 2"/>
          <p:cNvSpPr>
            <a:spLocks noGrp="1"/>
          </p:cNvSpPr>
          <p:nvPr>
            <p:ph idx="1"/>
          </p:nvPr>
        </p:nvSpPr>
        <p:spPr/>
        <p:txBody>
          <a:bodyPr/>
          <a:lstStyle/>
          <a:p>
            <a:endParaRPr lang="ar-IQ" dirty="0"/>
          </a:p>
        </p:txBody>
      </p:sp>
      <p:sp>
        <p:nvSpPr>
          <p:cNvPr id="4" name="عنصر نائب لرقم الشريحة 3"/>
          <p:cNvSpPr>
            <a:spLocks noGrp="1"/>
          </p:cNvSpPr>
          <p:nvPr>
            <p:ph type="sldNum" sz="quarter" idx="12"/>
          </p:nvPr>
        </p:nvSpPr>
        <p:spPr/>
        <p:txBody>
          <a:bodyPr/>
          <a:lstStyle/>
          <a:p>
            <a:fld id="{B6F15528-21DE-4FAA-801E-634DDDAF4B2B}" type="slidenum">
              <a:rPr lang="en-US" smtClean="0"/>
              <a:pPr/>
              <a:t>21</a:t>
            </a:fld>
            <a:endParaRPr lang="en-US"/>
          </a:p>
        </p:txBody>
      </p:sp>
      <p:pic>
        <p:nvPicPr>
          <p:cNvPr id="5" name="صورة 4"/>
          <p:cNvPicPr>
            <a:picLocks noChangeAspect="1"/>
          </p:cNvPicPr>
          <p:nvPr/>
        </p:nvPicPr>
        <p:blipFill>
          <a:blip r:embed="rId3"/>
          <a:stretch>
            <a:fillRect/>
          </a:stretch>
        </p:blipFill>
        <p:spPr>
          <a:xfrm>
            <a:off x="381001" y="1752600"/>
            <a:ext cx="8305800" cy="3733800"/>
          </a:xfrm>
          <a:prstGeom prst="rect">
            <a:avLst/>
          </a:prstGeom>
        </p:spPr>
      </p:pic>
    </p:spTree>
    <p:extLst>
      <p:ext uri="{BB962C8B-B14F-4D97-AF65-F5344CB8AC3E}">
        <p14:creationId xmlns:p14="http://schemas.microsoft.com/office/powerpoint/2010/main" val="35908035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Examples</a:t>
            </a:r>
            <a:endParaRPr lang="ar-IQ" dirty="0"/>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p:txBody>
              <a:bodyPr>
                <a:normAutofit/>
              </a:bodyPr>
              <a:lstStyle/>
              <a:p>
                <a:pPr algn="just" rtl="0"/>
                <a:r>
                  <a:rPr lang="en-US" sz="2400" b="1" u="sng" dirty="0" smtClean="0">
                    <a:solidFill>
                      <a:srgbClr val="FF0000"/>
                    </a:solidFill>
                  </a:rPr>
                  <a:t>Example5 </a:t>
                </a:r>
                <a:r>
                  <a:rPr lang="en-US" sz="2400" dirty="0" smtClean="0"/>
                  <a:t>Consider a (1m) high and (1.5m) wide double glassing window consisting of two ( thick layers (6mm) of glass (k=0.8W/</a:t>
                </a:r>
                <a14:m>
                  <m:oMath xmlns:m="http://schemas.openxmlformats.org/officeDocument/2006/math">
                    <m:sSup>
                      <m:sSupPr>
                        <m:ctrlPr>
                          <a:rPr lang="en-US" sz="2400" i="1" smtClean="0">
                            <a:latin typeface="Cambria Math"/>
                          </a:rPr>
                        </m:ctrlPr>
                      </m:sSupPr>
                      <m:e>
                        <m:r>
                          <a:rPr lang="en-US" sz="2400" b="0" i="1" smtClean="0">
                            <a:latin typeface="Cambria Math" panose="02040503050406030204" pitchFamily="18" charset="0"/>
                          </a:rPr>
                          <m:t>𝑚</m:t>
                        </m:r>
                        <m:r>
                          <a:rPr lang="en-US" sz="2400" b="0" i="1" smtClean="0">
                            <a:latin typeface="Cambria Math" panose="02040503050406030204" pitchFamily="18" charset="0"/>
                          </a:rPr>
                          <m:t>.</m:t>
                        </m:r>
                      </m:e>
                      <m:sup>
                        <m:r>
                          <a:rPr lang="en-US" sz="2400" b="0" i="1" smtClean="0">
                            <a:latin typeface="Cambria Math" panose="02040503050406030204" pitchFamily="18" charset="0"/>
                          </a:rPr>
                          <m:t>𝑜</m:t>
                        </m:r>
                      </m:sup>
                    </m:sSup>
                  </m:oMath>
                </a14:m>
                <a:r>
                  <a:rPr lang="en-US" sz="2400" dirty="0" smtClean="0"/>
                  <a:t>C</a:t>
                </a:r>
                <a:r>
                  <a:rPr lang="en-US" sz="2400" dirty="0"/>
                  <a:t>) separated by a stagnant air space (</a:t>
                </a:r>
                <a:r>
                  <a:rPr lang="en-US" sz="2400" dirty="0" smtClean="0"/>
                  <a:t>k=0.025W/</a:t>
                </a:r>
                <a14:m>
                  <m:oMath xmlns:m="http://schemas.openxmlformats.org/officeDocument/2006/math">
                    <m:sSup>
                      <m:sSupPr>
                        <m:ctrlPr>
                          <a:rPr lang="en-US" sz="2400" i="1" smtClean="0">
                            <a:latin typeface="Cambria Math"/>
                          </a:rPr>
                        </m:ctrlPr>
                      </m:sSupPr>
                      <m:e>
                        <m:r>
                          <a:rPr lang="en-US" sz="2400" b="0" i="1" smtClean="0">
                            <a:latin typeface="Cambria Math" panose="02040503050406030204" pitchFamily="18" charset="0"/>
                          </a:rPr>
                          <m:t>𝑚</m:t>
                        </m:r>
                      </m:e>
                      <m:sup>
                        <m:r>
                          <a:rPr lang="en-US" sz="2400" b="0" i="1" smtClean="0">
                            <a:latin typeface="Cambria Math" panose="02040503050406030204" pitchFamily="18" charset="0"/>
                          </a:rPr>
                          <m:t>𝑜</m:t>
                        </m:r>
                      </m:sup>
                    </m:sSup>
                  </m:oMath>
                </a14:m>
                <a:r>
                  <a:rPr lang="en-US" sz="2400" dirty="0" smtClean="0"/>
                  <a:t>C</a:t>
                </a:r>
                <a:r>
                  <a:rPr lang="en-US" sz="2400" dirty="0"/>
                  <a:t>) of (8mm) wide. Determine the steady rate of heat transfer through this double-pane window and the temperature of its inner surfaces for a day during which the room is maintained at </a:t>
                </a:r>
                <a:r>
                  <a:rPr lang="en-US" sz="2400" dirty="0" smtClean="0"/>
                  <a:t>(</a:t>
                </a:r>
                <a14:m>
                  <m:oMath xmlns:m="http://schemas.openxmlformats.org/officeDocument/2006/math">
                    <m:sSup>
                      <m:sSupPr>
                        <m:ctrlPr>
                          <a:rPr lang="en-US" sz="2400" i="1" smtClean="0">
                            <a:latin typeface="Cambria Math"/>
                          </a:rPr>
                        </m:ctrlPr>
                      </m:sSupPr>
                      <m:e>
                        <m:r>
                          <a:rPr lang="en-US" sz="2400" b="0" i="1" smtClean="0">
                            <a:latin typeface="Cambria Math" panose="02040503050406030204" pitchFamily="18" charset="0"/>
                          </a:rPr>
                          <m:t>25</m:t>
                        </m:r>
                      </m:e>
                      <m:sup>
                        <m:r>
                          <a:rPr lang="en-US" sz="2400" b="0" i="1" smtClean="0">
                            <a:latin typeface="Cambria Math" panose="02040503050406030204" pitchFamily="18" charset="0"/>
                          </a:rPr>
                          <m:t>𝑜</m:t>
                        </m:r>
                      </m:sup>
                    </m:sSup>
                  </m:oMath>
                </a14:m>
                <a:r>
                  <a:rPr lang="en-US" sz="2400" dirty="0" smtClean="0"/>
                  <a:t>C</a:t>
                </a:r>
                <a:r>
                  <a:rPr lang="en-US" sz="2400" dirty="0"/>
                  <a:t>) while the temperature of the outdoor is </a:t>
                </a:r>
                <a:r>
                  <a:rPr lang="en-US" sz="2400" dirty="0" smtClean="0"/>
                  <a:t>(</a:t>
                </a:r>
                <a14:m>
                  <m:oMath xmlns:m="http://schemas.openxmlformats.org/officeDocument/2006/math">
                    <m:sSup>
                      <m:sSupPr>
                        <m:ctrlPr>
                          <a:rPr lang="en-US" sz="2400" i="1" smtClean="0">
                            <a:latin typeface="Cambria Math"/>
                          </a:rPr>
                        </m:ctrlPr>
                      </m:sSupPr>
                      <m:e>
                        <m:r>
                          <a:rPr lang="en-US" sz="2400" b="0" i="1" smtClean="0">
                            <a:latin typeface="Cambria Math" panose="02040503050406030204" pitchFamily="18" charset="0"/>
                          </a:rPr>
                          <m:t>45</m:t>
                        </m:r>
                      </m:e>
                      <m:sup>
                        <m:r>
                          <a:rPr lang="en-US" sz="2400" b="0" i="1" smtClean="0">
                            <a:latin typeface="Cambria Math" panose="02040503050406030204" pitchFamily="18" charset="0"/>
                          </a:rPr>
                          <m:t>𝑜</m:t>
                        </m:r>
                      </m:sup>
                    </m:sSup>
                  </m:oMath>
                </a14:m>
                <a:r>
                  <a:rPr lang="en-US" sz="2400" dirty="0" smtClean="0"/>
                  <a:t>C</a:t>
                </a:r>
                <a:r>
                  <a:rPr lang="en-US" sz="2400" dirty="0"/>
                  <a:t>). Take the convection heat transfer coefficients on the inner and outer surfaces of the window to be (</a:t>
                </a:r>
                <a:r>
                  <a:rPr lang="en-US" sz="2400" dirty="0" smtClean="0"/>
                  <a:t>10W/</a:t>
                </a:r>
                <a14:m>
                  <m:oMath xmlns:m="http://schemas.openxmlformats.org/officeDocument/2006/math">
                    <m:sSup>
                      <m:sSupPr>
                        <m:ctrlPr>
                          <a:rPr lang="en-US" sz="2400" i="1" smtClean="0">
                            <a:latin typeface="Cambria Math"/>
                          </a:rPr>
                        </m:ctrlPr>
                      </m:sSupPr>
                      <m:e>
                        <m:r>
                          <a:rPr lang="en-US" sz="2400" b="0" i="1" smtClean="0">
                            <a:latin typeface="Cambria Math" panose="02040503050406030204" pitchFamily="18" charset="0"/>
                          </a:rPr>
                          <m:t>𝑚</m:t>
                        </m:r>
                      </m:e>
                      <m:sup>
                        <m:r>
                          <a:rPr lang="en-US" sz="2400" b="0" i="1" smtClean="0">
                            <a:latin typeface="Cambria Math" panose="02040503050406030204" pitchFamily="18" charset="0"/>
                          </a:rPr>
                          <m:t>2</m:t>
                        </m:r>
                        <m:r>
                          <a:rPr lang="en-US" sz="2400" b="0" i="1" smtClean="0">
                            <a:latin typeface="Cambria Math" panose="02040503050406030204" pitchFamily="18" charset="0"/>
                          </a:rPr>
                          <m:t>𝑜</m:t>
                        </m:r>
                      </m:sup>
                    </m:sSup>
                    <m:r>
                      <a:rPr lang="en-US" sz="2400" b="0" i="1" smtClean="0">
                        <a:latin typeface="Cambria Math" panose="02040503050406030204" pitchFamily="18" charset="0"/>
                      </a:rPr>
                      <m:t>𝐶</m:t>
                    </m:r>
                  </m:oMath>
                </a14:m>
                <a:r>
                  <a:rPr lang="en-US" sz="2400" dirty="0"/>
                  <a:t>) and (</a:t>
                </a:r>
                <a:r>
                  <a:rPr lang="en-US" sz="2400" dirty="0" smtClean="0"/>
                  <a:t>40W/</a:t>
                </a:r>
                <a14:m>
                  <m:oMath xmlns:m="http://schemas.openxmlformats.org/officeDocument/2006/math">
                    <m:sSup>
                      <m:sSupPr>
                        <m:ctrlPr>
                          <a:rPr lang="en-US" sz="2400" i="1" smtClean="0">
                            <a:latin typeface="Cambria Math"/>
                          </a:rPr>
                        </m:ctrlPr>
                      </m:sSupPr>
                      <m:e>
                        <m:r>
                          <a:rPr lang="en-US" sz="2400" b="0" i="1" smtClean="0">
                            <a:latin typeface="Cambria Math" panose="02040503050406030204" pitchFamily="18" charset="0"/>
                          </a:rPr>
                          <m:t>𝑚</m:t>
                        </m:r>
                      </m:e>
                      <m:sup>
                        <m:r>
                          <a:rPr lang="en-US" sz="2400" b="0" i="1" smtClean="0">
                            <a:latin typeface="Cambria Math" panose="02040503050406030204" pitchFamily="18" charset="0"/>
                          </a:rPr>
                          <m:t>2</m:t>
                        </m:r>
                        <m:r>
                          <a:rPr lang="en-US" sz="2400" b="0" i="1" smtClean="0">
                            <a:latin typeface="Cambria Math" panose="02040503050406030204" pitchFamily="18" charset="0"/>
                          </a:rPr>
                          <m:t>𝑜</m:t>
                        </m:r>
                      </m:sup>
                    </m:sSup>
                    <m:r>
                      <a:rPr lang="en-US" sz="2400" b="0" i="1" smtClean="0">
                        <a:latin typeface="Cambria Math" panose="02040503050406030204" pitchFamily="18" charset="0"/>
                      </a:rPr>
                      <m:t>𝐶</m:t>
                    </m:r>
                  </m:oMath>
                </a14:m>
                <a:r>
                  <a:rPr lang="en-US" sz="2400" dirty="0"/>
                  <a:t>) which include the effects of radiation. </a:t>
                </a:r>
                <a:endParaRPr lang="ar-IQ" sz="2400"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blipFill>
                <a:blip r:embed="rId2"/>
                <a:stretch>
                  <a:fillRect l="-1212" t="-2121" r="-2423"/>
                </a:stretch>
              </a:blipFill>
            </p:spPr>
            <p:txBody>
              <a:bodyPr/>
              <a:lstStyle/>
              <a:p>
                <a:r>
                  <a:rPr lang="ar-IQ">
                    <a:noFill/>
                  </a:rPr>
                  <a:t> </a:t>
                </a:r>
              </a:p>
            </p:txBody>
          </p:sp>
        </mc:Fallback>
      </mc:AlternateContent>
      <p:sp>
        <p:nvSpPr>
          <p:cNvPr id="4" name="عنصر نائب لرقم الشريحة 3"/>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26265687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79418" y="0"/>
            <a:ext cx="7543800" cy="1450757"/>
          </a:xfrm>
        </p:spPr>
        <p:txBody>
          <a:bodyPr/>
          <a:lstStyle/>
          <a:p>
            <a:r>
              <a:rPr lang="en-US" dirty="0" smtClean="0"/>
              <a:t>Examples</a:t>
            </a:r>
            <a:endParaRPr lang="ar-IQ" dirty="0"/>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822959" y="1845734"/>
                <a:ext cx="7543801" cy="4326466"/>
              </a:xfrm>
            </p:spPr>
            <p:txBody>
              <a:bodyPr>
                <a:noAutofit/>
              </a:bodyPr>
              <a:lstStyle/>
              <a:p>
                <a:pPr algn="l" rtl="0"/>
                <a:r>
                  <a:rPr lang="en-US" sz="2400" b="1" dirty="0" smtClean="0"/>
                  <a:t>Solution:</a:t>
                </a:r>
                <a:r>
                  <a:rPr lang="en-US" sz="2400" dirty="0"/>
                  <a:t> a double pane window of two glass layers separated by stagnant air space, L=1m, </a:t>
                </a:r>
                <a:r>
                  <a:rPr lang="en-US" sz="2400" dirty="0" smtClean="0"/>
                  <a:t>w= </a:t>
                </a:r>
                <a:r>
                  <a:rPr lang="en-US" sz="2400" dirty="0"/>
                  <a:t>1.5m, glass layer </a:t>
                </a:r>
                <a14:m>
                  <m:oMath xmlns:m="http://schemas.openxmlformats.org/officeDocument/2006/math">
                    <m:sSub>
                      <m:sSubPr>
                        <m:ctrlPr>
                          <a:rPr lang="en-US" sz="2400" i="1" smtClean="0">
                            <a:latin typeface="Cambria Math"/>
                          </a:rPr>
                        </m:ctrlPr>
                      </m:sSubPr>
                      <m:e>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𝑥</m:t>
                        </m:r>
                      </m:e>
                      <m:sub>
                        <m:r>
                          <a:rPr lang="en-US" sz="2400" b="0" i="1" smtClean="0">
                            <a:latin typeface="Cambria Math" panose="02040503050406030204" pitchFamily="18" charset="0"/>
                          </a:rPr>
                          <m:t>𝑔</m:t>
                        </m:r>
                      </m:sub>
                    </m:sSub>
                  </m:oMath>
                </a14:m>
                <a:r>
                  <a:rPr lang="en-US" sz="2400" dirty="0" smtClean="0"/>
                  <a:t>=6mm, </a:t>
                </a:r>
                <a14:m>
                  <m:oMath xmlns:m="http://schemas.openxmlformats.org/officeDocument/2006/math">
                    <m:sSub>
                      <m:sSubPr>
                        <m:ctrlPr>
                          <a:rPr lang="en-US" sz="2400" i="1" smtClean="0">
                            <a:latin typeface="Cambria Math"/>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𝑔</m:t>
                        </m:r>
                      </m:sub>
                    </m:sSub>
                  </m:oMath>
                </a14:m>
                <a:r>
                  <a:rPr lang="en-US" sz="2400" dirty="0" smtClean="0"/>
                  <a:t>=0.8W/</a:t>
                </a:r>
                <a14:m>
                  <m:oMath xmlns:m="http://schemas.openxmlformats.org/officeDocument/2006/math">
                    <m:sSup>
                      <m:sSupPr>
                        <m:ctrlPr>
                          <a:rPr lang="en-US" sz="2400" i="1" smtClean="0">
                            <a:latin typeface="Cambria Math"/>
                          </a:rPr>
                        </m:ctrlPr>
                      </m:sSupPr>
                      <m:e>
                        <m:r>
                          <a:rPr lang="en-US" sz="2400" b="0" i="1" smtClean="0">
                            <a:latin typeface="Cambria Math" panose="02040503050406030204" pitchFamily="18" charset="0"/>
                          </a:rPr>
                          <m:t>𝑚</m:t>
                        </m:r>
                        <m:r>
                          <a:rPr lang="en-US" sz="2400" b="0" i="1" smtClean="0">
                            <a:latin typeface="Cambria Math" panose="02040503050406030204" pitchFamily="18" charset="0"/>
                          </a:rPr>
                          <m:t>.</m:t>
                        </m:r>
                      </m:e>
                      <m:sup>
                        <m:r>
                          <a:rPr lang="en-US" sz="2400" b="0" i="1" smtClean="0">
                            <a:latin typeface="Cambria Math" panose="02040503050406030204" pitchFamily="18" charset="0"/>
                          </a:rPr>
                          <m:t>𝑜</m:t>
                        </m:r>
                      </m:sup>
                    </m:sSup>
                  </m:oMath>
                </a14:m>
                <a:r>
                  <a:rPr lang="en-US" sz="2400" dirty="0" smtClean="0"/>
                  <a:t>C</a:t>
                </a:r>
                <a:r>
                  <a:rPr lang="en-US" sz="2400" dirty="0"/>
                  <a:t>, </a:t>
                </a:r>
                <a:r>
                  <a:rPr lang="en-US" sz="2400" dirty="0" smtClean="0"/>
                  <a:t>    stagnant </a:t>
                </a:r>
                <a:r>
                  <a:rPr lang="en-US" sz="2400" dirty="0"/>
                  <a:t>air </a:t>
                </a:r>
                <a14:m>
                  <m:oMath xmlns:m="http://schemas.openxmlformats.org/officeDocument/2006/math">
                    <m:sSub>
                      <m:sSubPr>
                        <m:ctrlPr>
                          <a:rPr lang="en-US" sz="2400" i="1" smtClean="0">
                            <a:latin typeface="Cambria Math"/>
                          </a:rPr>
                        </m:ctrlPr>
                      </m:sSubPr>
                      <m:e>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𝑥</m:t>
                        </m:r>
                      </m:e>
                      <m:sub>
                        <m:r>
                          <a:rPr lang="en-US" sz="2400" b="0" i="1" smtClean="0">
                            <a:latin typeface="Cambria Math" panose="02040503050406030204" pitchFamily="18" charset="0"/>
                          </a:rPr>
                          <m:t>𝑎</m:t>
                        </m:r>
                      </m:sub>
                    </m:sSub>
                  </m:oMath>
                </a14:m>
                <a:r>
                  <a:rPr lang="en-US" sz="2400" dirty="0" smtClean="0"/>
                  <a:t>=8mm</a:t>
                </a:r>
                <a:r>
                  <a:rPr lang="en-US" sz="2400" dirty="0"/>
                  <a:t>, </a:t>
                </a:r>
                <a14:m>
                  <m:oMath xmlns:m="http://schemas.openxmlformats.org/officeDocument/2006/math">
                    <m:sSub>
                      <m:sSubPr>
                        <m:ctrlPr>
                          <a:rPr lang="en-US" sz="2400" i="1" smtClean="0">
                            <a:latin typeface="Cambria Math"/>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𝑎</m:t>
                        </m:r>
                      </m:sub>
                    </m:sSub>
                  </m:oMath>
                </a14:m>
                <a:r>
                  <a:rPr lang="en-US" sz="2400" dirty="0" smtClean="0"/>
                  <a:t>=0.025W/</a:t>
                </a:r>
                <a14:m>
                  <m:oMath xmlns:m="http://schemas.openxmlformats.org/officeDocument/2006/math">
                    <m:sSup>
                      <m:sSupPr>
                        <m:ctrlPr>
                          <a:rPr lang="en-US" sz="2400" i="1" smtClean="0">
                            <a:latin typeface="Cambria Math"/>
                          </a:rPr>
                        </m:ctrlPr>
                      </m:sSupPr>
                      <m:e>
                        <m:r>
                          <a:rPr lang="en-US" sz="2400" b="0" i="1" smtClean="0">
                            <a:latin typeface="Cambria Math" panose="02040503050406030204" pitchFamily="18" charset="0"/>
                          </a:rPr>
                          <m:t>𝑚</m:t>
                        </m:r>
                        <m:r>
                          <a:rPr lang="en-US" sz="2400" b="0" i="1" smtClean="0">
                            <a:latin typeface="Cambria Math" panose="02040503050406030204" pitchFamily="18" charset="0"/>
                          </a:rPr>
                          <m:t>.</m:t>
                        </m:r>
                      </m:e>
                      <m:sup>
                        <m:r>
                          <a:rPr lang="en-US" sz="2400" b="0" i="1" smtClean="0">
                            <a:latin typeface="Cambria Math" panose="02040503050406030204" pitchFamily="18" charset="0"/>
                          </a:rPr>
                          <m:t>𝑜</m:t>
                        </m:r>
                      </m:sup>
                    </m:sSup>
                  </m:oMath>
                </a14:m>
                <a:r>
                  <a:rPr lang="en-US" sz="2400" dirty="0" smtClean="0"/>
                  <a:t>C</a:t>
                </a:r>
                <a:r>
                  <a:rPr lang="en-US" sz="2400" dirty="0"/>
                  <a:t>, </a:t>
                </a:r>
                <a14:m>
                  <m:oMath xmlns:m="http://schemas.openxmlformats.org/officeDocument/2006/math">
                    <m:sSub>
                      <m:sSubPr>
                        <m:ctrlPr>
                          <a:rPr lang="en-US" sz="2400" i="1" smtClean="0">
                            <a:latin typeface="Cambria Math"/>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𝑖</m:t>
                        </m:r>
                      </m:sub>
                    </m:sSub>
                  </m:oMath>
                </a14:m>
                <a:r>
                  <a:rPr lang="en-US" sz="2400" dirty="0" smtClean="0"/>
                  <a:t>=</a:t>
                </a:r>
                <a14:m>
                  <m:oMath xmlns:m="http://schemas.openxmlformats.org/officeDocument/2006/math">
                    <m:sSup>
                      <m:sSupPr>
                        <m:ctrlPr>
                          <a:rPr lang="en-US" sz="2400" i="1" dirty="0" smtClean="0">
                            <a:latin typeface="Cambria Math"/>
                          </a:rPr>
                        </m:ctrlPr>
                      </m:sSupPr>
                      <m:e>
                        <m:r>
                          <a:rPr lang="en-US" sz="2400" b="0" i="1" dirty="0" smtClean="0">
                            <a:latin typeface="Cambria Math" panose="02040503050406030204" pitchFamily="18" charset="0"/>
                          </a:rPr>
                          <m:t>25</m:t>
                        </m:r>
                      </m:e>
                      <m:sup>
                        <m:r>
                          <a:rPr lang="en-US" sz="2400" b="0" i="1" dirty="0" smtClean="0">
                            <a:latin typeface="Cambria Math" panose="02040503050406030204" pitchFamily="18" charset="0"/>
                          </a:rPr>
                          <m:t>𝑜</m:t>
                        </m:r>
                      </m:sup>
                    </m:sSup>
                  </m:oMath>
                </a14:m>
                <a:r>
                  <a:rPr lang="en-US" sz="2400" dirty="0" smtClean="0"/>
                  <a:t>C</a:t>
                </a:r>
                <a:r>
                  <a:rPr lang="en-US" sz="2400" dirty="0"/>
                  <a:t>, </a:t>
                </a:r>
                <a14:m>
                  <m:oMath xmlns:m="http://schemas.openxmlformats.org/officeDocument/2006/math">
                    <m:sSub>
                      <m:sSubPr>
                        <m:ctrlPr>
                          <a:rPr lang="en-US" sz="2400" i="1" smtClean="0">
                            <a:latin typeface="Cambria Math"/>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𝑜</m:t>
                        </m:r>
                      </m:sub>
                    </m:sSub>
                  </m:oMath>
                </a14:m>
                <a:r>
                  <a:rPr lang="en-US" sz="2400" dirty="0" smtClean="0"/>
                  <a:t>=</a:t>
                </a:r>
                <a14:m>
                  <m:oMath xmlns:m="http://schemas.openxmlformats.org/officeDocument/2006/math">
                    <m:sSup>
                      <m:sSupPr>
                        <m:ctrlPr>
                          <a:rPr lang="en-US" sz="2400" i="1" dirty="0" smtClean="0">
                            <a:latin typeface="Cambria Math"/>
                          </a:rPr>
                        </m:ctrlPr>
                      </m:sSupPr>
                      <m:e>
                        <m:r>
                          <a:rPr lang="en-US" sz="2400" b="0" i="1" dirty="0" smtClean="0">
                            <a:latin typeface="Cambria Math" panose="02040503050406030204" pitchFamily="18" charset="0"/>
                          </a:rPr>
                          <m:t>45</m:t>
                        </m:r>
                      </m:e>
                      <m:sup>
                        <m:r>
                          <a:rPr lang="en-US" sz="2400" b="0" i="1" dirty="0" smtClean="0">
                            <a:latin typeface="Cambria Math" panose="02040503050406030204" pitchFamily="18" charset="0"/>
                          </a:rPr>
                          <m:t>𝑜</m:t>
                        </m:r>
                      </m:sup>
                    </m:sSup>
                  </m:oMath>
                </a14:m>
                <a:r>
                  <a:rPr lang="en-US" sz="2400" dirty="0" smtClean="0"/>
                  <a:t>C</a:t>
                </a:r>
                <a:r>
                  <a:rPr lang="en-US" sz="2400" dirty="0"/>
                  <a:t>, </a:t>
                </a:r>
                <a14:m>
                  <m:oMath xmlns:m="http://schemas.openxmlformats.org/officeDocument/2006/math">
                    <m:sSub>
                      <m:sSubPr>
                        <m:ctrlPr>
                          <a:rPr lang="en-US" sz="2400" i="1" smtClean="0">
                            <a:latin typeface="Cambria Math"/>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𝑖</m:t>
                        </m:r>
                      </m:sub>
                    </m:sSub>
                  </m:oMath>
                </a14:m>
                <a:r>
                  <a:rPr lang="en-US" sz="2400" dirty="0" smtClean="0"/>
                  <a:t>=10W/</a:t>
                </a:r>
                <a14:m>
                  <m:oMath xmlns:m="http://schemas.openxmlformats.org/officeDocument/2006/math">
                    <m:sSup>
                      <m:sSupPr>
                        <m:ctrlPr>
                          <a:rPr lang="en-US" sz="2400" i="1" smtClean="0">
                            <a:latin typeface="Cambria Math"/>
                          </a:rPr>
                        </m:ctrlPr>
                      </m:sSupPr>
                      <m:e>
                        <m:r>
                          <a:rPr lang="en-US" sz="2400" b="0" i="1" smtClean="0">
                            <a:latin typeface="Cambria Math" panose="02040503050406030204" pitchFamily="18" charset="0"/>
                          </a:rPr>
                          <m:t>𝑚</m:t>
                        </m:r>
                      </m:e>
                      <m:sup>
                        <m:r>
                          <a:rPr lang="en-US" sz="2400" b="0" i="1" smtClean="0">
                            <a:latin typeface="Cambria Math" panose="02040503050406030204" pitchFamily="18" charset="0"/>
                          </a:rPr>
                          <m:t>2</m:t>
                        </m:r>
                      </m:sup>
                    </m:sSup>
                    <m:sSup>
                      <m:sSupPr>
                        <m:ctrlPr>
                          <a:rPr lang="en-US" sz="2400" i="1" smtClean="0">
                            <a:latin typeface="Cambria Math"/>
                          </a:rPr>
                        </m:ctrlPr>
                      </m:sSupPr>
                      <m:e>
                        <m:r>
                          <a:rPr lang="en-US" sz="2400" b="0" i="1" smtClean="0">
                            <a:latin typeface="Cambria Math" panose="02040503050406030204" pitchFamily="18" charset="0"/>
                          </a:rPr>
                          <m:t>.</m:t>
                        </m:r>
                      </m:e>
                      <m:sup>
                        <m:r>
                          <a:rPr lang="en-US" sz="2400" b="0" i="1" smtClean="0">
                            <a:latin typeface="Cambria Math" panose="02040503050406030204" pitchFamily="18" charset="0"/>
                          </a:rPr>
                          <m:t>𝑜</m:t>
                        </m:r>
                      </m:sup>
                    </m:sSup>
                    <m:r>
                      <a:rPr lang="en-US" sz="2400" b="0" i="1" smtClean="0">
                        <a:latin typeface="Cambria Math" panose="02040503050406030204" pitchFamily="18" charset="0"/>
                      </a:rPr>
                      <m:t>𝐶</m:t>
                    </m:r>
                  </m:oMath>
                </a14:m>
                <a:r>
                  <a:rPr lang="en-US" sz="2400" dirty="0"/>
                  <a:t>, </a:t>
                </a:r>
                <a14:m>
                  <m:oMath xmlns:m="http://schemas.openxmlformats.org/officeDocument/2006/math">
                    <m:sSub>
                      <m:sSubPr>
                        <m:ctrlPr>
                          <a:rPr lang="en-US" sz="2400" i="1" smtClean="0">
                            <a:latin typeface="Cambria Math"/>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𝑜</m:t>
                        </m:r>
                      </m:sub>
                    </m:sSub>
                  </m:oMath>
                </a14:m>
                <a:r>
                  <a:rPr lang="en-US" sz="2400" dirty="0" smtClean="0"/>
                  <a:t>=40W/</a:t>
                </a:r>
                <a14:m>
                  <m:oMath xmlns:m="http://schemas.openxmlformats.org/officeDocument/2006/math">
                    <m:sSup>
                      <m:sSupPr>
                        <m:ctrlPr>
                          <a:rPr lang="en-US" sz="2400" i="1" smtClean="0">
                            <a:latin typeface="Cambria Math"/>
                          </a:rPr>
                        </m:ctrlPr>
                      </m:sSupPr>
                      <m:e>
                        <m:r>
                          <a:rPr lang="en-US" sz="2400" b="0" i="1" smtClean="0">
                            <a:latin typeface="Cambria Math" panose="02040503050406030204" pitchFamily="18" charset="0"/>
                          </a:rPr>
                          <m:t>𝑚</m:t>
                        </m:r>
                      </m:e>
                      <m:sup>
                        <m:r>
                          <a:rPr lang="en-US" sz="2400" b="0" i="1" smtClean="0">
                            <a:latin typeface="Cambria Math" panose="02040503050406030204" pitchFamily="18" charset="0"/>
                          </a:rPr>
                          <m:t>2</m:t>
                        </m:r>
                      </m:sup>
                    </m:sSup>
                    <m:sSup>
                      <m:sSupPr>
                        <m:ctrlPr>
                          <a:rPr lang="en-US" sz="2400" i="1" smtClean="0">
                            <a:latin typeface="Cambria Math"/>
                          </a:rPr>
                        </m:ctrlPr>
                      </m:sSupPr>
                      <m:e>
                        <m:r>
                          <a:rPr lang="en-US" sz="2400" b="0" i="1" smtClean="0">
                            <a:latin typeface="Cambria Math" panose="02040503050406030204" pitchFamily="18" charset="0"/>
                          </a:rPr>
                          <m:t>.</m:t>
                        </m:r>
                      </m:e>
                      <m:sup>
                        <m:r>
                          <a:rPr lang="en-US" sz="2400" b="0" i="1" smtClean="0">
                            <a:latin typeface="Cambria Math" panose="02040503050406030204" pitchFamily="18" charset="0"/>
                          </a:rPr>
                          <m:t>𝑜</m:t>
                        </m:r>
                      </m:sup>
                    </m:sSup>
                    <m:r>
                      <a:rPr lang="en-US" sz="2400" b="0" i="1" smtClean="0">
                        <a:latin typeface="Cambria Math" panose="02040503050406030204" pitchFamily="18" charset="0"/>
                      </a:rPr>
                      <m:t>𝐶</m:t>
                    </m:r>
                  </m:oMath>
                </a14:m>
                <a:r>
                  <a:rPr lang="en-US" sz="2400" dirty="0" smtClean="0"/>
                  <a:t>. </a:t>
                </a:r>
              </a:p>
              <a:p>
                <a:pPr algn="l" rtl="0"/>
                <a:r>
                  <a:rPr lang="en-US" sz="2400" b="1" dirty="0" smtClean="0"/>
                  <a:t>Property</a:t>
                </a:r>
                <a:r>
                  <a:rPr lang="en-US" sz="2400" b="1" dirty="0"/>
                  <a:t>:</a:t>
                </a:r>
                <a:r>
                  <a:rPr lang="en-US" sz="2400" dirty="0"/>
                  <a:t> constant property for air and </a:t>
                </a:r>
                <a:r>
                  <a:rPr lang="en-US" sz="2400" dirty="0" smtClean="0"/>
                  <a:t>glass</a:t>
                </a:r>
              </a:p>
              <a:p>
                <a:pPr algn="l" rtl="0"/>
                <a:r>
                  <a:rPr lang="en-US" sz="2400" dirty="0" smtClean="0"/>
                  <a:t> </a:t>
                </a:r>
                <a:r>
                  <a:rPr lang="en-US" sz="2400" b="1" dirty="0"/>
                  <a:t>Assumption:</a:t>
                </a:r>
                <a:r>
                  <a:rPr lang="en-US" sz="2400" dirty="0"/>
                  <a:t> steady state heat transfer and one-dimensional </a:t>
                </a:r>
                <a:endParaRPr lang="en-US" sz="2400" dirty="0" smtClean="0"/>
              </a:p>
              <a:p>
                <a:pPr algn="l" rtl="0"/>
                <a:r>
                  <a:rPr lang="en-US" sz="2400" b="1" dirty="0"/>
                  <a:t>Analysis:</a:t>
                </a:r>
                <a:r>
                  <a:rPr lang="en-US" sz="2400" dirty="0"/>
                  <a:t> There are five resistance as shown in </a:t>
                </a:r>
                <a:r>
                  <a:rPr lang="en-US" sz="2400" dirty="0" smtClean="0"/>
                  <a:t>Fig. </a:t>
                </a:r>
                <a:r>
                  <a:rPr lang="en-US" sz="2400" dirty="0"/>
                  <a:t>We determine these thermal resistance. The area of the window </a:t>
                </a:r>
                <a:r>
                  <a:rPr lang="en-US" sz="2400" dirty="0" smtClean="0"/>
                  <a:t>A=</a:t>
                </a:r>
                <a:r>
                  <a:rPr lang="en-US" sz="2400" dirty="0" err="1" smtClean="0"/>
                  <a:t>Lxw</a:t>
                </a:r>
                <a:r>
                  <a:rPr lang="en-US" sz="2400" dirty="0" smtClean="0"/>
                  <a:t>=1.5x 1=1.5</a:t>
                </a:r>
                <a14:m>
                  <m:oMath xmlns:m="http://schemas.openxmlformats.org/officeDocument/2006/math">
                    <m:sSup>
                      <m:sSupPr>
                        <m:ctrlPr>
                          <a:rPr lang="en-US" sz="2400" i="1" smtClean="0">
                            <a:latin typeface="Cambria Math"/>
                          </a:rPr>
                        </m:ctrlPr>
                      </m:sSupPr>
                      <m:e>
                        <m:r>
                          <a:rPr lang="en-US" sz="2400" b="0" i="1" smtClean="0">
                            <a:latin typeface="Cambria Math" panose="02040503050406030204" pitchFamily="18" charset="0"/>
                          </a:rPr>
                          <m:t>𝑚</m:t>
                        </m:r>
                      </m:e>
                      <m:sup>
                        <m:r>
                          <a:rPr lang="en-US" sz="2400" b="0" i="1" smtClean="0">
                            <a:latin typeface="Cambria Math" panose="02040503050406030204" pitchFamily="18" charset="0"/>
                          </a:rPr>
                          <m:t>2</m:t>
                        </m:r>
                      </m:sup>
                    </m:sSup>
                  </m:oMath>
                </a14:m>
                <a:r>
                  <a:rPr lang="en-US" sz="2400" dirty="0" smtClean="0"/>
                  <a:t>.</a:t>
                </a:r>
                <a:endParaRPr lang="ar-IQ" sz="2400"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822959" y="1845734"/>
                <a:ext cx="7543801" cy="4326466"/>
              </a:xfrm>
              <a:blipFill>
                <a:blip r:embed="rId2"/>
                <a:stretch>
                  <a:fillRect l="-1212" t="-1972" r="-1858" b="-1972"/>
                </a:stretch>
              </a:blipFill>
            </p:spPr>
            <p:txBody>
              <a:bodyPr/>
              <a:lstStyle/>
              <a:p>
                <a:r>
                  <a:rPr lang="ar-IQ">
                    <a:noFill/>
                  </a:rPr>
                  <a:t> </a:t>
                </a:r>
              </a:p>
            </p:txBody>
          </p:sp>
        </mc:Fallback>
      </mc:AlternateContent>
      <p:sp>
        <p:nvSpPr>
          <p:cNvPr id="4" name="عنصر نائب لرقم الشريحة 3"/>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33003384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Examples</a:t>
            </a:r>
            <a:endParaRPr lang="ar-IQ" dirty="0"/>
          </a:p>
        </p:txBody>
      </p:sp>
      <p:pic>
        <p:nvPicPr>
          <p:cNvPr id="6" name="عنصر نائب للمحتوى 5"/>
          <p:cNvPicPr>
            <a:picLocks noGrp="1" noChangeAspect="1"/>
          </p:cNvPicPr>
          <p:nvPr>
            <p:ph idx="1"/>
          </p:nvPr>
        </p:nvPicPr>
        <p:blipFill>
          <a:blip r:embed="rId2"/>
          <a:stretch>
            <a:fillRect/>
          </a:stretch>
        </p:blipFill>
        <p:spPr>
          <a:xfrm>
            <a:off x="914400" y="2057400"/>
            <a:ext cx="4391025" cy="4038600"/>
          </a:xfrm>
          <a:prstGeom prst="rect">
            <a:avLst/>
          </a:prstGeom>
        </p:spPr>
      </p:pic>
      <p:sp>
        <p:nvSpPr>
          <p:cNvPr id="4" name="عنصر نائب لرقم الشريحة 3"/>
          <p:cNvSpPr>
            <a:spLocks noGrp="1"/>
          </p:cNvSpPr>
          <p:nvPr>
            <p:ph type="sldNum" sz="quarter" idx="12"/>
          </p:nvPr>
        </p:nvSpPr>
        <p:spPr/>
        <p:txBody>
          <a:bodyPr/>
          <a:lstStyle/>
          <a:p>
            <a:fld id="{B6F15528-21DE-4FAA-801E-634DDDAF4B2B}" type="slidenum">
              <a:rPr lang="en-US" smtClean="0"/>
              <a:pPr/>
              <a:t>24</a:t>
            </a:fld>
            <a:endParaRPr lang="en-US"/>
          </a:p>
        </p:txBody>
      </p:sp>
      <p:pic>
        <p:nvPicPr>
          <p:cNvPr id="5" name="صورة 4"/>
          <p:cNvPicPr>
            <a:picLocks noChangeAspect="1"/>
          </p:cNvPicPr>
          <p:nvPr/>
        </p:nvPicPr>
        <p:blipFill>
          <a:blip r:embed="rId3"/>
          <a:stretch>
            <a:fillRect/>
          </a:stretch>
        </p:blipFill>
        <p:spPr>
          <a:xfrm>
            <a:off x="4419600" y="1905000"/>
            <a:ext cx="4724400" cy="2524125"/>
          </a:xfrm>
          <a:prstGeom prst="rect">
            <a:avLst/>
          </a:prstGeom>
        </p:spPr>
      </p:pic>
    </p:spTree>
    <p:extLst>
      <p:ext uri="{BB962C8B-B14F-4D97-AF65-F5344CB8AC3E}">
        <p14:creationId xmlns:p14="http://schemas.microsoft.com/office/powerpoint/2010/main" val="13304371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152400"/>
            <a:ext cx="7543800" cy="1450757"/>
          </a:xfrm>
        </p:spPr>
        <p:txBody>
          <a:bodyPr/>
          <a:lstStyle/>
          <a:p>
            <a:r>
              <a:rPr lang="en-US" dirty="0" smtClean="0"/>
              <a:t>Heat Conduction in a wall</a:t>
            </a:r>
            <a:endParaRPr lang="ar-IQ" dirty="0"/>
          </a:p>
        </p:txBody>
      </p:sp>
      <p:pic>
        <p:nvPicPr>
          <p:cNvPr id="4" name="عنصر نائب للمحتوى 3"/>
          <p:cNvPicPr>
            <a:picLocks noGrp="1" noChangeAspect="1"/>
          </p:cNvPicPr>
          <p:nvPr>
            <p:ph idx="1"/>
          </p:nvPr>
        </p:nvPicPr>
        <p:blipFill>
          <a:blip r:embed="rId2"/>
          <a:stretch>
            <a:fillRect/>
          </a:stretch>
        </p:blipFill>
        <p:spPr>
          <a:xfrm>
            <a:off x="5062970" y="1840130"/>
            <a:ext cx="3571875" cy="2400300"/>
          </a:xfrm>
          <a:prstGeom prst="rect">
            <a:avLst/>
          </a:prstGeom>
        </p:spPr>
      </p:pic>
      <p:sp>
        <p:nvSpPr>
          <p:cNvPr id="7" name="عنصر نائب لرقم الشريحة 6"/>
          <p:cNvSpPr>
            <a:spLocks noGrp="1"/>
          </p:cNvSpPr>
          <p:nvPr>
            <p:ph type="sldNum" sz="quarter" idx="12"/>
          </p:nvPr>
        </p:nvSpPr>
        <p:spPr/>
        <p:txBody>
          <a:bodyPr/>
          <a:lstStyle/>
          <a:p>
            <a:fld id="{B6F15528-21DE-4FAA-801E-634DDDAF4B2B}" type="slidenum">
              <a:rPr lang="en-US" smtClean="0"/>
              <a:pPr/>
              <a:t>3</a:t>
            </a:fld>
            <a:endParaRPr lang="en-US"/>
          </a:p>
        </p:txBody>
      </p:sp>
      <mc:AlternateContent xmlns:mc="http://schemas.openxmlformats.org/markup-compatibility/2006" xmlns:a14="http://schemas.microsoft.com/office/drawing/2010/main">
        <mc:Choice Requires="a14">
          <p:sp>
            <p:nvSpPr>
              <p:cNvPr id="5" name="مربع نص 4"/>
              <p:cNvSpPr txBox="1"/>
              <p:nvPr/>
            </p:nvSpPr>
            <p:spPr>
              <a:xfrm>
                <a:off x="1295400" y="1981200"/>
                <a:ext cx="2251386" cy="743730"/>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acc>
                        <m:accPr>
                          <m:chr m:val="̇"/>
                          <m:ctrlPr>
                            <a:rPr lang="ar-IQ" i="1" smtClean="0">
                              <a:latin typeface="Cambria Math"/>
                            </a:rPr>
                          </m:ctrlPr>
                        </m:accPr>
                        <m:e>
                          <m:r>
                            <a:rPr lang="en-US" b="0" i="1" smtClean="0">
                              <a:latin typeface="Cambria Math" panose="02040503050406030204" pitchFamily="18" charset="0"/>
                            </a:rPr>
                            <m:t>𝑄</m:t>
                          </m:r>
                        </m:e>
                      </m:acc>
                      <m:r>
                        <a:rPr lang="en-US" b="0" i="1" smtClean="0">
                          <a:latin typeface="Cambria Math" panose="02040503050406030204" pitchFamily="18" charset="0"/>
                        </a:rPr>
                        <m:t>=</m:t>
                      </m:r>
                      <m:f>
                        <m:fPr>
                          <m:ctrlPr>
                            <a:rPr lang="en-US" b="0" i="1" smtClean="0">
                              <a:latin typeface="Cambria Math"/>
                            </a:rPr>
                          </m:ctrlPr>
                        </m:fPr>
                        <m:num>
                          <m:sSub>
                            <m:sSubPr>
                              <m:ctrlPr>
                                <a:rPr lang="en-US" b="0" i="1" smtClean="0">
                                  <a:latin typeface="Cambria Math"/>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𝑇</m:t>
                              </m:r>
                            </m:e>
                            <m:sub>
                              <m:r>
                                <a:rPr lang="en-US" b="0" i="1" smtClean="0">
                                  <a:latin typeface="Cambria Math" panose="02040503050406030204" pitchFamily="18" charset="0"/>
                                </a:rPr>
                                <m:t>2</m:t>
                              </m:r>
                            </m:sub>
                          </m:sSub>
                        </m:num>
                        <m:den>
                          <m:f>
                            <m:fPr>
                              <m:ctrlPr>
                                <a:rPr lang="en-US" b="0" i="1" smtClean="0">
                                  <a:latin typeface="Cambria Math"/>
                                </a:rPr>
                              </m:ctrlPr>
                            </m:fPr>
                            <m:num>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num>
                            <m:den>
                              <m:r>
                                <a:rPr lang="en-US" b="0" i="1" smtClean="0">
                                  <a:latin typeface="Cambria Math" panose="02040503050406030204" pitchFamily="18" charset="0"/>
                                </a:rPr>
                                <m:t>𝑘𝐴</m:t>
                              </m:r>
                            </m:den>
                          </m:f>
                        </m:den>
                      </m:f>
                      <m:r>
                        <a:rPr lang="en-US" b="0" i="1" smtClean="0">
                          <a:latin typeface="Cambria Math" panose="02040503050406030204" pitchFamily="18" charset="0"/>
                        </a:rPr>
                        <m:t>=</m:t>
                      </m:r>
                      <m:f>
                        <m:fPr>
                          <m:ctrlPr>
                            <a:rPr lang="en-US" b="0" i="1" smtClean="0">
                              <a:latin typeface="Cambria Math"/>
                            </a:rPr>
                          </m:ctrlPr>
                        </m:fPr>
                        <m:num>
                          <m:sSub>
                            <m:sSubPr>
                              <m:ctrlPr>
                                <a:rPr lang="en-US" b="0" i="1" smtClean="0">
                                  <a:latin typeface="Cambria Math"/>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𝑇</m:t>
                              </m:r>
                            </m:e>
                            <m:sub>
                              <m:r>
                                <a:rPr lang="en-US" b="0" i="1" smtClean="0">
                                  <a:latin typeface="Cambria Math" panose="02040503050406030204" pitchFamily="18" charset="0"/>
                                </a:rPr>
                                <m:t>2</m:t>
                              </m:r>
                            </m:sub>
                          </m:sSub>
                        </m:num>
                        <m:den>
                          <m:sSub>
                            <m:sSubPr>
                              <m:ctrlPr>
                                <a:rPr lang="en-US" b="0" i="1" smtClean="0">
                                  <a:latin typeface="Cambria Math"/>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𝑡</m:t>
                              </m:r>
                              <m:r>
                                <a:rPr lang="en-US" b="0" i="1" smtClean="0">
                                  <a:latin typeface="Cambria Math" panose="02040503050406030204" pitchFamily="18" charset="0"/>
                                </a:rPr>
                                <m:t>h</m:t>
                              </m:r>
                            </m:sub>
                          </m:sSub>
                        </m:den>
                      </m:f>
                    </m:oMath>
                  </m:oMathPara>
                </a14:m>
                <a:endParaRPr lang="ar-IQ" dirty="0"/>
              </a:p>
            </p:txBody>
          </p:sp>
        </mc:Choice>
        <mc:Fallback xmlns="">
          <p:sp>
            <p:nvSpPr>
              <p:cNvPr id="5" name="مربع نص 4"/>
              <p:cNvSpPr txBox="1">
                <a:spLocks noRot="1" noChangeAspect="1" noMove="1" noResize="1" noEditPoints="1" noAdjustHandles="1" noChangeArrowheads="1" noChangeShapeType="1" noTextEdit="1"/>
              </p:cNvSpPr>
              <p:nvPr/>
            </p:nvSpPr>
            <p:spPr>
              <a:xfrm>
                <a:off x="1295400" y="1981200"/>
                <a:ext cx="2251386" cy="743730"/>
              </a:xfrm>
              <a:prstGeom prst="rect">
                <a:avLst/>
              </a:prstGeom>
              <a:blipFill>
                <a:blip r:embed="rId3"/>
                <a:stretch>
                  <a:fillRect/>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6" name="مربع نص 5"/>
              <p:cNvSpPr txBox="1"/>
              <p:nvPr/>
            </p:nvSpPr>
            <p:spPr>
              <a:xfrm>
                <a:off x="1295400" y="2745712"/>
                <a:ext cx="975523" cy="520399"/>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sSub>
                        <m:sSubPr>
                          <m:ctrlPr>
                            <a:rPr lang="ar-IQ" i="1" smtClean="0">
                              <a:latin typeface="Cambria Math"/>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𝑡</m:t>
                          </m:r>
                          <m:r>
                            <a:rPr lang="en-US" b="0" i="1" smtClean="0">
                              <a:latin typeface="Cambria Math" panose="02040503050406030204" pitchFamily="18" charset="0"/>
                            </a:rPr>
                            <m:t>h</m:t>
                          </m:r>
                        </m:sub>
                      </m:sSub>
                      <m:r>
                        <a:rPr lang="ar-IQ" b="0" i="1" smtClean="0">
                          <a:latin typeface="Cambria Math" panose="02040503050406030204" pitchFamily="18" charset="0"/>
                        </a:rPr>
                        <m:t>=</m:t>
                      </m:r>
                      <m:f>
                        <m:fPr>
                          <m:ctrlPr>
                            <a:rPr lang="ar-IQ" b="0" i="1" smtClean="0">
                              <a:latin typeface="Cambria Math"/>
                            </a:rPr>
                          </m:ctrlPr>
                        </m:fPr>
                        <m:num>
                          <m:r>
                            <a:rPr lang="ar-IQ" b="0" i="1" smtClean="0">
                              <a:latin typeface="Cambria Math" panose="02040503050406030204" pitchFamily="18" charset="0"/>
                              <a:ea typeface="Cambria Math" panose="02040503050406030204" pitchFamily="18" charset="0"/>
                            </a:rPr>
                            <m:t>∆</m:t>
                          </m:r>
                          <m:r>
                            <a:rPr lang="en-US" b="0" i="1" smtClean="0">
                              <a:latin typeface="Cambria Math"/>
                              <a:ea typeface="Cambria Math" panose="02040503050406030204" pitchFamily="18" charset="0"/>
                            </a:rPr>
                            <m:t>𝑥</m:t>
                          </m:r>
                        </m:num>
                        <m:den>
                          <m:r>
                            <a:rPr lang="en-US" b="0" i="1" smtClean="0">
                              <a:latin typeface="Cambria Math" panose="02040503050406030204" pitchFamily="18" charset="0"/>
                            </a:rPr>
                            <m:t>𝑘𝐴</m:t>
                          </m:r>
                        </m:den>
                      </m:f>
                    </m:oMath>
                  </m:oMathPara>
                </a14:m>
                <a:endParaRPr lang="ar-IQ" dirty="0"/>
              </a:p>
            </p:txBody>
          </p:sp>
        </mc:Choice>
        <mc:Fallback xmlns="">
          <p:sp>
            <p:nvSpPr>
              <p:cNvPr id="6" name="مربع نص 5"/>
              <p:cNvSpPr txBox="1">
                <a:spLocks noRot="1" noChangeAspect="1" noMove="1" noResize="1" noEditPoints="1" noAdjustHandles="1" noChangeArrowheads="1" noChangeShapeType="1" noTextEdit="1"/>
              </p:cNvSpPr>
              <p:nvPr/>
            </p:nvSpPr>
            <p:spPr>
              <a:xfrm>
                <a:off x="1295400" y="2745712"/>
                <a:ext cx="975523" cy="520399"/>
              </a:xfrm>
              <a:prstGeom prst="rect">
                <a:avLst/>
              </a:prstGeom>
              <a:blipFill rotWithShape="1">
                <a:blip r:embed="rId4"/>
                <a:stretch>
                  <a:fillRect/>
                </a:stretch>
              </a:blipFill>
            </p:spPr>
            <p:txBody>
              <a:bodyPr/>
              <a:lstStyle/>
              <a:p>
                <a:r>
                  <a:rPr lang="en-US">
                    <a:noFill/>
                  </a:rPr>
                  <a:t> </a:t>
                </a:r>
              </a:p>
            </p:txBody>
          </p:sp>
        </mc:Fallback>
      </mc:AlternateContent>
      <p:pic>
        <p:nvPicPr>
          <p:cNvPr id="3" name="صورة 2"/>
          <p:cNvPicPr>
            <a:picLocks noChangeAspect="1"/>
          </p:cNvPicPr>
          <p:nvPr/>
        </p:nvPicPr>
        <p:blipFill>
          <a:blip r:embed="rId5"/>
          <a:stretch>
            <a:fillRect/>
          </a:stretch>
        </p:blipFill>
        <p:spPr>
          <a:xfrm>
            <a:off x="6629400" y="4495800"/>
            <a:ext cx="2019300" cy="1609725"/>
          </a:xfrm>
          <a:prstGeom prst="rect">
            <a:avLst/>
          </a:prstGeom>
        </p:spPr>
      </p:pic>
      <mc:AlternateContent xmlns:mc="http://schemas.openxmlformats.org/markup-compatibility/2006" xmlns:a14="http://schemas.microsoft.com/office/drawing/2010/main">
        <mc:Choice Requires="a14">
          <p:sp>
            <p:nvSpPr>
              <p:cNvPr id="8" name="مستطيل 7"/>
              <p:cNvSpPr/>
              <p:nvPr/>
            </p:nvSpPr>
            <p:spPr>
              <a:xfrm>
                <a:off x="1295400" y="3962400"/>
                <a:ext cx="2911503" cy="19131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ar-IQ" i="1" smtClean="0">
                              <a:latin typeface="Cambria Math"/>
                            </a:rPr>
                          </m:ctrlPr>
                        </m:accPr>
                        <m:e>
                          <m:eqArr>
                            <m:eqArrPr>
                              <m:ctrlPr>
                                <a:rPr lang="en-US" b="0" i="1" smtClean="0">
                                  <a:latin typeface="Cambria Math"/>
                                </a:rPr>
                              </m:ctrlPr>
                            </m:eqArrPr>
                            <m:e>
                              <m:r>
                                <a:rPr lang="en-US" b="0" i="1" smtClean="0">
                                  <a:latin typeface="Cambria Math" panose="02040503050406030204" pitchFamily="18" charset="0"/>
                                </a:rPr>
                                <m:t>𝑄</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h</m:t>
                              </m:r>
                              <m:d>
                                <m:dPr>
                                  <m:ctrlPr>
                                    <a:rPr lang="en-US" b="0" i="1" smtClean="0">
                                      <a:latin typeface="Cambria Math"/>
                                    </a:rPr>
                                  </m:ctrlPr>
                                </m:dPr>
                                <m:e>
                                  <m:sSub>
                                    <m:sSubPr>
                                      <m:ctrlPr>
                                        <a:rPr lang="en-US" b="0" i="1" smtClean="0">
                                          <a:latin typeface="Cambria Math"/>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𝑠</m:t>
                                      </m:r>
                                    </m:sub>
                                  </m:sSub>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𝑇</m:t>
                                      </m:r>
                                    </m:e>
                                    <m:sub>
                                      <m:r>
                                        <a:rPr lang="en-US" b="0" i="1" smtClean="0">
                                          <a:latin typeface="Cambria Math" panose="02040503050406030204" pitchFamily="18" charset="0"/>
                                          <a:ea typeface="Cambria Math" panose="02040503050406030204" pitchFamily="18" charset="0"/>
                                        </a:rPr>
                                        <m:t>∞</m:t>
                                      </m:r>
                                    </m:sub>
                                  </m:sSub>
                                </m:e>
                              </m:d>
                            </m:e>
                            <m:e>
                              <m:acc>
                                <m:accPr>
                                  <m:chr m:val="̇"/>
                                  <m:ctrlPr>
                                    <a:rPr lang="en-US" b="0" i="1" smtClean="0">
                                      <a:latin typeface="Cambria Math"/>
                                    </a:rPr>
                                  </m:ctrlPr>
                                </m:accPr>
                                <m:e>
                                  <m:r>
                                    <a:rPr lang="en-US" b="0" i="1" smtClean="0">
                                      <a:latin typeface="Cambria Math" panose="02040503050406030204" pitchFamily="18" charset="0"/>
                                    </a:rPr>
                                    <m:t>𝑄</m:t>
                                  </m:r>
                                  <m:r>
                                    <a:rPr lang="en-US" b="0" i="1" smtClean="0">
                                      <a:latin typeface="Cambria Math" panose="02040503050406030204" pitchFamily="18" charset="0"/>
                                    </a:rPr>
                                    <m:t>=</m:t>
                                  </m:r>
                                  <m:f>
                                    <m:fPr>
                                      <m:ctrlPr>
                                        <a:rPr lang="en-US" b="0" i="1" smtClean="0">
                                          <a:latin typeface="Cambria Math"/>
                                        </a:rPr>
                                      </m:ctrlPr>
                                    </m:fPr>
                                    <m:num>
                                      <m:sSub>
                                        <m:sSubPr>
                                          <m:ctrlPr>
                                            <a:rPr lang="en-US" b="0" i="1" smtClean="0">
                                              <a:latin typeface="Cambria Math"/>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𝑠</m:t>
                                          </m:r>
                                        </m:sub>
                                      </m:sSub>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𝑇</m:t>
                                          </m:r>
                                        </m:e>
                                        <m:sub>
                                          <m:r>
                                            <a:rPr lang="en-US" b="0" i="1" smtClean="0">
                                              <a:latin typeface="Cambria Math" panose="02040503050406030204" pitchFamily="18" charset="0"/>
                                              <a:ea typeface="Cambria Math" panose="02040503050406030204" pitchFamily="18" charset="0"/>
                                            </a:rPr>
                                            <m:t>∞</m:t>
                                          </m:r>
                                        </m:sub>
                                      </m:sSub>
                                    </m:num>
                                    <m:den>
                                      <m:f>
                                        <m:fPr>
                                          <m:ctrlPr>
                                            <a:rPr lang="en-US" b="0" i="1" smtClean="0">
                                              <a:latin typeface="Cambria Math"/>
                                            </a:rPr>
                                          </m:ctrlPr>
                                        </m:fPr>
                                        <m:num>
                                          <m:r>
                                            <a:rPr lang="en-US" b="0" i="1" smtClean="0">
                                              <a:latin typeface="Cambria Math" panose="02040503050406030204" pitchFamily="18" charset="0"/>
                                            </a:rPr>
                                            <m:t>1</m:t>
                                          </m:r>
                                        </m:num>
                                        <m:den>
                                          <m:r>
                                            <a:rPr lang="en-US" b="0" i="1" smtClean="0">
                                              <a:latin typeface="Cambria Math" panose="02040503050406030204" pitchFamily="18" charset="0"/>
                                            </a:rPr>
                                            <m:t>𝐴</m:t>
                                          </m:r>
                                          <m:r>
                                            <a:rPr lang="en-US" b="0" i="1" smtClean="0">
                                              <a:latin typeface="Cambria Math" panose="02040503050406030204" pitchFamily="18" charset="0"/>
                                            </a:rPr>
                                            <m:t>h</m:t>
                                          </m:r>
                                        </m:den>
                                      </m:f>
                                    </m:den>
                                  </m:f>
                                  <m:r>
                                    <a:rPr lang="en-US" b="0" i="1" smtClean="0">
                                      <a:latin typeface="Cambria Math" panose="02040503050406030204" pitchFamily="18" charset="0"/>
                                    </a:rPr>
                                    <m:t>=</m:t>
                                  </m:r>
                                  <m:f>
                                    <m:fPr>
                                      <m:ctrlPr>
                                        <a:rPr lang="en-US" b="0" i="1" smtClean="0">
                                          <a:latin typeface="Cambria Math"/>
                                        </a:rPr>
                                      </m:ctrlPr>
                                    </m:fPr>
                                    <m:num>
                                      <m:d>
                                        <m:dPr>
                                          <m:ctrlPr>
                                            <a:rPr lang="en-US" b="0" i="1" smtClean="0">
                                              <a:latin typeface="Cambria Math"/>
                                            </a:rPr>
                                          </m:ctrlPr>
                                        </m:dPr>
                                        <m:e>
                                          <m:sSub>
                                            <m:sSubPr>
                                              <m:ctrlPr>
                                                <a:rPr lang="en-US" b="0" i="1" smtClean="0">
                                                  <a:latin typeface="Cambria Math"/>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𝑠</m:t>
                                              </m:r>
                                            </m:sub>
                                          </m:sSub>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𝑇</m:t>
                                              </m:r>
                                            </m:e>
                                            <m:sub>
                                              <m:r>
                                                <a:rPr lang="en-US" b="0" i="1" smtClean="0">
                                                  <a:latin typeface="Cambria Math" panose="02040503050406030204" pitchFamily="18" charset="0"/>
                                                  <a:ea typeface="Cambria Math" panose="02040503050406030204" pitchFamily="18" charset="0"/>
                                                </a:rPr>
                                                <m:t>∞</m:t>
                                              </m:r>
                                            </m:sub>
                                          </m:sSub>
                                        </m:e>
                                      </m:d>
                                    </m:num>
                                    <m:den>
                                      <m:sSub>
                                        <m:sSubPr>
                                          <m:ctrlPr>
                                            <a:rPr lang="en-US" b="0" i="1" smtClean="0">
                                              <a:latin typeface="Cambria Math"/>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𝑐𝑜𝑛𝑣</m:t>
                                          </m:r>
                                        </m:sub>
                                      </m:sSub>
                                    </m:den>
                                  </m:f>
                                </m:e>
                              </m:acc>
                            </m:e>
                          </m:eqArr>
                        </m:e>
                      </m:acc>
                    </m:oMath>
                  </m:oMathPara>
                </a14:m>
                <a:endParaRPr lang="ar-IQ" dirty="0" smtClean="0"/>
              </a:p>
              <a:p>
                <a:endParaRPr lang="ar-IQ" dirty="0"/>
              </a:p>
              <a:p>
                <a:r>
                  <a:rPr lang="ar-IQ" dirty="0" smtClean="0"/>
                  <a:t> </a:t>
                </a:r>
                <a:r>
                  <a:rPr lang="en-US" dirty="0" smtClean="0"/>
                  <a:t>   </a:t>
                </a:r>
                <a14:m>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𝑐𝑜𝑛𝑣</m:t>
                        </m:r>
                      </m:sub>
                    </m:sSub>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1</m:t>
                        </m:r>
                      </m:num>
                      <m:den>
                        <m:r>
                          <a:rPr lang="en-US" b="0" i="1" smtClean="0">
                            <a:latin typeface="Cambria Math" panose="02040503050406030204" pitchFamily="18" charset="0"/>
                          </a:rPr>
                          <m:t>𝐴</m:t>
                        </m:r>
                        <m:r>
                          <a:rPr lang="en-US" b="0" i="1" smtClean="0">
                            <a:latin typeface="Cambria Math" panose="02040503050406030204" pitchFamily="18" charset="0"/>
                          </a:rPr>
                          <m:t>h</m:t>
                        </m:r>
                      </m:den>
                    </m:f>
                  </m:oMath>
                </a14:m>
                <a:endParaRPr lang="ar-IQ" dirty="0"/>
              </a:p>
            </p:txBody>
          </p:sp>
        </mc:Choice>
        <mc:Fallback xmlns="">
          <p:sp>
            <p:nvSpPr>
              <p:cNvPr id="8" name="مستطيل 7"/>
              <p:cNvSpPr>
                <a:spLocks noRot="1" noChangeAspect="1" noMove="1" noResize="1" noEditPoints="1" noAdjustHandles="1" noChangeArrowheads="1" noChangeShapeType="1" noTextEdit="1"/>
              </p:cNvSpPr>
              <p:nvPr/>
            </p:nvSpPr>
            <p:spPr>
              <a:xfrm>
                <a:off x="1295400" y="3962400"/>
                <a:ext cx="2911503" cy="1913152"/>
              </a:xfrm>
              <a:prstGeom prst="rect">
                <a:avLst/>
              </a:prstGeom>
              <a:blipFill>
                <a:blip r:embed="rId6"/>
                <a:stretch>
                  <a:fillRect l="-2096" b="-955"/>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9" name="مربع نص 8"/>
              <p:cNvSpPr txBox="1"/>
              <p:nvPr/>
            </p:nvSpPr>
            <p:spPr>
              <a:xfrm>
                <a:off x="1288473" y="3533053"/>
                <a:ext cx="2407134" cy="276999"/>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𝐶𝑜𝑛𝑣𝑒𝑐𝑡𝑖𝑜𝑛</m:t>
                      </m:r>
                      <m:r>
                        <a:rPr lang="en-US" b="0" i="1" smtClean="0">
                          <a:latin typeface="Cambria Math" panose="02040503050406030204" pitchFamily="18" charset="0"/>
                        </a:rPr>
                        <m:t> </m:t>
                      </m:r>
                      <m:r>
                        <a:rPr lang="en-US" b="0" i="1" smtClean="0">
                          <a:latin typeface="Cambria Math" panose="02040503050406030204" pitchFamily="18" charset="0"/>
                        </a:rPr>
                        <m:t>𝑅𝑒𝑠𝑖𝑠𝑡𝑎𝑛𝑐𝑒</m:t>
                      </m:r>
                    </m:oMath>
                  </m:oMathPara>
                </a14:m>
                <a:endParaRPr lang="ar-IQ" dirty="0"/>
              </a:p>
            </p:txBody>
          </p:sp>
        </mc:Choice>
        <mc:Fallback xmlns="">
          <p:sp>
            <p:nvSpPr>
              <p:cNvPr id="9" name="مربع نص 8"/>
              <p:cNvSpPr txBox="1">
                <a:spLocks noRot="1" noChangeAspect="1" noMove="1" noResize="1" noEditPoints="1" noAdjustHandles="1" noChangeArrowheads="1" noChangeShapeType="1" noTextEdit="1"/>
              </p:cNvSpPr>
              <p:nvPr/>
            </p:nvSpPr>
            <p:spPr>
              <a:xfrm>
                <a:off x="1288473" y="3533053"/>
                <a:ext cx="2407134" cy="276999"/>
              </a:xfrm>
              <a:prstGeom prst="rect">
                <a:avLst/>
              </a:prstGeom>
              <a:blipFill>
                <a:blip r:embed="rId7"/>
                <a:stretch>
                  <a:fillRect l="-1772" r="-1772" b="-11111"/>
                </a:stretch>
              </a:blipFill>
            </p:spPr>
            <p:txBody>
              <a:bodyPr/>
              <a:lstStyle/>
              <a:p>
                <a:r>
                  <a:rPr lang="ar-IQ">
                    <a:noFill/>
                  </a:rPr>
                  <a:t> </a:t>
                </a:r>
              </a:p>
            </p:txBody>
          </p:sp>
        </mc:Fallback>
      </mc:AlternateContent>
    </p:spTree>
    <p:extLst>
      <p:ext uri="{BB962C8B-B14F-4D97-AF65-F5344CB8AC3E}">
        <p14:creationId xmlns:p14="http://schemas.microsoft.com/office/powerpoint/2010/main" val="38512272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Conduction in a wall</a:t>
            </a:r>
            <a:endParaRPr lang="ar-IQ" dirty="0"/>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p:txBody>
              <a:bodyPr/>
              <a:lstStyle/>
              <a:p>
                <a:pPr algn="l" rtl="0"/>
                <a:r>
                  <a:rPr lang="en-US" dirty="0" smtClean="0"/>
                  <a:t>Radiation and convection combination. </a:t>
                </a:r>
              </a:p>
              <a:p>
                <a:pPr algn="l" rtl="0"/>
                <a14:m>
                  <m:oMath xmlns:m="http://schemas.openxmlformats.org/officeDocument/2006/math">
                    <m:acc>
                      <m:accPr>
                        <m:chr m:val="̇"/>
                        <m:ctrlPr>
                          <a:rPr lang="ar-IQ" i="1" smtClean="0">
                            <a:latin typeface="Cambria Math"/>
                          </a:rPr>
                        </m:ctrlPr>
                      </m:accPr>
                      <m:e>
                        <m:r>
                          <a:rPr lang="en-US" b="0" i="1" smtClean="0">
                            <a:latin typeface="Cambria Math" panose="02040503050406030204" pitchFamily="18" charset="0"/>
                          </a:rPr>
                          <m:t>𝑄</m:t>
                        </m:r>
                      </m:e>
                    </m:acc>
                    <m:r>
                      <a:rPr lang="ar-IQ" b="0" i="1" smtClean="0">
                        <a:latin typeface="Cambria Math" panose="02040503050406030204" pitchFamily="18" charset="0"/>
                      </a:rPr>
                      <m:t>=</m:t>
                    </m:r>
                    <m:sSub>
                      <m:sSubPr>
                        <m:ctrlPr>
                          <a:rPr lang="ar-IQ" b="0" i="1" smtClean="0">
                            <a:latin typeface="Cambria Math"/>
                          </a:rPr>
                        </m:ctrlPr>
                      </m:sSubPr>
                      <m:e>
                        <m:acc>
                          <m:accPr>
                            <m:chr m:val="̇"/>
                            <m:ctrlPr>
                              <a:rPr lang="ar-IQ" b="0" i="1" smtClean="0">
                                <a:latin typeface="Cambria Math"/>
                              </a:rPr>
                            </m:ctrlPr>
                          </m:accPr>
                          <m:e>
                            <m:r>
                              <a:rPr lang="en-US" b="0" i="1" smtClean="0">
                                <a:latin typeface="Cambria Math" panose="02040503050406030204" pitchFamily="18" charset="0"/>
                              </a:rPr>
                              <m:t>𝑄</m:t>
                            </m:r>
                          </m:e>
                        </m:acc>
                      </m:e>
                      <m:sub>
                        <m:r>
                          <a:rPr lang="en-US" b="0" i="1" smtClean="0">
                            <a:latin typeface="Cambria Math" panose="02040503050406030204" pitchFamily="18" charset="0"/>
                          </a:rPr>
                          <m:t>𝑐𝑜𝑛𝑣</m:t>
                        </m:r>
                      </m:sub>
                    </m:sSub>
                    <m:r>
                      <a:rPr lang="ar-IQ" b="0" i="1" smtClean="0">
                        <a:latin typeface="Cambria Math" panose="02040503050406030204" pitchFamily="18" charset="0"/>
                      </a:rPr>
                      <m:t>+</m:t>
                    </m:r>
                    <m:sSub>
                      <m:sSubPr>
                        <m:ctrlPr>
                          <a:rPr lang="ar-IQ" b="0" i="1" smtClean="0">
                            <a:latin typeface="Cambria Math"/>
                          </a:rPr>
                        </m:ctrlPr>
                      </m:sSubPr>
                      <m:e>
                        <m:acc>
                          <m:accPr>
                            <m:chr m:val="̇"/>
                            <m:ctrlPr>
                              <a:rPr lang="ar-IQ" b="0" i="1" smtClean="0">
                                <a:latin typeface="Cambria Math"/>
                              </a:rPr>
                            </m:ctrlPr>
                          </m:accPr>
                          <m:e>
                            <m:r>
                              <a:rPr lang="en-US" b="0" i="1" smtClean="0">
                                <a:latin typeface="Cambria Math" panose="02040503050406030204" pitchFamily="18" charset="0"/>
                              </a:rPr>
                              <m:t>𝑄</m:t>
                            </m:r>
                          </m:e>
                        </m:acc>
                      </m:e>
                      <m:sub>
                        <m:r>
                          <a:rPr lang="en-US" b="0" i="1" smtClean="0">
                            <a:latin typeface="Cambria Math" panose="02040503050406030204" pitchFamily="18" charset="0"/>
                          </a:rPr>
                          <m:t>𝑟𝑎𝑑</m:t>
                        </m:r>
                      </m:sub>
                    </m:sSub>
                  </m:oMath>
                </a14:m>
                <a:endParaRPr lang="ar-IQ" dirty="0" smtClean="0"/>
              </a:p>
              <a:p>
                <a:pPr algn="l" rtl="0"/>
                <a14:m>
                  <m:oMath xmlns:m="http://schemas.openxmlformats.org/officeDocument/2006/math">
                    <m:acc>
                      <m:accPr>
                        <m:chr m:val="̇"/>
                        <m:ctrlPr>
                          <a:rPr lang="ar-IQ" i="1" smtClean="0">
                            <a:latin typeface="Cambria Math"/>
                          </a:rPr>
                        </m:ctrlPr>
                      </m:accPr>
                      <m:e>
                        <m:r>
                          <a:rPr lang="en-US" b="0" i="1" smtClean="0">
                            <a:latin typeface="Cambria Math" panose="02040503050406030204" pitchFamily="18" charset="0"/>
                          </a:rPr>
                          <m:t>𝑄</m:t>
                        </m:r>
                        <m:r>
                          <a:rPr lang="en-US" b="0" i="1" smtClean="0">
                            <a:latin typeface="Cambria Math" panose="02040503050406030204" pitchFamily="18" charset="0"/>
                          </a:rPr>
                          <m:t>=</m:t>
                        </m:r>
                        <m:r>
                          <a:rPr lang="en-US" b="0" i="1" smtClean="0">
                            <a:latin typeface="Cambria Math" panose="02040503050406030204" pitchFamily="18" charset="0"/>
                          </a:rPr>
                          <m:t>𝐴</m:t>
                        </m:r>
                        <m:sSub>
                          <m:sSubPr>
                            <m:ctrlPr>
                              <a:rPr lang="en-US" b="0" i="1" smtClean="0">
                                <a:latin typeface="Cambria Math"/>
                              </a:rPr>
                            </m:ctrlPr>
                          </m:sSubPr>
                          <m:e>
                            <m:r>
                              <a:rPr lang="en-US" b="0" i="1" smtClean="0">
                                <a:latin typeface="Cambria Math" panose="02040503050406030204" pitchFamily="18" charset="0"/>
                              </a:rPr>
                              <m:t>h</m:t>
                            </m:r>
                          </m:e>
                          <m:sub>
                            <m:r>
                              <a:rPr lang="en-US" b="0" i="1" smtClean="0">
                                <a:latin typeface="Cambria Math" panose="02040503050406030204" pitchFamily="18" charset="0"/>
                              </a:rPr>
                              <m:t>𝑐𝑜𝑛𝑣</m:t>
                            </m:r>
                          </m:sub>
                        </m:sSub>
                        <m:d>
                          <m:dPr>
                            <m:ctrlPr>
                              <a:rPr lang="en-US" b="0" i="1" smtClean="0">
                                <a:latin typeface="Cambria Math"/>
                              </a:rPr>
                            </m:ctrlPr>
                          </m:dPr>
                          <m:e>
                            <m:sSub>
                              <m:sSubPr>
                                <m:ctrlPr>
                                  <a:rPr lang="en-US" b="0" i="1" smtClean="0">
                                    <a:latin typeface="Cambria Math"/>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𝑠</m:t>
                                </m:r>
                              </m:sub>
                            </m:sSub>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𝑇</m:t>
                                </m:r>
                              </m:e>
                              <m:sub>
                                <m:r>
                                  <a:rPr lang="en-US" b="0" i="1" smtClean="0">
                                    <a:latin typeface="Cambria Math" panose="02040503050406030204" pitchFamily="18" charset="0"/>
                                    <a:ea typeface="Cambria Math" panose="02040503050406030204" pitchFamily="18" charset="0"/>
                                  </a:rPr>
                                  <m:t>∞</m:t>
                                </m:r>
                              </m:sub>
                            </m:sSub>
                          </m:e>
                        </m:d>
                        <m:r>
                          <a:rPr lang="ar-IQ" b="0" i="1" smtClean="0">
                            <a:latin typeface="Cambria Math" panose="02040503050406030204" pitchFamily="18" charset="0"/>
                          </a:rPr>
                          <m:t>+</m:t>
                        </m:r>
                        <m:r>
                          <a:rPr lang="en-US" b="0" i="1" smtClean="0">
                            <a:latin typeface="Cambria Math" panose="02040503050406030204" pitchFamily="18" charset="0"/>
                          </a:rPr>
                          <m:t>𝐴</m:t>
                        </m:r>
                        <m:sSub>
                          <m:sSubPr>
                            <m:ctrlPr>
                              <a:rPr lang="en-US" b="0" i="1" smtClean="0">
                                <a:latin typeface="Cambria Math"/>
                              </a:rPr>
                            </m:ctrlPr>
                          </m:sSubPr>
                          <m:e>
                            <m:r>
                              <a:rPr lang="en-US" b="0" i="1" smtClean="0">
                                <a:latin typeface="Cambria Math" panose="02040503050406030204" pitchFamily="18" charset="0"/>
                              </a:rPr>
                              <m:t>h</m:t>
                            </m:r>
                          </m:e>
                          <m:sub>
                            <m:r>
                              <a:rPr lang="en-US" b="0" i="1" smtClean="0">
                                <a:latin typeface="Cambria Math" panose="02040503050406030204" pitchFamily="18" charset="0"/>
                              </a:rPr>
                              <m:t>𝑟𝑎𝑑</m:t>
                            </m:r>
                          </m:sub>
                        </m:sSub>
                        <m:d>
                          <m:dPr>
                            <m:ctrlPr>
                              <a:rPr lang="en-US" b="0" i="1" smtClean="0">
                                <a:latin typeface="Cambria Math"/>
                              </a:rPr>
                            </m:ctrlPr>
                          </m:dPr>
                          <m:e>
                            <m:sSub>
                              <m:sSubPr>
                                <m:ctrlPr>
                                  <a:rPr lang="en-US" b="0" i="1" smtClean="0">
                                    <a:latin typeface="Cambria Math"/>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𝑠</m:t>
                                </m:r>
                              </m:sub>
                            </m:sSub>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𝑇</m:t>
                                </m:r>
                              </m:e>
                              <m:sub>
                                <m:r>
                                  <a:rPr lang="en-US" b="0" i="1" smtClean="0">
                                    <a:latin typeface="Cambria Math" panose="02040503050406030204" pitchFamily="18" charset="0"/>
                                    <a:ea typeface="Cambria Math" panose="02040503050406030204" pitchFamily="18" charset="0"/>
                                  </a:rPr>
                                  <m:t>∞</m:t>
                                </m:r>
                              </m:sub>
                            </m:sSub>
                          </m:e>
                        </m:d>
                      </m:e>
                    </m:acc>
                  </m:oMath>
                </a14:m>
                <a:endParaRPr lang="ar-IQ" dirty="0" smtClean="0"/>
              </a:p>
              <a:p>
                <a:pPr algn="l" rtl="0"/>
                <a14:m>
                  <m:oMath xmlns:m="http://schemas.openxmlformats.org/officeDocument/2006/math">
                    <m:acc>
                      <m:accPr>
                        <m:chr m:val="̇"/>
                        <m:ctrlPr>
                          <a:rPr lang="ar-IQ" i="1" smtClean="0">
                            <a:latin typeface="Cambria Math"/>
                          </a:rPr>
                        </m:ctrlPr>
                      </m:accPr>
                      <m:e>
                        <m:r>
                          <a:rPr lang="en-US" b="0" i="1" smtClean="0">
                            <a:latin typeface="Cambria Math" panose="02040503050406030204" pitchFamily="18" charset="0"/>
                          </a:rPr>
                          <m:t>𝑄</m:t>
                        </m:r>
                      </m:e>
                    </m:acc>
                    <m:r>
                      <a:rPr lang="ar-IQ" b="0" i="1" smtClean="0">
                        <a:latin typeface="Cambria Math" panose="02040503050406030204" pitchFamily="18" charset="0"/>
                      </a:rPr>
                      <m:t>=</m:t>
                    </m:r>
                    <m:r>
                      <a:rPr lang="en-US" b="0" i="1" smtClean="0">
                        <a:latin typeface="Cambria Math" panose="02040503050406030204" pitchFamily="18" charset="0"/>
                      </a:rPr>
                      <m:t>𝐴</m:t>
                    </m:r>
                    <m:d>
                      <m:dPr>
                        <m:ctrlPr>
                          <a:rPr lang="en-US" b="0" i="1" smtClean="0">
                            <a:latin typeface="Cambria Math"/>
                          </a:rPr>
                        </m:ctrlPr>
                      </m:dPr>
                      <m:e>
                        <m:sSub>
                          <m:sSubPr>
                            <m:ctrlPr>
                              <a:rPr lang="en-US" b="0" i="1" smtClean="0">
                                <a:latin typeface="Cambria Math"/>
                              </a:rPr>
                            </m:ctrlPr>
                          </m:sSubPr>
                          <m:e>
                            <m:r>
                              <a:rPr lang="en-US" b="0" i="1" smtClean="0">
                                <a:latin typeface="Cambria Math" panose="02040503050406030204" pitchFamily="18" charset="0"/>
                              </a:rPr>
                              <m:t>h</m:t>
                            </m:r>
                          </m:e>
                          <m:sub>
                            <m:r>
                              <a:rPr lang="en-US" b="0" i="1" smtClean="0">
                                <a:latin typeface="Cambria Math" panose="02040503050406030204" pitchFamily="18" charset="0"/>
                              </a:rPr>
                              <m:t>𝑐𝑜𝑛𝑣</m:t>
                            </m:r>
                          </m:sub>
                        </m:sSub>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h</m:t>
                            </m:r>
                          </m:e>
                          <m:sub>
                            <m:r>
                              <a:rPr lang="en-US" b="0" i="1" smtClean="0">
                                <a:latin typeface="Cambria Math" panose="02040503050406030204" pitchFamily="18" charset="0"/>
                              </a:rPr>
                              <m:t>𝑐𝑜𝑛𝑣</m:t>
                            </m:r>
                          </m:sub>
                        </m:sSub>
                      </m:e>
                    </m:d>
                    <m:d>
                      <m:dPr>
                        <m:ctrlPr>
                          <a:rPr lang="en-US" b="0" i="1" smtClean="0">
                            <a:latin typeface="Cambria Math"/>
                          </a:rPr>
                        </m:ctrlPr>
                      </m:dPr>
                      <m:e>
                        <m:sSub>
                          <m:sSubPr>
                            <m:ctrlPr>
                              <a:rPr lang="en-US" b="0" i="1" smtClean="0">
                                <a:latin typeface="Cambria Math"/>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𝑠</m:t>
                            </m:r>
                          </m:sub>
                        </m:sSub>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𝑇</m:t>
                            </m:r>
                          </m:e>
                          <m:sub>
                            <m:r>
                              <a:rPr lang="en-US" b="0" i="1" smtClean="0">
                                <a:latin typeface="Cambria Math" panose="02040503050406030204" pitchFamily="18" charset="0"/>
                                <a:ea typeface="Cambria Math" panose="02040503050406030204" pitchFamily="18" charset="0"/>
                              </a:rPr>
                              <m:t>∞</m:t>
                            </m:r>
                          </m:sub>
                        </m:sSub>
                      </m:e>
                    </m:d>
                  </m:oMath>
                </a14:m>
                <a:endParaRPr lang="en-US" b="0" dirty="0" smtClean="0"/>
              </a:p>
              <a:p>
                <a:pPr algn="l" rtl="0"/>
                <a14:m>
                  <m:oMath xmlns:m="http://schemas.openxmlformats.org/officeDocument/2006/math">
                    <m:acc>
                      <m:accPr>
                        <m:chr m:val="̇"/>
                        <m:ctrlPr>
                          <a:rPr lang="ar-IQ" i="1" smtClean="0">
                            <a:latin typeface="Cambria Math"/>
                          </a:rPr>
                        </m:ctrlPr>
                      </m:accPr>
                      <m:e>
                        <m:r>
                          <a:rPr lang="en-US" b="0" i="1" smtClean="0">
                            <a:latin typeface="Cambria Math" panose="02040503050406030204" pitchFamily="18" charset="0"/>
                          </a:rPr>
                          <m:t>𝑄</m:t>
                        </m:r>
                      </m:e>
                    </m:acc>
                    <m:r>
                      <a:rPr lang="ar-IQ" b="0" i="1" smtClean="0">
                        <a:latin typeface="Cambria Math" panose="02040503050406030204" pitchFamily="18" charset="0"/>
                      </a:rPr>
                      <m:t>=</m:t>
                    </m:r>
                    <m:r>
                      <a:rPr lang="en-US" b="0" i="1" smtClean="0">
                        <a:latin typeface="Cambria Math" panose="02040503050406030204" pitchFamily="18" charset="0"/>
                      </a:rPr>
                      <m:t>𝐴</m:t>
                    </m:r>
                    <m:sSub>
                      <m:sSubPr>
                        <m:ctrlPr>
                          <a:rPr lang="en-US" b="0" i="1" smtClean="0">
                            <a:latin typeface="Cambria Math"/>
                          </a:rPr>
                        </m:ctrlPr>
                      </m:sSubPr>
                      <m:e>
                        <m:r>
                          <a:rPr lang="en-US" b="0" i="1" smtClean="0">
                            <a:latin typeface="Cambria Math" panose="02040503050406030204" pitchFamily="18" charset="0"/>
                          </a:rPr>
                          <m:t>h</m:t>
                        </m:r>
                      </m:e>
                      <m:sub>
                        <m:r>
                          <a:rPr lang="en-US" b="0" i="1" smtClean="0">
                            <a:latin typeface="Cambria Math" panose="02040503050406030204" pitchFamily="18" charset="0"/>
                          </a:rPr>
                          <m:t>𝑐𝑜𝑚𝑏</m:t>
                        </m:r>
                      </m:sub>
                    </m:sSub>
                    <m:d>
                      <m:dPr>
                        <m:ctrlPr>
                          <a:rPr lang="en-US" b="0" i="1" smtClean="0">
                            <a:latin typeface="Cambria Math"/>
                          </a:rPr>
                        </m:ctrlPr>
                      </m:dPr>
                      <m:e>
                        <m:sSub>
                          <m:sSubPr>
                            <m:ctrlPr>
                              <a:rPr lang="en-US" b="0" i="1" smtClean="0">
                                <a:latin typeface="Cambria Math"/>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𝑠</m:t>
                            </m:r>
                          </m:sub>
                        </m:sSub>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𝑇</m:t>
                            </m:r>
                          </m:e>
                          <m:sub>
                            <m:r>
                              <a:rPr lang="en-US" b="0" i="1" smtClean="0">
                                <a:latin typeface="Cambria Math" panose="02040503050406030204" pitchFamily="18" charset="0"/>
                                <a:ea typeface="Cambria Math" panose="02040503050406030204" pitchFamily="18" charset="0"/>
                              </a:rPr>
                              <m:t>∞</m:t>
                            </m:r>
                          </m:sub>
                        </m:sSub>
                      </m:e>
                    </m:d>
                  </m:oMath>
                </a14:m>
                <a:endParaRPr lang="en-US" dirty="0" smtClean="0"/>
              </a:p>
              <a:p>
                <a:pPr algn="l" rtl="0"/>
                <a14:m>
                  <m:oMath xmlns:m="http://schemas.openxmlformats.org/officeDocument/2006/math">
                    <m:sSub>
                      <m:sSubPr>
                        <m:ctrlPr>
                          <a:rPr lang="ar-IQ" i="1" smtClean="0">
                            <a:latin typeface="Cambria Math"/>
                          </a:rPr>
                        </m:ctrlPr>
                      </m:sSubPr>
                      <m:e>
                        <m:r>
                          <a:rPr lang="en-US" b="0" i="1" smtClean="0">
                            <a:latin typeface="Cambria Math" panose="02040503050406030204" pitchFamily="18" charset="0"/>
                          </a:rPr>
                          <m:t>h</m:t>
                        </m:r>
                      </m:e>
                      <m:sub>
                        <m:r>
                          <a:rPr lang="en-US" b="0" i="1" smtClean="0">
                            <a:latin typeface="Cambria Math" panose="02040503050406030204" pitchFamily="18" charset="0"/>
                          </a:rPr>
                          <m:t>𝑐𝑜𝑚𝑏</m:t>
                        </m:r>
                      </m:sub>
                    </m:sSub>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h</m:t>
                        </m:r>
                      </m:e>
                      <m:sub>
                        <m:r>
                          <a:rPr lang="en-US" b="0" i="1" smtClean="0">
                            <a:latin typeface="Cambria Math" panose="02040503050406030204" pitchFamily="18" charset="0"/>
                          </a:rPr>
                          <m:t>𝑐𝑜𝑛𝑣</m:t>
                        </m:r>
                      </m:sub>
                    </m:sSub>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h</m:t>
                        </m:r>
                      </m:e>
                      <m:sub>
                        <m:r>
                          <a:rPr lang="en-US" b="0" i="1" smtClean="0">
                            <a:latin typeface="Cambria Math" panose="02040503050406030204" pitchFamily="18" charset="0"/>
                          </a:rPr>
                          <m:t>𝑟𝑎𝑑</m:t>
                        </m:r>
                      </m:sub>
                    </m:sSub>
                  </m:oMath>
                </a14:m>
                <a:endParaRPr lang="ar-IQ" dirty="0" smtClean="0"/>
              </a:p>
              <a:p>
                <a:endParaRPr lang="ar-IQ"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blipFill>
                <a:blip r:embed="rId2"/>
                <a:stretch>
                  <a:fillRect l="-808" t="-1667"/>
                </a:stretch>
              </a:blipFill>
            </p:spPr>
            <p:txBody>
              <a:bodyPr/>
              <a:lstStyle/>
              <a:p>
                <a:r>
                  <a:rPr lang="ar-IQ">
                    <a:noFill/>
                  </a:rPr>
                  <a:t> </a:t>
                </a:r>
              </a:p>
            </p:txBody>
          </p:sp>
        </mc:Fallback>
      </mc:AlternateContent>
      <p:sp>
        <p:nvSpPr>
          <p:cNvPr id="4" name="عنصر نائب لرقم الشريحة 3"/>
          <p:cNvSpPr>
            <a:spLocks noGrp="1"/>
          </p:cNvSpPr>
          <p:nvPr>
            <p:ph type="sldNum" sz="quarter" idx="12"/>
          </p:nvPr>
        </p:nvSpPr>
        <p:spPr/>
        <p:txBody>
          <a:bodyPr/>
          <a:lstStyle/>
          <a:p>
            <a:fld id="{B6F15528-21DE-4FAA-801E-634DDDAF4B2B}" type="slidenum">
              <a:rPr lang="en-US" smtClean="0"/>
              <a:pPr/>
              <a:t>4</a:t>
            </a:fld>
            <a:endParaRPr lang="en-US"/>
          </a:p>
        </p:txBody>
      </p:sp>
      <p:pic>
        <p:nvPicPr>
          <p:cNvPr id="5" name="صورة 4"/>
          <p:cNvPicPr>
            <a:picLocks noChangeAspect="1"/>
          </p:cNvPicPr>
          <p:nvPr/>
        </p:nvPicPr>
        <p:blipFill>
          <a:blip r:embed="rId3"/>
          <a:stretch>
            <a:fillRect/>
          </a:stretch>
        </p:blipFill>
        <p:spPr>
          <a:xfrm>
            <a:off x="5562600" y="3052551"/>
            <a:ext cx="2105025" cy="1609725"/>
          </a:xfrm>
          <a:prstGeom prst="rect">
            <a:avLst/>
          </a:prstGeom>
        </p:spPr>
      </p:pic>
    </p:spTree>
    <p:extLst>
      <p:ext uri="{BB962C8B-B14F-4D97-AF65-F5344CB8AC3E}">
        <p14:creationId xmlns:p14="http://schemas.microsoft.com/office/powerpoint/2010/main" val="25121292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22959" y="228600"/>
            <a:ext cx="7543801" cy="5640494"/>
          </a:xfrm>
        </p:spPr>
        <p:txBody>
          <a:bodyPr/>
          <a:lstStyle/>
          <a:p>
            <a:pPr algn="l" rtl="0"/>
            <a:r>
              <a:rPr lang="en-US" dirty="0" smtClean="0"/>
              <a:t>Thermal Resistance Network</a:t>
            </a:r>
          </a:p>
          <a:p>
            <a:endParaRPr lang="ar-IQ" dirty="0"/>
          </a:p>
        </p:txBody>
      </p:sp>
      <p:sp>
        <p:nvSpPr>
          <p:cNvPr id="8" name="عنصر نائب لرقم الشريحة 7"/>
          <p:cNvSpPr>
            <a:spLocks noGrp="1"/>
          </p:cNvSpPr>
          <p:nvPr>
            <p:ph type="sldNum" sz="quarter" idx="12"/>
          </p:nvPr>
        </p:nvSpPr>
        <p:spPr/>
        <p:txBody>
          <a:bodyPr/>
          <a:lstStyle/>
          <a:p>
            <a:fld id="{B6F15528-21DE-4FAA-801E-634DDDAF4B2B}" type="slidenum">
              <a:rPr lang="en-US" smtClean="0"/>
              <a:pPr/>
              <a:t>5</a:t>
            </a:fld>
            <a:endParaRPr lang="en-US"/>
          </a:p>
        </p:txBody>
      </p:sp>
      <p:pic>
        <p:nvPicPr>
          <p:cNvPr id="4" name="صورة 3"/>
          <p:cNvPicPr>
            <a:picLocks noChangeAspect="1"/>
          </p:cNvPicPr>
          <p:nvPr/>
        </p:nvPicPr>
        <p:blipFill>
          <a:blip r:embed="rId2"/>
          <a:stretch>
            <a:fillRect/>
          </a:stretch>
        </p:blipFill>
        <p:spPr>
          <a:xfrm>
            <a:off x="3248024" y="1040697"/>
            <a:ext cx="3771900" cy="2114550"/>
          </a:xfrm>
          <a:prstGeom prst="rect">
            <a:avLst/>
          </a:prstGeom>
        </p:spPr>
      </p:pic>
      <p:pic>
        <p:nvPicPr>
          <p:cNvPr id="5" name="صورة 4"/>
          <p:cNvPicPr>
            <a:picLocks noChangeAspect="1"/>
          </p:cNvPicPr>
          <p:nvPr/>
        </p:nvPicPr>
        <p:blipFill>
          <a:blip r:embed="rId3"/>
          <a:stretch>
            <a:fillRect/>
          </a:stretch>
        </p:blipFill>
        <p:spPr>
          <a:xfrm>
            <a:off x="3352800" y="3362596"/>
            <a:ext cx="3562350" cy="862806"/>
          </a:xfrm>
          <a:prstGeom prst="rect">
            <a:avLst/>
          </a:prstGeom>
        </p:spPr>
      </p:pic>
      <p:pic>
        <p:nvPicPr>
          <p:cNvPr id="6" name="صورة 5"/>
          <p:cNvPicPr>
            <a:picLocks noChangeAspect="1"/>
          </p:cNvPicPr>
          <p:nvPr/>
        </p:nvPicPr>
        <p:blipFill>
          <a:blip r:embed="rId4"/>
          <a:stretch>
            <a:fillRect/>
          </a:stretch>
        </p:blipFill>
        <p:spPr>
          <a:xfrm>
            <a:off x="3248024" y="4495800"/>
            <a:ext cx="3562349" cy="449911"/>
          </a:xfrm>
          <a:prstGeom prst="rect">
            <a:avLst/>
          </a:prstGeom>
        </p:spPr>
      </p:pic>
      <p:pic>
        <p:nvPicPr>
          <p:cNvPr id="7" name="صورة 6"/>
          <p:cNvPicPr>
            <a:picLocks noChangeAspect="1"/>
          </p:cNvPicPr>
          <p:nvPr/>
        </p:nvPicPr>
        <p:blipFill>
          <a:blip r:embed="rId5"/>
          <a:stretch>
            <a:fillRect/>
          </a:stretch>
        </p:blipFill>
        <p:spPr>
          <a:xfrm>
            <a:off x="3971923" y="5181600"/>
            <a:ext cx="2114550" cy="723900"/>
          </a:xfrm>
          <a:prstGeom prst="rect">
            <a:avLst/>
          </a:prstGeom>
        </p:spPr>
      </p:pic>
    </p:spTree>
    <p:extLst>
      <p:ext uri="{BB962C8B-B14F-4D97-AF65-F5344CB8AC3E}">
        <p14:creationId xmlns:p14="http://schemas.microsoft.com/office/powerpoint/2010/main" val="16020174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Conduction in a wall</a:t>
            </a:r>
            <a:endParaRPr lang="ar-IQ" dirty="0"/>
          </a:p>
        </p:txBody>
      </p:sp>
      <p:pic>
        <p:nvPicPr>
          <p:cNvPr id="4" name="عنصر نائب للمحتوى 3"/>
          <p:cNvPicPr>
            <a:picLocks noGrp="1" noChangeAspect="1"/>
          </p:cNvPicPr>
          <p:nvPr>
            <p:ph idx="1"/>
          </p:nvPr>
        </p:nvPicPr>
        <p:blipFill>
          <a:blip r:embed="rId3"/>
          <a:stretch>
            <a:fillRect/>
          </a:stretch>
        </p:blipFill>
        <p:spPr>
          <a:xfrm>
            <a:off x="1143000" y="1905000"/>
            <a:ext cx="3505200" cy="533400"/>
          </a:xfrm>
          <a:prstGeom prst="rect">
            <a:avLst/>
          </a:prstGeom>
        </p:spPr>
      </p:pic>
      <p:sp>
        <p:nvSpPr>
          <p:cNvPr id="3" name="عنصر نائب لرقم الشريحة 2"/>
          <p:cNvSpPr>
            <a:spLocks noGrp="1"/>
          </p:cNvSpPr>
          <p:nvPr>
            <p:ph type="sldNum" sz="quarter" idx="12"/>
          </p:nvPr>
        </p:nvSpPr>
        <p:spPr/>
        <p:txBody>
          <a:bodyPr/>
          <a:lstStyle/>
          <a:p>
            <a:fld id="{B6F15528-21DE-4FAA-801E-634DDDAF4B2B}" type="slidenum">
              <a:rPr lang="en-US" smtClean="0"/>
              <a:pPr/>
              <a:t>6</a:t>
            </a:fld>
            <a:endParaRPr lang="en-US"/>
          </a:p>
        </p:txBody>
      </p:sp>
      <p:pic>
        <p:nvPicPr>
          <p:cNvPr id="5" name="صورة 4"/>
          <p:cNvPicPr>
            <a:picLocks noChangeAspect="1"/>
          </p:cNvPicPr>
          <p:nvPr/>
        </p:nvPicPr>
        <p:blipFill>
          <a:blip r:embed="rId4"/>
          <a:stretch>
            <a:fillRect/>
          </a:stretch>
        </p:blipFill>
        <p:spPr>
          <a:xfrm>
            <a:off x="914400" y="2632074"/>
            <a:ext cx="1981200" cy="493713"/>
          </a:xfrm>
          <a:prstGeom prst="rect">
            <a:avLst/>
          </a:prstGeom>
        </p:spPr>
      </p:pic>
      <p:pic>
        <p:nvPicPr>
          <p:cNvPr id="6" name="صورة 5"/>
          <p:cNvPicPr>
            <a:picLocks noChangeAspect="1"/>
          </p:cNvPicPr>
          <p:nvPr/>
        </p:nvPicPr>
        <p:blipFill>
          <a:blip r:embed="rId5"/>
          <a:stretch>
            <a:fillRect/>
          </a:stretch>
        </p:blipFill>
        <p:spPr>
          <a:xfrm>
            <a:off x="3352800" y="2314801"/>
            <a:ext cx="5791200" cy="3595255"/>
          </a:xfrm>
          <a:prstGeom prst="rect">
            <a:avLst/>
          </a:prstGeom>
        </p:spPr>
      </p:pic>
      <p:pic>
        <p:nvPicPr>
          <p:cNvPr id="8" name="صورة 7"/>
          <p:cNvPicPr>
            <a:picLocks noChangeAspect="1"/>
          </p:cNvPicPr>
          <p:nvPr/>
        </p:nvPicPr>
        <p:blipFill>
          <a:blip r:embed="rId6"/>
          <a:stretch>
            <a:fillRect/>
          </a:stretch>
        </p:blipFill>
        <p:spPr>
          <a:xfrm>
            <a:off x="4648200" y="6141047"/>
            <a:ext cx="1663411" cy="357620"/>
          </a:xfrm>
          <a:prstGeom prst="rect">
            <a:avLst/>
          </a:prstGeom>
        </p:spPr>
      </p:pic>
    </p:spTree>
    <p:extLst>
      <p:ext uri="{BB962C8B-B14F-4D97-AF65-F5344CB8AC3E}">
        <p14:creationId xmlns:p14="http://schemas.microsoft.com/office/powerpoint/2010/main" val="13850961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Conduction in a wall</a:t>
            </a:r>
            <a:endParaRPr lang="ar-IQ" dirty="0"/>
          </a:p>
        </p:txBody>
      </p:sp>
      <p:sp>
        <p:nvSpPr>
          <p:cNvPr id="3" name="عنصر نائب للمحتوى 2"/>
          <p:cNvSpPr>
            <a:spLocks noGrp="1"/>
          </p:cNvSpPr>
          <p:nvPr>
            <p:ph idx="1"/>
          </p:nvPr>
        </p:nvSpPr>
        <p:spPr/>
        <p:txBody>
          <a:bodyPr/>
          <a:lstStyle/>
          <a:p>
            <a:pPr algn="l" rtl="0"/>
            <a:r>
              <a:rPr lang="en-US" dirty="0" smtClean="0"/>
              <a:t>The over all heat transfer coefficient is U</a:t>
            </a:r>
            <a:endParaRPr lang="ar-IQ" dirty="0"/>
          </a:p>
        </p:txBody>
      </p:sp>
      <p:sp>
        <p:nvSpPr>
          <p:cNvPr id="4" name="عنصر نائب لرقم الشريحة 3"/>
          <p:cNvSpPr>
            <a:spLocks noGrp="1"/>
          </p:cNvSpPr>
          <p:nvPr>
            <p:ph type="sldNum" sz="quarter" idx="12"/>
          </p:nvPr>
        </p:nvSpPr>
        <p:spPr/>
        <p:txBody>
          <a:bodyPr/>
          <a:lstStyle/>
          <a:p>
            <a:fld id="{B6F15528-21DE-4FAA-801E-634DDDAF4B2B}" type="slidenum">
              <a:rPr lang="en-US" smtClean="0"/>
              <a:pPr/>
              <a:t>7</a:t>
            </a:fld>
            <a:endParaRPr lang="en-US"/>
          </a:p>
        </p:txBody>
      </p:sp>
      <mc:AlternateContent xmlns:mc="http://schemas.openxmlformats.org/markup-compatibility/2006" xmlns:a14="http://schemas.microsoft.com/office/drawing/2010/main">
        <mc:Choice Requires="a14">
          <p:sp>
            <p:nvSpPr>
              <p:cNvPr id="9" name="مربع نص 8"/>
              <p:cNvSpPr txBox="1"/>
              <p:nvPr/>
            </p:nvSpPr>
            <p:spPr>
              <a:xfrm>
                <a:off x="838200" y="2362200"/>
                <a:ext cx="3073341" cy="567207"/>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𝑈𝐴</m:t>
                      </m:r>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1</m:t>
                          </m:r>
                        </m:num>
                        <m:den>
                          <m:sSub>
                            <m:sSubPr>
                              <m:ctrlPr>
                                <a:rPr lang="en-US" b="0" i="1" smtClean="0">
                                  <a:latin typeface="Cambria Math"/>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𝑡𝑜𝑡𝑎𝑙</m:t>
                              </m:r>
                            </m:sub>
                          </m:sSub>
                        </m:den>
                      </m:f>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𝑈</m:t>
                      </m:r>
                      <m:r>
                        <a:rPr lang="en-US" b="0" i="1" smtClean="0">
                          <a:latin typeface="Cambria Math" panose="02040503050406030204" pitchFamily="18" charset="0"/>
                          <a:ea typeface="Cambria Math" panose="02040503050406030204" pitchFamily="18" charset="0"/>
                        </a:rPr>
                        <m:t>=</m:t>
                      </m:r>
                      <m:f>
                        <m:fPr>
                          <m:ctrlPr>
                            <a:rPr lang="en-US" b="0" i="1" smtClean="0">
                              <a:latin typeface="Cambria Math"/>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𝐴</m:t>
                          </m:r>
                          <m:sSub>
                            <m:sSubPr>
                              <m:ctrlPr>
                                <a:rPr lang="en-US" b="0" i="1" smtClean="0">
                                  <a:latin typeface="Cambria Math"/>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𝑅</m:t>
                              </m:r>
                            </m:e>
                            <m:sub>
                              <m:r>
                                <a:rPr lang="en-US" b="0" i="1" smtClean="0">
                                  <a:latin typeface="Cambria Math" panose="02040503050406030204" pitchFamily="18" charset="0"/>
                                  <a:ea typeface="Cambria Math" panose="02040503050406030204" pitchFamily="18" charset="0"/>
                                </a:rPr>
                                <m:t>𝑡𝑜𝑡𝑎𝑙</m:t>
                              </m:r>
                            </m:sub>
                          </m:sSub>
                        </m:den>
                      </m:f>
                    </m:oMath>
                  </m:oMathPara>
                </a14:m>
                <a:endParaRPr lang="ar-IQ" dirty="0"/>
              </a:p>
            </p:txBody>
          </p:sp>
        </mc:Choice>
        <mc:Fallback xmlns="">
          <p:sp>
            <p:nvSpPr>
              <p:cNvPr id="9" name="مربع نص 8"/>
              <p:cNvSpPr txBox="1">
                <a:spLocks noRot="1" noChangeAspect="1" noMove="1" noResize="1" noEditPoints="1" noAdjustHandles="1" noChangeArrowheads="1" noChangeShapeType="1" noTextEdit="1"/>
              </p:cNvSpPr>
              <p:nvPr/>
            </p:nvSpPr>
            <p:spPr>
              <a:xfrm>
                <a:off x="838200" y="2362200"/>
                <a:ext cx="3073341" cy="567207"/>
              </a:xfrm>
              <a:prstGeom prst="rect">
                <a:avLst/>
              </a:prstGeom>
              <a:blipFill>
                <a:blip r:embed="rId2"/>
                <a:stretch>
                  <a:fillRect/>
                </a:stretch>
              </a:blipFill>
            </p:spPr>
            <p:txBody>
              <a:bodyPr/>
              <a:lstStyle/>
              <a:p>
                <a:r>
                  <a:rPr lang="ar-IQ">
                    <a:noFill/>
                  </a:rPr>
                  <a:t> </a:t>
                </a:r>
              </a:p>
            </p:txBody>
          </p:sp>
        </mc:Fallback>
      </mc:AlternateContent>
      <p:pic>
        <p:nvPicPr>
          <p:cNvPr id="10" name="صورة 9"/>
          <p:cNvPicPr>
            <a:picLocks noChangeAspect="1"/>
          </p:cNvPicPr>
          <p:nvPr/>
        </p:nvPicPr>
        <p:blipFill>
          <a:blip r:embed="rId3"/>
          <a:stretch>
            <a:fillRect/>
          </a:stretch>
        </p:blipFill>
        <p:spPr>
          <a:xfrm>
            <a:off x="4114800" y="2328053"/>
            <a:ext cx="4543425" cy="3514725"/>
          </a:xfrm>
          <a:prstGeom prst="rect">
            <a:avLst/>
          </a:prstGeom>
        </p:spPr>
      </p:pic>
    </p:spTree>
    <p:extLst>
      <p:ext uri="{BB962C8B-B14F-4D97-AF65-F5344CB8AC3E}">
        <p14:creationId xmlns:p14="http://schemas.microsoft.com/office/powerpoint/2010/main" val="507638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Conduction in a wall</a:t>
            </a:r>
            <a:endParaRPr lang="ar-IQ" dirty="0"/>
          </a:p>
        </p:txBody>
      </p:sp>
      <p:pic>
        <p:nvPicPr>
          <p:cNvPr id="4" name="عنصر نائب للمحتوى 3"/>
          <p:cNvPicPr>
            <a:picLocks noGrp="1" noChangeAspect="1"/>
          </p:cNvPicPr>
          <p:nvPr>
            <p:ph idx="1"/>
          </p:nvPr>
        </p:nvPicPr>
        <p:blipFill>
          <a:blip r:embed="rId2"/>
          <a:stretch>
            <a:fillRect/>
          </a:stretch>
        </p:blipFill>
        <p:spPr>
          <a:xfrm>
            <a:off x="5867400" y="2361126"/>
            <a:ext cx="2257425" cy="3429000"/>
          </a:xfrm>
          <a:prstGeom prst="rect">
            <a:avLst/>
          </a:prstGeom>
        </p:spPr>
      </p:pic>
      <p:sp>
        <p:nvSpPr>
          <p:cNvPr id="3" name="عنصر نائب لرقم الشريحة 2"/>
          <p:cNvSpPr>
            <a:spLocks noGrp="1"/>
          </p:cNvSpPr>
          <p:nvPr>
            <p:ph type="sldNum" sz="quarter" idx="12"/>
          </p:nvPr>
        </p:nvSpPr>
        <p:spPr/>
        <p:txBody>
          <a:bodyPr/>
          <a:lstStyle/>
          <a:p>
            <a:fld id="{B6F15528-21DE-4FAA-801E-634DDDAF4B2B}" type="slidenum">
              <a:rPr lang="en-US" smtClean="0"/>
              <a:pPr/>
              <a:t>8</a:t>
            </a:fld>
            <a:endParaRPr lang="en-US"/>
          </a:p>
        </p:txBody>
      </p:sp>
      <p:pic>
        <p:nvPicPr>
          <p:cNvPr id="5" name="صورة 4"/>
          <p:cNvPicPr>
            <a:picLocks noChangeAspect="1"/>
          </p:cNvPicPr>
          <p:nvPr/>
        </p:nvPicPr>
        <p:blipFill>
          <a:blip r:embed="rId3"/>
          <a:stretch>
            <a:fillRect/>
          </a:stretch>
        </p:blipFill>
        <p:spPr>
          <a:xfrm>
            <a:off x="914400" y="2133600"/>
            <a:ext cx="3657600" cy="1376362"/>
          </a:xfrm>
          <a:prstGeom prst="rect">
            <a:avLst/>
          </a:prstGeom>
        </p:spPr>
      </p:pic>
      <p:pic>
        <p:nvPicPr>
          <p:cNvPr id="6" name="صورة 5"/>
          <p:cNvPicPr>
            <a:picLocks noChangeAspect="1"/>
          </p:cNvPicPr>
          <p:nvPr/>
        </p:nvPicPr>
        <p:blipFill>
          <a:blip r:embed="rId4"/>
          <a:stretch>
            <a:fillRect/>
          </a:stretch>
        </p:blipFill>
        <p:spPr>
          <a:xfrm>
            <a:off x="822960" y="3536598"/>
            <a:ext cx="4371975" cy="1123950"/>
          </a:xfrm>
          <a:prstGeom prst="rect">
            <a:avLst/>
          </a:prstGeom>
        </p:spPr>
      </p:pic>
      <p:pic>
        <p:nvPicPr>
          <p:cNvPr id="7" name="صورة 6"/>
          <p:cNvPicPr>
            <a:picLocks noChangeAspect="1"/>
          </p:cNvPicPr>
          <p:nvPr/>
        </p:nvPicPr>
        <p:blipFill>
          <a:blip r:embed="rId5"/>
          <a:stretch>
            <a:fillRect/>
          </a:stretch>
        </p:blipFill>
        <p:spPr>
          <a:xfrm>
            <a:off x="1524000" y="4864771"/>
            <a:ext cx="2743200" cy="888855"/>
          </a:xfrm>
          <a:prstGeom prst="rect">
            <a:avLst/>
          </a:prstGeom>
        </p:spPr>
      </p:pic>
    </p:spTree>
    <p:extLst>
      <p:ext uri="{BB962C8B-B14F-4D97-AF65-F5344CB8AC3E}">
        <p14:creationId xmlns:p14="http://schemas.microsoft.com/office/powerpoint/2010/main" val="31530629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examples</a:t>
            </a:r>
            <a:endParaRPr lang="ar-IQ" dirty="0"/>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p:txBody>
              <a:bodyPr>
                <a:normAutofit/>
              </a:bodyPr>
              <a:lstStyle/>
              <a:p>
                <a:pPr algn="just" rtl="0"/>
                <a:r>
                  <a:rPr lang="en-US" b="1" u="sng" dirty="0" smtClean="0">
                    <a:solidFill>
                      <a:srgbClr val="FF0000"/>
                    </a:solidFill>
                  </a:rPr>
                  <a:t>Example.1.</a:t>
                </a:r>
                <a:r>
                  <a:rPr lang="en-US" dirty="0" smtClean="0"/>
                  <a:t>  </a:t>
                </a:r>
                <a:r>
                  <a:rPr lang="en-US" dirty="0"/>
                  <a:t>Determine the heat transfer across a plane wall of (20cm) thickness and a constant thermal conductivity of (10W/</a:t>
                </a:r>
                <a:r>
                  <a:rPr lang="en-US" dirty="0" err="1"/>
                  <a:t>m.K</a:t>
                </a:r>
                <a:r>
                  <a:rPr lang="en-US" dirty="0"/>
                  <a:t>). The temperatures of surface are steady at </a:t>
                </a:r>
                <a:r>
                  <a:rPr lang="en-US" dirty="0" smtClean="0"/>
                  <a:t>(</a:t>
                </a:r>
                <a14:m>
                  <m:oMath xmlns:m="http://schemas.openxmlformats.org/officeDocument/2006/math">
                    <m:sSup>
                      <m:sSupPr>
                        <m:ctrlPr>
                          <a:rPr lang="en-US" i="1" smtClean="0">
                            <a:latin typeface="Cambria Math"/>
                          </a:rPr>
                        </m:ctrlPr>
                      </m:sSupPr>
                      <m:e>
                        <m:r>
                          <a:rPr lang="en-US" b="0" i="1" smtClean="0">
                            <a:latin typeface="Cambria Math" panose="02040503050406030204" pitchFamily="18" charset="0"/>
                          </a:rPr>
                          <m:t>120</m:t>
                        </m:r>
                      </m:e>
                      <m:sup>
                        <m:r>
                          <a:rPr lang="en-US" b="0" i="1" smtClean="0">
                            <a:latin typeface="Cambria Math" panose="02040503050406030204" pitchFamily="18" charset="0"/>
                          </a:rPr>
                          <m:t>𝑜</m:t>
                        </m:r>
                      </m:sup>
                    </m:sSup>
                  </m:oMath>
                </a14:m>
                <a:r>
                  <a:rPr lang="en-US" dirty="0" smtClean="0"/>
                  <a:t>C</a:t>
                </a:r>
                <a:r>
                  <a:rPr lang="en-US" dirty="0"/>
                  <a:t>) and </a:t>
                </a:r>
                <a:r>
                  <a:rPr lang="en-US" dirty="0" smtClean="0"/>
                  <a:t>(</a:t>
                </a:r>
                <a14:m>
                  <m:oMath xmlns:m="http://schemas.openxmlformats.org/officeDocument/2006/math">
                    <m:sSup>
                      <m:sSupPr>
                        <m:ctrlPr>
                          <a:rPr lang="en-US" b="0" i="1" smtClean="0">
                            <a:latin typeface="Cambria Math"/>
                          </a:rPr>
                        </m:ctrlPr>
                      </m:sSupPr>
                      <m:e>
                        <m:r>
                          <a:rPr lang="en-US" b="0" i="1" smtClean="0">
                            <a:latin typeface="Cambria Math" panose="02040503050406030204" pitchFamily="18" charset="0"/>
                          </a:rPr>
                          <m:t>20</m:t>
                        </m:r>
                      </m:e>
                      <m:sup>
                        <m:r>
                          <a:rPr lang="en-US" b="0" i="1" smtClean="0">
                            <a:latin typeface="Cambria Math" panose="02040503050406030204" pitchFamily="18" charset="0"/>
                          </a:rPr>
                          <m:t>𝑜</m:t>
                        </m:r>
                      </m:sup>
                    </m:sSup>
                  </m:oMath>
                </a14:m>
                <a:r>
                  <a:rPr lang="en-US" dirty="0" smtClean="0"/>
                  <a:t>). </a:t>
                </a:r>
                <a:r>
                  <a:rPr lang="en-US" dirty="0"/>
                  <a:t>The area of the wall is (</a:t>
                </a:r>
                <a:r>
                  <a:rPr lang="en-US" dirty="0" smtClean="0"/>
                  <a:t>2</a:t>
                </a:r>
                <a14:m>
                  <m:oMath xmlns:m="http://schemas.openxmlformats.org/officeDocument/2006/math">
                    <m:sSup>
                      <m:sSupPr>
                        <m:ctrlPr>
                          <a:rPr lang="en-US" i="1" smtClean="0">
                            <a:latin typeface="Cambria Math"/>
                          </a:rPr>
                        </m:ctrlPr>
                      </m:sSupPr>
                      <m:e>
                        <m:r>
                          <a:rPr lang="en-US" b="0" i="1" smtClean="0">
                            <a:latin typeface="Cambria Math" panose="02040503050406030204" pitchFamily="18" charset="0"/>
                          </a:rPr>
                          <m:t>𝑚</m:t>
                        </m:r>
                      </m:e>
                      <m:sup>
                        <m:r>
                          <a:rPr lang="en-US" b="0" i="1" smtClean="0">
                            <a:latin typeface="Cambria Math" panose="02040503050406030204" pitchFamily="18" charset="0"/>
                          </a:rPr>
                          <m:t>2</m:t>
                        </m:r>
                      </m:sup>
                    </m:sSup>
                  </m:oMath>
                </a14:m>
                <a:r>
                  <a:rPr lang="en-US" dirty="0" smtClean="0"/>
                  <a:t>). </a:t>
                </a:r>
                <a:r>
                  <a:rPr lang="en-US" dirty="0"/>
                  <a:t>Also determine the temperature gradient in the direction of flow and the temperature at the midpoint of the wall.</a:t>
                </a:r>
                <a:endParaRPr lang="ar-IQ"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blipFill>
                <a:blip r:embed="rId2"/>
                <a:stretch>
                  <a:fillRect l="-808" t="-1667" r="-2019"/>
                </a:stretch>
              </a:blipFill>
            </p:spPr>
            <p:txBody>
              <a:bodyPr/>
              <a:lstStyle/>
              <a:p>
                <a:r>
                  <a:rPr lang="ar-IQ">
                    <a:noFill/>
                  </a:rPr>
                  <a:t> </a:t>
                </a:r>
              </a:p>
            </p:txBody>
          </p:sp>
        </mc:Fallback>
      </mc:AlternateContent>
      <p:sp>
        <p:nvSpPr>
          <p:cNvPr id="4" name="عنصر نائب لرقم الشريحة 3"/>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3151744289"/>
      </p:ext>
    </p:extLst>
  </p:cSld>
  <p:clrMapOvr>
    <a:masterClrMapping/>
  </p:clrMapOvr>
  <p:timing>
    <p:tnLst>
      <p:par>
        <p:cTn id="1" dur="indefinite" restart="never" nodeType="tmRoot"/>
      </p:par>
    </p:tnLst>
  </p:timing>
</p:sld>
</file>

<file path=ppt/theme/theme1.xml><?xml version="1.0" encoding="utf-8"?>
<a:theme xmlns:a="http://schemas.openxmlformats.org/drawingml/2006/main" name="أثر رجعي">
  <a:themeElements>
    <a:clrScheme name="أثر رجعي">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أثر رجعي">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أثر رجعي">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587</TotalTime>
  <Words>1445</Words>
  <Application>Microsoft Office PowerPoint</Application>
  <PresentationFormat>On-screen Show (4:3)</PresentationFormat>
  <Paragraphs>90</Paragraphs>
  <Slides>24</Slides>
  <Notes>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أثر رجعي</vt:lpstr>
      <vt:lpstr>Heat conduction through wall</vt:lpstr>
      <vt:lpstr>Heat conduction in the wall</vt:lpstr>
      <vt:lpstr>Heat Conduction in a wall</vt:lpstr>
      <vt:lpstr>Conduction in a wall</vt:lpstr>
      <vt:lpstr>PowerPoint Presentation</vt:lpstr>
      <vt:lpstr>Conduction in a wall</vt:lpstr>
      <vt:lpstr>Conduction in a wall</vt:lpstr>
      <vt:lpstr>Conduction in a wall</vt:lpstr>
      <vt:lpstr>examples</vt:lpstr>
      <vt:lpstr>Examples</vt:lpstr>
      <vt:lpstr>Examples</vt:lpstr>
      <vt:lpstr>Examples</vt:lpstr>
      <vt:lpstr>Examples</vt:lpstr>
      <vt:lpstr>Examples:</vt:lpstr>
      <vt:lpstr>Examples</vt:lpstr>
      <vt:lpstr>Examples</vt:lpstr>
      <vt:lpstr>Examples</vt:lpstr>
      <vt:lpstr>Examples</vt:lpstr>
      <vt:lpstr>Examples</vt:lpstr>
      <vt:lpstr>Examples</vt:lpstr>
      <vt:lpstr>Examples</vt:lpstr>
      <vt:lpstr>Examples</vt:lpstr>
      <vt:lpstr>Examples</vt:lpstr>
      <vt:lpstr>Examples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Heat conduction through wall</dc:title>
  <dc:creator>User</dc:creator>
  <cp:lastModifiedBy>khms</cp:lastModifiedBy>
  <cp:revision>66</cp:revision>
  <dcterms:created xsi:type="dcterms:W3CDTF">2006-08-16T00:00:00Z</dcterms:created>
  <dcterms:modified xsi:type="dcterms:W3CDTF">2023-12-19T11:36:34Z</dcterms:modified>
</cp:coreProperties>
</file>