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t>27/07/1442</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27/07/1442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t>27/07/1442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t>27/07/1442</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t>27/07/1442</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33400" y="476672"/>
            <a:ext cx="7854696" cy="5760640"/>
          </a:xfrm>
        </p:spPr>
        <p:txBody>
          <a:bodyPr>
            <a:normAutofit/>
          </a:bodyPr>
          <a:lstStyle/>
          <a:p>
            <a:pPr algn="ctr"/>
            <a:r>
              <a:rPr lang="ar-IQ" sz="2800" b="1" dirty="0"/>
              <a:t>كلية المستقبل </a:t>
            </a:r>
            <a:r>
              <a:rPr lang="ar-IQ" sz="2800" b="1" dirty="0" smtClean="0"/>
              <a:t>الجامعة</a:t>
            </a:r>
          </a:p>
          <a:p>
            <a:pPr algn="ctr"/>
            <a:r>
              <a:rPr lang="ar-IQ" sz="2800" b="1" dirty="0"/>
              <a:t/>
            </a:r>
            <a:br>
              <a:rPr lang="ar-IQ" sz="2800" b="1" dirty="0"/>
            </a:br>
            <a:r>
              <a:rPr lang="ar-IQ" sz="2800" b="1" dirty="0"/>
              <a:t>قسم التربية البدنية وعلوم </a:t>
            </a:r>
            <a:r>
              <a:rPr lang="ar-IQ" sz="2800" b="1" dirty="0" smtClean="0"/>
              <a:t>الرياضة</a:t>
            </a:r>
          </a:p>
          <a:p>
            <a:pPr algn="ctr"/>
            <a:r>
              <a:rPr lang="ar-IQ" sz="2800" b="1" dirty="0"/>
              <a:t/>
            </a:r>
            <a:br>
              <a:rPr lang="ar-IQ" sz="2800" b="1" dirty="0"/>
            </a:br>
            <a:r>
              <a:rPr lang="ar-IQ" sz="2800" b="1" dirty="0"/>
              <a:t>العاب </a:t>
            </a:r>
            <a:r>
              <a:rPr lang="ar-IQ" sz="2800" b="1" dirty="0" smtClean="0"/>
              <a:t>القوى</a:t>
            </a:r>
          </a:p>
          <a:p>
            <a:pPr algn="ctr"/>
            <a:r>
              <a:rPr lang="ar-IQ" sz="2800" b="1" dirty="0"/>
              <a:t/>
            </a:r>
            <a:br>
              <a:rPr lang="ar-IQ" sz="2800" b="1" dirty="0"/>
            </a:br>
            <a:r>
              <a:rPr lang="ar-IQ" sz="3200" b="1" dirty="0">
                <a:solidFill>
                  <a:srgbClr val="FF0000"/>
                </a:solidFill>
              </a:rPr>
              <a:t>تكنيك ركض المسافات </a:t>
            </a:r>
            <a:r>
              <a:rPr lang="ar-IQ" sz="3200" b="1" dirty="0" smtClean="0">
                <a:solidFill>
                  <a:srgbClr val="FF0000"/>
                </a:solidFill>
              </a:rPr>
              <a:t>القصيرة</a:t>
            </a:r>
          </a:p>
          <a:p>
            <a:pPr algn="ctr"/>
            <a:r>
              <a:rPr lang="ar-IQ" sz="2800" b="1" dirty="0"/>
              <a:t/>
            </a:r>
            <a:br>
              <a:rPr lang="ar-IQ" sz="2800" b="1" dirty="0"/>
            </a:br>
            <a:r>
              <a:rPr lang="ar-IQ" sz="3200" b="1" dirty="0">
                <a:solidFill>
                  <a:srgbClr val="7030A0"/>
                </a:solidFill>
              </a:rPr>
              <a:t>د. حارث عبد الالة </a:t>
            </a:r>
            <a:r>
              <a:rPr lang="ar-IQ" sz="3200" b="1" dirty="0" err="1">
                <a:solidFill>
                  <a:srgbClr val="7030A0"/>
                </a:solidFill>
              </a:rPr>
              <a:t>الشكري</a:t>
            </a:r>
            <a:endParaRPr lang="ar-IQ" sz="3200" b="1" dirty="0">
              <a:solidFill>
                <a:srgbClr val="7030A0"/>
              </a:solidFill>
            </a:endParaRPr>
          </a:p>
        </p:txBody>
      </p:sp>
    </p:spTree>
    <p:extLst>
      <p:ext uri="{BB962C8B-B14F-4D97-AF65-F5344CB8AC3E}">
        <p14:creationId xmlns:p14="http://schemas.microsoft.com/office/powerpoint/2010/main" val="395451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995936" y="332656"/>
            <a:ext cx="4896544" cy="6408712"/>
          </a:xfrm>
        </p:spPr>
        <p:txBody>
          <a:bodyPr>
            <a:normAutofit fontScale="92500" lnSpcReduction="10000"/>
          </a:bodyPr>
          <a:lstStyle/>
          <a:p>
            <a:pPr algn="just"/>
            <a:r>
              <a:rPr lang="ar-IQ" dirty="0"/>
              <a:t>ولا يصل الجذع إلى الاستقامة أثناء الدفع إلا بالقدر البسيط، حيث يكون في الوضع الأفقي لحظة بدء الرجل الأمامية في العمل ، ويتم استقامة الجذع تدريجياً وبصورة تلقائية كنتيجة لتقدم الحوض </a:t>
            </a:r>
            <a:r>
              <a:rPr lang="ar-IQ" dirty="0" smtClean="0"/>
              <a:t>للأمام </a:t>
            </a:r>
            <a:r>
              <a:rPr lang="ar-IQ" dirty="0"/>
              <a:t>، وفي نهاية مد الرجل الأمامية تشكل خطاً مستقيماً مع الجذع تقريباً ، وتشير زاوية البدء مع المستوى الأفقي إلى مقدار القوة المؤثرة في الدفع ، كذلك يعتبر مؤشراً لمستوى أداء اللاعب للبدء ويجب أن يحافظ اللاعب على النظر لأسفل حتى لا يبذل جهداً في رفع الرأس، وبالنسبة للذراعين يتم مرجحتهما في نفس لحظة الدفع وذلك بالمقابل لحركة الرجلين، ويكون اتجاه المرجحة في خط مستقيم مع ثني الذراعين </a:t>
            </a:r>
            <a:r>
              <a:rPr lang="ar-IQ" dirty="0" smtClean="0"/>
              <a:t>للأمام </a:t>
            </a:r>
            <a:r>
              <a:rPr lang="ar-IQ" dirty="0"/>
              <a:t>وللخلف أقصى ما يمكن وذلك قبل استكمال مد الرجل الأمامية وتكون مرجحة اليد الأمامية أمام الرأس تقريباً</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7045"/>
            <a:ext cx="3528392" cy="229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7713"/>
            <a:ext cx="3528392" cy="241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07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23528" y="332656"/>
            <a:ext cx="8640960" cy="6408712"/>
          </a:xfrm>
        </p:spPr>
        <p:txBody>
          <a:bodyPr>
            <a:normAutofit/>
          </a:bodyPr>
          <a:lstStyle/>
          <a:p>
            <a:pPr algn="just"/>
            <a:r>
              <a:rPr lang="ar-IQ" dirty="0"/>
              <a:t>وتساعد مرجحة الرجل الخلفية </a:t>
            </a:r>
            <a:r>
              <a:rPr lang="ar-IQ" dirty="0" smtClean="0"/>
              <a:t>للأمام </a:t>
            </a:r>
            <a:r>
              <a:rPr lang="ar-IQ" dirty="0"/>
              <a:t>على مد الرجل الأمامية ، غير أنها تساعد بالدرجة الأولى في سرعة ملامسة الأرض في الخطوة الأولى ، لذلك يجب إلا تتأرجح الساق بعد دفع المكعب للخلف لأعلى من المستوى الأفقي </a:t>
            </a:r>
            <a:r>
              <a:rPr lang="ar-IQ" dirty="0" smtClean="0"/>
              <a:t>مع </a:t>
            </a:r>
            <a:r>
              <a:rPr lang="ar-IQ" dirty="0"/>
              <a:t>عدم رفع القدم لأعلى من مستوى ركبة الرجل الأمامية.</a:t>
            </a:r>
          </a:p>
          <a:p>
            <a:pPr algn="just"/>
            <a:r>
              <a:rPr lang="ar-IQ" dirty="0"/>
              <a:t>ولكي يستطيع اللاعب اخذ الخطوة الأولى بسرعة ، يجب إلا يرفع ركبة الرجل الخلفية إلى مستوى أعلى من المستوى الذي تكون فيه زاوية الفخذ مع المستوى الأفقي قائماً تقريباً . ويتخذ شكل جسم اللاعب لحظة ترك الرجل الأمامية للمكعب المواصفات التالية </a:t>
            </a:r>
            <a:endParaRPr lang="ar-IQ" dirty="0" smtClean="0"/>
          </a:p>
          <a:p>
            <a:pPr algn="just"/>
            <a:r>
              <a:rPr lang="ar-IQ" dirty="0" smtClean="0"/>
              <a:t>- </a:t>
            </a:r>
            <a:r>
              <a:rPr lang="ar-IQ" dirty="0"/>
              <a:t>تشكل الرجل الأمامية مع الجذع خطاً مستقيماً تقريباً .</a:t>
            </a:r>
          </a:p>
          <a:p>
            <a:pPr algn="just"/>
            <a:r>
              <a:rPr lang="ar-IQ" dirty="0"/>
              <a:t>- زاوية ميل المحور الطولي للجسم </a:t>
            </a:r>
            <a:r>
              <a:rPr lang="ar-IQ" dirty="0" smtClean="0"/>
              <a:t>للأمام </a:t>
            </a:r>
            <a:r>
              <a:rPr lang="ar-IQ" dirty="0"/>
              <a:t>تتراوح ما بين 40-45°.</a:t>
            </a:r>
          </a:p>
          <a:p>
            <a:pPr algn="just"/>
            <a:r>
              <a:rPr lang="ar-IQ" dirty="0"/>
              <a:t>- الزاوية بين الفخذ المرفوع والرجل الممتدة 90° درجة أو تزيد قليلاً .</a:t>
            </a:r>
          </a:p>
          <a:p>
            <a:pPr algn="just"/>
            <a:r>
              <a:rPr lang="ar-IQ" dirty="0"/>
              <a:t>- ساق الرجل الحرة موازيا لرجل الارتقاء.</a:t>
            </a:r>
          </a:p>
          <a:p>
            <a:pPr algn="just"/>
            <a:r>
              <a:rPr lang="ar-IQ" dirty="0"/>
              <a:t>- الزاوية في مرفق الذراعين90° تقريباً.</a:t>
            </a:r>
          </a:p>
          <a:p>
            <a:pPr algn="just"/>
            <a:endParaRPr lang="ar-IQ" dirty="0"/>
          </a:p>
        </p:txBody>
      </p:sp>
    </p:spTree>
    <p:extLst>
      <p:ext uri="{BB962C8B-B14F-4D97-AF65-F5344CB8AC3E}">
        <p14:creationId xmlns:p14="http://schemas.microsoft.com/office/powerpoint/2010/main" val="152111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332656"/>
            <a:ext cx="8712968" cy="6264696"/>
          </a:xfrm>
        </p:spPr>
        <p:txBody>
          <a:bodyPr>
            <a:normAutofit fontScale="92500"/>
          </a:bodyPr>
          <a:lstStyle/>
          <a:p>
            <a:r>
              <a:rPr lang="ar-IQ" dirty="0"/>
              <a:t>وتعتمد فعالية الدفع بدرجة كبيرة على الامتداد السريع لعضلات الرجلين اعتماداً على قصر زمن الرجع ، وكذلك استمرارية تأثير هذه القوة لأطول فترة ممكنة.</a:t>
            </a:r>
          </a:p>
          <a:p>
            <a:r>
              <a:rPr lang="ar-IQ" dirty="0"/>
              <a:t>مرحلة تزايد السرعة بعد الانطلاق من البدء:</a:t>
            </a:r>
          </a:p>
          <a:p>
            <a:r>
              <a:rPr lang="ar-IQ" dirty="0"/>
              <a:t>في هذه المرحلة يجب الاستفادة الى اقصى حد من سرعة الانطلاق الناتجة عن قوة الدفع مع تزايدها باستمرار والمحافظة بقدر الامكان على زوايا البدء المناسبة بقدر الامكان وذلك قبل انتقال اللاعب التدريجي الى خطوات الجري العادية .</a:t>
            </a:r>
          </a:p>
          <a:p>
            <a:r>
              <a:rPr lang="ar-IQ" dirty="0"/>
              <a:t>وتعتمد هذه المرحلة بدرجة كبيرة على الأداء وذلك من خلال العلاقة المناسبة بين طول الخطوات وعددها في الثانية الواحدة ، وتتلخص متطلبات أداء هذه المرحلة في النقاط الهامه التالية :</a:t>
            </a:r>
          </a:p>
          <a:p>
            <a:r>
              <a:rPr lang="ar-IQ" dirty="0"/>
              <a:t>- المحافظة على الوضع المائل للجسم </a:t>
            </a:r>
            <a:r>
              <a:rPr lang="ar-IQ" dirty="0" smtClean="0"/>
              <a:t>للأمام </a:t>
            </a:r>
            <a:r>
              <a:rPr lang="ar-IQ" dirty="0"/>
              <a:t>( تقدم مركز ثقل الجسم) ، لفترة طويلة نسبياً وذلك للاحتفاظ بزوايا الدفع حادة لأطول مسافة ممكنة ويعتمد هذا بدرجة كبيرة على مستوى اللاعب وقوته.</a:t>
            </a:r>
          </a:p>
          <a:p>
            <a:r>
              <a:rPr lang="ar-IQ" dirty="0"/>
              <a:t>- التغلب على القوى المعوقة بقدر الإمكان لحظة وضع القدم على الأرض والدفع بقوة وبسرعة.</a:t>
            </a:r>
          </a:p>
        </p:txBody>
      </p:sp>
    </p:spTree>
    <p:extLst>
      <p:ext uri="{BB962C8B-B14F-4D97-AF65-F5344CB8AC3E}">
        <p14:creationId xmlns:p14="http://schemas.microsoft.com/office/powerpoint/2010/main" val="108321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04664"/>
            <a:ext cx="8507288" cy="5602627"/>
          </a:xfrm>
        </p:spPr>
        <p:txBody>
          <a:bodyPr>
            <a:normAutofit/>
          </a:bodyPr>
          <a:lstStyle/>
          <a:p>
            <a:pPr algn="just"/>
            <a:r>
              <a:rPr lang="ar-IQ" dirty="0"/>
              <a:t>- الاعتماد على تردد عال للخطوات ( زيادة عدد الخطوات في الثانية الواحدة ) بدلا من إطالة مرحلة الطيران وزيادة المرجحة.</a:t>
            </a:r>
          </a:p>
          <a:p>
            <a:pPr algn="just"/>
            <a:r>
              <a:rPr lang="ar-IQ" dirty="0"/>
              <a:t>- وتقتصر هذه الأسس على بداية المرحلة لمسافة الخطوتين الوليتين فقط. وقد تستمر هذه الأسس لدى اللاعبين الممتازين في الأداء </a:t>
            </a:r>
            <a:r>
              <a:rPr lang="ar-IQ" dirty="0" smtClean="0"/>
              <a:t>في </a:t>
            </a:r>
            <a:r>
              <a:rPr lang="ar-IQ" dirty="0"/>
              <a:t>عدد خطوات لاحقة كذلك.</a:t>
            </a:r>
          </a:p>
          <a:p>
            <a:pPr algn="ctr"/>
            <a:r>
              <a:rPr lang="ar-IQ" b="1" dirty="0">
                <a:solidFill>
                  <a:srgbClr val="C00000"/>
                </a:solidFill>
              </a:rPr>
              <a:t>الهبوط والدفع:-</a:t>
            </a:r>
          </a:p>
          <a:p>
            <a:pPr algn="just"/>
            <a:r>
              <a:rPr lang="ar-IQ" dirty="0"/>
              <a:t>للوصول إلى تزايد السرعة المناسب في مرحلة ارتكاز الخطوات الأولى يجب أن تهبط القدم أمام مسقط مركز ثقل الجسم في </a:t>
            </a:r>
            <a:r>
              <a:rPr lang="ar-IQ" dirty="0" smtClean="0"/>
              <a:t>اتجاه </a:t>
            </a:r>
            <a:r>
              <a:rPr lang="ar-IQ" dirty="0"/>
              <a:t>الجري أو في مسقط مركز الثقل نفسة كحد أقصى </a:t>
            </a:r>
            <a:r>
              <a:rPr lang="ar-IQ" dirty="0" smtClean="0"/>
              <a:t>، </a:t>
            </a:r>
            <a:r>
              <a:rPr lang="ar-IQ" dirty="0"/>
              <a:t>وبأداء الهبوط بهذا الشكل يمكن تجنب اثر القوى المعوقة والتي تتولد نتيجة الارتكاز الأمامي </a:t>
            </a:r>
            <a:r>
              <a:rPr lang="ar-IQ" dirty="0" smtClean="0"/>
              <a:t>ويجب </a:t>
            </a:r>
            <a:r>
              <a:rPr lang="ar-IQ" dirty="0"/>
              <a:t>أن تهبط القدم بطريقة ايجابية وبزوايا مناسبة في مفصلي القدم والركبة حتى يتحقق الانقباض الاولي للعضلات مع قصر زمن مرحلة الامتصاص وسرعة الانتقال إلى مد الرجل بقوة وبسرعة.</a:t>
            </a:r>
          </a:p>
          <a:p>
            <a:pPr algn="just"/>
            <a:endParaRPr lang="ar-IQ" dirty="0"/>
          </a:p>
        </p:txBody>
      </p:sp>
    </p:spTree>
    <p:extLst>
      <p:ext uri="{BB962C8B-B14F-4D97-AF65-F5344CB8AC3E}">
        <p14:creationId xmlns:p14="http://schemas.microsoft.com/office/powerpoint/2010/main" val="273122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674635"/>
          </a:xfrm>
        </p:spPr>
        <p:txBody>
          <a:bodyPr>
            <a:normAutofit/>
          </a:bodyPr>
          <a:lstStyle/>
          <a:p>
            <a:pPr algn="ctr"/>
            <a:r>
              <a:rPr lang="ar-IQ" b="1" dirty="0">
                <a:solidFill>
                  <a:srgbClr val="C00000"/>
                </a:solidFill>
              </a:rPr>
              <a:t>استقامة الجذع:</a:t>
            </a:r>
          </a:p>
          <a:p>
            <a:pPr algn="just"/>
            <a:r>
              <a:rPr lang="ar-IQ" dirty="0"/>
              <a:t>يبدأ جسم اللاعب في الاستقامة تدريجياً خلال وضع القدم اقرب فأقرب من مركز ثقل الجسم وزيادة المفاصل وكذلك زاوية الدفع، على أن يصاحب استقامة الجسم صعود مستمر لمسار مركز ثقل الجسم بخاصة في الخطوات </a:t>
            </a:r>
            <a:r>
              <a:rPr lang="ar-IQ" dirty="0" smtClean="0"/>
              <a:t>الأولى، </a:t>
            </a:r>
            <a:r>
              <a:rPr lang="ar-IQ" dirty="0"/>
              <a:t>وتتراوح عدد الخطوات التي يتم فيها استقامة الجذع من 8-12 خطوة</a:t>
            </a:r>
            <a:r>
              <a:rPr lang="ar-IQ" dirty="0" smtClean="0"/>
              <a:t>.</a:t>
            </a:r>
          </a:p>
          <a:p>
            <a:pPr algn="ctr"/>
            <a:r>
              <a:rPr lang="ar-IQ" b="1" dirty="0">
                <a:solidFill>
                  <a:srgbClr val="C00000"/>
                </a:solidFill>
              </a:rPr>
              <a:t>طول الخطوات وعددها في الثانية الواحدة :</a:t>
            </a:r>
          </a:p>
          <a:p>
            <a:pPr algn="just"/>
            <a:r>
              <a:rPr lang="ar-IQ" dirty="0"/>
              <a:t>في بداية مرحلة تزايد السرعة يتم التركيز على زيادة عدد الخطوات في الثانية الواحدة ، حيث يعتمد مقدار تزايد السرعة على توالي دفع القوة في مرحلة البداية ، ومع تزايد سرعة الجري يزداد تبعاً لذلك طول الخطوات حتى يصل للطول المثالي للخطوة ، وتتناسب سرعة الجري تناسباً طردياً مع طول الخطوات.</a:t>
            </a:r>
          </a:p>
          <a:p>
            <a:pPr algn="just"/>
            <a:endParaRPr lang="ar-IQ" dirty="0"/>
          </a:p>
        </p:txBody>
      </p:sp>
    </p:spTree>
    <p:extLst>
      <p:ext uri="{BB962C8B-B14F-4D97-AF65-F5344CB8AC3E}">
        <p14:creationId xmlns:p14="http://schemas.microsoft.com/office/powerpoint/2010/main" val="405297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04664"/>
            <a:ext cx="8229600" cy="6264696"/>
          </a:xfrm>
        </p:spPr>
        <p:txBody>
          <a:bodyPr>
            <a:normAutofit/>
          </a:bodyPr>
          <a:lstStyle/>
          <a:p>
            <a:pPr algn="ctr"/>
            <a:r>
              <a:rPr lang="ar-IQ" b="1" dirty="0">
                <a:solidFill>
                  <a:srgbClr val="C00000"/>
                </a:solidFill>
              </a:rPr>
              <a:t>النواحي الفنية</a:t>
            </a:r>
          </a:p>
          <a:p>
            <a:pPr algn="ctr"/>
            <a:r>
              <a:rPr lang="ar-IQ" dirty="0"/>
              <a:t>الأخطاء الشائعة وإصلاحها:</a:t>
            </a:r>
          </a:p>
          <a:p>
            <a:pPr algn="ctr"/>
            <a:r>
              <a:rPr lang="ar-IQ" dirty="0"/>
              <a:t>تجنب الأخطاء أهداف إلى الإصلاح</a:t>
            </a:r>
          </a:p>
          <a:p>
            <a:pPr algn="ctr"/>
            <a:r>
              <a:rPr lang="ar-IQ" dirty="0"/>
              <a:t>1- ضعف الدفع وعدم رفع ركبة الرجل الحرة</a:t>
            </a:r>
          </a:p>
          <a:p>
            <a:pPr algn="ctr"/>
            <a:r>
              <a:rPr lang="ar-IQ" dirty="0"/>
              <a:t>2- هبوط القدم بكاملها على الارض والنزول على الكعب.</a:t>
            </a:r>
          </a:p>
          <a:p>
            <a:pPr algn="ctr"/>
            <a:r>
              <a:rPr lang="ar-IQ" dirty="0"/>
              <a:t>3- المبالغة في ميل الجذع للخلف أو للأمام.</a:t>
            </a:r>
          </a:p>
          <a:p>
            <a:pPr algn="ctr"/>
            <a:r>
              <a:rPr lang="ar-IQ" dirty="0"/>
              <a:t>4- زيادة دوران الرأس والكتفين.</a:t>
            </a:r>
          </a:p>
          <a:p>
            <a:pPr algn="ctr"/>
            <a:r>
              <a:rPr lang="ar-IQ" dirty="0"/>
              <a:t>5- المبالغة في حركة مرجحة الذراعين وتقاطعهما امام الصدر .</a:t>
            </a:r>
          </a:p>
          <a:p>
            <a:pPr algn="ctr"/>
            <a:r>
              <a:rPr lang="ar-IQ" dirty="0"/>
              <a:t>6- عدم امتداد القدم الدافعة بالكامل.</a:t>
            </a:r>
          </a:p>
          <a:p>
            <a:pPr algn="ctr"/>
            <a:r>
              <a:rPr lang="ar-IQ" dirty="0"/>
              <a:t>7- الجري في خط متعرج وبحركة </a:t>
            </a:r>
            <a:r>
              <a:rPr lang="ar-IQ" dirty="0" smtClean="0"/>
              <a:t>تموجيه.</a:t>
            </a:r>
            <a:endParaRPr lang="ar-IQ" dirty="0"/>
          </a:p>
          <a:p>
            <a:pPr algn="ctr"/>
            <a:r>
              <a:rPr lang="ar-IQ" dirty="0"/>
              <a:t>8- المبالغة في رفع الرأس ورفع او خفض الظهر خلال الوضع ( استعد) وعدم اكتمال الدفع والسقوط المفاجئ </a:t>
            </a:r>
            <a:r>
              <a:rPr lang="ar-IQ" dirty="0" smtClean="0"/>
              <a:t>للأمام</a:t>
            </a:r>
            <a:endParaRPr lang="ar-IQ" dirty="0"/>
          </a:p>
          <a:p>
            <a:pPr algn="ctr"/>
            <a:endParaRPr lang="ar-IQ" dirty="0"/>
          </a:p>
        </p:txBody>
      </p:sp>
    </p:spTree>
    <p:extLst>
      <p:ext uri="{BB962C8B-B14F-4D97-AF65-F5344CB8AC3E}">
        <p14:creationId xmlns:p14="http://schemas.microsoft.com/office/powerpoint/2010/main" val="182527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851920" y="260648"/>
            <a:ext cx="4834880" cy="6408712"/>
          </a:xfrm>
        </p:spPr>
        <p:txBody>
          <a:bodyPr>
            <a:normAutofit/>
          </a:bodyPr>
          <a:lstStyle/>
          <a:p>
            <a:pPr algn="just"/>
            <a:r>
              <a:rPr lang="ar-IQ" sz="2400" b="1" dirty="0">
                <a:solidFill>
                  <a:srgbClr val="C00000"/>
                </a:solidFill>
              </a:rPr>
              <a:t>المسافات القصيرة </a:t>
            </a:r>
          </a:p>
          <a:p>
            <a:pPr algn="just"/>
            <a:r>
              <a:rPr lang="ar-IQ" sz="2400" dirty="0" smtClean="0"/>
              <a:t>هي </a:t>
            </a:r>
            <a:r>
              <a:rPr lang="ar-IQ" sz="2400" dirty="0"/>
              <a:t>عبارة عن سلسلة من الخطوات الدورية المتلاحقة، حيث يُلامس العدّاء الأرض خلال الركض برجل واحدة وبصورة متبادلة في كل خطوة </a:t>
            </a:r>
            <a:r>
              <a:rPr lang="ar-IQ" sz="2400" dirty="0" smtClean="0"/>
              <a:t>وعلى </a:t>
            </a:r>
            <a:r>
              <a:rPr lang="ar-IQ" sz="2400" dirty="0"/>
              <a:t>مشط القدم</a:t>
            </a:r>
            <a:r>
              <a:rPr lang="ar-IQ" sz="2400" dirty="0" smtClean="0"/>
              <a:t>.</a:t>
            </a:r>
          </a:p>
          <a:p>
            <a:pPr algn="just"/>
            <a:r>
              <a:rPr lang="ar-IQ" sz="2400" dirty="0"/>
              <a:t>وتمتاز مسابقات المسافات القصيرة بقطع العدّاء لها بأقصى سرعة مُمكنة. ومن المُمكن أن يقطع العدّاء مسافة 100 متر مثلاً بتنفّس من (2 ـ 3) مرّات، أمّا بقيَّة المسافات 200 متر و 400 متر، فمن الضروري أن يتنفّس اللاعب كلّما دعت الضرورة خلال فترة الركض.</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563888"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3563888"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16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p:spPr>
        <p:txBody>
          <a:bodyPr/>
          <a:lstStyle/>
          <a:p>
            <a:pPr algn="ctr"/>
            <a:r>
              <a:rPr lang="ar-IQ" b="1" dirty="0">
                <a:solidFill>
                  <a:srgbClr val="C00000"/>
                </a:solidFill>
              </a:rPr>
              <a:t>تشتمل المسافات القصيرة على الفعاليات التالية:</a:t>
            </a:r>
          </a:p>
          <a:p>
            <a:r>
              <a:rPr lang="ar-IQ" dirty="0"/>
              <a:t>100 متر، 200 متر، 400 متر، 4×100 تتابع، 4×400 تتابع، 100 متر حواجز للنساء، 110 متر حواجز للرجال، 400 متر حواجز رجالاً ونساء.</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497758"/>
            <a:ext cx="277031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491408"/>
            <a:ext cx="2738115"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91408"/>
            <a:ext cx="2906961" cy="34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25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0648"/>
            <a:ext cx="8229600" cy="5746643"/>
          </a:xfrm>
        </p:spPr>
        <p:txBody>
          <a:bodyPr>
            <a:normAutofit/>
          </a:bodyPr>
          <a:lstStyle/>
          <a:p>
            <a:pPr algn="ctr"/>
            <a:r>
              <a:rPr lang="ar-IQ" sz="2400" b="1" dirty="0">
                <a:solidFill>
                  <a:srgbClr val="C00000"/>
                </a:solidFill>
              </a:rPr>
              <a:t>يتضمن تكنيك البدء المنخفض (المسافات القصيرة) ثلاث مراحل رئيسية هي:</a:t>
            </a:r>
          </a:p>
          <a:p>
            <a:r>
              <a:rPr lang="ar-IQ" sz="2400" dirty="0"/>
              <a:t>اولاً: خذ مكانك.</a:t>
            </a:r>
          </a:p>
          <a:p>
            <a:r>
              <a:rPr lang="ar-IQ" sz="2400" dirty="0"/>
              <a:t>ثانياً: الاستعداد.</a:t>
            </a:r>
          </a:p>
          <a:p>
            <a:r>
              <a:rPr lang="ar-IQ" sz="2400" dirty="0"/>
              <a:t>ثالثاً: الانطلاق (حركة البدء).</a:t>
            </a:r>
          </a:p>
          <a:p>
            <a:r>
              <a:rPr lang="ar-IQ" sz="2400" b="1" dirty="0">
                <a:solidFill>
                  <a:srgbClr val="C00000"/>
                </a:solidFill>
              </a:rPr>
              <a:t>اولاً : خذ مكانك:</a:t>
            </a:r>
          </a:p>
          <a:p>
            <a:r>
              <a:rPr lang="ar-IQ" sz="2400" dirty="0"/>
              <a:t>يعتبر هذا الوضع الأساسي الذي يضمن للاعب الانتقال المناسب الدفع، ولذا يتطلب من اللاعب مقدرة عالية من التركيز والعزل. ويتحدد وضع الجسم في هذا الجزء وفق ترتيب مكعبات البدء والذي يؤثر في قوة الدفع مع ضرورة تحقيق الاسترخاء المناسب بقدر الإمكان</a:t>
            </a:r>
            <a:r>
              <a:rPr lang="ar-IQ" sz="2400" dirty="0" smtClean="0"/>
              <a:t>.</a:t>
            </a:r>
            <a:endParaRPr lang="ar-IQ" sz="2400" dirty="0"/>
          </a:p>
          <a:p>
            <a:endParaRPr lang="ar-IQ"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21088"/>
            <a:ext cx="4032448" cy="25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21088"/>
            <a:ext cx="3739803" cy="25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50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275856" y="116632"/>
            <a:ext cx="5410944" cy="6741368"/>
          </a:xfrm>
        </p:spPr>
        <p:txBody>
          <a:bodyPr>
            <a:normAutofit/>
          </a:bodyPr>
          <a:lstStyle/>
          <a:p>
            <a:pPr algn="just"/>
            <a:r>
              <a:rPr lang="ar-IQ" sz="2400" dirty="0"/>
              <a:t>ويمكن ان يشمل وضع خذ مكانك ثلاث أنواع هي البدء قصير التوزيع متوسط التوزيع وطويل التوزيع ويتحدد طول كل نوع من هذه الأنواع تبعاً لبعد كل من المكعبين الأمامي والخلفي عن خط البداية ، حيث يختار اللاعب الوضع الذي يتلاءم مع طول الجسم وتحقيق أكبر كمية دفع تناسبه ، وبصفة عامة فإن البدء متوسط التوزيع ، هو الأكثر استخداماً ما بين اللاعبين حيث يمكن من خلاله الانتقال الى وضع الاستعداد المناسب.</a:t>
            </a:r>
          </a:p>
          <a:p>
            <a:pPr algn="just"/>
            <a:r>
              <a:rPr lang="ar-IQ" sz="2400" dirty="0"/>
              <a:t>وعندما يسمع المتسابق خذ مكانك يتخطى المكعبات للأمام ويرتكز باليدين على الأرض ثم يضع القدمين في المكعبات ، حيث يضع الرجل الأقوى في المكعب الأمامي والرجل الحرة في المكعب الخلفي ، على ان تظل مقدمة القدم على الأرض ،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30598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96952"/>
            <a:ext cx="307434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980806"/>
            <a:ext cx="3074346"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29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674635"/>
          </a:xfrm>
        </p:spPr>
        <p:txBody>
          <a:bodyPr>
            <a:normAutofit/>
          </a:bodyPr>
          <a:lstStyle/>
          <a:p>
            <a:pPr algn="just"/>
            <a:r>
              <a:rPr lang="ar-IQ" sz="2400" dirty="0"/>
              <a:t>وتوضع ركبة الرجل الخلفية على الأرض ، وتشكل أصابع اليد وضع الكوبري (الجسر) مستندة على الإبهام من جهة وباقي الأصابع من الجهة الأخرى ، والمسافة </a:t>
            </a:r>
            <a:r>
              <a:rPr lang="ar-IQ" sz="2400" dirty="0" smtClean="0"/>
              <a:t>بين </a:t>
            </a:r>
            <a:r>
              <a:rPr lang="ar-IQ" sz="2400" dirty="0"/>
              <a:t>اليدين هي نفس مسافة عرض الكتفين تقريباً. ويكون وزن الجسم موزعاً بالتساوي على جميع نقاط الارتكاز، وان يتحقق الاسترخاء المناسب في عضلات الجسم وبخاصة عضلات </a:t>
            </a:r>
            <a:r>
              <a:rPr lang="ar-IQ" sz="2400" dirty="0" smtClean="0"/>
              <a:t>الذراعين </a:t>
            </a:r>
            <a:r>
              <a:rPr lang="ar-IQ" sz="2400" dirty="0"/>
              <a:t>والرقبة</a:t>
            </a:r>
            <a:r>
              <a:rPr lang="ar-IQ" sz="2400" dirty="0" smtClean="0"/>
              <a:t>.</a:t>
            </a:r>
          </a:p>
          <a:p>
            <a:pPr algn="just"/>
            <a:endParaRPr lang="ar-IQ"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5"/>
            <a:ext cx="3744416" cy="319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600" y="3717033"/>
            <a:ext cx="36004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635896" y="260648"/>
            <a:ext cx="5328592" cy="6480720"/>
          </a:xfrm>
        </p:spPr>
        <p:txBody>
          <a:bodyPr>
            <a:normAutofit fontScale="92500"/>
          </a:bodyPr>
          <a:lstStyle/>
          <a:p>
            <a:pPr algn="ctr"/>
            <a:r>
              <a:rPr lang="ar-IQ" sz="2400" b="1" dirty="0">
                <a:solidFill>
                  <a:srgbClr val="C00000"/>
                </a:solidFill>
              </a:rPr>
              <a:t>ثانياً : وضع الاستعداد:</a:t>
            </a:r>
          </a:p>
          <a:p>
            <a:pPr algn="just"/>
            <a:r>
              <a:rPr lang="ar-IQ" sz="2400" dirty="0"/>
              <a:t>ويهدف هذا الوضع الى إتاحة الفرصة لجسم اللاعب لاتخاذ انسب زوايا للرجلين وانسب وضع لمركز ثقل الجسم في اتجاه فرد الركبتين، وكذلك التنبيه الاولي لعضلات الرجلين مما يساعد في قوة الدفع، وبتوفير هذه الشروط يضمن اللاعب الاستفادة من الانطلاق القوي والسريع بمجرد سماع الطلقة ، وتكون الزاوية المناسبة لركبة الرجل الامامية90°، وبينما يكون 120° بالنسبة للرجل الخلفية تقريباً ، وهذه الزوايا هي المثلي لإنتاج أفضل قوة انطلاق.</a:t>
            </a:r>
          </a:p>
          <a:p>
            <a:pPr algn="just"/>
            <a:r>
              <a:rPr lang="ar-IQ" sz="2400" dirty="0"/>
              <a:t>وعند سماع النداء (استعد) يرفع اللاعب الحوض إلى مستوى أعلى من مستوى محور الكتفين مع الاحتفاظ بتوزيع وزن الجسم متساوياً بقدر الإمكان ، وتبعاً للمسافة بين المكعبين ينتقل مركز ثقل الجسم للأمام بحيث يتعدى الكتفين قليلاً نقطة ارتكاز اليدين ، حتى يصبح مسقط مركز الثقل أما المكعب الأمامي </a:t>
            </a:r>
            <a:r>
              <a:rPr lang="ar-IQ" sz="2400" dirty="0" smtClean="0"/>
              <a:t>وتحافظ </a:t>
            </a:r>
            <a:r>
              <a:rPr lang="ar-IQ" sz="2400" dirty="0"/>
              <a:t>الذراعين على امتدادهما ، والنظر على خط البداية مع وضع الأس باسترخاء.</a:t>
            </a:r>
          </a:p>
          <a:p>
            <a:pPr algn="just"/>
            <a:endParaRPr lang="ar-IQ"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341987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284984"/>
            <a:ext cx="288032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78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707904" y="188640"/>
            <a:ext cx="5328592" cy="5818651"/>
          </a:xfrm>
        </p:spPr>
        <p:txBody>
          <a:bodyPr>
            <a:noAutofit/>
          </a:bodyPr>
          <a:lstStyle/>
          <a:p>
            <a:pPr algn="ctr"/>
            <a:r>
              <a:rPr lang="ar-IQ" sz="2400" b="1" dirty="0">
                <a:solidFill>
                  <a:srgbClr val="C00000"/>
                </a:solidFill>
              </a:rPr>
              <a:t>ثالثاً: الانطلاق:</a:t>
            </a:r>
          </a:p>
          <a:p>
            <a:pPr algn="just"/>
            <a:r>
              <a:rPr lang="ar-IQ" sz="2400" dirty="0"/>
              <a:t>في هذا الوضع يجب ان ينطلق اللاعب بأقصى قوة في اقل زمن اعتماداً على قوة امتداد الرجلين والجذع ويتطلب ذلك ما يلي:</a:t>
            </a:r>
          </a:p>
          <a:p>
            <a:pPr algn="just"/>
            <a:r>
              <a:rPr lang="ar-IQ" sz="2400" dirty="0"/>
              <a:t>1- أن يقصر زمن </a:t>
            </a:r>
            <a:r>
              <a:rPr lang="ar-IQ" sz="2400" dirty="0" smtClean="0"/>
              <a:t>رد الفعل  </a:t>
            </a:r>
            <a:r>
              <a:rPr lang="ar-IQ" sz="2400" dirty="0"/>
              <a:t>لبداية الحركة دون تأخير.*</a:t>
            </a:r>
          </a:p>
          <a:p>
            <a:pPr algn="just"/>
            <a:r>
              <a:rPr lang="ar-IQ" sz="2400" dirty="0"/>
              <a:t>2- أن تؤدى حركة المد بأقصى قوة في اقل زمن.</a:t>
            </a:r>
          </a:p>
          <a:p>
            <a:pPr algn="just"/>
            <a:r>
              <a:rPr lang="ar-IQ" sz="2400" dirty="0"/>
              <a:t>3- الاستفادة من مجموع قوة الدفع للرجلين الأمامية والخلفية معاً.</a:t>
            </a:r>
          </a:p>
          <a:p>
            <a:pPr algn="just"/>
            <a:r>
              <a:rPr lang="ar-IQ" sz="2400" dirty="0"/>
              <a:t>4- تحقيق </a:t>
            </a:r>
            <a:r>
              <a:rPr lang="ar-IQ" sz="2400" dirty="0" smtClean="0"/>
              <a:t>الاتجاه </a:t>
            </a:r>
            <a:r>
              <a:rPr lang="ar-IQ" sz="2400" dirty="0"/>
              <a:t>المثالي للدفع وذلك بأن تكون مسار محصلة القوى لحظة الرفع أفضل ما يمكن</a:t>
            </a:r>
            <a:r>
              <a:rPr lang="ar-IQ" sz="2400" dirty="0" smtClean="0"/>
              <a:t>.</a:t>
            </a:r>
          </a:p>
          <a:p>
            <a:pPr algn="just"/>
            <a:r>
              <a:rPr lang="ar-IQ" sz="2400" dirty="0"/>
              <a:t>ويمثل زمن </a:t>
            </a:r>
            <a:r>
              <a:rPr lang="ar-IQ" sz="2400" dirty="0" smtClean="0"/>
              <a:t>رد الفعل في </a:t>
            </a:r>
            <a:r>
              <a:rPr lang="ar-IQ" sz="2400" dirty="0"/>
              <a:t>هذا الوضع أساس هاماً للانطلاق ، حيث ان زمن الرجع هو عبارة عن الفترة الزمنية منذ إعطاء إشارة البدء وحتى نهاية حركة الانطلاق الظاهر </a:t>
            </a:r>
          </a:p>
          <a:p>
            <a:pPr algn="just"/>
            <a:endParaRPr lang="ar-IQ"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345638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61048"/>
            <a:ext cx="3563886"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8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32656"/>
            <a:ext cx="8229600" cy="5674635"/>
          </a:xfrm>
        </p:spPr>
        <p:txBody>
          <a:bodyPr>
            <a:normAutofit/>
          </a:bodyPr>
          <a:lstStyle/>
          <a:p>
            <a:pPr algn="ctr"/>
            <a:r>
              <a:rPr lang="ar-IQ" sz="2400" b="1" dirty="0">
                <a:solidFill>
                  <a:srgbClr val="C00000"/>
                </a:solidFill>
              </a:rPr>
              <a:t>ويمكن تقصير زمن </a:t>
            </a:r>
            <a:r>
              <a:rPr lang="ar-IQ" sz="2400" b="1" dirty="0" smtClean="0">
                <a:solidFill>
                  <a:srgbClr val="C00000"/>
                </a:solidFill>
              </a:rPr>
              <a:t>رد الفعل عن </a:t>
            </a:r>
            <a:r>
              <a:rPr lang="ar-IQ" sz="2400" b="1" dirty="0">
                <a:solidFill>
                  <a:srgbClr val="C00000"/>
                </a:solidFill>
              </a:rPr>
              <a:t>طريق </a:t>
            </a:r>
            <a:endParaRPr lang="ar-IQ" sz="2400" b="1" dirty="0" smtClean="0">
              <a:solidFill>
                <a:srgbClr val="C00000"/>
              </a:solidFill>
            </a:endParaRPr>
          </a:p>
          <a:p>
            <a:pPr algn="just"/>
            <a:r>
              <a:rPr lang="ar-IQ" sz="2400" dirty="0" smtClean="0"/>
              <a:t>1- </a:t>
            </a:r>
            <a:r>
              <a:rPr lang="ar-IQ" sz="2400" dirty="0"/>
              <a:t>زوايا مناسبة في الركبتين ، وكذلك التوزيع المتساوي لوزن الجسم لتوفير أفضل الشروط لامتداد الرجلين بسرعة.</a:t>
            </a:r>
          </a:p>
          <a:p>
            <a:pPr algn="just"/>
            <a:r>
              <a:rPr lang="ar-IQ" sz="2400" dirty="0" smtClean="0"/>
              <a:t>2- </a:t>
            </a:r>
            <a:r>
              <a:rPr lang="ar-IQ" sz="2400" dirty="0"/>
              <a:t>الضغط بكعبي القدمين بقوة على الكعبين لمد عضلات السمانة بشكل أولي.</a:t>
            </a:r>
          </a:p>
          <a:p>
            <a:pPr algn="just"/>
            <a:r>
              <a:rPr lang="ar-IQ" sz="2400" dirty="0" smtClean="0"/>
              <a:t>3- </a:t>
            </a:r>
            <a:r>
              <a:rPr lang="ar-IQ" sz="2400" dirty="0"/>
              <a:t>تعبئة اللاعب نفسياً للانطلاق (القدرة على تركيز الانتباه والعزل</a:t>
            </a:r>
            <a:r>
              <a:rPr lang="ar-IQ" sz="2400" dirty="0" smtClean="0"/>
              <a:t>).</a:t>
            </a:r>
            <a:endParaRPr lang="ar-IQ" sz="2400" dirty="0"/>
          </a:p>
          <a:p>
            <a:pPr algn="just"/>
            <a:r>
              <a:rPr lang="ar-IQ" sz="2400" dirty="0"/>
              <a:t>بالرجل الخلفية أولا وقبل الرجل الأمامية بزمن قصير ، وتكون قوة الدفع للرجل الخلفية اقل من قوة دفع الرجل الأمامية من حيث الزمن والمقدار ( قوة دفع الرجل الخلفية تعادل ثلث قوة دفع الرجل الأمامية</a:t>
            </a:r>
            <a:r>
              <a:rPr lang="ar-IQ" sz="2400" dirty="0" smtClean="0"/>
              <a:t>).</a:t>
            </a:r>
            <a:endParaRPr lang="ar-IQ" sz="2400" dirty="0"/>
          </a:p>
          <a:p>
            <a:pPr algn="just"/>
            <a:r>
              <a:rPr lang="ar-IQ" sz="2400" dirty="0"/>
              <a:t>وتترك الرجل الخلفية بعد دفعها للمكعب بقوة دون أن تصل إلى الامتداد بوضوح وذلك عند مرور ركبة الرجل الخلفية لركبتها ، </a:t>
            </a:r>
            <a:r>
              <a:rPr lang="ar-IQ" sz="2400" dirty="0" smtClean="0"/>
              <a:t>ويستمر </a:t>
            </a:r>
            <a:r>
              <a:rPr lang="ar-IQ" sz="2400" dirty="0"/>
              <a:t>امتداد الرجل الأمامية بقوة وبسرعة حتى تصبح ممتدة بالكامل .</a:t>
            </a:r>
          </a:p>
          <a:p>
            <a:pPr algn="just"/>
            <a:endParaRPr lang="ar-IQ" sz="2400" dirty="0"/>
          </a:p>
        </p:txBody>
      </p:sp>
    </p:spTree>
    <p:extLst>
      <p:ext uri="{BB962C8B-B14F-4D97-AF65-F5344CB8AC3E}">
        <p14:creationId xmlns:p14="http://schemas.microsoft.com/office/powerpoint/2010/main" val="1012031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TotalTime>
  <Words>1469</Words>
  <Application>Microsoft Office PowerPoint</Application>
  <PresentationFormat>عرض على الشاشة (3:4)‏</PresentationFormat>
  <Paragraphs>68</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ملتقى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6</cp:revision>
  <dcterms:created xsi:type="dcterms:W3CDTF">2021-03-10T07:31:08Z</dcterms:created>
  <dcterms:modified xsi:type="dcterms:W3CDTF">2021-03-10T08:33:16Z</dcterms:modified>
</cp:coreProperties>
</file>