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27/10/1442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27/10/1442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27/10/1442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27/10/1442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27/10/1442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27/10/1442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27/10/1442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27/10/1442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t>27/10/1442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27/10/1442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63688" y="188640"/>
            <a:ext cx="6984776" cy="6186282"/>
          </a:xfrm>
        </p:spPr>
        <p:txBody>
          <a:bodyPr>
            <a:normAutofit fontScale="92500" lnSpcReduction="10000"/>
          </a:bodyPr>
          <a:lstStyle/>
          <a:p>
            <a:pPr algn="ctr"/>
            <a:endParaRPr lang="ar-IQ" sz="3200" dirty="0">
              <a:solidFill>
                <a:srgbClr val="FF0000"/>
              </a:solidFill>
            </a:endParaRPr>
          </a:p>
          <a:p>
            <a:pPr algn="ctr"/>
            <a:r>
              <a:rPr lang="ar-AE" sz="3200" dirty="0" smtClean="0">
                <a:solidFill>
                  <a:srgbClr val="002060"/>
                </a:solidFill>
              </a:rPr>
              <a:t>كلية المستقبل الجامعة</a:t>
            </a:r>
          </a:p>
          <a:p>
            <a:pPr algn="ctr"/>
            <a:endParaRPr lang="ar-AE" sz="3200" dirty="0" smtClean="0">
              <a:solidFill>
                <a:srgbClr val="002060"/>
              </a:solidFill>
            </a:endParaRPr>
          </a:p>
          <a:p>
            <a:pPr algn="ctr"/>
            <a:r>
              <a:rPr lang="ar-AE" sz="3200" dirty="0" smtClean="0">
                <a:solidFill>
                  <a:srgbClr val="002060"/>
                </a:solidFill>
              </a:rPr>
              <a:t>قسم التربية البدنية وعلوم الرياضة</a:t>
            </a:r>
          </a:p>
          <a:p>
            <a:pPr algn="ctr"/>
            <a:endParaRPr lang="ar-IQ" sz="3200" dirty="0">
              <a:solidFill>
                <a:srgbClr val="FF0000"/>
              </a:solidFill>
            </a:endParaRPr>
          </a:p>
          <a:p>
            <a:pPr algn="ctr"/>
            <a:r>
              <a:rPr lang="ar-IQ" sz="3200" dirty="0" smtClean="0">
                <a:solidFill>
                  <a:schemeClr val="accent2"/>
                </a:solidFill>
              </a:rPr>
              <a:t>العاب </a:t>
            </a:r>
            <a:r>
              <a:rPr lang="ar-IQ" sz="3200" dirty="0" smtClean="0">
                <a:solidFill>
                  <a:schemeClr val="accent2"/>
                </a:solidFill>
              </a:rPr>
              <a:t>القوى</a:t>
            </a:r>
          </a:p>
          <a:p>
            <a:pPr algn="ctr"/>
            <a:endParaRPr lang="ar-IQ" sz="3200" dirty="0" smtClean="0">
              <a:solidFill>
                <a:schemeClr val="accent2"/>
              </a:solidFill>
            </a:endParaRPr>
          </a:p>
          <a:p>
            <a:pPr algn="ctr"/>
            <a:r>
              <a:rPr lang="ar-IQ" sz="3200" dirty="0" smtClean="0">
                <a:solidFill>
                  <a:schemeClr val="accent2"/>
                </a:solidFill>
              </a:rPr>
              <a:t>م/ دفع </a:t>
            </a:r>
            <a:r>
              <a:rPr lang="ar-IQ" sz="3200" dirty="0" smtClean="0">
                <a:solidFill>
                  <a:schemeClr val="accent2"/>
                </a:solidFill>
              </a:rPr>
              <a:t>الثقل</a:t>
            </a:r>
          </a:p>
          <a:p>
            <a:pPr algn="ctr"/>
            <a:endParaRPr lang="ar-IQ" sz="3200" dirty="0">
              <a:solidFill>
                <a:srgbClr val="FF0000"/>
              </a:solidFill>
            </a:endParaRPr>
          </a:p>
          <a:p>
            <a:pPr algn="ctr"/>
            <a:r>
              <a:rPr lang="ar-IQ" sz="3200" dirty="0">
                <a:solidFill>
                  <a:schemeClr val="accent3"/>
                </a:solidFill>
              </a:rPr>
              <a:t>اعداد الاستاذ</a:t>
            </a:r>
            <a:r>
              <a:rPr lang="ar-IQ" sz="3200" dirty="0" smtClean="0">
                <a:solidFill>
                  <a:schemeClr val="accent3"/>
                </a:solidFill>
              </a:rPr>
              <a:t>:-</a:t>
            </a:r>
          </a:p>
          <a:p>
            <a:pPr algn="ctr"/>
            <a:endParaRPr lang="ar-IQ" sz="3200" dirty="0">
              <a:solidFill>
                <a:schemeClr val="accent3"/>
              </a:solidFill>
            </a:endParaRPr>
          </a:p>
          <a:p>
            <a:pPr algn="ctr"/>
            <a:r>
              <a:rPr lang="ar-IQ" sz="3200" dirty="0" err="1">
                <a:solidFill>
                  <a:schemeClr val="accent3"/>
                </a:solidFill>
              </a:rPr>
              <a:t>م.د</a:t>
            </a:r>
            <a:r>
              <a:rPr lang="ar-IQ" sz="3200" dirty="0">
                <a:solidFill>
                  <a:schemeClr val="accent3"/>
                </a:solidFill>
              </a:rPr>
              <a:t> حارث عبد الالة </a:t>
            </a:r>
            <a:r>
              <a:rPr lang="ar-IQ" sz="3200" dirty="0" err="1">
                <a:solidFill>
                  <a:schemeClr val="accent3"/>
                </a:solidFill>
              </a:rPr>
              <a:t>الشكري</a:t>
            </a:r>
            <a:endParaRPr lang="ar-IQ" sz="3200" dirty="0">
              <a:solidFill>
                <a:schemeClr val="accent3"/>
              </a:solidFill>
            </a:endParaRPr>
          </a:p>
          <a:p>
            <a:pPr algn="ctr"/>
            <a:endParaRPr lang="ar-IQ" sz="3200" dirty="0">
              <a:solidFill>
                <a:srgbClr val="FF0000"/>
              </a:solidFill>
            </a:endParaRPr>
          </a:p>
          <a:p>
            <a:pPr algn="ctr"/>
            <a:endParaRPr lang="ar-IQ" sz="3200" dirty="0">
              <a:solidFill>
                <a:srgbClr val="FF0000"/>
              </a:solidFill>
            </a:endParaRPr>
          </a:p>
          <a:p>
            <a:pPr algn="ctr"/>
            <a:endParaRPr lang="ar-IQ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6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147248" cy="6213304"/>
          </a:xfrm>
        </p:spPr>
        <p:txBody>
          <a:bodyPr/>
          <a:lstStyle/>
          <a:p>
            <a:r>
              <a:rPr lang="ar-IQ" dirty="0"/>
              <a:t>المراحل الفنية لرمي الثقل</a:t>
            </a:r>
          </a:p>
          <a:p>
            <a:r>
              <a:rPr lang="ar-IQ" dirty="0"/>
              <a:t>1) مسك الثقل وحمله:                                                        </a:t>
            </a:r>
          </a:p>
          <a:p>
            <a:r>
              <a:rPr lang="ar-IQ" dirty="0"/>
              <a:t>هناك ثلاث طرق لمسك الثقل وكلها تناسب أشكال اليد والأصابع المختلفة ويقوم اللاعب بتجربة كل الطرق حتى يستقر على الطريقة التي تناسبه وهذه الطرق هي:</a:t>
            </a:r>
          </a:p>
          <a:p>
            <a:r>
              <a:rPr lang="ar-IQ" dirty="0"/>
              <a:t>أ‌- ثلاثة أصابع الوسطى خلف الثقل مباشرة لأداء الدفع أما الإبهام والبنصر المثني فيعملان على سند الثقل من الجانبين  (للأصابع الطويلة)</a:t>
            </a:r>
          </a:p>
          <a:p>
            <a:r>
              <a:rPr lang="ar-IQ" dirty="0"/>
              <a:t>ب‌- نفس القبضة السابقة إلا أن الإصبع الصغير (البنصر) لا يقتصر على السند بل يشترك في الدفع، ولذلك يكون أكثر امتداداً (الأصابع القصيرة)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64187"/>
            <a:ext cx="3600400" cy="286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64187"/>
            <a:ext cx="359789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81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/>
          <a:lstStyle/>
          <a:p>
            <a:r>
              <a:rPr lang="ar-IQ" dirty="0"/>
              <a:t>ويوضع الثقل تحت الفك وفوق الترقوة بحيث تنحصر بين الفك من أعلى والترقوة والإبهام من أسفل والأصابع من الخلف والذراع الحاملة للجُلة تكون خلفها.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49363"/>
            <a:ext cx="5184575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94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219256" cy="6473952"/>
          </a:xfrm>
        </p:spPr>
        <p:txBody>
          <a:bodyPr/>
          <a:lstStyle/>
          <a:p>
            <a:r>
              <a:rPr lang="ar-IQ" dirty="0"/>
              <a:t>(2) وقفة الاستعداد :</a:t>
            </a:r>
          </a:p>
          <a:p>
            <a:r>
              <a:rPr lang="ar-IQ" dirty="0" err="1"/>
              <a:t>یقف</a:t>
            </a:r>
            <a:r>
              <a:rPr lang="ar-IQ" dirty="0"/>
              <a:t> اللاعب في مؤخرة الدائرة وظهره مواجه لمقطع الرمي </a:t>
            </a:r>
            <a:r>
              <a:rPr lang="ar-IQ" dirty="0" err="1"/>
              <a:t>ویكون</a:t>
            </a:r>
            <a:r>
              <a:rPr lang="ar-IQ" dirty="0"/>
              <a:t> وزن الجسم محملاً على القدم </a:t>
            </a:r>
            <a:r>
              <a:rPr lang="ar-IQ" dirty="0" err="1"/>
              <a:t>الیمنى</a:t>
            </a:r>
            <a:r>
              <a:rPr lang="ar-IQ" dirty="0"/>
              <a:t> وهي ممتدة أمام القدم اليسرى  فترتكز مشطها بخفة على الأرض للخلف والذراع اليسرى مفرودة لأعلى وللأمام – </a:t>
            </a:r>
            <a:r>
              <a:rPr lang="ar-IQ" dirty="0" err="1"/>
              <a:t>یمیل</a:t>
            </a:r>
            <a:r>
              <a:rPr lang="ar-IQ" dirty="0"/>
              <a:t> جسم اللاعب للأمام – ثني الركبة الرجل اليمنى أما الرجل الحرة س تكون للخلف قليلا في اتجاه الدفع مرفوعة من على الأرض بمسافة قليلة والجسم عموماً </a:t>
            </a:r>
            <a:r>
              <a:rPr lang="ar-IQ" dirty="0" err="1"/>
              <a:t>یكون</a:t>
            </a:r>
            <a:r>
              <a:rPr lang="ar-IQ" dirty="0"/>
              <a:t> في وضع التكور </a:t>
            </a:r>
            <a:r>
              <a:rPr lang="ar-IQ" dirty="0" err="1"/>
              <a:t>قریباً</a:t>
            </a:r>
            <a:r>
              <a:rPr lang="ar-IQ" dirty="0"/>
              <a:t> من الأرض.</a:t>
            </a:r>
          </a:p>
          <a:p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56081"/>
            <a:ext cx="4104456" cy="350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2956081"/>
            <a:ext cx="3572767" cy="368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47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19256" cy="6213304"/>
          </a:xfrm>
        </p:spPr>
        <p:txBody>
          <a:bodyPr/>
          <a:lstStyle/>
          <a:p>
            <a:r>
              <a:rPr lang="ar-IQ" dirty="0"/>
              <a:t>(3) وضع التكور :</a:t>
            </a:r>
          </a:p>
          <a:p>
            <a:r>
              <a:rPr lang="ar-IQ" dirty="0" err="1"/>
              <a:t>یثنى</a:t>
            </a:r>
            <a:r>
              <a:rPr lang="ar-IQ" dirty="0"/>
              <a:t> الجذع أماماً أسفل، وتخفض الذر اع </a:t>
            </a:r>
            <a:r>
              <a:rPr lang="ar-IQ" dirty="0" err="1"/>
              <a:t>الیسرى</a:t>
            </a:r>
            <a:r>
              <a:rPr lang="ar-IQ" dirty="0"/>
              <a:t> مع رفع قدم الرجل الحرة إلى أعلى </a:t>
            </a:r>
            <a:r>
              <a:rPr lang="ar-IQ" dirty="0" err="1"/>
              <a:t>قلیلاً</a:t>
            </a:r>
            <a:r>
              <a:rPr lang="ar-IQ" dirty="0"/>
              <a:t> </a:t>
            </a:r>
            <a:r>
              <a:rPr lang="ar-IQ" dirty="0" err="1"/>
              <a:t>بحیث</a:t>
            </a:r>
            <a:r>
              <a:rPr lang="ar-IQ" dirty="0"/>
              <a:t> تكون </a:t>
            </a:r>
            <a:r>
              <a:rPr lang="ar-IQ" dirty="0" err="1"/>
              <a:t>منثنیة</a:t>
            </a:r>
            <a:r>
              <a:rPr lang="ar-IQ" dirty="0"/>
              <a:t> من مفصل الركبة مع مراعاة انثناء رجل قدم الارتقاء </a:t>
            </a:r>
            <a:r>
              <a:rPr lang="ar-IQ" dirty="0" err="1"/>
              <a:t>قلیلاً</a:t>
            </a:r>
            <a:r>
              <a:rPr lang="ar-IQ" dirty="0"/>
              <a:t> </a:t>
            </a:r>
            <a:r>
              <a:rPr lang="ar-IQ" dirty="0" err="1"/>
              <a:t>بحیث</a:t>
            </a:r>
            <a:r>
              <a:rPr lang="ar-IQ" dirty="0"/>
              <a:t> </a:t>
            </a:r>
            <a:r>
              <a:rPr lang="ar-IQ" dirty="0" err="1"/>
              <a:t>یتقارب</a:t>
            </a:r>
            <a:r>
              <a:rPr lang="ar-IQ" dirty="0"/>
              <a:t> الفخذان من بعضهما للوصول إلى وضع التكور الذى </a:t>
            </a:r>
            <a:r>
              <a:rPr lang="ar-IQ" dirty="0" err="1"/>
              <a:t>ینخفض</a:t>
            </a:r>
            <a:r>
              <a:rPr lang="ar-IQ" dirty="0"/>
              <a:t> </a:t>
            </a:r>
            <a:r>
              <a:rPr lang="ar-IQ" dirty="0" err="1"/>
              <a:t>فیه</a:t>
            </a:r>
            <a:r>
              <a:rPr lang="ar-IQ" dirty="0"/>
              <a:t> مركز ثقل الجسم مما </a:t>
            </a:r>
            <a:r>
              <a:rPr lang="ar-IQ" dirty="0" err="1"/>
              <a:t>یساعد</a:t>
            </a:r>
            <a:r>
              <a:rPr lang="ar-IQ" dirty="0"/>
              <a:t> على الانطلاق للزحف بسرعة.</a:t>
            </a:r>
          </a:p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6912768" cy="390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18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435280" cy="6285312"/>
          </a:xfrm>
        </p:spPr>
        <p:txBody>
          <a:bodyPr/>
          <a:lstStyle/>
          <a:p>
            <a:r>
              <a:rPr lang="ar-IQ" dirty="0"/>
              <a:t>(4) الزحف:</a:t>
            </a:r>
          </a:p>
          <a:p>
            <a:r>
              <a:rPr lang="ar-IQ" dirty="0"/>
              <a:t>تبدأ هذه المرحلة بزحف القدم </a:t>
            </a:r>
            <a:r>
              <a:rPr lang="ar-IQ" dirty="0" err="1"/>
              <a:t>الیمنى</a:t>
            </a:r>
            <a:r>
              <a:rPr lang="ar-IQ" dirty="0"/>
              <a:t> مسطحة على الأرض في خط </a:t>
            </a:r>
            <a:r>
              <a:rPr lang="ar-IQ" dirty="0" err="1"/>
              <a:t>مستقیم</a:t>
            </a:r>
            <a:r>
              <a:rPr lang="ar-IQ" dirty="0"/>
              <a:t> حتى تصل القدم </a:t>
            </a:r>
            <a:r>
              <a:rPr lang="ar-IQ" dirty="0" err="1"/>
              <a:t>الیمنى</a:t>
            </a:r>
            <a:r>
              <a:rPr lang="ar-IQ" dirty="0"/>
              <a:t> عند منتصف الدائرة </a:t>
            </a:r>
            <a:r>
              <a:rPr lang="ar-IQ" dirty="0" err="1"/>
              <a:t>ویكون</a:t>
            </a:r>
            <a:r>
              <a:rPr lang="ar-IQ" dirty="0"/>
              <a:t> ثقل الجسم محملاً </a:t>
            </a:r>
            <a:r>
              <a:rPr lang="ar-IQ" dirty="0" err="1"/>
              <a:t>علیها</a:t>
            </a:r>
            <a:r>
              <a:rPr lang="ar-IQ" dirty="0"/>
              <a:t> بالكامل لترفع الرجل </a:t>
            </a:r>
            <a:r>
              <a:rPr lang="ar-IQ" dirty="0" err="1"/>
              <a:t>الیسرى</a:t>
            </a:r>
            <a:r>
              <a:rPr lang="ar-IQ" dirty="0"/>
              <a:t>  </a:t>
            </a:r>
            <a:r>
              <a:rPr lang="ar-IQ" dirty="0" err="1"/>
              <a:t>بطریقة</a:t>
            </a:r>
            <a:r>
              <a:rPr lang="ar-IQ" dirty="0"/>
              <a:t>  فعالة مفصل الفخذ لتستقر على الحافة </a:t>
            </a:r>
            <a:r>
              <a:rPr lang="ar-IQ" dirty="0" err="1"/>
              <a:t>الداخلیة</a:t>
            </a:r>
            <a:r>
              <a:rPr lang="ar-IQ" dirty="0"/>
              <a:t> على الأرض ، ملاصقة للوحة </a:t>
            </a:r>
            <a:r>
              <a:rPr lang="ar-IQ" dirty="0" err="1"/>
              <a:t>الإیقاف</a:t>
            </a:r>
            <a:r>
              <a:rPr lang="ar-IQ" dirty="0"/>
              <a:t> .</a:t>
            </a:r>
          </a:p>
          <a:p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17773"/>
            <a:ext cx="6336704" cy="307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68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363272" cy="6213304"/>
          </a:xfrm>
        </p:spPr>
        <p:txBody>
          <a:bodyPr/>
          <a:lstStyle/>
          <a:p>
            <a:r>
              <a:rPr lang="ar-IQ" dirty="0"/>
              <a:t>(5) الدفع:</a:t>
            </a:r>
          </a:p>
          <a:p>
            <a:r>
              <a:rPr lang="ar-IQ" dirty="0"/>
              <a:t>في هذا الوضع </a:t>
            </a:r>
            <a:r>
              <a:rPr lang="ar-IQ" dirty="0" err="1"/>
              <a:t>یكون</a:t>
            </a:r>
            <a:r>
              <a:rPr lang="ar-IQ" dirty="0"/>
              <a:t> ثقل الجسم محملاً على الرجل </a:t>
            </a:r>
            <a:r>
              <a:rPr lang="ar-IQ" dirty="0" err="1"/>
              <a:t>الیمني</a:t>
            </a:r>
            <a:r>
              <a:rPr lang="ar-IQ" dirty="0"/>
              <a:t> وهي </a:t>
            </a:r>
            <a:r>
              <a:rPr lang="ar-IQ" dirty="0" err="1"/>
              <a:t>منثنیة</a:t>
            </a:r>
            <a:r>
              <a:rPr lang="ar-IQ" dirty="0"/>
              <a:t> مع اتجاه مشط القدم اتجاه الدفع فوضع القدم </a:t>
            </a:r>
            <a:r>
              <a:rPr lang="ar-IQ" dirty="0" err="1"/>
              <a:t>الیسرى</a:t>
            </a:r>
            <a:r>
              <a:rPr lang="ar-IQ" dirty="0"/>
              <a:t> بجانب لوحة </a:t>
            </a:r>
            <a:r>
              <a:rPr lang="ar-IQ" dirty="0" err="1"/>
              <a:t>الإیقاف</a:t>
            </a:r>
            <a:r>
              <a:rPr lang="ar-IQ" dirty="0"/>
              <a:t> وتثنى ركبة الرجل </a:t>
            </a:r>
            <a:r>
              <a:rPr lang="ar-IQ" dirty="0" err="1"/>
              <a:t>الیسرى</a:t>
            </a:r>
            <a:r>
              <a:rPr lang="ar-IQ" dirty="0"/>
              <a:t> أثناء حركة الزحف </a:t>
            </a:r>
            <a:r>
              <a:rPr lang="ar-IQ" dirty="0" err="1"/>
              <a:t>ویلاحظ</a:t>
            </a:r>
            <a:r>
              <a:rPr lang="ar-IQ" dirty="0"/>
              <a:t> أن توضع قدم الرجل الحرة بعد وضع قدم رجل الارتكاز مباشرة ولا تصل </a:t>
            </a:r>
            <a:r>
              <a:rPr lang="ar-IQ" dirty="0" err="1"/>
              <a:t>القدمین</a:t>
            </a:r>
            <a:r>
              <a:rPr lang="ar-IQ" dirty="0"/>
              <a:t> معاً حتى لا تحدث لحظة توقف </a:t>
            </a:r>
            <a:r>
              <a:rPr lang="ar-IQ" dirty="0" err="1"/>
              <a:t>یفقد</a:t>
            </a:r>
            <a:r>
              <a:rPr lang="ar-IQ" dirty="0"/>
              <a:t> </a:t>
            </a:r>
            <a:r>
              <a:rPr lang="ar-IQ" dirty="0" err="1"/>
              <a:t>فیها</a:t>
            </a:r>
            <a:r>
              <a:rPr lang="ar-IQ" dirty="0"/>
              <a:t> اللاعب والأداء جزء من السرعة </a:t>
            </a:r>
            <a:r>
              <a:rPr lang="ar-IQ" dirty="0" err="1"/>
              <a:t>الأفقیة</a:t>
            </a:r>
            <a:r>
              <a:rPr lang="ar-IQ" dirty="0"/>
              <a:t> المكتسبة من المرحلة السابقة </a:t>
            </a:r>
            <a:r>
              <a:rPr lang="ar-IQ" dirty="0" err="1"/>
              <a:t>ویكون</a:t>
            </a:r>
            <a:r>
              <a:rPr lang="ar-IQ" dirty="0"/>
              <a:t> وضع الرمي </a:t>
            </a:r>
            <a:r>
              <a:rPr lang="ar-IQ" dirty="0" err="1"/>
              <a:t>صحیحاً</a:t>
            </a:r>
            <a:r>
              <a:rPr lang="ar-IQ" dirty="0"/>
              <a:t> </a:t>
            </a:r>
            <a:r>
              <a:rPr lang="ar-IQ" dirty="0" err="1"/>
              <a:t>حین</a:t>
            </a:r>
            <a:r>
              <a:rPr lang="ar-IQ" dirty="0"/>
              <a:t> </a:t>
            </a:r>
            <a:r>
              <a:rPr lang="ar-IQ" dirty="0" err="1"/>
              <a:t>یكون</a:t>
            </a:r>
            <a:r>
              <a:rPr lang="ar-IQ" dirty="0"/>
              <a:t> الظهر مع النصف </a:t>
            </a:r>
            <a:r>
              <a:rPr lang="ar-IQ" dirty="0" err="1"/>
              <a:t>الأیسر</a:t>
            </a:r>
            <a:r>
              <a:rPr lang="ar-IQ" dirty="0"/>
              <a:t> للمقعدة والرجل الشمال على استقامة </a:t>
            </a:r>
          </a:p>
          <a:p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960440" cy="307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672408" cy="303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41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435280" cy="6285312"/>
          </a:xfrm>
        </p:spPr>
        <p:txBody>
          <a:bodyPr/>
          <a:lstStyle/>
          <a:p>
            <a:r>
              <a:rPr lang="ar-IQ" dirty="0"/>
              <a:t>(6) حركة الرمي (الدفع) : </a:t>
            </a:r>
          </a:p>
          <a:p>
            <a:r>
              <a:rPr lang="ar-IQ" dirty="0"/>
              <a:t>عندما </a:t>
            </a:r>
            <a:r>
              <a:rPr lang="ar-IQ" dirty="0" err="1"/>
              <a:t>یصل</a:t>
            </a:r>
            <a:r>
              <a:rPr lang="ar-IQ" dirty="0"/>
              <a:t> اللاعب للوضع السابق </a:t>
            </a:r>
            <a:r>
              <a:rPr lang="ar-IQ" dirty="0" err="1"/>
              <a:t>یكون</a:t>
            </a:r>
            <a:r>
              <a:rPr lang="ar-IQ" dirty="0"/>
              <a:t> </a:t>
            </a:r>
            <a:r>
              <a:rPr lang="ar-IQ" dirty="0" err="1"/>
              <a:t>مهیأ</a:t>
            </a:r>
            <a:r>
              <a:rPr lang="ar-IQ" dirty="0"/>
              <a:t> </a:t>
            </a:r>
            <a:r>
              <a:rPr lang="ar-IQ" dirty="0" err="1"/>
              <a:t>لتجمیع</a:t>
            </a:r>
            <a:r>
              <a:rPr lang="ar-IQ" dirty="0"/>
              <a:t> قواه لأداء حركة الدفع، </a:t>
            </a:r>
            <a:r>
              <a:rPr lang="ar-IQ" dirty="0" err="1"/>
              <a:t>ویبدأ</a:t>
            </a:r>
            <a:r>
              <a:rPr lang="ar-IQ" dirty="0"/>
              <a:t> دوران الجسم اتجاه مقطع الرمي </a:t>
            </a:r>
            <a:r>
              <a:rPr lang="ar-IQ" dirty="0" err="1"/>
              <a:t>حیث</a:t>
            </a:r>
            <a:r>
              <a:rPr lang="ar-IQ" dirty="0"/>
              <a:t> </a:t>
            </a:r>
            <a:r>
              <a:rPr lang="ar-IQ" dirty="0" err="1"/>
              <a:t>یبدأ</a:t>
            </a:r>
            <a:r>
              <a:rPr lang="ar-IQ" dirty="0"/>
              <a:t> الدفع بتقدم رجل الارتكاز إلى أعلى ثم تدار للداخل جهة المقطع </a:t>
            </a:r>
            <a:r>
              <a:rPr lang="ar-IQ" dirty="0" err="1"/>
              <a:t>ویجب</a:t>
            </a:r>
            <a:r>
              <a:rPr lang="ar-IQ" dirty="0"/>
              <a:t> أن </a:t>
            </a:r>
            <a:r>
              <a:rPr lang="ar-IQ" dirty="0" err="1"/>
              <a:t>یستمر</a:t>
            </a:r>
            <a:r>
              <a:rPr lang="ar-IQ" dirty="0"/>
              <a:t> الذراع الحاملة للجلة في وضعها كما هي خلال الدوران، </a:t>
            </a:r>
            <a:r>
              <a:rPr lang="ar-IQ" dirty="0" err="1"/>
              <a:t>بینما</a:t>
            </a:r>
            <a:r>
              <a:rPr lang="ar-IQ" dirty="0"/>
              <a:t> تساعد الذراع الحرة في أداء الدوران جهة مقطع الرمي وعندما </a:t>
            </a:r>
            <a:r>
              <a:rPr lang="ar-IQ" dirty="0" err="1"/>
              <a:t>یصبح</a:t>
            </a:r>
            <a:r>
              <a:rPr lang="ar-IQ" dirty="0"/>
              <a:t> الصدر مواجه لاتجاه الرمي تفرد الذراع </a:t>
            </a:r>
            <a:r>
              <a:rPr lang="ar-IQ" dirty="0" err="1"/>
              <a:t>الرامیة</a:t>
            </a:r>
            <a:r>
              <a:rPr lang="ar-IQ" dirty="0"/>
              <a:t> بقوة وفي الاتجاه </a:t>
            </a:r>
            <a:r>
              <a:rPr lang="ar-IQ" dirty="0" err="1"/>
              <a:t>السلیم</a:t>
            </a:r>
            <a:r>
              <a:rPr lang="ar-IQ" dirty="0"/>
              <a:t> الذي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403244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88843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5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19256" cy="6069288"/>
          </a:xfrm>
        </p:spPr>
        <p:txBody>
          <a:bodyPr>
            <a:normAutofit/>
          </a:bodyPr>
          <a:lstStyle/>
          <a:p>
            <a:r>
              <a:rPr lang="ar-IQ" sz="2800" dirty="0"/>
              <a:t>( 7 ) </a:t>
            </a:r>
            <a:r>
              <a:rPr lang="ar-IQ" sz="2800" dirty="0" err="1" smtClean="0"/>
              <a:t>متعابة</a:t>
            </a:r>
            <a:r>
              <a:rPr lang="ar-IQ" sz="2800" dirty="0" smtClean="0"/>
              <a:t> </a:t>
            </a:r>
            <a:r>
              <a:rPr lang="ar-IQ" sz="2800" dirty="0"/>
              <a:t>الحركة ثم التبديل والتخلص ( الاتزان) :</a:t>
            </a:r>
          </a:p>
          <a:p>
            <a:r>
              <a:rPr lang="ar-IQ" sz="2800" dirty="0"/>
              <a:t>بعد أداء الدفع </a:t>
            </a:r>
            <a:r>
              <a:rPr lang="ar-IQ" sz="2800" dirty="0" err="1"/>
              <a:t>یجب</a:t>
            </a:r>
            <a:r>
              <a:rPr lang="ar-IQ" sz="2800" dirty="0"/>
              <a:t> على المتسابقة ألا تتخطى دائرة الرمي فعند الدفع تكون حركة الأرجل </a:t>
            </a:r>
            <a:r>
              <a:rPr lang="ar-IQ" sz="2800" dirty="0" smtClean="0"/>
              <a:t>سريعة وقوية </a:t>
            </a:r>
            <a:r>
              <a:rPr lang="ar-IQ" sz="2800" dirty="0"/>
              <a:t>وعلى ذلك </a:t>
            </a:r>
            <a:r>
              <a:rPr lang="ar-IQ" sz="2800" dirty="0" err="1"/>
              <a:t>یكون</a:t>
            </a:r>
            <a:r>
              <a:rPr lang="ar-IQ" sz="2800" dirty="0"/>
              <a:t> الدفع على شكل وثبة </a:t>
            </a:r>
            <a:r>
              <a:rPr lang="ar-IQ" sz="2800" dirty="0" err="1"/>
              <a:t>ویحدث</a:t>
            </a:r>
            <a:r>
              <a:rPr lang="ar-IQ" sz="2800" dirty="0"/>
              <a:t> </a:t>
            </a:r>
            <a:r>
              <a:rPr lang="ar-IQ" sz="2800" dirty="0" err="1"/>
              <a:t>تبدیل</a:t>
            </a:r>
            <a:r>
              <a:rPr lang="ar-IQ" sz="2800" dirty="0"/>
              <a:t> </a:t>
            </a:r>
            <a:r>
              <a:rPr lang="ar-IQ" sz="2800" dirty="0" smtClean="0"/>
              <a:t>القدمين </a:t>
            </a:r>
            <a:r>
              <a:rPr lang="ar-IQ" sz="2800" dirty="0" err="1"/>
              <a:t>فیها</a:t>
            </a:r>
            <a:r>
              <a:rPr lang="ar-IQ" sz="2800" dirty="0"/>
              <a:t> تتقدم الرجل </a:t>
            </a:r>
            <a:r>
              <a:rPr lang="ar-IQ" sz="2800" dirty="0" err="1"/>
              <a:t>الیمنى</a:t>
            </a:r>
            <a:r>
              <a:rPr lang="ar-IQ" sz="2800" dirty="0"/>
              <a:t> للأمام مكان </a:t>
            </a:r>
            <a:r>
              <a:rPr lang="ar-IQ" sz="2800" dirty="0" err="1"/>
              <a:t>الیسرى</a:t>
            </a:r>
            <a:r>
              <a:rPr lang="ar-IQ" sz="2800" dirty="0"/>
              <a:t> وتتحرك الرجل </a:t>
            </a:r>
            <a:r>
              <a:rPr lang="ar-IQ" sz="2800" dirty="0" err="1"/>
              <a:t>الیسرى</a:t>
            </a:r>
            <a:r>
              <a:rPr lang="ar-IQ" sz="2800" dirty="0"/>
              <a:t> للخلف.</a:t>
            </a:r>
          </a:p>
          <a:p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5215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</TotalTime>
  <Words>527</Words>
  <Application>Microsoft Office PowerPoint</Application>
  <PresentationFormat>عرض على الشاشة (3:4)‏</PresentationFormat>
  <Paragraphs>31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مشربية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ja</dc:creator>
  <cp:lastModifiedBy>ja</cp:lastModifiedBy>
  <cp:revision>5</cp:revision>
  <dcterms:created xsi:type="dcterms:W3CDTF">2020-06-07T11:35:10Z</dcterms:created>
  <dcterms:modified xsi:type="dcterms:W3CDTF">2021-06-07T07:27:17Z</dcterms:modified>
</cp:coreProperties>
</file>