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90" r:id="rId2"/>
    <p:sldId id="341" r:id="rId3"/>
    <p:sldId id="340" r:id="rId4"/>
    <p:sldId id="343" r:id="rId5"/>
    <p:sldId id="387" r:id="rId6"/>
    <p:sldId id="388" r:id="rId7"/>
    <p:sldId id="354" r:id="rId8"/>
    <p:sldId id="397" r:id="rId9"/>
    <p:sldId id="355" r:id="rId10"/>
    <p:sldId id="356" r:id="rId11"/>
    <p:sldId id="391" r:id="rId12"/>
    <p:sldId id="395" r:id="rId13"/>
    <p:sldId id="367" r:id="rId14"/>
    <p:sldId id="398" r:id="rId15"/>
    <p:sldId id="371" r:id="rId16"/>
    <p:sldId id="366" r:id="rId17"/>
    <p:sldId id="345" r:id="rId18"/>
    <p:sldId id="353" r:id="rId19"/>
    <p:sldId id="389" r:id="rId20"/>
    <p:sldId id="396" r:id="rId21"/>
    <p:sldId id="385" r:id="rId22"/>
    <p:sldId id="377" r:id="rId23"/>
    <p:sldId id="378" r:id="rId24"/>
    <p:sldId id="379" r:id="rId25"/>
    <p:sldId id="380" r:id="rId26"/>
    <p:sldId id="381" r:id="rId27"/>
    <p:sldId id="382" r:id="rId28"/>
    <p:sldId id="383" r:id="rId29"/>
    <p:sldId id="384"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tadha" initials="M" lastIdx="1" clrIdx="0">
    <p:extLst>
      <p:ext uri="{19B8F6BF-5375-455C-9EA6-DF929625EA0E}">
        <p15:presenceInfo xmlns:p15="http://schemas.microsoft.com/office/powerpoint/2012/main" userId="fb40393641d055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8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2" autoAdjust="0"/>
    <p:restoredTop sz="99467" autoAdjust="0"/>
  </p:normalViewPr>
  <p:slideViewPr>
    <p:cSldViewPr>
      <p:cViewPr varScale="1">
        <p:scale>
          <a:sx n="71" d="100"/>
          <a:sy n="71" d="100"/>
        </p:scale>
        <p:origin x="14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B07CC-EEB0-4CB8-8A6D-09CC6AEA17D7}" type="datetimeFigureOut">
              <a:rPr lang="en-US" smtClean="0"/>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651AA-934D-4C32-984F-A9801BE19652}" type="slidenum">
              <a:rPr lang="en-US" smtClean="0"/>
              <a:t>‹#›</a:t>
            </a:fld>
            <a:endParaRPr lang="en-US"/>
          </a:p>
        </p:txBody>
      </p:sp>
    </p:spTree>
    <p:extLst>
      <p:ext uri="{BB962C8B-B14F-4D97-AF65-F5344CB8AC3E}">
        <p14:creationId xmlns:p14="http://schemas.microsoft.com/office/powerpoint/2010/main" val="243106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12/12/2023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adiopaedia.org/cases/normal-cervical-and-thoracic-spine-mri"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radiopaedia.org/cases/lumbar-spinal-canal-stenosis?lang=us"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radiopaedia.org/cases/thoracic-disc-herniation?lang=us"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adiopaedia.org/cases/59206/studies/66530?lang=u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adiopaedia.org/articles/spondylolisthesis-1?lang=us"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gif"/><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Tumor" TargetMode="External"/><Relationship Id="rId13" Type="http://schemas.openxmlformats.org/officeDocument/2006/relationships/hyperlink" Target="https://en.wikipedia.org/wiki/Magnetic_resonance_myelography" TargetMode="External"/><Relationship Id="rId3" Type="http://schemas.openxmlformats.org/officeDocument/2006/relationships/hyperlink" Target="https://en.wikipedia.org/wiki/Contrast_medium" TargetMode="External"/><Relationship Id="rId7" Type="http://schemas.openxmlformats.org/officeDocument/2006/relationships/hyperlink" Target="https://en.wikipedia.org/wiki/Cyst" TargetMode="External"/><Relationship Id="rId12" Type="http://schemas.openxmlformats.org/officeDocument/2006/relationships/hyperlink" Target="https://en.wikipedia.org/wiki/Projectional_radiography" TargetMode="External"/><Relationship Id="rId2" Type="http://schemas.openxmlformats.org/officeDocument/2006/relationships/hyperlink" Target="https://en.wikipedia.org/wiki/Radiography" TargetMode="External"/><Relationship Id="rId1" Type="http://schemas.openxmlformats.org/officeDocument/2006/relationships/slideLayout" Target="../slideLayouts/slideLayout9.xml"/><Relationship Id="rId6" Type="http://schemas.openxmlformats.org/officeDocument/2006/relationships/hyperlink" Target="https://en.wikipedia.org/wiki/Spinal_cord_injury" TargetMode="External"/><Relationship Id="rId11" Type="http://schemas.openxmlformats.org/officeDocument/2006/relationships/hyperlink" Target="https://en.wikipedia.org/wiki/Lumbar_spine" TargetMode="External"/><Relationship Id="rId5" Type="http://schemas.openxmlformats.org/officeDocument/2006/relationships/hyperlink" Target="https://en.wikipedia.org/wiki/Spinal_cord" TargetMode="External"/><Relationship Id="rId10" Type="http://schemas.openxmlformats.org/officeDocument/2006/relationships/hyperlink" Target="https://en.wikipedia.org/wiki/Cervical_spine" TargetMode="External"/><Relationship Id="rId4" Type="http://schemas.openxmlformats.org/officeDocument/2006/relationships/hyperlink" Target="https://en.wikipedia.org/wiki/Pathology" TargetMode="External"/><Relationship Id="rId9" Type="http://schemas.openxmlformats.org/officeDocument/2006/relationships/hyperlink" Target="https://en.wikipedia.org/wiki/Radiocontrast_agent" TargetMode="External"/><Relationship Id="rId14" Type="http://schemas.openxmlformats.org/officeDocument/2006/relationships/hyperlink" Target="https://en.wikipedia.org/wiki/Computed_tomograph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radiopaedia.org/articles/spinal-stenosis-1?lang=us" TargetMode="External"/><Relationship Id="rId2" Type="http://schemas.openxmlformats.org/officeDocument/2006/relationships/hyperlink" Target="https://radiopaedia.org/articles/conus-medullaris?lang=us" TargetMode="External"/><Relationship Id="rId1" Type="http://schemas.openxmlformats.org/officeDocument/2006/relationships/slideLayout" Target="../slideLayouts/slideLayout9.xml"/><Relationship Id="rId5" Type="http://schemas.openxmlformats.org/officeDocument/2006/relationships/hyperlink" Target="https://en.wikipedia.org/wiki/Thecal_sac" TargetMode="External"/><Relationship Id="rId4" Type="http://schemas.openxmlformats.org/officeDocument/2006/relationships/hyperlink" Target="https://en.wikipedia.org/wiki/Lumbar_punctur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Subdural_space" TargetMode="External"/><Relationship Id="rId2" Type="http://schemas.openxmlformats.org/officeDocument/2006/relationships/hyperlink" Target="https://en.wikipedia.org/wiki/Cerebrospinal_fluid" TargetMode="External"/><Relationship Id="rId1" Type="http://schemas.openxmlformats.org/officeDocument/2006/relationships/slideLayout" Target="../slideLayouts/slideLayout9.xml"/><Relationship Id="rId4" Type="http://schemas.openxmlformats.org/officeDocument/2006/relationships/hyperlink" Target="https://en.wikipedia.org/wiki/Subarachnoid_spac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radiopaedia.org/articles/cauda-equina-syndrome?lang=us" TargetMode="External"/><Relationship Id="rId2" Type="http://schemas.openxmlformats.org/officeDocument/2006/relationships/hyperlink" Target="https://radiopaedia.org/cases/cervical-myelopathy"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radiopaedia.org/cases/lumbar-disc-herniation-with-caudal-migration-1?lang=us" TargetMode="External"/><Relationship Id="rId4" Type="http://schemas.openxmlformats.org/officeDocument/2006/relationships/hyperlink" Target="https://radiopaedia.org/cases/astrocytoma-spinal-cord-1?lang=us"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57" y="-27709"/>
            <a:ext cx="6714685" cy="3004066"/>
          </a:xfrm>
        </p:spPr>
        <p:txBody>
          <a:bodyPr/>
          <a:lstStyle/>
          <a:p>
            <a:pPr algn="ctr"/>
            <a:b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br>
            <a: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الفحوصات الشعاعية الخاصة  </a:t>
            </a:r>
            <a:b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br>
            <a: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المرحلة الثالثة  </a:t>
            </a:r>
            <a:endParaRPr lang="en-US"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214892" y="5334000"/>
            <a:ext cx="7620000" cy="1066800"/>
          </a:xfrm>
        </p:spPr>
        <p:txBody>
          <a:bodyPr>
            <a:normAutofit/>
          </a:bodyPr>
          <a:lstStyle/>
          <a:p>
            <a:pPr algn="ctr"/>
            <a:r>
              <a:rPr lang="ar-IQ" sz="28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ا</a:t>
            </a: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عداد </a:t>
            </a:r>
          </a:p>
          <a:p>
            <a:pPr algn="ct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د. مهند احمد صاحب </a:t>
            </a:r>
            <a:r>
              <a:rPr lang="en-US"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en-US"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م.م. مرتضى عبد الامير محمد </a:t>
            </a:r>
            <a:endParaRPr lang="en-US"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5" name="Rectangle 4"/>
          <p:cNvSpPr/>
          <p:nvPr/>
        </p:nvSpPr>
        <p:spPr>
          <a:xfrm>
            <a:off x="3034292" y="208415"/>
            <a:ext cx="1981200" cy="369332"/>
          </a:xfrm>
          <a:prstGeom prst="rect">
            <a:avLst/>
          </a:prstGeom>
        </p:spPr>
        <p:txBody>
          <a:bodyPr wrap="square">
            <a:spAutoFit/>
          </a:bodyPr>
          <a:lstStyle/>
          <a:p>
            <a:r>
              <a:rPr lang="ar-IQ"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جامعة المستقبل    </a:t>
            </a:r>
            <a:endParaRPr lang="en-US" dirty="0">
              <a:solidFill>
                <a:schemeClr val="accent1">
                  <a:lumMod val="50000"/>
                </a:schemeClr>
              </a:solidFill>
            </a:endParaRPr>
          </a:p>
        </p:txBody>
      </p:sp>
      <p:sp>
        <p:nvSpPr>
          <p:cNvPr id="9" name="Subtitle 2"/>
          <p:cNvSpPr txBox="1">
            <a:spLocks/>
          </p:cNvSpPr>
          <p:nvPr/>
        </p:nvSpPr>
        <p:spPr>
          <a:xfrm>
            <a:off x="794012" y="3987021"/>
            <a:ext cx="6461760" cy="10668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3600" b="1" dirty="0">
                <a:solidFill>
                  <a:schemeClr val="tx1"/>
                </a:solidFill>
                <a:latin typeface="Times New Roman" pitchFamily="18" charset="0"/>
                <a:cs typeface="Times New Roman" pitchFamily="18" charset="0"/>
              </a:rPr>
              <a:t>MRI of the Spine</a:t>
            </a:r>
            <a:endParaRPr lang="en-US" sz="3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Rectangle 11"/>
          <p:cNvSpPr/>
          <p:nvPr/>
        </p:nvSpPr>
        <p:spPr>
          <a:xfrm>
            <a:off x="2136945" y="3063691"/>
            <a:ext cx="3346109" cy="923330"/>
          </a:xfrm>
          <a:prstGeom prst="rect">
            <a:avLst/>
          </a:prstGeom>
          <a:noFill/>
        </p:spPr>
        <p:txBody>
          <a:bodyPr wrap="none" lIns="91440" tIns="45720" rIns="91440" bIns="45720">
            <a:spAutoFit/>
          </a:bodyPr>
          <a:lstStyle/>
          <a:p>
            <a:pPr algn="ctr"/>
            <a:r>
              <a:rPr lang="en-US" sz="5400" b="1" cap="none" spc="0" dirty="0">
                <a:ln w="1905"/>
                <a:solidFill>
                  <a:schemeClr val="accent1">
                    <a:lumMod val="50000"/>
                  </a:schemeClr>
                </a:solidFill>
                <a:effectLst>
                  <a:innerShdw blurRad="69850" dist="43180" dir="5400000">
                    <a:srgbClr val="000000">
                      <a:alpha val="65000"/>
                    </a:srgbClr>
                  </a:innerShdw>
                </a:effectLst>
                <a:latin typeface="Times New Roman" pitchFamily="18" charset="0"/>
                <a:cs typeface="Times New Roman" pitchFamily="18" charset="0"/>
              </a:rPr>
              <a:t>Lecture 6  </a:t>
            </a:r>
            <a:endParaRPr lang="en-US" sz="5400" b="1" cap="none" spc="0" dirty="0">
              <a:ln w="1905"/>
              <a:solidFill>
                <a:schemeClr val="accent1">
                  <a:lumMod val="50000"/>
                </a:schemeClr>
              </a:solidFill>
              <a:effectLst>
                <a:innerShdw blurRad="69850" dist="43180" dir="5400000">
                  <a:srgbClr val="000000">
                    <a:alpha val="65000"/>
                  </a:srgbClr>
                </a:innerShdw>
              </a:effectLst>
            </a:endParaRPr>
          </a:p>
        </p:txBody>
      </p:sp>
      <p:sp>
        <p:nvSpPr>
          <p:cNvPr id="8" name="Rectangle 7">
            <a:extLst>
              <a:ext uri="{FF2B5EF4-FFF2-40B4-BE49-F238E27FC236}">
                <a16:creationId xmlns:a16="http://schemas.microsoft.com/office/drawing/2014/main" id="{7EECC8A6-36DB-4CD1-8532-53A1351A8127}"/>
              </a:ext>
            </a:extLst>
          </p:cNvPr>
          <p:cNvSpPr/>
          <p:nvPr/>
        </p:nvSpPr>
        <p:spPr>
          <a:xfrm>
            <a:off x="2688268" y="577747"/>
            <a:ext cx="2673248" cy="646331"/>
          </a:xfrm>
          <a:prstGeom prst="rect">
            <a:avLst/>
          </a:prstGeom>
        </p:spPr>
        <p:txBody>
          <a:bodyPr wrap="square">
            <a:spAutoFit/>
          </a:bodyPr>
          <a:lstStyle/>
          <a:p>
            <a:r>
              <a:rPr lang="ar-IQ"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كلية التقنيات الصحية والطبية</a:t>
            </a:r>
          </a:p>
          <a:p>
            <a:r>
              <a:rPr lang="ar-IQ"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قسم تقنيات الاشعة       </a:t>
            </a:r>
            <a:endParaRPr lang="en-US" dirty="0">
              <a:solidFill>
                <a:schemeClr val="accent1">
                  <a:lumMod val="50000"/>
                </a:schemeClr>
              </a:solidFill>
            </a:endParaRPr>
          </a:p>
        </p:txBody>
      </p:sp>
      <p:pic>
        <p:nvPicPr>
          <p:cNvPr id="10" name="Picture 9">
            <a:extLst>
              <a:ext uri="{FF2B5EF4-FFF2-40B4-BE49-F238E27FC236}">
                <a16:creationId xmlns:a16="http://schemas.microsoft.com/office/drawing/2014/main" id="{F789C3AD-74E3-491F-85F8-502C9FCAF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02095"/>
            <a:ext cx="1567495" cy="1879105"/>
          </a:xfrm>
          <a:prstGeom prst="rect">
            <a:avLst/>
          </a:prstGeom>
        </p:spPr>
      </p:pic>
    </p:spTree>
    <p:extLst>
      <p:ext uri="{BB962C8B-B14F-4D97-AF65-F5344CB8AC3E}">
        <p14:creationId xmlns:p14="http://schemas.microsoft.com/office/powerpoint/2010/main" val="245960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lstStyle/>
          <a:p>
            <a:pPr algn="ctr"/>
            <a:r>
              <a:rPr lang="en-US" sz="32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MRI </a:t>
            </a:r>
            <a:r>
              <a:rPr lang="en-US" sz="3200" b="1" dirty="0">
                <a:solidFill>
                  <a:schemeClr val="tx1"/>
                </a:solidFill>
                <a:latin typeface="Times New Roman" pitchFamily="18" charset="0"/>
                <a:cs typeface="Times New Roman" pitchFamily="18" charset="0"/>
              </a:rPr>
              <a:t>DISC PROLAPSE LEVELS</a:t>
            </a:r>
            <a:endParaRPr lang="en-US" sz="32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pic>
        <p:nvPicPr>
          <p:cNvPr id="4" name="Picture 3">
            <a:extLst>
              <a:ext uri="{FF2B5EF4-FFF2-40B4-BE49-F238E27FC236}">
                <a16:creationId xmlns:a16="http://schemas.microsoft.com/office/drawing/2014/main" id="{AA996E3D-50FE-413B-A1C2-C76F09DFA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8" y="1602600"/>
            <a:ext cx="4184621" cy="3960000"/>
          </a:xfrm>
          <a:prstGeom prst="rect">
            <a:avLst/>
          </a:prstGeom>
        </p:spPr>
      </p:pic>
      <p:pic>
        <p:nvPicPr>
          <p:cNvPr id="6" name="Picture 5">
            <a:extLst>
              <a:ext uri="{FF2B5EF4-FFF2-40B4-BE49-F238E27FC236}">
                <a16:creationId xmlns:a16="http://schemas.microsoft.com/office/drawing/2014/main" id="{DBA2BC98-77D5-4A8C-8F4E-8FAFCB837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578" y="1602600"/>
            <a:ext cx="4184621" cy="3960000"/>
          </a:xfrm>
          <a:prstGeom prst="rect">
            <a:avLst/>
          </a:prstGeom>
        </p:spPr>
      </p:pic>
      <p:sp>
        <p:nvSpPr>
          <p:cNvPr id="5" name="TextBox 4">
            <a:extLst>
              <a:ext uri="{FF2B5EF4-FFF2-40B4-BE49-F238E27FC236}">
                <a16:creationId xmlns:a16="http://schemas.microsoft.com/office/drawing/2014/main" id="{9F0D09FD-559F-492B-B359-C41ADA5514A2}"/>
              </a:ext>
            </a:extLst>
          </p:cNvPr>
          <p:cNvSpPr txBox="1"/>
          <p:nvPr/>
        </p:nvSpPr>
        <p:spPr>
          <a:xfrm>
            <a:off x="1752600" y="838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rPr>
              <a:t>C</a:t>
            </a:r>
          </a:p>
        </p:txBody>
      </p:sp>
      <p:sp>
        <p:nvSpPr>
          <p:cNvPr id="8" name="TextBox 7">
            <a:extLst>
              <a:ext uri="{FF2B5EF4-FFF2-40B4-BE49-F238E27FC236}">
                <a16:creationId xmlns:a16="http://schemas.microsoft.com/office/drawing/2014/main" id="{8A6B7D9B-E3B1-431E-B66E-53345AD0B011}"/>
              </a:ext>
            </a:extLst>
          </p:cNvPr>
          <p:cNvSpPr txBox="1"/>
          <p:nvPr/>
        </p:nvSpPr>
        <p:spPr>
          <a:xfrm>
            <a:off x="6365888" y="838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rPr>
              <a:t>D</a:t>
            </a:r>
          </a:p>
        </p:txBody>
      </p:sp>
    </p:spTree>
    <p:extLst>
      <p:ext uri="{BB962C8B-B14F-4D97-AF65-F5344CB8AC3E}">
        <p14:creationId xmlns:p14="http://schemas.microsoft.com/office/powerpoint/2010/main" val="204483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OHANAD\Desktop\Lecture 7.8\Foraminal stenosis (narrowing of the bony openings in the spine through which the spinal nerves p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7467600" cy="390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87EB410-4D7E-4721-BC6A-F819746FA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243391" cy="6858000"/>
          </a:xfrm>
          <a:prstGeom prst="rect">
            <a:avLst/>
          </a:prstGeom>
        </p:spPr>
      </p:pic>
    </p:spTree>
    <p:extLst>
      <p:ext uri="{BB962C8B-B14F-4D97-AF65-F5344CB8AC3E}">
        <p14:creationId xmlns:p14="http://schemas.microsoft.com/office/powerpoint/2010/main" val="385401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B783B27C-135E-4607-9216-2FA6C1A014A2}"/>
              </a:ext>
            </a:extLst>
          </p:cNvPr>
          <p:cNvSpPr>
            <a:spLocks noGrp="1"/>
          </p:cNvSpPr>
          <p:nvPr>
            <p:ph type="title"/>
          </p:nvPr>
        </p:nvSpPr>
        <p:spPr>
          <a:xfrm>
            <a:off x="5524500" y="152398"/>
            <a:ext cx="2514600" cy="1143001"/>
          </a:xfrm>
        </p:spPr>
        <p:txBody>
          <a:bodyPr/>
          <a:lstStyle/>
          <a:p>
            <a:pPr algn="ctr"/>
            <a:r>
              <a:rPr lang="en-US" sz="2800" b="1" dirty="0">
                <a:solidFill>
                  <a:schemeClr val="tx1"/>
                </a:solidFill>
              </a:rPr>
              <a:t>Normal MRI lumber spine </a:t>
            </a:r>
          </a:p>
        </p:txBody>
      </p:sp>
      <p:sp>
        <p:nvSpPr>
          <p:cNvPr id="8" name="Rectangle 7">
            <a:hlinkClick r:id="rId2"/>
            <a:extLst>
              <a:ext uri="{FF2B5EF4-FFF2-40B4-BE49-F238E27FC236}">
                <a16:creationId xmlns:a16="http://schemas.microsoft.com/office/drawing/2014/main" id="{210F28E3-EE22-48AA-94F2-54F3DA993DDE}"/>
              </a:ext>
            </a:extLst>
          </p:cNvPr>
          <p:cNvSpPr/>
          <p:nvPr/>
        </p:nvSpPr>
        <p:spPr>
          <a:xfrm>
            <a:off x="914400" y="308401"/>
            <a:ext cx="21336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2F2B20"/>
                </a:solidFill>
                <a:effectLst/>
                <a:uLnTx/>
                <a:uFillTx/>
                <a:latin typeface="Calibri"/>
                <a:ea typeface="+mn-ea"/>
                <a:cs typeface="+mn-cs"/>
              </a:rPr>
              <a:t>Normal </a:t>
            </a:r>
            <a:r>
              <a:rPr kumimoji="0" lang="en-US" sz="2800" b="1" i="0" u="sng" strike="noStrike" kern="1200" cap="none" spc="0" normalizeH="0" baseline="0" noProof="0" dirty="0">
                <a:ln>
                  <a:noFill/>
                </a:ln>
                <a:solidFill>
                  <a:srgbClr val="2F2B20"/>
                </a:solidFill>
                <a:effectLst/>
                <a:uLnTx/>
                <a:uFillTx/>
                <a:latin typeface="Cambria (Headings)"/>
                <a:ea typeface="+mn-ea"/>
                <a:cs typeface="+mn-cs"/>
              </a:rPr>
              <a:t>MRI</a:t>
            </a:r>
            <a:r>
              <a:rPr kumimoji="0" lang="en-US" sz="2400" b="1" i="0" u="sng" strike="noStrike" kern="1200" cap="none" spc="0" normalizeH="0" baseline="0" noProof="0" dirty="0">
                <a:ln>
                  <a:noFill/>
                </a:ln>
                <a:solidFill>
                  <a:srgbClr val="2F2B20"/>
                </a:solidFill>
                <a:effectLst/>
                <a:uLnTx/>
                <a:uFillTx/>
                <a:latin typeface="Calibri"/>
                <a:ea typeface="+mn-ea"/>
                <a:cs typeface="+mn-cs"/>
              </a:rPr>
              <a:t> cervical spine </a:t>
            </a:r>
            <a:endParaRPr kumimoji="0" lang="en-US" sz="2400" b="0" i="0" u="sng" strike="noStrike" kern="1200" cap="none" spc="0" normalizeH="0" baseline="0" noProof="0" dirty="0">
              <a:ln>
                <a:noFill/>
              </a:ln>
              <a:solidFill>
                <a:srgbClr val="2F2B20"/>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F22C5E3-13B6-4730-9B8A-2B8A88BA67B0}"/>
              </a:ext>
            </a:extLst>
          </p:cNvPr>
          <p:cNvPicPr>
            <a:picLocks noChangeAspect="1"/>
          </p:cNvPicPr>
          <p:nvPr/>
        </p:nvPicPr>
        <p:blipFill rotWithShape="1">
          <a:blip r:embed="rId3">
            <a:extLst>
              <a:ext uri="{28A0092B-C50C-407E-A947-70E740481C1C}">
                <a14:useLocalDpi xmlns:a14="http://schemas.microsoft.com/office/drawing/2010/main" val="0"/>
              </a:ext>
            </a:extLst>
          </a:blip>
          <a:srcRect l="1562" r="18761"/>
          <a:stretch/>
        </p:blipFill>
        <p:spPr>
          <a:xfrm>
            <a:off x="177606" y="1308847"/>
            <a:ext cx="4199596" cy="5270816"/>
          </a:xfrm>
          <a:prstGeom prst="rect">
            <a:avLst/>
          </a:prstGeom>
        </p:spPr>
      </p:pic>
      <p:pic>
        <p:nvPicPr>
          <p:cNvPr id="3" name="Picture 2">
            <a:extLst>
              <a:ext uri="{FF2B5EF4-FFF2-40B4-BE49-F238E27FC236}">
                <a16:creationId xmlns:a16="http://schemas.microsoft.com/office/drawing/2014/main" id="{3506D5F2-41E2-4058-9164-074B296E5C8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6000"/>
                    </a14:imgEffect>
                    <a14:imgEffect>
                      <a14:saturation sat="221000"/>
                    </a14:imgEffect>
                    <a14:imgEffect>
                      <a14:brightnessContrast contrast="18000"/>
                    </a14:imgEffect>
                  </a14:imgLayer>
                </a14:imgProps>
              </a:ext>
            </a:extLst>
          </a:blip>
          <a:srcRect l="23288" r="23973"/>
          <a:stretch/>
        </p:blipFill>
        <p:spPr>
          <a:xfrm>
            <a:off x="5087471" y="1143002"/>
            <a:ext cx="2933700" cy="5562600"/>
          </a:xfrm>
          <a:prstGeom prst="rect">
            <a:avLst/>
          </a:prstGeom>
        </p:spPr>
      </p:pic>
    </p:spTree>
    <p:extLst>
      <p:ext uri="{BB962C8B-B14F-4D97-AF65-F5344CB8AC3E}">
        <p14:creationId xmlns:p14="http://schemas.microsoft.com/office/powerpoint/2010/main" val="276399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16415B-679B-4DF4-8FB1-89B34FA3B345}"/>
              </a:ext>
            </a:extLst>
          </p:cNvPr>
          <p:cNvPicPr>
            <a:picLocks noChangeAspect="1"/>
          </p:cNvPicPr>
          <p:nvPr/>
        </p:nvPicPr>
        <p:blipFill rotWithShape="1">
          <a:blip r:embed="rId2"/>
          <a:srcRect l="11915" r="18152"/>
          <a:stretch/>
        </p:blipFill>
        <p:spPr>
          <a:xfrm>
            <a:off x="685800" y="1524000"/>
            <a:ext cx="3190260" cy="5105400"/>
          </a:xfrm>
          <a:prstGeom prst="rect">
            <a:avLst/>
          </a:prstGeom>
        </p:spPr>
      </p:pic>
      <p:sp useBgFill="1">
        <p:nvSpPr>
          <p:cNvPr id="4" name="Title 1">
            <a:extLst>
              <a:ext uri="{FF2B5EF4-FFF2-40B4-BE49-F238E27FC236}">
                <a16:creationId xmlns:a16="http://schemas.microsoft.com/office/drawing/2014/main" id="{AA6B4B31-7E6F-460D-A027-3E7A758F6343}"/>
              </a:ext>
            </a:extLst>
          </p:cNvPr>
          <p:cNvSpPr>
            <a:spLocks noGrp="1"/>
          </p:cNvSpPr>
          <p:nvPr>
            <p:ph type="title"/>
          </p:nvPr>
        </p:nvSpPr>
        <p:spPr>
          <a:xfrm>
            <a:off x="1023630" y="228600"/>
            <a:ext cx="2514600" cy="1143001"/>
          </a:xfrm>
        </p:spPr>
        <p:txBody>
          <a:bodyPr/>
          <a:lstStyle/>
          <a:p>
            <a:pPr algn="ctr"/>
            <a:r>
              <a:rPr lang="en-US" sz="2800" b="1" dirty="0">
                <a:solidFill>
                  <a:schemeClr val="tx1"/>
                </a:solidFill>
                <a:hlinkClick r:id="rId3"/>
              </a:rPr>
              <a:t>Spinal canal stenosis </a:t>
            </a:r>
            <a:endParaRPr lang="en-US" sz="2800" b="1" dirty="0">
              <a:solidFill>
                <a:schemeClr val="tx1"/>
              </a:solidFill>
            </a:endParaRPr>
          </a:p>
        </p:txBody>
      </p:sp>
      <p:pic>
        <p:nvPicPr>
          <p:cNvPr id="3" name="Picture 2">
            <a:extLst>
              <a:ext uri="{FF2B5EF4-FFF2-40B4-BE49-F238E27FC236}">
                <a16:creationId xmlns:a16="http://schemas.microsoft.com/office/drawing/2014/main" id="{E0C2D825-6672-43E4-986E-F78F0C6C2AF0}"/>
              </a:ext>
            </a:extLst>
          </p:cNvPr>
          <p:cNvPicPr>
            <a:picLocks noChangeAspect="1"/>
          </p:cNvPicPr>
          <p:nvPr/>
        </p:nvPicPr>
        <p:blipFill rotWithShape="1">
          <a:blip r:embed="rId4"/>
          <a:srcRect l="25763" r="17332"/>
          <a:stretch/>
        </p:blipFill>
        <p:spPr>
          <a:xfrm>
            <a:off x="5059401" y="1524000"/>
            <a:ext cx="2895600" cy="5043032"/>
          </a:xfrm>
          <a:prstGeom prst="rect">
            <a:avLst/>
          </a:prstGeom>
        </p:spPr>
      </p:pic>
      <p:sp useBgFill="1">
        <p:nvSpPr>
          <p:cNvPr id="7" name="Title 1">
            <a:hlinkClick r:id="rId5"/>
            <a:extLst>
              <a:ext uri="{FF2B5EF4-FFF2-40B4-BE49-F238E27FC236}">
                <a16:creationId xmlns:a16="http://schemas.microsoft.com/office/drawing/2014/main" id="{127A7D2B-8707-4137-AA7C-79C52020F9C5}"/>
              </a:ext>
            </a:extLst>
          </p:cNvPr>
          <p:cNvSpPr txBox="1">
            <a:spLocks/>
          </p:cNvSpPr>
          <p:nvPr/>
        </p:nvSpPr>
        <p:spPr>
          <a:xfrm>
            <a:off x="5410200" y="380999"/>
            <a:ext cx="2710172" cy="114300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b="1" u="sng" dirty="0">
                <a:solidFill>
                  <a:srgbClr val="D25814"/>
                </a:solidFill>
              </a:rPr>
              <a:t>Disc herniation (sequestration) </a:t>
            </a:r>
          </a:p>
        </p:txBody>
      </p:sp>
    </p:spTree>
    <p:extLst>
      <p:ext uri="{BB962C8B-B14F-4D97-AF65-F5344CB8AC3E}">
        <p14:creationId xmlns:p14="http://schemas.microsoft.com/office/powerpoint/2010/main" val="385355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687" y="0"/>
            <a:ext cx="7620000" cy="1143000"/>
          </a:xfrm>
        </p:spPr>
        <p:txBody>
          <a:bodyPr/>
          <a:lstStyle/>
          <a:p>
            <a:pPr algn="ctr"/>
            <a:r>
              <a:rPr lang="en-US" sz="40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Spinal cord problem </a:t>
            </a:r>
          </a:p>
        </p:txBody>
      </p:sp>
      <p:pic>
        <p:nvPicPr>
          <p:cNvPr id="7" name="Content Placeholder 6">
            <a:extLst>
              <a:ext uri="{FF2B5EF4-FFF2-40B4-BE49-F238E27FC236}">
                <a16:creationId xmlns:a16="http://schemas.microsoft.com/office/drawing/2014/main" id="{5D451327-8A1E-4844-9072-44A167256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42" y="1068277"/>
            <a:ext cx="8786358" cy="5623269"/>
          </a:xfrm>
        </p:spPr>
      </p:pic>
      <p:sp>
        <p:nvSpPr>
          <p:cNvPr id="8" name="TextBox 7">
            <a:extLst>
              <a:ext uri="{FF2B5EF4-FFF2-40B4-BE49-F238E27FC236}">
                <a16:creationId xmlns:a16="http://schemas.microsoft.com/office/drawing/2014/main" id="{DF3985A6-E94B-457E-923F-875ABC677490}"/>
              </a:ext>
            </a:extLst>
          </p:cNvPr>
          <p:cNvSpPr txBox="1"/>
          <p:nvPr/>
        </p:nvSpPr>
        <p:spPr>
          <a:xfrm>
            <a:off x="911195" y="6276047"/>
            <a:ext cx="727160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rPr>
              <a:t>A- T1 with contrast                   B- T2 without contrast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6709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61290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3" name="Title 1">
            <a:extLst>
              <a:ext uri="{FF2B5EF4-FFF2-40B4-BE49-F238E27FC236}">
                <a16:creationId xmlns:a16="http://schemas.microsoft.com/office/drawing/2014/main" id="{802EB1B6-E458-4755-A4FB-52DB9D844FB3}"/>
              </a:ext>
            </a:extLst>
          </p:cNvPr>
          <p:cNvSpPr>
            <a:spLocks noGrp="1"/>
          </p:cNvSpPr>
          <p:nvPr>
            <p:ph type="title"/>
          </p:nvPr>
        </p:nvSpPr>
        <p:spPr>
          <a:xfrm>
            <a:off x="2057400" y="-35859"/>
            <a:ext cx="5486400" cy="1143001"/>
          </a:xfrm>
        </p:spPr>
        <p:txBody>
          <a:bodyPr/>
          <a:lstStyle/>
          <a:p>
            <a:pPr algn="ctr"/>
            <a:r>
              <a:rPr lang="en-US" sz="2800" b="1" dirty="0" err="1">
                <a:solidFill>
                  <a:schemeClr val="tx1"/>
                </a:solidFill>
                <a:hlinkClick r:id="rId3"/>
              </a:rPr>
              <a:t>Ligamenta</a:t>
            </a:r>
            <a:r>
              <a:rPr lang="en-US" sz="2800" b="1" dirty="0">
                <a:solidFill>
                  <a:schemeClr val="tx1"/>
                </a:solidFill>
                <a:hlinkClick r:id="rId3"/>
              </a:rPr>
              <a:t> Flava hypertrophy </a:t>
            </a:r>
            <a:endParaRPr lang="en-US" sz="2800" b="1" dirty="0">
              <a:solidFill>
                <a:schemeClr val="tx1"/>
              </a:solidFill>
            </a:endParaRPr>
          </a:p>
        </p:txBody>
      </p:sp>
    </p:spTree>
    <p:extLst>
      <p:ext uri="{BB962C8B-B14F-4D97-AF65-F5344CB8AC3E}">
        <p14:creationId xmlns:p14="http://schemas.microsoft.com/office/powerpoint/2010/main" val="212271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99" y="1600200"/>
            <a:ext cx="4944785" cy="5181600"/>
          </a:xfrm>
          <a:prstGeom prst="rect">
            <a:avLst/>
          </a:prstGeom>
        </p:spPr>
      </p:pic>
      <p:sp>
        <p:nvSpPr>
          <p:cNvPr id="2" name="Rectangle 1">
            <a:hlinkClick r:id="rId3"/>
            <a:extLst>
              <a:ext uri="{FF2B5EF4-FFF2-40B4-BE49-F238E27FC236}">
                <a16:creationId xmlns:a16="http://schemas.microsoft.com/office/drawing/2014/main" id="{0C8BDC40-C5AA-4FB9-BB11-F89826D4A85B}"/>
              </a:ext>
            </a:extLst>
          </p:cNvPr>
          <p:cNvSpPr/>
          <p:nvPr/>
        </p:nvSpPr>
        <p:spPr>
          <a:xfrm>
            <a:off x="1557764" y="484094"/>
            <a:ext cx="602847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itchFamily="18" charset="0"/>
                <a:hlinkClick r:id="rId3"/>
              </a:rPr>
              <a:t>vertebral</a:t>
            </a:r>
            <a:r>
              <a:rPr kumimoji="0" lang="en-US" sz="28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itchFamily="18" charset="0"/>
              </a:rPr>
              <a:t> problem : spondylolisthesis</a:t>
            </a:r>
            <a:endParaRPr kumimoji="0" lang="en-US" sz="2800" b="0" i="0" u="none" strike="noStrike" kern="1200" cap="none" spc="0" normalizeH="0" baseline="0" noProof="0" dirty="0">
              <a:ln>
                <a:noFill/>
              </a:ln>
              <a:solidFill>
                <a:srgbClr val="2F2B2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B0DA9EE-E356-4281-A23F-4DBC5E65B197}"/>
              </a:ext>
            </a:extLst>
          </p:cNvPr>
          <p:cNvPicPr>
            <a:picLocks noChangeAspect="1"/>
          </p:cNvPicPr>
          <p:nvPr/>
        </p:nvPicPr>
        <p:blipFill rotWithShape="1">
          <a:blip r:embed="rId4"/>
          <a:srcRect l="24286" r="17143"/>
          <a:stretch/>
        </p:blipFill>
        <p:spPr>
          <a:xfrm>
            <a:off x="5617895" y="1333500"/>
            <a:ext cx="3124200" cy="5334000"/>
          </a:xfrm>
          <a:prstGeom prst="rect">
            <a:avLst/>
          </a:prstGeom>
        </p:spPr>
      </p:pic>
    </p:spTree>
    <p:extLst>
      <p:ext uri="{BB962C8B-B14F-4D97-AF65-F5344CB8AC3E}">
        <p14:creationId xmlns:p14="http://schemas.microsoft.com/office/powerpoint/2010/main" val="160892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1143000"/>
          </a:xfrm>
        </p:spPr>
        <p:txBody>
          <a:bodyPr/>
          <a:lstStyle/>
          <a:p>
            <a:r>
              <a:rPr lang="en-US" sz="40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MRI with Contrast</a:t>
            </a:r>
          </a:p>
        </p:txBody>
      </p:sp>
      <p:sp>
        <p:nvSpPr>
          <p:cNvPr id="3" name="Content Placeholder 2"/>
          <p:cNvSpPr>
            <a:spLocks noGrp="1"/>
          </p:cNvSpPr>
          <p:nvPr>
            <p:ph idx="1"/>
          </p:nvPr>
        </p:nvSpPr>
        <p:spPr>
          <a:xfrm>
            <a:off x="228600" y="1066800"/>
            <a:ext cx="8153400" cy="5638800"/>
          </a:xfrm>
        </p:spPr>
        <p:txBody>
          <a:bodyPr>
            <a:normAutofit/>
          </a:bodyPr>
          <a:lstStyle/>
          <a:p>
            <a:pPr>
              <a:lnSpc>
                <a:spcPct val="150000"/>
              </a:lnSpc>
            </a:pPr>
            <a:r>
              <a:rPr lang="en-US" dirty="0">
                <a:latin typeface="Times New Roman" pitchFamily="18" charset="0"/>
                <a:cs typeface="Times New Roman" pitchFamily="18" charset="0"/>
              </a:rPr>
              <a:t>For certain conditions, an additional MRI sequence using contrast can help more accurately determine the </a:t>
            </a:r>
            <a:r>
              <a:rPr lang="en-US" b="1" dirty="0">
                <a:latin typeface="Times New Roman" pitchFamily="18" charset="0"/>
                <a:cs typeface="Times New Roman" pitchFamily="18" charset="0"/>
              </a:rPr>
              <a:t>anatomy and pathology </a:t>
            </a:r>
            <a:r>
              <a:rPr lang="en-US" dirty="0">
                <a:latin typeface="Times New Roman" pitchFamily="18" charset="0"/>
                <a:cs typeface="Times New Roman" pitchFamily="18" charset="0"/>
              </a:rPr>
              <a:t>of the area of the spine being studied. These contrast agents make the </a:t>
            </a:r>
            <a:r>
              <a:rPr lang="en-US" b="1" u="sng" dirty="0">
                <a:latin typeface="Times New Roman" pitchFamily="18" charset="0"/>
                <a:cs typeface="Times New Roman" pitchFamily="18" charset="0"/>
              </a:rPr>
              <a:t>abnormality in the tissues brighter and clearer on T1 </a:t>
            </a:r>
            <a:r>
              <a:rPr lang="en-US" dirty="0">
                <a:latin typeface="Times New Roman" pitchFamily="18" charset="0"/>
                <a:cs typeface="Times New Roman" pitchFamily="18" charset="0"/>
              </a:rPr>
              <a:t>helping doctors identify the pathology with greater precision.</a:t>
            </a:r>
          </a:p>
          <a:p>
            <a:pPr>
              <a:lnSpc>
                <a:spcPct val="150000"/>
              </a:lnSpc>
            </a:pPr>
            <a:endParaRPr lang="en-US"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8816896"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5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687" y="0"/>
            <a:ext cx="7620000" cy="1143000"/>
          </a:xfrm>
        </p:spPr>
        <p:txBody>
          <a:bodyPr/>
          <a:lstStyle/>
          <a:p>
            <a:pPr algn="ctr"/>
            <a:r>
              <a:rPr lang="en-US" sz="40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MRI with Contrast</a:t>
            </a:r>
          </a:p>
        </p:txBody>
      </p:sp>
      <p:pic>
        <p:nvPicPr>
          <p:cNvPr id="7" name="Content Placeholder 6">
            <a:extLst>
              <a:ext uri="{FF2B5EF4-FFF2-40B4-BE49-F238E27FC236}">
                <a16:creationId xmlns:a16="http://schemas.microsoft.com/office/drawing/2014/main" id="{5D451327-8A1E-4844-9072-44A167256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42" y="1068277"/>
            <a:ext cx="8786358" cy="5623269"/>
          </a:xfrm>
        </p:spPr>
      </p:pic>
      <p:sp>
        <p:nvSpPr>
          <p:cNvPr id="8" name="TextBox 7">
            <a:extLst>
              <a:ext uri="{FF2B5EF4-FFF2-40B4-BE49-F238E27FC236}">
                <a16:creationId xmlns:a16="http://schemas.microsoft.com/office/drawing/2014/main" id="{DF3985A6-E94B-457E-923F-875ABC677490}"/>
              </a:ext>
            </a:extLst>
          </p:cNvPr>
          <p:cNvSpPr txBox="1"/>
          <p:nvPr/>
        </p:nvSpPr>
        <p:spPr>
          <a:xfrm>
            <a:off x="911195" y="6276047"/>
            <a:ext cx="7013587"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 T1 with contrast                   B- T2 without contrast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60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9DCB-0159-4B60-A29E-2018590362B5}"/>
              </a:ext>
            </a:extLst>
          </p:cNvPr>
          <p:cNvSpPr>
            <a:spLocks noGrp="1"/>
          </p:cNvSpPr>
          <p:nvPr>
            <p:ph type="title"/>
          </p:nvPr>
        </p:nvSpPr>
        <p:spPr>
          <a:xfrm>
            <a:off x="304800" y="4482"/>
            <a:ext cx="6477000" cy="533400"/>
          </a:xfrm>
        </p:spPr>
        <p:txBody>
          <a:bodyPr/>
          <a:lstStyle/>
          <a:p>
            <a:r>
              <a:rPr lang="en-US" sz="2800" dirty="0">
                <a:solidFill>
                  <a:schemeClr val="tx1"/>
                </a:solidFill>
              </a:rPr>
              <a:t>Can you tell now what is happing ?</a:t>
            </a:r>
          </a:p>
        </p:txBody>
      </p:sp>
      <p:pic>
        <p:nvPicPr>
          <p:cNvPr id="7" name="Picture 6">
            <a:extLst>
              <a:ext uri="{FF2B5EF4-FFF2-40B4-BE49-F238E27FC236}">
                <a16:creationId xmlns:a16="http://schemas.microsoft.com/office/drawing/2014/main" id="{C4A60014-1DFE-4CDC-8247-D3044933B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0"/>
            <a:ext cx="5442857" cy="3048000"/>
          </a:xfrm>
          <a:prstGeom prst="rect">
            <a:avLst/>
          </a:prstGeom>
        </p:spPr>
      </p:pic>
      <p:pic>
        <p:nvPicPr>
          <p:cNvPr id="9" name="Content Placeholder 8">
            <a:extLst>
              <a:ext uri="{FF2B5EF4-FFF2-40B4-BE49-F238E27FC236}">
                <a16:creationId xmlns:a16="http://schemas.microsoft.com/office/drawing/2014/main" id="{458E10FA-D569-4EDE-A5F9-D0882661E0AF}"/>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36000"/>
                    </a14:imgEffect>
                    <a14:imgEffect>
                      <a14:brightnessContrast contrast="33000"/>
                    </a14:imgEffect>
                  </a14:imgLayer>
                </a14:imgProps>
              </a:ext>
              <a:ext uri="{28A0092B-C50C-407E-A947-70E740481C1C}">
                <a14:useLocalDpi xmlns:a14="http://schemas.microsoft.com/office/drawing/2010/main" val="0"/>
              </a:ext>
            </a:extLst>
          </a:blip>
          <a:srcRect t="3646" r="66590"/>
          <a:stretch/>
        </p:blipFill>
        <p:spPr>
          <a:xfrm>
            <a:off x="5494063" y="13447"/>
            <a:ext cx="3618561" cy="6840071"/>
          </a:xfrm>
          <a:prstGeom prst="rect">
            <a:avLst/>
          </a:prstGeom>
        </p:spPr>
      </p:pic>
    </p:spTree>
    <p:extLst>
      <p:ext uri="{BB962C8B-B14F-4D97-AF65-F5344CB8AC3E}">
        <p14:creationId xmlns:p14="http://schemas.microsoft.com/office/powerpoint/2010/main" val="9378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sz="36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MRI Scan of the Spine</a:t>
            </a:r>
          </a:p>
        </p:txBody>
      </p:sp>
      <p:sp>
        <p:nvSpPr>
          <p:cNvPr id="3" name="Content Placeholder 2"/>
          <p:cNvSpPr>
            <a:spLocks noGrp="1"/>
          </p:cNvSpPr>
          <p:nvPr>
            <p:ph idx="1"/>
          </p:nvPr>
        </p:nvSpPr>
        <p:spPr>
          <a:xfrm>
            <a:off x="457200" y="918882"/>
            <a:ext cx="4114800" cy="5664480"/>
          </a:xfrm>
        </p:spPr>
        <p:txBody>
          <a:bodyPr>
            <a:normAutofit fontScale="85000" lnSpcReduction="10000"/>
          </a:bodyPr>
          <a:lstStyle/>
          <a:p>
            <a:pPr>
              <a:lnSpc>
                <a:spcPct val="150000"/>
              </a:lnSpc>
            </a:pPr>
            <a:r>
              <a:rPr lang="en-US" sz="2000" dirty="0">
                <a:latin typeface="Times New Roman" pitchFamily="18" charset="0"/>
                <a:cs typeface="Times New Roman" pitchFamily="18" charset="0"/>
              </a:rPr>
              <a:t>Magnetic resonance imaging (MRI) is a highly sensitive and specific imaging technique that yields comprehensive images of </a:t>
            </a:r>
            <a:r>
              <a:rPr lang="en-US" sz="2000" b="1" dirty="0">
                <a:latin typeface="Times New Roman" pitchFamily="18" charset="0"/>
                <a:cs typeface="Times New Roman" pitchFamily="18" charset="0"/>
              </a:rPr>
              <a:t>the structure, function, and composition of tissues in the body.</a:t>
            </a:r>
            <a:r>
              <a:rPr lang="en-US" sz="2000" dirty="0">
                <a:latin typeface="Times New Roman" pitchFamily="18" charset="0"/>
                <a:cs typeface="Times New Roman" pitchFamily="18" charset="0"/>
              </a:rPr>
              <a:t> The technique uses a strong magnet, radio waves, and a computer to generate detailed images of the body. In the spine, an MRI scan can reveal thorough details </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of the joints, muscles, tendons, ligaments, spinal discs, spinal nerve roots, and the spinal cord.</a:t>
            </a:r>
          </a:p>
        </p:txBody>
      </p:sp>
      <p:pic>
        <p:nvPicPr>
          <p:cNvPr id="5" name="Picture 4">
            <a:extLst>
              <a:ext uri="{FF2B5EF4-FFF2-40B4-BE49-F238E27FC236}">
                <a16:creationId xmlns:a16="http://schemas.microsoft.com/office/drawing/2014/main" id="{320FC5C2-8A94-4962-8AC1-1B0C72D7CBAF}"/>
              </a:ext>
            </a:extLst>
          </p:cNvPr>
          <p:cNvPicPr>
            <a:picLocks noChangeAspect="1"/>
          </p:cNvPicPr>
          <p:nvPr/>
        </p:nvPicPr>
        <p:blipFill rotWithShape="1">
          <a:blip r:embed="rId2">
            <a:extLst>
              <a:ext uri="{28A0092B-C50C-407E-A947-70E740481C1C}">
                <a14:useLocalDpi xmlns:a14="http://schemas.microsoft.com/office/drawing/2010/main" val="0"/>
              </a:ext>
            </a:extLst>
          </a:blip>
          <a:srcRect r="50854"/>
          <a:stretch/>
        </p:blipFill>
        <p:spPr>
          <a:xfrm>
            <a:off x="5029201" y="918882"/>
            <a:ext cx="3200400" cy="5486400"/>
          </a:xfrm>
          <a:prstGeom prst="rect">
            <a:avLst/>
          </a:prstGeom>
        </p:spPr>
      </p:pic>
    </p:spTree>
    <p:extLst>
      <p:ext uri="{BB962C8B-B14F-4D97-AF65-F5344CB8AC3E}">
        <p14:creationId xmlns:p14="http://schemas.microsoft.com/office/powerpoint/2010/main" val="228468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5506"/>
            <a:ext cx="7620000" cy="1143000"/>
          </a:xfrm>
        </p:spPr>
        <p:txBody>
          <a:bodyPr/>
          <a:lstStyle/>
          <a:p>
            <a:r>
              <a:rPr lang="en-US" sz="32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rPr>
              <a:t>TO recapitulate Spinal MRI imaging</a:t>
            </a:r>
          </a:p>
        </p:txBody>
      </p:sp>
      <p:sp>
        <p:nvSpPr>
          <p:cNvPr id="3" name="Content Placeholder 2"/>
          <p:cNvSpPr>
            <a:spLocks noGrp="1"/>
          </p:cNvSpPr>
          <p:nvPr>
            <p:ph idx="1"/>
          </p:nvPr>
        </p:nvSpPr>
        <p:spPr>
          <a:xfrm>
            <a:off x="0" y="1028700"/>
            <a:ext cx="6096000" cy="4800600"/>
          </a:xfrm>
        </p:spPr>
        <p:txBody>
          <a:bodyPr>
            <a:noAutofit/>
          </a:bodyPr>
          <a:lstStyle/>
          <a:p>
            <a:pPr marL="114300" indent="0">
              <a:buNone/>
            </a:pPr>
            <a:r>
              <a:rPr lang="en-US" sz="2400" b="1" dirty="0">
                <a:latin typeface="Times New Roman" panose="02020603050405020304" pitchFamily="18" charset="0"/>
                <a:cs typeface="Times New Roman" pitchFamily="18" charset="0"/>
              </a:rPr>
              <a:t>Degenerative diseases </a:t>
            </a:r>
          </a:p>
          <a:p>
            <a:pPr marL="411480" lvl="1" indent="0">
              <a:buNone/>
            </a:pPr>
            <a:r>
              <a:rPr lang="en-US" b="1" dirty="0">
                <a:latin typeface="Times New Roman" pitchFamily="18" charset="0"/>
                <a:cs typeface="Times New Roman" pitchFamily="18" charset="0"/>
              </a:rPr>
              <a:t>1- spinal canal stenosis </a:t>
            </a:r>
          </a:p>
          <a:p>
            <a:pPr marL="411480" lvl="1" indent="0">
              <a:buNone/>
            </a:pPr>
            <a:r>
              <a:rPr lang="en-US" b="1" dirty="0">
                <a:latin typeface="Times New Roman" pitchFamily="18" charset="0"/>
                <a:cs typeface="Times New Roman" pitchFamily="18" charset="0"/>
              </a:rPr>
              <a:t>2- Disk lesions </a:t>
            </a:r>
          </a:p>
          <a:p>
            <a:pPr marL="411480" lvl="1" indent="0">
              <a:buNone/>
            </a:pPr>
            <a:r>
              <a:rPr lang="en-US" b="1" dirty="0">
                <a:latin typeface="Times New Roman" pitchFamily="18" charset="0"/>
                <a:cs typeface="Times New Roman" pitchFamily="18" charset="0"/>
              </a:rPr>
              <a:t>3- Bone marrow change </a:t>
            </a:r>
          </a:p>
          <a:p>
            <a:pPr marL="411480" lvl="1" indent="0">
              <a:buNone/>
            </a:pPr>
            <a:r>
              <a:rPr lang="en-US" b="1" dirty="0">
                <a:latin typeface="Times New Roman" pitchFamily="18" charset="0"/>
                <a:cs typeface="Times New Roman" pitchFamily="18" charset="0"/>
              </a:rPr>
              <a:t>4- Spinal instability </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itchFamily="18" charset="0"/>
              </a:rPr>
              <a:t>spondylolisthesis</a:t>
            </a:r>
            <a:r>
              <a:rPr lang="en-US" b="1" dirty="0">
                <a:latin typeface="Times New Roman" panose="02020603050405020304" pitchFamily="18" charset="0"/>
                <a:cs typeface="Times New Roman" pitchFamily="18" charset="0"/>
              </a:rPr>
              <a:t> (</a:t>
            </a:r>
            <a:r>
              <a:rPr lang="en-US" b="1" dirty="0" err="1">
                <a:latin typeface="Times New Roman" panose="02020603050405020304" pitchFamily="18" charset="0"/>
                <a:cs typeface="Times New Roman" pitchFamily="18" charset="0"/>
              </a:rPr>
              <a:t>antrolisthesis</a:t>
            </a:r>
            <a:r>
              <a:rPr lang="en-US" b="1" dirty="0">
                <a:latin typeface="Times New Roman" panose="02020603050405020304" pitchFamily="18" charset="0"/>
                <a:cs typeface="Times New Roman" pitchFamily="18" charset="0"/>
              </a:rPr>
              <a:t> , </a:t>
            </a:r>
            <a:r>
              <a:rPr lang="en-US" b="1" dirty="0" err="1">
                <a:latin typeface="Times New Roman" panose="02020603050405020304" pitchFamily="18" charset="0"/>
                <a:cs typeface="Times New Roman" pitchFamily="18" charset="0"/>
              </a:rPr>
              <a:t>Retrolisthesis</a:t>
            </a:r>
            <a:r>
              <a:rPr lang="en-US" b="1" dirty="0">
                <a:latin typeface="Times New Roman" pitchFamily="18" charset="0"/>
                <a:cs typeface="Times New Roman" pitchFamily="18" charset="0"/>
              </a:rPr>
              <a:t> ) </a:t>
            </a:r>
          </a:p>
          <a:p>
            <a:pPr marL="411480" lvl="1" indent="0">
              <a:buNone/>
            </a:pPr>
            <a:r>
              <a:rPr lang="en-US" b="1" dirty="0">
                <a:latin typeface="Times New Roman" pitchFamily="18" charset="0"/>
                <a:cs typeface="Times New Roman" pitchFamily="18" charset="0"/>
              </a:rPr>
              <a:t>5- cord pathology </a:t>
            </a:r>
          </a:p>
          <a:p>
            <a:pPr marL="114300" indent="0">
              <a:buNone/>
            </a:pPr>
            <a:endParaRPr lang="en-US" sz="2400" b="1" dirty="0">
              <a:latin typeface="Times New Roman" panose="02020603050405020304" pitchFamily="18" charset="0"/>
              <a:cs typeface="Times New Roman" pitchFamily="18" charset="0"/>
            </a:endParaRPr>
          </a:p>
          <a:p>
            <a:r>
              <a:rPr lang="en-US" sz="2400" dirty="0">
                <a:latin typeface="Times New Roman" panose="02020603050405020304" pitchFamily="18" charset="0"/>
                <a:cs typeface="Times New Roman" panose="02020603050405020304" pitchFamily="18" charset="0"/>
              </a:rPr>
              <a:t>Loss of water→↓ T2 signal </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MRI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Loss of height → narrowing of disc space </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X ray, MR, CT?</a:t>
            </a:r>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Intradiscal air ( vacuum phenomena) [CT] </a:t>
            </a:r>
          </a:p>
          <a:p>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58899B3-162C-4FFC-8E0B-3D73209771C2}"/>
              </a:ext>
            </a:extLst>
          </p:cNvPr>
          <p:cNvPicPr>
            <a:picLocks noChangeAspect="1"/>
          </p:cNvPicPr>
          <p:nvPr/>
        </p:nvPicPr>
        <p:blipFill rotWithShape="1">
          <a:blip r:embed="rId2">
            <a:extLst>
              <a:ext uri="{28A0092B-C50C-407E-A947-70E740481C1C}">
                <a14:useLocalDpi xmlns:a14="http://schemas.microsoft.com/office/drawing/2010/main" val="0"/>
              </a:ext>
            </a:extLst>
          </a:blip>
          <a:srcRect l="38010" r="22866"/>
          <a:stretch/>
        </p:blipFill>
        <p:spPr>
          <a:xfrm>
            <a:off x="6568888" y="234687"/>
            <a:ext cx="2552700" cy="6524701"/>
          </a:xfrm>
          <a:prstGeom prst="rect">
            <a:avLst/>
          </a:prstGeom>
        </p:spPr>
      </p:pic>
    </p:spTree>
    <p:extLst>
      <p:ext uri="{BB962C8B-B14F-4D97-AF65-F5344CB8AC3E}">
        <p14:creationId xmlns:p14="http://schemas.microsoft.com/office/powerpoint/2010/main" val="164080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A796-4021-4B9B-8C0B-804E6AF3E394}"/>
              </a:ext>
            </a:extLst>
          </p:cNvPr>
          <p:cNvSpPr>
            <a:spLocks noGrp="1"/>
          </p:cNvSpPr>
          <p:nvPr>
            <p:ph type="title"/>
          </p:nvPr>
        </p:nvSpPr>
        <p:spPr>
          <a:xfrm>
            <a:off x="457200" y="3048000"/>
            <a:ext cx="7620000" cy="1143000"/>
          </a:xfrm>
        </p:spPr>
        <p:txBody>
          <a:bodyPr/>
          <a:lstStyle/>
          <a:p>
            <a:pPr algn="ctr"/>
            <a:r>
              <a:rPr lang="en-US" sz="4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Myelography</a:t>
            </a:r>
            <a:br>
              <a:rPr lang="en-US" sz="4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n-US" dirty="0">
              <a:solidFill>
                <a:schemeClr val="tx1"/>
              </a:solidFill>
            </a:endParaRPr>
          </a:p>
        </p:txBody>
      </p:sp>
    </p:spTree>
    <p:extLst>
      <p:ext uri="{BB962C8B-B14F-4D97-AF65-F5344CB8AC3E}">
        <p14:creationId xmlns:p14="http://schemas.microsoft.com/office/powerpoint/2010/main" val="40756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2" name="Rectangle 1"/>
          <p:cNvSpPr/>
          <p:nvPr/>
        </p:nvSpPr>
        <p:spPr>
          <a:xfrm>
            <a:off x="408139" y="944991"/>
            <a:ext cx="7772400" cy="5565947"/>
          </a:xfrm>
          <a:prstGeom prst="rect">
            <a:avLst/>
          </a:prstGeom>
        </p:spPr>
        <p:txBody>
          <a:bodyPr wrap="square">
            <a:spAutoFit/>
          </a:bodyPr>
          <a:lstStyle/>
          <a:p>
            <a:pPr>
              <a:lnSpc>
                <a:spcPct val="150000"/>
              </a:lnSpc>
            </a:pPr>
            <a:r>
              <a:rPr lang="en-US" sz="2400" b="1" dirty="0" err="1">
                <a:latin typeface="Times New Roman" pitchFamily="18" charset="0"/>
                <a:cs typeface="Times New Roman" pitchFamily="18" charset="0"/>
              </a:rPr>
              <a:t>Myelography</a:t>
            </a:r>
            <a:r>
              <a:rPr lang="en-US" sz="2400" dirty="0">
                <a:latin typeface="Times New Roman" pitchFamily="18" charset="0"/>
                <a:cs typeface="Times New Roman" pitchFamily="18" charset="0"/>
              </a:rPr>
              <a:t> is a type of </a:t>
            </a:r>
            <a:r>
              <a:rPr lang="en-US" sz="2400" dirty="0">
                <a:latin typeface="Times New Roman" pitchFamily="18" charset="0"/>
                <a:cs typeface="Times New Roman" pitchFamily="18" charset="0"/>
                <a:hlinkClick r:id="rId2" tooltip="Radiography"/>
              </a:rPr>
              <a:t>radiographic</a:t>
            </a:r>
            <a:r>
              <a:rPr lang="en-US" sz="2400" dirty="0">
                <a:latin typeface="Times New Roman" pitchFamily="18" charset="0"/>
                <a:cs typeface="Times New Roman" pitchFamily="18" charset="0"/>
              </a:rPr>
              <a:t> examination that uses a </a:t>
            </a:r>
            <a:r>
              <a:rPr lang="en-US" sz="2400" dirty="0">
                <a:latin typeface="Times New Roman" pitchFamily="18" charset="0"/>
                <a:cs typeface="Times New Roman" pitchFamily="18" charset="0"/>
                <a:hlinkClick r:id="rId3" tooltip="Contrast medium"/>
              </a:rPr>
              <a:t>contrast medium</a:t>
            </a:r>
            <a:r>
              <a:rPr lang="en-US" sz="2400" dirty="0">
                <a:latin typeface="Times New Roman" pitchFamily="18" charset="0"/>
                <a:cs typeface="Times New Roman" pitchFamily="18" charset="0"/>
              </a:rPr>
              <a:t> to detect </a:t>
            </a:r>
            <a:r>
              <a:rPr lang="en-US" sz="2400" dirty="0">
                <a:latin typeface="Times New Roman" pitchFamily="18" charset="0"/>
                <a:cs typeface="Times New Roman" pitchFamily="18" charset="0"/>
                <a:hlinkClick r:id="rId4" tooltip="Pathology"/>
              </a:rPr>
              <a:t>pathology</a:t>
            </a:r>
            <a:r>
              <a:rPr lang="en-US" sz="2400" dirty="0">
                <a:latin typeface="Times New Roman" pitchFamily="18" charset="0"/>
                <a:cs typeface="Times New Roman" pitchFamily="18" charset="0"/>
              </a:rPr>
              <a:t> of the </a:t>
            </a:r>
            <a:r>
              <a:rPr lang="en-US" sz="2400" dirty="0">
                <a:latin typeface="Times New Roman" pitchFamily="18" charset="0"/>
                <a:cs typeface="Times New Roman" pitchFamily="18" charset="0"/>
                <a:hlinkClick r:id="rId5" tooltip="Spinal cord"/>
              </a:rPr>
              <a:t>spinal cord</a:t>
            </a:r>
            <a:r>
              <a:rPr lang="en-US" sz="2400" dirty="0">
                <a:latin typeface="Times New Roman" pitchFamily="18" charset="0"/>
                <a:cs typeface="Times New Roman" pitchFamily="18" charset="0"/>
              </a:rPr>
              <a:t>, including the location of a </a:t>
            </a:r>
            <a:r>
              <a:rPr lang="en-US" sz="2400" dirty="0">
                <a:latin typeface="Times New Roman" pitchFamily="18" charset="0"/>
                <a:cs typeface="Times New Roman" pitchFamily="18" charset="0"/>
                <a:hlinkClick r:id="rId6" tooltip="Spinal cord injury"/>
              </a:rPr>
              <a:t>spinal cord injury</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hlinkClick r:id="rId7" tooltip="Cyst"/>
              </a:rPr>
              <a:t>cysts</a:t>
            </a:r>
            <a:r>
              <a:rPr lang="en-US" sz="2400" dirty="0">
                <a:latin typeface="Times New Roman" pitchFamily="18" charset="0"/>
                <a:cs typeface="Times New Roman" pitchFamily="18" charset="0"/>
              </a:rPr>
              <a:t>, and </a:t>
            </a:r>
            <a:r>
              <a:rPr lang="en-US" sz="2400" dirty="0">
                <a:latin typeface="Times New Roman" pitchFamily="18" charset="0"/>
                <a:cs typeface="Times New Roman" pitchFamily="18" charset="0"/>
                <a:hlinkClick r:id="rId8" tooltip="Tumor"/>
              </a:rPr>
              <a:t>tumors</a:t>
            </a:r>
            <a:r>
              <a:rPr lang="en-US" sz="2400" dirty="0">
                <a:latin typeface="Times New Roman" pitchFamily="18" charset="0"/>
                <a:cs typeface="Times New Roman" pitchFamily="18" charset="0"/>
              </a:rPr>
              <a:t>. Historically the procedure involved the injection of a </a:t>
            </a:r>
            <a:r>
              <a:rPr lang="en-US" sz="2400" dirty="0" err="1">
                <a:latin typeface="Times New Roman" pitchFamily="18" charset="0"/>
                <a:cs typeface="Times New Roman" pitchFamily="18" charset="0"/>
                <a:hlinkClick r:id="rId9" tooltip="Radiocontrast agent"/>
              </a:rPr>
              <a:t>radiocontrast</a:t>
            </a:r>
            <a:r>
              <a:rPr lang="en-US" sz="2400" dirty="0">
                <a:latin typeface="Times New Roman" pitchFamily="18" charset="0"/>
                <a:cs typeface="Times New Roman" pitchFamily="18" charset="0"/>
                <a:hlinkClick r:id="rId9" tooltip="Radiocontrast agent"/>
              </a:rPr>
              <a:t> agent</a:t>
            </a:r>
            <a:r>
              <a:rPr lang="en-US" sz="2400" dirty="0">
                <a:latin typeface="Times New Roman" pitchFamily="18" charset="0"/>
                <a:cs typeface="Times New Roman" pitchFamily="18" charset="0"/>
              </a:rPr>
              <a:t> into the </a:t>
            </a:r>
            <a:r>
              <a:rPr lang="en-US" sz="2400" dirty="0">
                <a:latin typeface="Times New Roman" pitchFamily="18" charset="0"/>
                <a:cs typeface="Times New Roman" pitchFamily="18" charset="0"/>
                <a:hlinkClick r:id="rId10" tooltip="Cervical spine"/>
              </a:rPr>
              <a:t>cervical</a:t>
            </a:r>
            <a:r>
              <a:rPr lang="en-US" sz="2400" dirty="0">
                <a:latin typeface="Times New Roman" pitchFamily="18" charset="0"/>
                <a:cs typeface="Times New Roman" pitchFamily="18" charset="0"/>
              </a:rPr>
              <a:t> or </a:t>
            </a:r>
            <a:r>
              <a:rPr lang="en-US" sz="2400" dirty="0">
                <a:latin typeface="Times New Roman" pitchFamily="18" charset="0"/>
                <a:cs typeface="Times New Roman" pitchFamily="18" charset="0"/>
                <a:hlinkClick r:id="rId11" tooltip="Lumbar spine"/>
              </a:rPr>
              <a:t>lumbar spine</a:t>
            </a:r>
            <a:r>
              <a:rPr lang="en-US" sz="2400" dirty="0">
                <a:latin typeface="Times New Roman" pitchFamily="18" charset="0"/>
                <a:cs typeface="Times New Roman" pitchFamily="18" charset="0"/>
              </a:rPr>
              <a:t>, followed by several </a:t>
            </a:r>
            <a:r>
              <a:rPr lang="en-US" sz="2400" dirty="0">
                <a:latin typeface="Times New Roman" pitchFamily="18" charset="0"/>
                <a:cs typeface="Times New Roman" pitchFamily="18" charset="0"/>
                <a:hlinkClick r:id="rId12" tooltip="Projectional radiography"/>
              </a:rPr>
              <a:t>X-ray projections</a:t>
            </a:r>
            <a:r>
              <a:rPr lang="en-US" sz="2400" dirty="0">
                <a:latin typeface="Times New Roman" pitchFamily="18" charset="0"/>
                <a:cs typeface="Times New Roman" pitchFamily="18" charset="0"/>
              </a:rPr>
              <a:t>. Today, </a:t>
            </a:r>
            <a:r>
              <a:rPr lang="en-US" sz="2400" dirty="0" err="1">
                <a:latin typeface="Times New Roman" pitchFamily="18" charset="0"/>
                <a:cs typeface="Times New Roman" pitchFamily="18" charset="0"/>
              </a:rPr>
              <a:t>myelography</a:t>
            </a:r>
            <a:r>
              <a:rPr lang="en-US" sz="2400" dirty="0">
                <a:latin typeface="Times New Roman" pitchFamily="18" charset="0"/>
                <a:cs typeface="Times New Roman" pitchFamily="18" charset="0"/>
              </a:rPr>
              <a:t> has largely been replaced by the </a:t>
            </a:r>
            <a:r>
              <a:rPr lang="en-US" sz="2400" dirty="0">
                <a:latin typeface="Times New Roman" pitchFamily="18" charset="0"/>
                <a:cs typeface="Times New Roman" pitchFamily="18" charset="0"/>
                <a:hlinkClick r:id="rId13" tooltip="Magnetic resonance myelography"/>
              </a:rPr>
              <a:t>use of MRI scans</a:t>
            </a:r>
            <a:r>
              <a:rPr lang="en-US" sz="2400" dirty="0">
                <a:latin typeface="Times New Roman" pitchFamily="18" charset="0"/>
                <a:cs typeface="Times New Roman" pitchFamily="18" charset="0"/>
              </a:rPr>
              <a:t>, although the technique is still sometimes used under certain circumstances – though now usually in conjunction with </a:t>
            </a:r>
            <a:r>
              <a:rPr lang="en-US" sz="2400" dirty="0">
                <a:latin typeface="Times New Roman" pitchFamily="18" charset="0"/>
                <a:cs typeface="Times New Roman" pitchFamily="18" charset="0"/>
                <a:hlinkClick r:id="rId14" tooltip="Computed tomography"/>
              </a:rPr>
              <a:t>CT</a:t>
            </a:r>
            <a:r>
              <a:rPr lang="en-US" sz="2400" dirty="0">
                <a:latin typeface="Times New Roman" pitchFamily="18" charset="0"/>
                <a:cs typeface="Times New Roman" pitchFamily="18" charset="0"/>
              </a:rPr>
              <a:t> rather than X-ray projections.</a:t>
            </a:r>
          </a:p>
        </p:txBody>
      </p:sp>
      <p:sp>
        <p:nvSpPr>
          <p:cNvPr id="3" name="Rectangle 2"/>
          <p:cNvSpPr/>
          <p:nvPr/>
        </p:nvSpPr>
        <p:spPr>
          <a:xfrm>
            <a:off x="2590800" y="298660"/>
            <a:ext cx="2685351" cy="646331"/>
          </a:xfrm>
          <a:prstGeom prst="rect">
            <a:avLst/>
          </a:prstGeom>
        </p:spPr>
        <p:txBody>
          <a:bodyPr wrap="none">
            <a:spAutoFit/>
          </a:bodyPr>
          <a:lstStyle/>
          <a:p>
            <a:pPr algn="ctr"/>
            <a:r>
              <a:rPr lang="en-US" sz="3600" b="1" spc="-100" dirty="0">
                <a:latin typeface="Times New Roman" pitchFamily="18" charset="0"/>
                <a:cs typeface="Times New Roman" pitchFamily="18" charset="0"/>
              </a:rPr>
              <a:t>Myelography</a:t>
            </a:r>
          </a:p>
        </p:txBody>
      </p:sp>
    </p:spTree>
    <p:extLst>
      <p:ext uri="{BB962C8B-B14F-4D97-AF65-F5344CB8AC3E}">
        <p14:creationId xmlns:p14="http://schemas.microsoft.com/office/powerpoint/2010/main" val="169335587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6208751" cy="646331"/>
          </a:xfrm>
          <a:prstGeom prst="rect">
            <a:avLst/>
          </a:prstGeom>
        </p:spPr>
        <p:txBody>
          <a:bodyPr wrap="none">
            <a:spAutoFit/>
          </a:bodyPr>
          <a:lstStyle/>
          <a:p>
            <a:r>
              <a:rPr lang="en-US" sz="3600" b="1" spc="-100" dirty="0">
                <a:effectLst>
                  <a:outerShdw blurRad="38100" dist="38100" dir="2700000" algn="tl">
                    <a:srgbClr val="000000">
                      <a:alpha val="43137"/>
                    </a:srgbClr>
                  </a:outerShdw>
                </a:effectLst>
                <a:latin typeface="Times New Roman" pitchFamily="18" charset="0"/>
                <a:cs typeface="Times New Roman" pitchFamily="18" charset="0"/>
              </a:rPr>
              <a:t>CERVICAL MYELOGRAPHY</a:t>
            </a:r>
          </a:p>
        </p:txBody>
      </p:sp>
      <p:sp>
        <p:nvSpPr>
          <p:cNvPr id="3" name="Rectangle 2"/>
          <p:cNvSpPr/>
          <p:nvPr/>
        </p:nvSpPr>
        <p:spPr>
          <a:xfrm>
            <a:off x="381000" y="1371600"/>
            <a:ext cx="7543800" cy="3903954"/>
          </a:xfrm>
          <a:prstGeom prst="rect">
            <a:avLst/>
          </a:prstGeom>
        </p:spPr>
        <p:txBody>
          <a:bodyPr wrap="square">
            <a:spAutoFit/>
          </a:bodyPr>
          <a:lstStyle/>
          <a:p>
            <a:pPr>
              <a:lnSpc>
                <a:spcPct val="150000"/>
              </a:lnSpc>
            </a:pPr>
            <a:r>
              <a:rPr lang="en-US" sz="2400" dirty="0">
                <a:latin typeface="Times New Roman" pitchFamily="18" charset="0"/>
                <a:cs typeface="Times New Roman" pitchFamily="18" charset="0"/>
              </a:rPr>
              <a:t>This may be performed by introduction of contrast medium into the </a:t>
            </a:r>
            <a:r>
              <a:rPr lang="en-US" sz="2400" dirty="0" err="1">
                <a:latin typeface="Times New Roman" pitchFamily="18" charset="0"/>
                <a:cs typeface="Times New Roman" pitchFamily="18" charset="0"/>
              </a:rPr>
              <a:t>thecal</a:t>
            </a:r>
            <a:r>
              <a:rPr lang="en-US" sz="2400" dirty="0">
                <a:latin typeface="Times New Roman" pitchFamily="18" charset="0"/>
                <a:cs typeface="Times New Roman" pitchFamily="18" charset="0"/>
              </a:rPr>
              <a:t> sac by lumbar puncture and then run up to the cervical spine, or by direct cervical puncture at C1/2.</a:t>
            </a:r>
          </a:p>
          <a:p>
            <a:pPr>
              <a:lnSpc>
                <a:spcPct val="150000"/>
              </a:lnSpc>
            </a:pPr>
            <a:endParaRPr lang="en-US" sz="2400" dirty="0">
              <a:latin typeface="Times New Roman" pitchFamily="18" charset="0"/>
              <a:cs typeface="Times New Roman" pitchFamily="18" charset="0"/>
            </a:endParaRPr>
          </a:p>
          <a:p>
            <a:pPr>
              <a:lnSpc>
                <a:spcPct val="150000"/>
              </a:lnSpc>
            </a:pPr>
            <a:r>
              <a:rPr lang="en-US" sz="2400" b="1" u="sng" dirty="0">
                <a:latin typeface="Times New Roman" pitchFamily="18" charset="0"/>
                <a:cs typeface="Times New Roman" pitchFamily="18" charset="0"/>
              </a:rPr>
              <a:t>Indications</a:t>
            </a:r>
          </a:p>
          <a:p>
            <a:pPr>
              <a:lnSpc>
                <a:spcPct val="150000"/>
              </a:lnSpc>
            </a:pPr>
            <a:r>
              <a:rPr lang="en-US" sz="2400" dirty="0">
                <a:latin typeface="Times New Roman" pitchFamily="18" charset="0"/>
                <a:cs typeface="Times New Roman" pitchFamily="18" charset="0"/>
              </a:rPr>
              <a:t>Suspected spinal cord pathology or root compression in patients unable or unwilling to undergo MRI imaging.</a:t>
            </a:r>
          </a:p>
        </p:txBody>
      </p:sp>
    </p:spTree>
    <p:extLst>
      <p:ext uri="{BB962C8B-B14F-4D97-AF65-F5344CB8AC3E}">
        <p14:creationId xmlns:p14="http://schemas.microsoft.com/office/powerpoint/2010/main" val="15341551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600200"/>
            <a:ext cx="7467600" cy="4154984"/>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cervical region to allow diagnostic quality radiographs, which were performed on the fluoroscopy table.  Cervical myelography is therefore most easily, and safely, performed as a lumbar injection, at the level of the cauda equina, and then running the contrast up into the cervical region.</a:t>
            </a: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Cervical puncture is indicated where there is severe lumbar disease, which may restrict the flow of contrast medium and may make lumbar puncture difficult, and when there is thoracic spinal canal stenosis..</a:t>
            </a:r>
          </a:p>
        </p:txBody>
      </p:sp>
      <p:sp>
        <p:nvSpPr>
          <p:cNvPr id="6" name="Rectangle 5"/>
          <p:cNvSpPr/>
          <p:nvPr/>
        </p:nvSpPr>
        <p:spPr>
          <a:xfrm>
            <a:off x="137160" y="152400"/>
            <a:ext cx="8003177" cy="1200329"/>
          </a:xfrm>
          <a:prstGeom prst="rect">
            <a:avLst/>
          </a:prstGeom>
        </p:spPr>
        <p:txBody>
          <a:bodyPr wrap="square">
            <a:spAutoFit/>
          </a:bodyPr>
          <a:lstStyle/>
          <a:p>
            <a:r>
              <a:rPr lang="en-US" sz="3600" b="1" spc="-100" dirty="0">
                <a:effectLst>
                  <a:outerShdw blurRad="38100" dist="38100" dir="2700000" algn="tl">
                    <a:srgbClr val="000000">
                      <a:alpha val="43137"/>
                    </a:srgbClr>
                  </a:outerShdw>
                </a:effectLst>
                <a:latin typeface="Times New Roman" pitchFamily="18" charset="0"/>
                <a:cs typeface="Times New Roman" pitchFamily="18" charset="0"/>
              </a:rPr>
              <a:t>Lateral Cervical C1/2 Puncture Versus Lumbar Injection</a:t>
            </a:r>
          </a:p>
        </p:txBody>
      </p:sp>
    </p:spTree>
    <p:extLst>
      <p:ext uri="{BB962C8B-B14F-4D97-AF65-F5344CB8AC3E}">
        <p14:creationId xmlns:p14="http://schemas.microsoft.com/office/powerpoint/2010/main" val="274156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077200" cy="6124754"/>
          </a:xfrm>
          <a:prstGeom prst="rect">
            <a:avLst/>
          </a:prstGeom>
        </p:spPr>
        <p:txBody>
          <a:bodyPr wrap="square">
            <a:spAutoFit/>
          </a:bodyPr>
          <a:lstStyle/>
          <a:p>
            <a:r>
              <a:rPr lang="en-US" sz="2800" b="1" spc="-100" dirty="0">
                <a:effectLst>
                  <a:outerShdw blurRad="38100" dist="38100" dir="2700000" algn="tl">
                    <a:srgbClr val="000000">
                      <a:alpha val="43137"/>
                    </a:srgbClr>
                  </a:outerShdw>
                </a:effectLst>
                <a:latin typeface="Times New Roman" pitchFamily="18" charset="0"/>
                <a:cs typeface="+mj-cs"/>
              </a:rPr>
              <a:t>Contrast Medium</a:t>
            </a:r>
          </a:p>
          <a:p>
            <a:pPr marL="342900" indent="-342900">
              <a:buFont typeface="Arial" pitchFamily="34" charset="0"/>
              <a:buChar char="•"/>
            </a:pPr>
            <a:r>
              <a:rPr lang="en-US" sz="2400" dirty="0">
                <a:latin typeface="Times New Roman" pitchFamily="18" charset="0"/>
                <a:cs typeface="Times New Roman" pitchFamily="18" charset="0"/>
              </a:rPr>
              <a:t>Non-ionic contrast medium is used with a total dose not exceeding 10 mL of contrast medium (a concentration of 300 mg mL−1).</a:t>
            </a:r>
          </a:p>
          <a:p>
            <a:r>
              <a:rPr lang="en-US" sz="2800" b="1" spc="-100" dirty="0">
                <a:effectLst>
                  <a:outerShdw blurRad="38100" dist="38100" dir="2700000" algn="tl">
                    <a:srgbClr val="000000">
                      <a:alpha val="43137"/>
                    </a:srgbClr>
                  </a:outerShdw>
                </a:effectLst>
                <a:latin typeface="Times New Roman" pitchFamily="18" charset="0"/>
                <a:cs typeface="+mj-cs"/>
              </a:rPr>
              <a:t>Equipment</a:t>
            </a:r>
          </a:p>
          <a:p>
            <a:pPr marL="342900" indent="-342900">
              <a:buFont typeface="Arial" pitchFamily="34" charset="0"/>
              <a:buChar char="•"/>
            </a:pPr>
            <a:r>
              <a:rPr lang="en-US" sz="2400" dirty="0">
                <a:latin typeface="Times New Roman" pitchFamily="18" charset="0"/>
                <a:cs typeface="Times New Roman" pitchFamily="18" charset="0"/>
              </a:rPr>
              <a:t>Tilting x-ray table with a C-arm fluoroscopic facility for screening and radiography in multiple planes.</a:t>
            </a:r>
          </a:p>
          <a:p>
            <a:endParaRPr lang="en-US" sz="2800" b="1" spc="-100" dirty="0">
              <a:effectLst>
                <a:outerShdw blurRad="38100" dist="38100" dir="2700000" algn="tl">
                  <a:srgbClr val="000000">
                    <a:alpha val="43137"/>
                  </a:srgbClr>
                </a:outerShdw>
              </a:effectLst>
              <a:latin typeface="Times New Roman" pitchFamily="18" charset="0"/>
              <a:cs typeface="+mj-cs"/>
            </a:endParaRPr>
          </a:p>
          <a:p>
            <a:r>
              <a:rPr lang="en-US" sz="2800" b="1" spc="-100" dirty="0">
                <a:effectLst>
                  <a:outerShdw blurRad="38100" dist="38100" dir="2700000" algn="tl">
                    <a:srgbClr val="000000">
                      <a:alpha val="43137"/>
                    </a:srgbClr>
                  </a:outerShdw>
                </a:effectLst>
                <a:latin typeface="Times New Roman" pitchFamily="18" charset="0"/>
                <a:cs typeface="+mj-cs"/>
              </a:rPr>
              <a:t>Radiographic Views</a:t>
            </a:r>
          </a:p>
          <a:p>
            <a:pPr marL="342900" indent="-342900">
              <a:buFont typeface="Arial" pitchFamily="34" charset="0"/>
              <a:buChar char="•"/>
            </a:pPr>
            <a:r>
              <a:rPr lang="en-US" sz="2000" dirty="0">
                <a:latin typeface="Times New Roman" pitchFamily="18" charset="0"/>
                <a:cs typeface="Times New Roman" pitchFamily="18" charset="0"/>
              </a:rPr>
              <a:t>After needle withdrawal, two </a:t>
            </a:r>
            <a:r>
              <a:rPr lang="en-US" sz="2000" dirty="0" err="1">
                <a:latin typeface="Times New Roman" pitchFamily="18" charset="0"/>
                <a:cs typeface="Times New Roman" pitchFamily="18" charset="0"/>
              </a:rPr>
              <a:t>antero</a:t>
            </a:r>
            <a:r>
              <a:rPr lang="en-US" sz="2000" dirty="0">
                <a:latin typeface="Times New Roman" pitchFamily="18" charset="0"/>
                <a:cs typeface="Times New Roman" pitchFamily="18" charset="0"/>
              </a:rPr>
              <a:t>-posterior (AP) radiographs are obtained, with the tube angulated cranially and caudally, in turn, along with both oblique views once again with cranial and caudal tube tilt.  lateral views are needed to ensure full assessment of the </a:t>
            </a:r>
            <a:r>
              <a:rPr lang="en-US" sz="2000" dirty="0" err="1">
                <a:latin typeface="Times New Roman" pitchFamily="18" charset="0"/>
                <a:cs typeface="Times New Roman" pitchFamily="18" charset="0"/>
              </a:rPr>
              <a:t>cervico</a:t>
            </a:r>
            <a:r>
              <a:rPr lang="en-US" sz="2000" dirty="0">
                <a:latin typeface="Times New Roman" pitchFamily="18" charset="0"/>
                <a:cs typeface="Times New Roman" pitchFamily="18" charset="0"/>
              </a:rPr>
              <a:t>-thoracic junction. </a:t>
            </a:r>
          </a:p>
          <a:p>
            <a:pPr marL="342900" indent="-342900">
              <a:buFont typeface="Arial" pitchFamily="34" charset="0"/>
              <a:buChar char="•"/>
            </a:pPr>
            <a:r>
              <a:rPr lang="en-US" sz="2000" dirty="0">
                <a:latin typeface="Times New Roman" pitchFamily="18" charset="0"/>
                <a:cs typeface="Times New Roman" pitchFamily="18" charset="0"/>
              </a:rPr>
              <a:t>Lastly, a further lateral view of the </a:t>
            </a:r>
            <a:r>
              <a:rPr lang="en-US" sz="2000" dirty="0" err="1">
                <a:latin typeface="Times New Roman" pitchFamily="18" charset="0"/>
                <a:cs typeface="Times New Roman" pitchFamily="18" charset="0"/>
              </a:rPr>
              <a:t>craniocervical</a:t>
            </a:r>
            <a:r>
              <a:rPr lang="en-US" sz="2000" dirty="0">
                <a:latin typeface="Times New Roman" pitchFamily="18" charset="0"/>
                <a:cs typeface="Times New Roman" pitchFamily="18" charset="0"/>
              </a:rPr>
              <a:t> junction is taken with mild neck flexion, because the extended neck position may prevent full visualization of the upper cervical cord up to the foramen magnum.</a:t>
            </a:r>
          </a:p>
        </p:txBody>
      </p:sp>
    </p:spTree>
    <p:extLst>
      <p:ext uri="{BB962C8B-B14F-4D97-AF65-F5344CB8AC3E}">
        <p14:creationId xmlns:p14="http://schemas.microsoft.com/office/powerpoint/2010/main" val="75676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0046" y="259332"/>
            <a:ext cx="5865708" cy="646331"/>
          </a:xfrm>
          <a:prstGeom prst="rect">
            <a:avLst/>
          </a:prstGeom>
        </p:spPr>
        <p:txBody>
          <a:bodyPr wrap="none">
            <a:spAutoFit/>
          </a:bodyPr>
          <a:lstStyle/>
          <a:p>
            <a:r>
              <a:rPr lang="en-US" sz="3600" b="1" spc="-100" dirty="0">
                <a:effectLst>
                  <a:outerShdw blurRad="38100" dist="38100" dir="2700000" algn="tl">
                    <a:srgbClr val="000000">
                      <a:alpha val="43137"/>
                    </a:srgbClr>
                  </a:outerShdw>
                </a:effectLst>
                <a:latin typeface="Times New Roman" pitchFamily="18" charset="0"/>
                <a:cs typeface="Times New Roman" pitchFamily="18" charset="0"/>
              </a:rPr>
              <a:t>LUMBAR MYELOGRAPHY</a:t>
            </a:r>
          </a:p>
        </p:txBody>
      </p:sp>
      <p:sp>
        <p:nvSpPr>
          <p:cNvPr id="6" name="Rectangle 5"/>
          <p:cNvSpPr/>
          <p:nvPr/>
        </p:nvSpPr>
        <p:spPr>
          <a:xfrm>
            <a:off x="76200" y="932557"/>
            <a:ext cx="8153400" cy="5565947"/>
          </a:xfrm>
          <a:prstGeom prst="rect">
            <a:avLst/>
          </a:prstGeom>
        </p:spPr>
        <p:txBody>
          <a:bodyPr wrap="square">
            <a:spAutoFit/>
          </a:bodyPr>
          <a:lstStyle/>
          <a:p>
            <a:pPr marL="285750" indent="-285750">
              <a:lnSpc>
                <a:spcPct val="150000"/>
              </a:lnSpc>
              <a:buFont typeface="Arial" pitchFamily="34" charset="0"/>
              <a:buChar char="•"/>
            </a:pPr>
            <a:r>
              <a:rPr lang="en-US" sz="2400" dirty="0">
                <a:latin typeface="Times New Roman" pitchFamily="18" charset="0"/>
                <a:cs typeface="Times New Roman" pitchFamily="18" charset="0"/>
              </a:rPr>
              <a:t>This procedure is to look for the level of spinal cord disease such as lumbar nerve root compression , cauda equina syndrome, </a:t>
            </a:r>
            <a:r>
              <a:rPr lang="en-US" sz="2400" dirty="0">
                <a:latin typeface="Times New Roman" pitchFamily="18" charset="0"/>
                <a:cs typeface="Times New Roman" pitchFamily="18" charset="0"/>
                <a:hlinkClick r:id="rId2" tooltip="Conus medullaris"/>
              </a:rPr>
              <a:t>conus medullaris </a:t>
            </a:r>
            <a:r>
              <a:rPr lang="en-US" sz="2400" dirty="0">
                <a:latin typeface="Times New Roman" pitchFamily="18" charset="0"/>
                <a:cs typeface="Times New Roman" pitchFamily="18" charset="0"/>
              </a:rPr>
              <a:t>lesions, and </a:t>
            </a:r>
            <a:r>
              <a:rPr lang="en-US" sz="2400" dirty="0">
                <a:latin typeface="Times New Roman" pitchFamily="18" charset="0"/>
                <a:cs typeface="Times New Roman" pitchFamily="18" charset="0"/>
                <a:hlinkClick r:id="rId3" tooltip="Spinal stenosis"/>
              </a:rPr>
              <a:t>spinal stenosis</a:t>
            </a:r>
            <a:r>
              <a:rPr lang="en-US" sz="2400" dirty="0">
                <a:latin typeface="Times New Roman" pitchFamily="18" charset="0"/>
                <a:cs typeface="Times New Roman" pitchFamily="18" charset="0"/>
              </a:rPr>
              <a:t>. This is done for those who are unwilling or unable to do MRI scan of the spine. </a:t>
            </a:r>
            <a:r>
              <a:rPr lang="en-US" sz="2400" dirty="0">
                <a:latin typeface="Times New Roman" pitchFamily="18" charset="0"/>
                <a:cs typeface="Times New Roman" pitchFamily="18" charset="0"/>
                <a:hlinkClick r:id="rId4" tooltip="Lumbar puncture"/>
              </a:rPr>
              <a:t>Lumbar puncture</a:t>
            </a:r>
            <a:r>
              <a:rPr lang="en-US" sz="2400" dirty="0">
                <a:latin typeface="Times New Roman" pitchFamily="18" charset="0"/>
                <a:cs typeface="Times New Roman" pitchFamily="18" charset="0"/>
              </a:rPr>
              <a:t> is done before injected contrast into the </a:t>
            </a:r>
            <a:r>
              <a:rPr lang="en-US" sz="2400" dirty="0">
                <a:latin typeface="Times New Roman" pitchFamily="18" charset="0"/>
                <a:cs typeface="Times New Roman" pitchFamily="18" charset="0"/>
                <a:hlinkClick r:id="rId5" tooltip="Thecal sac"/>
              </a:rPr>
              <a:t>thecal sac</a:t>
            </a:r>
            <a:r>
              <a:rPr lang="en-US" sz="2400" dirty="0">
                <a:latin typeface="Times New Roman" pitchFamily="18" charset="0"/>
                <a:cs typeface="Times New Roman" pitchFamily="18" charset="0"/>
              </a:rPr>
              <a:t>. </a:t>
            </a:r>
          </a:p>
          <a:p>
            <a:pPr marL="285750" indent="-285750">
              <a:lnSpc>
                <a:spcPct val="150000"/>
              </a:lnSpc>
              <a:buFont typeface="Arial" pitchFamily="34" charset="0"/>
              <a:buChar char="•"/>
            </a:pPr>
            <a:r>
              <a:rPr lang="en-US" sz="2400" dirty="0">
                <a:latin typeface="Times New Roman" pitchFamily="18" charset="0"/>
                <a:cs typeface="Times New Roman" pitchFamily="18" charset="0"/>
              </a:rPr>
              <a:t>The lumbar thecal sac is punctured at L2/3, L3/4 or L4/5. The higher levels tend to be away from the most common sites of disc herniation and stenosis, and therefore puncture may be easier.</a:t>
            </a:r>
          </a:p>
        </p:txBody>
      </p:sp>
    </p:spTree>
    <p:extLst>
      <p:ext uri="{BB962C8B-B14F-4D97-AF65-F5344CB8AC3E}">
        <p14:creationId xmlns:p14="http://schemas.microsoft.com/office/powerpoint/2010/main" val="375713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
            <a:ext cx="7924800" cy="6494085"/>
          </a:xfrm>
          <a:prstGeom prst="rect">
            <a:avLst/>
          </a:prstGeom>
        </p:spPr>
        <p:txBody>
          <a:bodyPr wrap="square">
            <a:spAutoFit/>
          </a:bodyPr>
          <a:lstStyle/>
          <a:p>
            <a:r>
              <a:rPr lang="en-US" sz="2800" b="1" spc="-100" dirty="0">
                <a:effectLst>
                  <a:outerShdw blurRad="38100" dist="38100" dir="2700000" algn="tl">
                    <a:srgbClr val="000000">
                      <a:alpha val="43137"/>
                    </a:srgbClr>
                  </a:outerShdw>
                </a:effectLst>
                <a:latin typeface="Times New Roman" pitchFamily="18" charset="0"/>
                <a:cs typeface="+mj-cs"/>
              </a:rPr>
              <a:t>Indications</a:t>
            </a:r>
          </a:p>
          <a:p>
            <a:pPr marL="457200" indent="-457200">
              <a:buFont typeface="Arial" pitchFamily="34" charset="0"/>
              <a:buChar char="•"/>
            </a:pPr>
            <a:r>
              <a:rPr lang="en-US" sz="2400" dirty="0">
                <a:latin typeface="Times New Roman" pitchFamily="18" charset="0"/>
                <a:cs typeface="Times New Roman" pitchFamily="18" charset="0"/>
              </a:rPr>
              <a:t>Suspected lumbar root or </a:t>
            </a:r>
            <a:r>
              <a:rPr lang="en-US" sz="2400" dirty="0" err="1">
                <a:latin typeface="Times New Roman" pitchFamily="18" charset="0"/>
                <a:cs typeface="Times New Roman" pitchFamily="18" charset="0"/>
              </a:rPr>
              <a:t>cauda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equina</a:t>
            </a:r>
            <a:r>
              <a:rPr lang="en-US" sz="2400" dirty="0">
                <a:latin typeface="Times New Roman" pitchFamily="18" charset="0"/>
                <a:cs typeface="Times New Roman" pitchFamily="18" charset="0"/>
              </a:rPr>
              <a:t> compression, spinal stenosis and </a:t>
            </a:r>
            <a:r>
              <a:rPr lang="en-US" sz="2400" dirty="0" err="1">
                <a:latin typeface="Times New Roman" pitchFamily="18" charset="0"/>
                <a:cs typeface="Times New Roman" pitchFamily="18" charset="0"/>
              </a:rPr>
              <a:t>conus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medullaris</a:t>
            </a:r>
            <a:r>
              <a:rPr lang="en-US" sz="2400" dirty="0">
                <a:latin typeface="Times New Roman" pitchFamily="18" charset="0"/>
                <a:cs typeface="Times New Roman" pitchFamily="18" charset="0"/>
              </a:rPr>
              <a:t> lesions in patients who are unable or unwilling to undergo MRI.</a:t>
            </a:r>
          </a:p>
          <a:p>
            <a:r>
              <a:rPr lang="en-US" sz="2800" b="1" spc="-100" dirty="0">
                <a:effectLst>
                  <a:outerShdw blurRad="38100" dist="38100" dir="2700000" algn="tl">
                    <a:srgbClr val="000000">
                      <a:alpha val="43137"/>
                    </a:srgbClr>
                  </a:outerShdw>
                </a:effectLst>
                <a:latin typeface="Times New Roman" pitchFamily="18" charset="0"/>
                <a:cs typeface="+mj-cs"/>
              </a:rPr>
              <a:t>Contraindications</a:t>
            </a:r>
          </a:p>
          <a:p>
            <a:pPr marL="285750" indent="-285750">
              <a:buFont typeface="Arial" pitchFamily="34" charset="0"/>
              <a:buChar char="•"/>
            </a:pPr>
            <a:r>
              <a:rPr lang="en-US" sz="2400" dirty="0">
                <a:latin typeface="Times New Roman" pitchFamily="18" charset="0"/>
                <a:cs typeface="Times New Roman" pitchFamily="18" charset="0"/>
              </a:rPr>
              <a:t>However, it is dangerous to do lumbar puncture in those who has raised intracranial pressure. For those who had recently done lumbar </a:t>
            </a:r>
            <a:r>
              <a:rPr lang="en-US" sz="2400" dirty="0" err="1">
                <a:latin typeface="Times New Roman" pitchFamily="18" charset="0"/>
                <a:cs typeface="Times New Roman" pitchFamily="18" charset="0"/>
              </a:rPr>
              <a:t>punctre</a:t>
            </a:r>
            <a:r>
              <a:rPr lang="en-US" sz="2400" dirty="0">
                <a:latin typeface="Times New Roman" pitchFamily="18" charset="0"/>
                <a:cs typeface="Times New Roman" pitchFamily="18" charset="0"/>
              </a:rPr>
              <a:t> in one week time, there may be some </a:t>
            </a:r>
            <a:r>
              <a:rPr lang="en-US" sz="2400" dirty="0">
                <a:latin typeface="Times New Roman" pitchFamily="18" charset="0"/>
                <a:cs typeface="Times New Roman" pitchFamily="18" charset="0"/>
                <a:hlinkClick r:id="rId2" tooltip="Cerebrospinal fluid"/>
              </a:rPr>
              <a:t>cerebrospinal fluid</a:t>
            </a:r>
            <a:r>
              <a:rPr lang="en-US" sz="2400" dirty="0">
                <a:latin typeface="Times New Roman" pitchFamily="18" charset="0"/>
                <a:cs typeface="Times New Roman" pitchFamily="18" charset="0"/>
              </a:rPr>
              <a:t> (CSF) accumulates in the </a:t>
            </a:r>
            <a:r>
              <a:rPr lang="en-US" sz="2400" dirty="0">
                <a:latin typeface="Times New Roman" pitchFamily="18" charset="0"/>
                <a:cs typeface="Times New Roman" pitchFamily="18" charset="0"/>
                <a:hlinkClick r:id="rId3" tooltip="Subdural space"/>
              </a:rPr>
              <a:t>subdural space</a:t>
            </a:r>
            <a:r>
              <a:rPr lang="en-US" sz="2400" dirty="0">
                <a:latin typeface="Times New Roman" pitchFamily="18" charset="0"/>
                <a:cs typeface="Times New Roman" pitchFamily="18" charset="0"/>
              </a:rPr>
              <a:t>. Thus needle maybe mistakenly inserted into subdural space rather than the targeted </a:t>
            </a:r>
            <a:r>
              <a:rPr lang="en-US" sz="2400" dirty="0">
                <a:latin typeface="Times New Roman" pitchFamily="18" charset="0"/>
                <a:cs typeface="Times New Roman" pitchFamily="18" charset="0"/>
                <a:hlinkClick r:id="rId4" tooltip="Subarachnoid space"/>
              </a:rPr>
              <a:t>subarachnoid space</a:t>
            </a:r>
            <a:r>
              <a:rPr lang="en-US" sz="2400" dirty="0">
                <a:latin typeface="Times New Roman" pitchFamily="18" charset="0"/>
                <a:cs typeface="Times New Roman" pitchFamily="18" charset="0"/>
              </a:rPr>
              <a:t>. </a:t>
            </a:r>
          </a:p>
          <a:p>
            <a:r>
              <a:rPr lang="en-US" sz="2800" b="1" spc="-100" dirty="0">
                <a:effectLst>
                  <a:outerShdw blurRad="38100" dist="38100" dir="2700000" algn="tl">
                    <a:srgbClr val="000000">
                      <a:alpha val="43137"/>
                    </a:srgbClr>
                  </a:outerShdw>
                </a:effectLst>
                <a:latin typeface="Times New Roman" pitchFamily="18" charset="0"/>
                <a:cs typeface="+mj-cs"/>
              </a:rPr>
              <a:t>Contrast Medium</a:t>
            </a:r>
          </a:p>
          <a:p>
            <a:pPr marL="457200" indent="-457200">
              <a:buFont typeface="Arial" pitchFamily="34" charset="0"/>
              <a:buChar char="•"/>
            </a:pPr>
            <a:r>
              <a:rPr lang="en-US" sz="2400" dirty="0">
                <a:latin typeface="Times New Roman" pitchFamily="18" charset="0"/>
                <a:cs typeface="Times New Roman" pitchFamily="18" charset="0"/>
              </a:rPr>
              <a:t>The contrast medium is the same as that used for cervical </a:t>
            </a:r>
            <a:r>
              <a:rPr lang="en-US" sz="2400" dirty="0" err="1">
                <a:latin typeface="Times New Roman" pitchFamily="18" charset="0"/>
                <a:cs typeface="Times New Roman" pitchFamily="18" charset="0"/>
              </a:rPr>
              <a:t>myelography</a:t>
            </a:r>
            <a:r>
              <a:rPr lang="en-US" sz="2400" dirty="0">
                <a:latin typeface="Times New Roman" pitchFamily="18" charset="0"/>
                <a:cs typeface="Times New Roman" pitchFamily="18" charset="0"/>
              </a:rPr>
              <a:t>. The maximum dose is again the equivalent of 3 g of iodine, and may be given as 10 mL of contrast medium of 300 mg mL−1 concentration, or 12.5 mL of 240 mg mL−1.</a:t>
            </a:r>
          </a:p>
        </p:txBody>
      </p:sp>
    </p:spTree>
    <p:extLst>
      <p:ext uri="{BB962C8B-B14F-4D97-AF65-F5344CB8AC3E}">
        <p14:creationId xmlns:p14="http://schemas.microsoft.com/office/powerpoint/2010/main" val="381267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33400"/>
            <a:ext cx="7696200" cy="2800767"/>
          </a:xfrm>
          <a:prstGeom prst="rect">
            <a:avLst/>
          </a:prstGeom>
        </p:spPr>
        <p:txBody>
          <a:bodyPr wrap="square">
            <a:spAutoFit/>
          </a:bodyPr>
          <a:lstStyle/>
          <a:p>
            <a:r>
              <a:rPr lang="en-US" sz="2800" b="1" spc="-100" dirty="0">
                <a:effectLst>
                  <a:outerShdw blurRad="38100" dist="38100" dir="2700000" algn="tl">
                    <a:srgbClr val="000000">
                      <a:alpha val="43137"/>
                    </a:srgbClr>
                  </a:outerShdw>
                </a:effectLst>
                <a:latin typeface="Times New Roman" pitchFamily="18" charset="0"/>
                <a:cs typeface="+mj-cs"/>
              </a:rPr>
              <a:t>Radiographic Views</a:t>
            </a:r>
          </a:p>
          <a:p>
            <a:endParaRPr lang="en-US" sz="2800" b="1" spc="-100" dirty="0">
              <a:effectLst>
                <a:outerShdw blurRad="38100" dist="38100" dir="2700000" algn="tl">
                  <a:srgbClr val="000000">
                    <a:alpha val="43137"/>
                  </a:srgbClr>
                </a:outerShdw>
              </a:effectLst>
              <a:latin typeface="Times New Roman" pitchFamily="18" charset="0"/>
              <a:cs typeface="+mj-cs"/>
            </a:endParaRPr>
          </a:p>
          <a:p>
            <a:r>
              <a:rPr lang="en-US" sz="2400" dirty="0">
                <a:latin typeface="Times New Roman" pitchFamily="18" charset="0"/>
                <a:cs typeface="Times New Roman" pitchFamily="18" charset="0"/>
              </a:rPr>
              <a:t>1. AP and oblique views are obtained. (About 25 degrees of obliquity is typical</a:t>
            </a:r>
          </a:p>
          <a:p>
            <a:r>
              <a:rPr lang="en-US" sz="2400" dirty="0">
                <a:latin typeface="Times New Roman" pitchFamily="18" charset="0"/>
                <a:cs typeface="Times New Roman" pitchFamily="18" charset="0"/>
              </a:rPr>
              <a:t>2. Lateral view with a horizontal beam is useful, but further laterals in the erect or </a:t>
            </a:r>
            <a:r>
              <a:rPr lang="en-US" sz="2400" dirty="0" err="1">
                <a:latin typeface="Times New Roman" pitchFamily="18" charset="0"/>
                <a:cs typeface="Times New Roman" pitchFamily="18" charset="0"/>
              </a:rPr>
              <a:t>semierect</a:t>
            </a:r>
            <a:r>
              <a:rPr lang="en-US" sz="2400" dirty="0">
                <a:latin typeface="Times New Roman" pitchFamily="18" charset="0"/>
                <a:cs typeface="Times New Roman" pitchFamily="18" charset="0"/>
              </a:rPr>
              <a:t> position on flexion and extension.</a:t>
            </a:r>
          </a:p>
        </p:txBody>
      </p:sp>
    </p:spTree>
    <p:extLst>
      <p:ext uri="{BB962C8B-B14F-4D97-AF65-F5344CB8AC3E}">
        <p14:creationId xmlns:p14="http://schemas.microsoft.com/office/powerpoint/2010/main" val="428553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14021"/>
            <a:ext cx="7696200" cy="4832092"/>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If the thoracic spine is the primary region of interest, the lumbar puncture injection is made with the patient lying on one side,  and the patient’s head supported on a bolster or pad to prevent contrast medium from running up into the head. </a:t>
            </a:r>
          </a:p>
          <a:p>
            <a:pPr marL="457200" indent="-457200">
              <a:buFont typeface="Arial" pitchFamily="34" charset="0"/>
              <a:buChar char="•"/>
            </a:pP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When the injection is complete, lateral radiographs may be taken, and the patient is then turned to lie supine. Further AP views are then taken.</a:t>
            </a:r>
          </a:p>
        </p:txBody>
      </p:sp>
      <p:sp>
        <p:nvSpPr>
          <p:cNvPr id="6" name="Rectangle 5"/>
          <p:cNvSpPr/>
          <p:nvPr/>
        </p:nvSpPr>
        <p:spPr>
          <a:xfrm>
            <a:off x="1066800" y="381000"/>
            <a:ext cx="6327373" cy="646331"/>
          </a:xfrm>
          <a:prstGeom prst="rect">
            <a:avLst/>
          </a:prstGeom>
        </p:spPr>
        <p:txBody>
          <a:bodyPr wrap="none">
            <a:spAutoFit/>
          </a:bodyPr>
          <a:lstStyle/>
          <a:p>
            <a:r>
              <a:rPr lang="en-US" sz="3600" b="1" spc="-100" dirty="0">
                <a:effectLst>
                  <a:outerShdw blurRad="38100" dist="38100" dir="2700000" algn="tl">
                    <a:srgbClr val="000000">
                      <a:alpha val="43137"/>
                    </a:srgbClr>
                  </a:outerShdw>
                </a:effectLst>
                <a:latin typeface="Times New Roman" pitchFamily="18" charset="0"/>
                <a:cs typeface="Times New Roman" pitchFamily="18" charset="0"/>
              </a:rPr>
              <a:t>THORACIC MYELOGRAPHY</a:t>
            </a:r>
          </a:p>
        </p:txBody>
      </p:sp>
    </p:spTree>
    <p:extLst>
      <p:ext uri="{BB962C8B-B14F-4D97-AF65-F5344CB8AC3E}">
        <p14:creationId xmlns:p14="http://schemas.microsoft.com/office/powerpoint/2010/main" val="110011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7620000" cy="4800600"/>
          </a:xfrm>
        </p:spPr>
        <p:txBody>
          <a:bodyPr>
            <a:normAutofit/>
          </a:bodyPr>
          <a:lstStyle/>
          <a:p>
            <a:r>
              <a:rPr lang="en-US" sz="2800" dirty="0">
                <a:latin typeface="Times New Roman" pitchFamily="18" charset="0"/>
                <a:cs typeface="Times New Roman" pitchFamily="18" charset="0"/>
              </a:rPr>
              <a:t>MRI produces detailed images without the use of ionizing radiation, making it a safer option compared to standard imaging techniques, like x-rays or computed tomography (CT) scans.</a:t>
            </a:r>
          </a:p>
          <a:p>
            <a:pPr marL="114300" indent="0">
              <a:buNone/>
            </a:pPr>
            <a:endParaRPr lang="en-US" sz="2800" dirty="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Spinal coil of the MRI </a:t>
            </a:r>
          </a:p>
        </p:txBody>
      </p:sp>
      <p:pic>
        <p:nvPicPr>
          <p:cNvPr id="4" name="Picture 3">
            <a:extLst>
              <a:ext uri="{FF2B5EF4-FFF2-40B4-BE49-F238E27FC236}">
                <a16:creationId xmlns:a16="http://schemas.microsoft.com/office/drawing/2014/main" id="{771F3ACF-BF6F-4822-BE35-9820BBDD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505200"/>
            <a:ext cx="4722159" cy="3157101"/>
          </a:xfrm>
          <a:prstGeom prst="rect">
            <a:avLst/>
          </a:prstGeom>
        </p:spPr>
      </p:pic>
    </p:spTree>
    <p:extLst>
      <p:ext uri="{BB962C8B-B14F-4D97-AF65-F5344CB8AC3E}">
        <p14:creationId xmlns:p14="http://schemas.microsoft.com/office/powerpoint/2010/main" val="2589616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915193" y="1295400"/>
            <a:ext cx="7313613" cy="3276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en-US" sz="4400" b="1" dirty="0">
                <a:ln w="10541" cmpd="sng">
                  <a:solidFill>
                    <a:schemeClr val="accent1">
                      <a:shade val="88000"/>
                      <a:satMod val="110000"/>
                    </a:schemeClr>
                  </a:solidFill>
                  <a:prstDash val="solid"/>
                </a:ln>
                <a:solidFill>
                  <a:schemeClr val="bg2">
                    <a:lumMod val="25000"/>
                  </a:schemeClr>
                </a:solidFill>
              </a:rPr>
              <a:t>THANK YOU</a:t>
            </a:r>
          </a:p>
          <a:p>
            <a:pPr>
              <a:lnSpc>
                <a:spcPct val="170000"/>
              </a:lnSpc>
            </a:pPr>
            <a:r>
              <a:rPr lang="en-US" sz="4400" b="1" dirty="0">
                <a:ln w="10541" cmpd="sng">
                  <a:solidFill>
                    <a:schemeClr val="accent1">
                      <a:shade val="88000"/>
                      <a:satMod val="110000"/>
                    </a:schemeClr>
                  </a:solidFill>
                  <a:prstDash val="solid"/>
                </a:ln>
                <a:solidFill>
                  <a:schemeClr val="bg2">
                    <a:lumMod val="25000"/>
                  </a:schemeClr>
                </a:solidFill>
              </a:rPr>
              <a:t>For you attention</a:t>
            </a:r>
          </a:p>
        </p:txBody>
      </p:sp>
    </p:spTree>
    <p:extLst>
      <p:ext uri="{BB962C8B-B14F-4D97-AF65-F5344CB8AC3E}">
        <p14:creationId xmlns:p14="http://schemas.microsoft.com/office/powerpoint/2010/main" val="2299686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228600"/>
            <a:ext cx="6400800" cy="6477000"/>
          </a:xfrm>
        </p:spPr>
        <p:txBody>
          <a:bodyPr>
            <a:normAutofit fontScale="85000" lnSpcReduction="10000"/>
          </a:bodyPr>
          <a:lstStyle/>
          <a:p>
            <a:r>
              <a:rPr lang="en-US" sz="3200" b="1" dirty="0">
                <a:effectLst>
                  <a:outerShdw blurRad="38100" dist="38100" dir="2700000" algn="tl">
                    <a:srgbClr val="000000">
                      <a:alpha val="43137"/>
                    </a:srgbClr>
                  </a:outerShdw>
                </a:effectLst>
                <a:latin typeface="Times New Roman" pitchFamily="18" charset="0"/>
                <a:cs typeface="Times New Roman" pitchFamily="18" charset="0"/>
              </a:rPr>
              <a:t>MRI may be recommended when the following conditions are suspected:</a:t>
            </a:r>
          </a:p>
          <a:p>
            <a:pPr>
              <a:lnSpc>
                <a:spcPct val="160000"/>
              </a:lnSpc>
            </a:pPr>
            <a:r>
              <a:rPr lang="en-US" sz="2400" dirty="0">
                <a:latin typeface="Times New Roman" pitchFamily="18" charset="0"/>
                <a:cs typeface="Times New Roman" pitchFamily="18" charset="0"/>
              </a:rPr>
              <a:t>Spinal cord compression in the neck due to conditions such as </a:t>
            </a:r>
            <a:r>
              <a:rPr lang="en-US" sz="2400" dirty="0">
                <a:latin typeface="Times New Roman" pitchFamily="18" charset="0"/>
                <a:cs typeface="Times New Roman" pitchFamily="18" charset="0"/>
                <a:hlinkClick r:id="rId2"/>
              </a:rPr>
              <a:t>cervical stenosis with myelopathy</a:t>
            </a:r>
            <a:endParaRPr lang="en-US" sz="2400" dirty="0">
              <a:latin typeface="Times New Roman" pitchFamily="18" charset="0"/>
              <a:cs typeface="Times New Roman" pitchFamily="18" charset="0"/>
            </a:endParaRPr>
          </a:p>
          <a:p>
            <a:pPr>
              <a:lnSpc>
                <a:spcPct val="160000"/>
              </a:lnSpc>
            </a:pPr>
            <a:r>
              <a:rPr lang="en-US" sz="2400" dirty="0">
                <a:latin typeface="Times New Roman" pitchFamily="18" charset="0"/>
                <a:cs typeface="Times New Roman" pitchFamily="18" charset="0"/>
              </a:rPr>
              <a:t>Spinal cord compression in the lower back, leading to conditions such as </a:t>
            </a:r>
            <a:r>
              <a:rPr lang="en-US" sz="2400" dirty="0" err="1">
                <a:latin typeface="Times New Roman" pitchFamily="18" charset="0"/>
                <a:cs typeface="Times New Roman" pitchFamily="18" charset="0"/>
                <a:hlinkClick r:id="rId3"/>
              </a:rPr>
              <a:t>cauda</a:t>
            </a:r>
            <a:r>
              <a:rPr lang="en-US" sz="2400" dirty="0">
                <a:latin typeface="Times New Roman" pitchFamily="18" charset="0"/>
                <a:cs typeface="Times New Roman" pitchFamily="18" charset="0"/>
                <a:hlinkClick r:id="rId3"/>
              </a:rPr>
              <a:t> </a:t>
            </a:r>
            <a:r>
              <a:rPr lang="en-US" sz="2400" dirty="0" err="1">
                <a:latin typeface="Times New Roman" pitchFamily="18" charset="0"/>
                <a:cs typeface="Times New Roman" pitchFamily="18" charset="0"/>
                <a:hlinkClick r:id="rId3"/>
              </a:rPr>
              <a:t>equina</a:t>
            </a:r>
            <a:r>
              <a:rPr lang="en-US" sz="2400" dirty="0">
                <a:latin typeface="Times New Roman" pitchFamily="18" charset="0"/>
                <a:cs typeface="Times New Roman" pitchFamily="18" charset="0"/>
                <a:hlinkClick r:id="rId3"/>
              </a:rPr>
              <a:t> syndrome</a:t>
            </a:r>
            <a:endParaRPr lang="en-US" sz="2400" dirty="0">
              <a:latin typeface="Times New Roman" pitchFamily="18" charset="0"/>
              <a:cs typeface="Times New Roman" pitchFamily="18" charset="0"/>
            </a:endParaRPr>
          </a:p>
          <a:p>
            <a:pPr>
              <a:lnSpc>
                <a:spcPct val="160000"/>
              </a:lnSpc>
            </a:pPr>
            <a:r>
              <a:rPr lang="en-US" sz="2400" dirty="0">
                <a:latin typeface="Times New Roman" pitchFamily="18" charset="0"/>
                <a:cs typeface="Times New Roman" pitchFamily="18" charset="0"/>
              </a:rPr>
              <a:t>Primary or secondary </a:t>
            </a:r>
            <a:r>
              <a:rPr lang="en-US" sz="2400" dirty="0">
                <a:latin typeface="Times New Roman" pitchFamily="18" charset="0"/>
                <a:cs typeface="Times New Roman" pitchFamily="18" charset="0"/>
                <a:hlinkClick r:id="rId4"/>
              </a:rPr>
              <a:t>spinal tumors</a:t>
            </a:r>
            <a:endParaRPr lang="en-US" sz="2400" dirty="0">
              <a:latin typeface="Times New Roman" pitchFamily="18" charset="0"/>
              <a:cs typeface="Times New Roman" pitchFamily="18" charset="0"/>
            </a:endParaRPr>
          </a:p>
          <a:p>
            <a:pPr>
              <a:lnSpc>
                <a:spcPct val="160000"/>
              </a:lnSpc>
            </a:pPr>
            <a:r>
              <a:rPr lang="en-US" sz="2400" dirty="0">
                <a:latin typeface="Times New Roman" pitchFamily="18" charset="0"/>
                <a:cs typeface="Times New Roman" pitchFamily="18" charset="0"/>
                <a:hlinkClick r:id="rId5"/>
              </a:rPr>
              <a:t>Herniated disc</a:t>
            </a:r>
            <a:r>
              <a:rPr lang="en-US" sz="2400" dirty="0">
                <a:latin typeface="Times New Roman" pitchFamily="18" charset="0"/>
                <a:cs typeface="Times New Roman" pitchFamily="18" charset="0"/>
              </a:rPr>
              <a:t> </a:t>
            </a:r>
          </a:p>
          <a:p>
            <a:pPr>
              <a:lnSpc>
                <a:spcPct val="160000"/>
              </a:lnSpc>
            </a:pPr>
            <a:r>
              <a:rPr lang="en-US" sz="2400" dirty="0">
                <a:latin typeface="Times New Roman" pitchFamily="18" charset="0"/>
                <a:cs typeface="Times New Roman" pitchFamily="18" charset="0"/>
              </a:rPr>
              <a:t>In these conditions, MRI is considered the gold standard for imaging and investigating the underlying cause of the specific condition and formulating the treatment plan.</a:t>
            </a:r>
          </a:p>
          <a:p>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2700" y="76200"/>
            <a:ext cx="2781300" cy="6235700"/>
          </a:xfrm>
          <a:prstGeom prst="rect">
            <a:avLst/>
          </a:prstGeom>
        </p:spPr>
      </p:pic>
    </p:spTree>
    <p:extLst>
      <p:ext uri="{BB962C8B-B14F-4D97-AF65-F5344CB8AC3E}">
        <p14:creationId xmlns:p14="http://schemas.microsoft.com/office/powerpoint/2010/main" val="275925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27C-135E-4607-9216-2FA6C1A014A2}"/>
              </a:ext>
            </a:extLst>
          </p:cNvPr>
          <p:cNvSpPr>
            <a:spLocks noGrp="1"/>
          </p:cNvSpPr>
          <p:nvPr>
            <p:ph type="title"/>
          </p:nvPr>
        </p:nvSpPr>
        <p:spPr>
          <a:xfrm>
            <a:off x="457200" y="76200"/>
            <a:ext cx="7620000" cy="1143000"/>
          </a:xfrm>
        </p:spPr>
        <p:txBody>
          <a:bodyPr/>
          <a:lstStyle/>
          <a:p>
            <a:r>
              <a:rPr lang="en-US" dirty="0"/>
              <a:t>Do you know what is going on </a:t>
            </a:r>
          </a:p>
        </p:txBody>
      </p:sp>
      <p:pic>
        <p:nvPicPr>
          <p:cNvPr id="11" name="Picture 10">
            <a:extLst>
              <a:ext uri="{FF2B5EF4-FFF2-40B4-BE49-F238E27FC236}">
                <a16:creationId xmlns:a16="http://schemas.microsoft.com/office/drawing/2014/main" id="{DE1F9565-3F9D-4DB9-B695-3F4D2B4B1EA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contrast="33000"/>
                    </a14:imgEffect>
                  </a14:imgLayer>
                </a14:imgProps>
              </a:ext>
              <a:ext uri="{28A0092B-C50C-407E-A947-70E740481C1C}">
                <a14:useLocalDpi xmlns:a14="http://schemas.microsoft.com/office/drawing/2010/main" val="0"/>
              </a:ext>
            </a:extLst>
          </a:blip>
          <a:srcRect t="3646"/>
          <a:stretch/>
        </p:blipFill>
        <p:spPr>
          <a:xfrm>
            <a:off x="76200" y="1371600"/>
            <a:ext cx="8304019" cy="5244319"/>
          </a:xfrm>
          <a:prstGeom prst="rect">
            <a:avLst/>
          </a:prstGeom>
        </p:spPr>
      </p:pic>
    </p:spTree>
    <p:extLst>
      <p:ext uri="{BB962C8B-B14F-4D97-AF65-F5344CB8AC3E}">
        <p14:creationId xmlns:p14="http://schemas.microsoft.com/office/powerpoint/2010/main" val="18334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27C-135E-4607-9216-2FA6C1A014A2}"/>
              </a:ext>
            </a:extLst>
          </p:cNvPr>
          <p:cNvSpPr>
            <a:spLocks noGrp="1"/>
          </p:cNvSpPr>
          <p:nvPr>
            <p:ph type="title"/>
          </p:nvPr>
        </p:nvSpPr>
        <p:spPr>
          <a:xfrm>
            <a:off x="457200" y="-152400"/>
            <a:ext cx="7620000" cy="1143000"/>
          </a:xfrm>
        </p:spPr>
        <p:txBody>
          <a:bodyPr/>
          <a:lstStyle/>
          <a:p>
            <a:r>
              <a:rPr lang="en-US" dirty="0">
                <a:solidFill>
                  <a:schemeClr val="tx1"/>
                </a:solidFill>
              </a:rPr>
              <a:t>Do you Tell what is going on </a:t>
            </a:r>
          </a:p>
        </p:txBody>
      </p:sp>
      <p:pic>
        <p:nvPicPr>
          <p:cNvPr id="5" name="Content Placeholder 3">
            <a:extLst>
              <a:ext uri="{FF2B5EF4-FFF2-40B4-BE49-F238E27FC236}">
                <a16:creationId xmlns:a16="http://schemas.microsoft.com/office/drawing/2014/main" id="{26F5F1D2-7711-4057-90F8-C54F3F467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2" y="990600"/>
            <a:ext cx="4744915" cy="3468171"/>
          </a:xfrm>
          <a:prstGeom prst="rect">
            <a:avLst/>
          </a:prstGeom>
        </p:spPr>
      </p:pic>
      <p:pic>
        <p:nvPicPr>
          <p:cNvPr id="6" name="Picture 5">
            <a:extLst>
              <a:ext uri="{FF2B5EF4-FFF2-40B4-BE49-F238E27FC236}">
                <a16:creationId xmlns:a16="http://schemas.microsoft.com/office/drawing/2014/main" id="{A0A1773C-8951-4AAD-96B0-EE754B0C0DB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6000"/>
                    </a14:imgEffect>
                    <a14:imgEffect>
                      <a14:brightnessContrast contrast="33000"/>
                    </a14:imgEffect>
                  </a14:imgLayer>
                </a14:imgProps>
              </a:ext>
              <a:ext uri="{28A0092B-C50C-407E-A947-70E740481C1C}">
                <a14:useLocalDpi xmlns:a14="http://schemas.microsoft.com/office/drawing/2010/main" val="0"/>
              </a:ext>
            </a:extLst>
          </a:blip>
          <a:srcRect t="3646" r="66048"/>
          <a:stretch/>
        </p:blipFill>
        <p:spPr>
          <a:xfrm>
            <a:off x="5181600" y="806840"/>
            <a:ext cx="3200400" cy="5953011"/>
          </a:xfrm>
          <a:prstGeom prst="rect">
            <a:avLst/>
          </a:prstGeom>
        </p:spPr>
      </p:pic>
    </p:spTree>
    <p:extLst>
      <p:ext uri="{BB962C8B-B14F-4D97-AF65-F5344CB8AC3E}">
        <p14:creationId xmlns:p14="http://schemas.microsoft.com/office/powerpoint/2010/main" val="141639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lstStyle/>
          <a:p>
            <a:br>
              <a:rPr lang="en-US" sz="3200" dirty="0"/>
            </a:br>
            <a:r>
              <a:rPr lang="en-US" sz="3200" b="1" dirty="0"/>
              <a:t>Intervertebral disc </a:t>
            </a:r>
            <a:endParaRPr lang="en-US" sz="32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3" name="Rectangle 2"/>
          <p:cNvSpPr/>
          <p:nvPr/>
        </p:nvSpPr>
        <p:spPr>
          <a:xfrm>
            <a:off x="457200" y="1066800"/>
            <a:ext cx="7696200"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Each vertebrae is separated and cushion by intervertebral disc, keeping the bones from rubbing together .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Disc are designed like a radical car tire .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The outer ring called the annulus, has </a:t>
            </a:r>
            <a:r>
              <a:rPr kumimoji="0" lang="en-US" sz="1800" b="1"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criss</a:t>
            </a:r>
            <a:r>
              <a:rPr kumimoji="0" lang="en-US" sz="1800" b="1"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-crossing fibrous bands, these bands attached between the body of each vertebrae. Inside the disc is a gel filled center called nucleus.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00822"/>
            <a:ext cx="6419603" cy="302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25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pine disc problems, degenerative lumbar disc disease, degenerative disc disorder, degenerated disk, bulging disk, herniated disk, thinning disk, disk degeneration with osteophyte formation - Image Credit: Stihii / Shutterstock">
            <a:extLst>
              <a:ext uri="{FF2B5EF4-FFF2-40B4-BE49-F238E27FC236}">
                <a16:creationId xmlns:a16="http://schemas.microsoft.com/office/drawing/2014/main" id="{90F87327-F70A-4048-89CC-89245C974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0"/>
            <a:ext cx="4546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10D64F-6729-497F-A1D0-26F15FCC96C1}"/>
              </a:ext>
            </a:extLst>
          </p:cNvPr>
          <p:cNvSpPr txBox="1"/>
          <p:nvPr/>
        </p:nvSpPr>
        <p:spPr>
          <a:xfrm>
            <a:off x="152400" y="685800"/>
            <a:ext cx="19812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F2B20"/>
                </a:solidFill>
                <a:effectLst/>
                <a:uLnTx/>
                <a:uFillTx/>
                <a:latin typeface="Calibri"/>
                <a:ea typeface="+mn-ea"/>
                <a:cs typeface="+mn-cs"/>
              </a:rPr>
              <a:t>Spine problems can be more complex</a:t>
            </a:r>
          </a:p>
        </p:txBody>
      </p:sp>
    </p:spTree>
    <p:extLst>
      <p:ext uri="{BB962C8B-B14F-4D97-AF65-F5344CB8AC3E}">
        <p14:creationId xmlns:p14="http://schemas.microsoft.com/office/powerpoint/2010/main" val="154314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lstStyle/>
          <a:p>
            <a:pPr algn="ctr"/>
            <a:r>
              <a:rPr lang="en-US" sz="3200" b="1" dirty="0">
                <a:solidFill>
                  <a:schemeClr val="tx1"/>
                </a:solidFill>
                <a:latin typeface="Times New Roman" pitchFamily="18" charset="0"/>
                <a:cs typeface="Times New Roman" pitchFamily="18" charset="0"/>
              </a:rPr>
              <a:t>Disc prolapse levels</a:t>
            </a:r>
            <a:endParaRPr lang="en-US" sz="3200" b="1" dirty="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pic>
        <p:nvPicPr>
          <p:cNvPr id="4" name="Picture 3">
            <a:extLst>
              <a:ext uri="{FF2B5EF4-FFF2-40B4-BE49-F238E27FC236}">
                <a16:creationId xmlns:a16="http://schemas.microsoft.com/office/drawing/2014/main" id="{AA996E3D-50FE-413B-A1C2-C76F09DFA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8" y="1602600"/>
            <a:ext cx="4184622" cy="3960000"/>
          </a:xfrm>
          <a:prstGeom prst="rect">
            <a:avLst/>
          </a:prstGeom>
        </p:spPr>
      </p:pic>
      <p:pic>
        <p:nvPicPr>
          <p:cNvPr id="6" name="Picture 5">
            <a:extLst>
              <a:ext uri="{FF2B5EF4-FFF2-40B4-BE49-F238E27FC236}">
                <a16:creationId xmlns:a16="http://schemas.microsoft.com/office/drawing/2014/main" id="{DBA2BC98-77D5-4A8C-8F4E-8FAFCB837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578" y="1602600"/>
            <a:ext cx="4184622" cy="3960000"/>
          </a:xfrm>
          <a:prstGeom prst="rect">
            <a:avLst/>
          </a:prstGeom>
        </p:spPr>
      </p:pic>
      <p:sp>
        <p:nvSpPr>
          <p:cNvPr id="7" name="TextBox 6">
            <a:extLst>
              <a:ext uri="{FF2B5EF4-FFF2-40B4-BE49-F238E27FC236}">
                <a16:creationId xmlns:a16="http://schemas.microsoft.com/office/drawing/2014/main" id="{5DAC6423-31E5-4D71-9F54-2608C266C1C6}"/>
              </a:ext>
            </a:extLst>
          </p:cNvPr>
          <p:cNvSpPr txBox="1"/>
          <p:nvPr/>
        </p:nvSpPr>
        <p:spPr>
          <a:xfrm>
            <a:off x="1752600" y="838200"/>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rPr>
              <a:t>A</a:t>
            </a:r>
          </a:p>
        </p:txBody>
      </p:sp>
      <p:sp>
        <p:nvSpPr>
          <p:cNvPr id="9" name="TextBox 8">
            <a:extLst>
              <a:ext uri="{FF2B5EF4-FFF2-40B4-BE49-F238E27FC236}">
                <a16:creationId xmlns:a16="http://schemas.microsoft.com/office/drawing/2014/main" id="{BD47206A-947D-4B39-9330-565F4F7A1FAE}"/>
              </a:ext>
            </a:extLst>
          </p:cNvPr>
          <p:cNvSpPr txBox="1"/>
          <p:nvPr/>
        </p:nvSpPr>
        <p:spPr>
          <a:xfrm>
            <a:off x="6315891" y="838199"/>
            <a:ext cx="60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F2B20"/>
                </a:solidFill>
                <a:effectLst/>
                <a:uLnTx/>
                <a:uFillTx/>
                <a:latin typeface="Times New Roman" panose="02020603050405020304" pitchFamily="18" charset="0"/>
                <a:ea typeface="+mn-ea"/>
                <a:cs typeface="Times New Roman" panose="02020603050405020304" pitchFamily="18" charset="0"/>
              </a:rPr>
              <a:t>B</a:t>
            </a:r>
          </a:p>
        </p:txBody>
      </p:sp>
    </p:spTree>
    <p:extLst>
      <p:ext uri="{BB962C8B-B14F-4D97-AF65-F5344CB8AC3E}">
        <p14:creationId xmlns:p14="http://schemas.microsoft.com/office/powerpoint/2010/main" val="3601286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15366</TotalTime>
  <Words>1295</Words>
  <Application>Microsoft Office PowerPoint</Application>
  <PresentationFormat>On-screen Show (4:3)</PresentationFormat>
  <Paragraphs>103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Cambria (Headings)</vt:lpstr>
      <vt:lpstr>Times New Roman</vt:lpstr>
      <vt:lpstr>Adjacency</vt:lpstr>
      <vt:lpstr> الفحوصات الشعاعية الخاصة   المرحلة الثالثة  </vt:lpstr>
      <vt:lpstr>MRI Scan of the Spine</vt:lpstr>
      <vt:lpstr>PowerPoint Presentation</vt:lpstr>
      <vt:lpstr>PowerPoint Presentation</vt:lpstr>
      <vt:lpstr>Do you know what is going on </vt:lpstr>
      <vt:lpstr>Do you Tell what is going on </vt:lpstr>
      <vt:lpstr> Intervertebral disc </vt:lpstr>
      <vt:lpstr>PowerPoint Presentation</vt:lpstr>
      <vt:lpstr>Disc prolapse levels</vt:lpstr>
      <vt:lpstr>MRI DISC PROLAPSE LEVELS</vt:lpstr>
      <vt:lpstr>PowerPoint Presentation</vt:lpstr>
      <vt:lpstr>Normal MRI lumber spine </vt:lpstr>
      <vt:lpstr>Spinal canal stenosis </vt:lpstr>
      <vt:lpstr>Spinal cord problem </vt:lpstr>
      <vt:lpstr>Ligamenta Flava hypertrophy </vt:lpstr>
      <vt:lpstr>PowerPoint Presentation</vt:lpstr>
      <vt:lpstr>MRI with Contrast</vt:lpstr>
      <vt:lpstr>MRI with Contrast</vt:lpstr>
      <vt:lpstr>Can you tell now what is happing ?</vt:lpstr>
      <vt:lpstr>TO recapitulate Spinal MRI imaging</vt:lpstr>
      <vt:lpstr>Myelography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المستقبل الجامعة الفحوصات الشعاعية2  المرحلة الثالثة</dc:title>
  <dc:creator>user</dc:creator>
  <cp:lastModifiedBy>Murtadha</cp:lastModifiedBy>
  <cp:revision>221</cp:revision>
  <dcterms:created xsi:type="dcterms:W3CDTF">2006-08-16T00:00:00Z</dcterms:created>
  <dcterms:modified xsi:type="dcterms:W3CDTF">2023-12-12T18:40:30Z</dcterms:modified>
</cp:coreProperties>
</file>