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15" r:id="rId1"/>
  </p:sldMasterIdLst>
  <p:notesMasterIdLst>
    <p:notesMasterId r:id="rId15"/>
  </p:notesMasterIdLst>
  <p:handoutMasterIdLst>
    <p:handoutMasterId r:id="rId16"/>
  </p:handoutMasterIdLst>
  <p:sldIdLst>
    <p:sldId id="673" r:id="rId2"/>
    <p:sldId id="674" r:id="rId3"/>
    <p:sldId id="675" r:id="rId4"/>
    <p:sldId id="676" r:id="rId5"/>
    <p:sldId id="677" r:id="rId6"/>
    <p:sldId id="678" r:id="rId7"/>
    <p:sldId id="679" r:id="rId8"/>
    <p:sldId id="680" r:id="rId9"/>
    <p:sldId id="681" r:id="rId10"/>
    <p:sldId id="682" r:id="rId11"/>
    <p:sldId id="683" r:id="rId12"/>
    <p:sldId id="684" r:id="rId13"/>
    <p:sldId id="685" r:id="rId14"/>
  </p:sldIdLst>
  <p:sldSz cx="9906000" cy="6858000" type="A4"/>
  <p:notesSz cx="6950075" cy="9236075"/>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B9D8C"/>
    <a:srgbClr val="000066"/>
    <a:srgbClr val="D3D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306" autoAdjust="0"/>
  </p:normalViewPr>
  <p:slideViewPr>
    <p:cSldViewPr>
      <p:cViewPr>
        <p:scale>
          <a:sx n="81" d="100"/>
          <a:sy n="81" d="100"/>
        </p:scale>
        <p:origin x="-804" y="-36"/>
      </p:cViewPr>
      <p:guideLst>
        <p:guide orient="horz" pos="2160"/>
        <p:guide pos="3120"/>
      </p:guideLst>
    </p:cSldViewPr>
  </p:slideViewPr>
  <p:outlineViewPr>
    <p:cViewPr>
      <p:scale>
        <a:sx n="33" d="100"/>
        <a:sy n="33" d="100"/>
      </p:scale>
      <p:origin x="0" y="0"/>
    </p:cViewPr>
  </p:outlineViewPr>
  <p:notesTextViewPr>
    <p:cViewPr>
      <p:scale>
        <a:sx n="200" d="100"/>
        <a:sy n="2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700" cy="461805"/>
          </a:xfrm>
          <a:prstGeom prst="rect">
            <a:avLst/>
          </a:prstGeom>
        </p:spPr>
        <p:txBody>
          <a:bodyPr vert="horz" lIns="91815" tIns="45907" rIns="91815" bIns="45907" rtlCol="0"/>
          <a:lstStyle>
            <a:lvl1pPr algn="l">
              <a:defRPr sz="1200"/>
            </a:lvl1pPr>
          </a:lstStyle>
          <a:p>
            <a:endParaRPr lang="en-MY"/>
          </a:p>
        </p:txBody>
      </p:sp>
      <p:sp>
        <p:nvSpPr>
          <p:cNvPr id="3" name="Date Placeholder 2"/>
          <p:cNvSpPr>
            <a:spLocks noGrp="1"/>
          </p:cNvSpPr>
          <p:nvPr>
            <p:ph type="dt" sz="quarter" idx="1"/>
          </p:nvPr>
        </p:nvSpPr>
        <p:spPr>
          <a:xfrm>
            <a:off x="3936767" y="0"/>
            <a:ext cx="3011700" cy="461805"/>
          </a:xfrm>
          <a:prstGeom prst="rect">
            <a:avLst/>
          </a:prstGeom>
        </p:spPr>
        <p:txBody>
          <a:bodyPr vert="horz" lIns="91815" tIns="45907" rIns="91815" bIns="45907" rtlCol="0"/>
          <a:lstStyle>
            <a:lvl1pPr algn="r">
              <a:defRPr sz="1200"/>
            </a:lvl1pPr>
          </a:lstStyle>
          <a:p>
            <a:fld id="{D0C8A308-B5BF-4FAB-B128-37B13E06386E}" type="datetimeFigureOut">
              <a:rPr lang="en-MY" smtClean="0"/>
              <a:t>12/12/2023</a:t>
            </a:fld>
            <a:endParaRPr lang="en-MY"/>
          </a:p>
        </p:txBody>
      </p:sp>
      <p:sp>
        <p:nvSpPr>
          <p:cNvPr id="4" name="Footer Placeholder 3"/>
          <p:cNvSpPr>
            <a:spLocks noGrp="1"/>
          </p:cNvSpPr>
          <p:nvPr>
            <p:ph type="ftr" sz="quarter" idx="2"/>
          </p:nvPr>
        </p:nvSpPr>
        <p:spPr>
          <a:xfrm>
            <a:off x="0" y="8772668"/>
            <a:ext cx="3011700" cy="461805"/>
          </a:xfrm>
          <a:prstGeom prst="rect">
            <a:avLst/>
          </a:prstGeom>
        </p:spPr>
        <p:txBody>
          <a:bodyPr vert="horz" lIns="91815" tIns="45907" rIns="91815" bIns="45907" rtlCol="0" anchor="b"/>
          <a:lstStyle>
            <a:lvl1pPr algn="l">
              <a:defRPr sz="1200"/>
            </a:lvl1pPr>
          </a:lstStyle>
          <a:p>
            <a:endParaRPr lang="en-MY"/>
          </a:p>
        </p:txBody>
      </p:sp>
      <p:sp>
        <p:nvSpPr>
          <p:cNvPr id="5" name="Slide Number Placeholder 4"/>
          <p:cNvSpPr>
            <a:spLocks noGrp="1"/>
          </p:cNvSpPr>
          <p:nvPr>
            <p:ph type="sldNum" sz="quarter" idx="3"/>
          </p:nvPr>
        </p:nvSpPr>
        <p:spPr>
          <a:xfrm>
            <a:off x="3936767" y="8772668"/>
            <a:ext cx="3011700" cy="461805"/>
          </a:xfrm>
          <a:prstGeom prst="rect">
            <a:avLst/>
          </a:prstGeom>
        </p:spPr>
        <p:txBody>
          <a:bodyPr vert="horz" lIns="91815" tIns="45907" rIns="91815" bIns="45907" rtlCol="0" anchor="b"/>
          <a:lstStyle>
            <a:lvl1pPr algn="r">
              <a:defRPr sz="1200"/>
            </a:lvl1pPr>
          </a:lstStyle>
          <a:p>
            <a:fld id="{BEB4543B-38BB-4559-85AB-C2FA0A6AA876}" type="slidenum">
              <a:rPr lang="en-MY" smtClean="0"/>
              <a:t>‹#›</a:t>
            </a:fld>
            <a:endParaRPr lang="en-MY"/>
          </a:p>
        </p:txBody>
      </p:sp>
    </p:spTree>
    <p:extLst>
      <p:ext uri="{BB962C8B-B14F-4D97-AF65-F5344CB8AC3E}">
        <p14:creationId xmlns:p14="http://schemas.microsoft.com/office/powerpoint/2010/main" val="4683103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700" cy="461805"/>
          </a:xfrm>
          <a:prstGeom prst="rect">
            <a:avLst/>
          </a:prstGeom>
        </p:spPr>
        <p:txBody>
          <a:bodyPr vert="horz" lIns="91815" tIns="45907" rIns="91815" bIns="45907" rtlCol="0"/>
          <a:lstStyle>
            <a:lvl1pPr algn="l">
              <a:defRPr sz="1200"/>
            </a:lvl1pPr>
          </a:lstStyle>
          <a:p>
            <a:endParaRPr lang="en-US"/>
          </a:p>
        </p:txBody>
      </p:sp>
      <p:sp>
        <p:nvSpPr>
          <p:cNvPr id="3" name="Date Placeholder 2"/>
          <p:cNvSpPr>
            <a:spLocks noGrp="1"/>
          </p:cNvSpPr>
          <p:nvPr>
            <p:ph type="dt" idx="1"/>
          </p:nvPr>
        </p:nvSpPr>
        <p:spPr>
          <a:xfrm>
            <a:off x="3936767" y="0"/>
            <a:ext cx="3011700" cy="461805"/>
          </a:xfrm>
          <a:prstGeom prst="rect">
            <a:avLst/>
          </a:prstGeom>
        </p:spPr>
        <p:txBody>
          <a:bodyPr vert="horz" lIns="91815" tIns="45907" rIns="91815" bIns="45907" rtlCol="0"/>
          <a:lstStyle>
            <a:lvl1pPr algn="r">
              <a:defRPr sz="1200"/>
            </a:lvl1pPr>
          </a:lstStyle>
          <a:p>
            <a:fld id="{83AAE222-CB62-4712-86C7-4EC855C6C5A5}" type="datetimeFigureOut">
              <a:rPr lang="en-US" smtClean="0"/>
              <a:pPr/>
              <a:t>12/12/2023</a:t>
            </a:fld>
            <a:endParaRPr lang="en-US"/>
          </a:p>
        </p:txBody>
      </p:sp>
      <p:sp>
        <p:nvSpPr>
          <p:cNvPr id="4" name="Slide Image Placeholder 3"/>
          <p:cNvSpPr>
            <a:spLocks noGrp="1" noRot="1" noChangeAspect="1"/>
          </p:cNvSpPr>
          <p:nvPr>
            <p:ph type="sldImg" idx="2"/>
          </p:nvPr>
        </p:nvSpPr>
        <p:spPr>
          <a:xfrm>
            <a:off x="971550" y="692150"/>
            <a:ext cx="5006975" cy="3465513"/>
          </a:xfrm>
          <a:prstGeom prst="rect">
            <a:avLst/>
          </a:prstGeom>
          <a:noFill/>
          <a:ln w="12700">
            <a:solidFill>
              <a:prstClr val="black"/>
            </a:solidFill>
          </a:ln>
        </p:spPr>
        <p:txBody>
          <a:bodyPr vert="horz" lIns="91815" tIns="45907" rIns="91815" bIns="45907" rtlCol="0" anchor="ctr"/>
          <a:lstStyle/>
          <a:p>
            <a:endParaRPr lang="en-US"/>
          </a:p>
        </p:txBody>
      </p:sp>
      <p:sp>
        <p:nvSpPr>
          <p:cNvPr id="5" name="Notes Placeholder 4"/>
          <p:cNvSpPr>
            <a:spLocks noGrp="1"/>
          </p:cNvSpPr>
          <p:nvPr>
            <p:ph type="body" sz="quarter" idx="3"/>
          </p:nvPr>
        </p:nvSpPr>
        <p:spPr>
          <a:xfrm>
            <a:off x="695008" y="4387137"/>
            <a:ext cx="5560060" cy="4156234"/>
          </a:xfrm>
          <a:prstGeom prst="rect">
            <a:avLst/>
          </a:prstGeom>
        </p:spPr>
        <p:txBody>
          <a:bodyPr vert="horz" lIns="91815" tIns="45907" rIns="91815" bIns="4590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700" cy="461805"/>
          </a:xfrm>
          <a:prstGeom prst="rect">
            <a:avLst/>
          </a:prstGeom>
        </p:spPr>
        <p:txBody>
          <a:bodyPr vert="horz" lIns="91815" tIns="45907" rIns="91815" bIns="45907" rtlCol="0" anchor="b"/>
          <a:lstStyle>
            <a:lvl1pPr algn="l">
              <a:defRPr sz="1200"/>
            </a:lvl1pPr>
          </a:lstStyle>
          <a:p>
            <a:endParaRPr lang="en-US"/>
          </a:p>
        </p:txBody>
      </p:sp>
      <p:sp>
        <p:nvSpPr>
          <p:cNvPr id="7" name="Slide Number Placeholder 6"/>
          <p:cNvSpPr>
            <a:spLocks noGrp="1"/>
          </p:cNvSpPr>
          <p:nvPr>
            <p:ph type="sldNum" sz="quarter" idx="5"/>
          </p:nvPr>
        </p:nvSpPr>
        <p:spPr>
          <a:xfrm>
            <a:off x="3936767" y="8772668"/>
            <a:ext cx="3011700" cy="461805"/>
          </a:xfrm>
          <a:prstGeom prst="rect">
            <a:avLst/>
          </a:prstGeom>
        </p:spPr>
        <p:txBody>
          <a:bodyPr vert="horz" lIns="91815" tIns="45907" rIns="91815" bIns="45907" rtlCol="0" anchor="b"/>
          <a:lstStyle>
            <a:lvl1pPr algn="r">
              <a:defRPr sz="1200"/>
            </a:lvl1pPr>
          </a:lstStyle>
          <a:p>
            <a:fld id="{1C759FA1-EA48-41E7-A55D-C6415596A080}" type="slidenum">
              <a:rPr lang="en-US" smtClean="0"/>
              <a:pPr/>
              <a:t>‹#›</a:t>
            </a:fld>
            <a:endParaRPr lang="en-US"/>
          </a:p>
        </p:txBody>
      </p:sp>
    </p:spTree>
    <p:extLst>
      <p:ext uri="{BB962C8B-B14F-4D97-AF65-F5344CB8AC3E}">
        <p14:creationId xmlns:p14="http://schemas.microsoft.com/office/powerpoint/2010/main" val="15209704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endParaRPr lang="ar-IQ"/>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76161756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76665400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58544490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62474727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4875"/>
            </a:lvl1pPr>
          </a:lstStyle>
          <a:p>
            <a:r>
              <a:rPr lang="en-US"/>
              <a:t>Click to edit Master title style</a:t>
            </a:r>
            <a:endParaRPr lang="ar-IQ"/>
          </a:p>
        </p:txBody>
      </p:sp>
      <p:sp>
        <p:nvSpPr>
          <p:cNvPr id="3" name="Text Placeholder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04934344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38250191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67706624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54671868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09659720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ar-IQ"/>
          </a:p>
        </p:txBody>
      </p:sp>
      <p:sp>
        <p:nvSpPr>
          <p:cNvPr id="3" name="Content Placeholder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88330550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ar-IQ"/>
          </a:p>
        </p:txBody>
      </p:sp>
      <p:sp>
        <p:nvSpPr>
          <p:cNvPr id="3" name="Picture Placeholder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ar-IQ"/>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50573885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ar-IQ"/>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58CAB914-044C-456B-B6AA-C044B13A0423}" type="datetime1">
              <a:rPr lang="en-US" smtClean="0"/>
              <a:t>12/12/2023</a:t>
            </a:fld>
            <a:endParaRPr lang="es-ES"/>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354971270"/>
      </p:ext>
    </p:extLst>
  </p:cSld>
  <p:clrMap bg1="lt1" tx1="dk1" bg2="lt2" tx2="dk2" accent1="accent1" accent2="accent2" accent3="accent3" accent4="accent4" accent5="accent5" accent6="accent6" hlink="hlink" folHlink="folHlink"/>
  <p:sldLayoutIdLst>
    <p:sldLayoutId id="2147484516" r:id="rId1"/>
    <p:sldLayoutId id="2147484517" r:id="rId2"/>
    <p:sldLayoutId id="2147484518" r:id="rId3"/>
    <p:sldLayoutId id="2147484519" r:id="rId4"/>
    <p:sldLayoutId id="2147484520" r:id="rId5"/>
    <p:sldLayoutId id="2147484521" r:id="rId6"/>
    <p:sldLayoutId id="2147484522" r:id="rId7"/>
    <p:sldLayoutId id="2147484523" r:id="rId8"/>
    <p:sldLayoutId id="2147484524" r:id="rId9"/>
    <p:sldLayoutId id="2147484525" r:id="rId10"/>
    <p:sldLayoutId id="2147484526" r:id="rId11"/>
  </p:sldLayoutIdLst>
  <p:transition spd="med">
    <p:wheel spokes="8"/>
  </p:transition>
  <p:hf hdr="0" ftr="0" dt="0"/>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ar-IQ"/>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9"/>
          <p:cNvSpPr/>
          <p:nvPr/>
        </p:nvSpPr>
        <p:spPr>
          <a:xfrm>
            <a:off x="1" y="2115400"/>
            <a:ext cx="9905999" cy="1296144"/>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300000"/>
              </a:lnSpc>
            </a:pPr>
            <a:r>
              <a:rPr lang="ar-IQ" sz="2800" b="1" dirty="0">
                <a:solidFill>
                  <a:schemeClr val="tx1"/>
                </a:solidFill>
                <a:latin typeface="Arial Black" pitchFamily="34" charset="0"/>
                <a:cs typeface="Arial" pitchFamily="34" charset="0"/>
              </a:rPr>
              <a:t>                                     الوقاية من الاشعاع                                       </a:t>
            </a:r>
          </a:p>
        </p:txBody>
      </p:sp>
      <p:sp>
        <p:nvSpPr>
          <p:cNvPr id="4" name="Rectangle 3"/>
          <p:cNvSpPr/>
          <p:nvPr/>
        </p:nvSpPr>
        <p:spPr>
          <a:xfrm>
            <a:off x="3324605" y="2351385"/>
            <a:ext cx="3256789" cy="523220"/>
          </a:xfrm>
          <a:prstGeom prst="rect">
            <a:avLst/>
          </a:prstGeom>
        </p:spPr>
        <p:txBody>
          <a:bodyPr wrap="none">
            <a:spAutoFit/>
          </a:bodyPr>
          <a:lstStyle/>
          <a:p>
            <a:r>
              <a:rPr lang="en-US" sz="2800" b="1" dirty="0">
                <a:cs typeface="+mj-cs"/>
              </a:rPr>
              <a:t>Radiation Protection</a:t>
            </a:r>
            <a:endParaRPr lang="ar-IQ" sz="2800" b="1" dirty="0">
              <a:cs typeface="+mj-cs"/>
            </a:endParaRPr>
          </a:p>
        </p:txBody>
      </p:sp>
      <p:pic>
        <p:nvPicPr>
          <p:cNvPr id="5" name="Picture 4"/>
          <p:cNvPicPr>
            <a:picLocks noChangeAspect="1"/>
          </p:cNvPicPr>
          <p:nvPr/>
        </p:nvPicPr>
        <p:blipFill>
          <a:blip r:embed="rId2"/>
          <a:stretch>
            <a:fillRect/>
          </a:stretch>
        </p:blipFill>
        <p:spPr>
          <a:xfrm>
            <a:off x="4786236" y="400436"/>
            <a:ext cx="1586381" cy="1532815"/>
          </a:xfrm>
          <a:prstGeom prst="rect">
            <a:avLst/>
          </a:prstGeom>
        </p:spPr>
      </p:pic>
      <p:sp>
        <p:nvSpPr>
          <p:cNvPr id="6" name="Rectangle 5"/>
          <p:cNvSpPr/>
          <p:nvPr/>
        </p:nvSpPr>
        <p:spPr>
          <a:xfrm>
            <a:off x="560512" y="484989"/>
            <a:ext cx="3806668" cy="1015663"/>
          </a:xfrm>
          <a:prstGeom prst="rect">
            <a:avLst/>
          </a:prstGeom>
        </p:spPr>
        <p:txBody>
          <a:bodyPr wrap="square">
            <a:spAutoFit/>
          </a:bodyPr>
          <a:lstStyle/>
          <a:p>
            <a:r>
              <a:rPr lang="en-US" sz="2000" b="1" dirty="0">
                <a:latin typeface="Andalus" panose="02020603050405020304" pitchFamily="18" charset="-78"/>
                <a:cs typeface="Andalus" panose="02020603050405020304" pitchFamily="18" charset="-78"/>
              </a:rPr>
              <a:t>AL-</a:t>
            </a:r>
            <a:r>
              <a:rPr lang="en-US" sz="2000" b="1" dirty="0" err="1">
                <a:latin typeface="Andalus" panose="02020603050405020304" pitchFamily="18" charset="-78"/>
                <a:cs typeface="Andalus" panose="02020603050405020304" pitchFamily="18" charset="-78"/>
              </a:rPr>
              <a:t>Mustaqbal</a:t>
            </a:r>
            <a:r>
              <a:rPr lang="en-US" sz="2000" b="1" dirty="0">
                <a:latin typeface="Andalus" panose="02020603050405020304" pitchFamily="18" charset="-78"/>
                <a:cs typeface="Andalus" panose="02020603050405020304" pitchFamily="18" charset="-78"/>
              </a:rPr>
              <a:t> University College</a:t>
            </a:r>
          </a:p>
          <a:p>
            <a:r>
              <a:rPr lang="en-US" sz="2000" b="1" dirty="0">
                <a:latin typeface="Andalus" panose="02020603050405020304" pitchFamily="18" charset="-78"/>
                <a:cs typeface="Andalus" panose="02020603050405020304" pitchFamily="18" charset="-78"/>
              </a:rPr>
              <a:t>Department of Medical Physics</a:t>
            </a:r>
          </a:p>
          <a:p>
            <a:r>
              <a:rPr lang="en-US" sz="2000" b="1" dirty="0">
                <a:latin typeface="Andalus" panose="02020603050405020304" pitchFamily="18" charset="-78"/>
                <a:cs typeface="Andalus" panose="02020603050405020304" pitchFamily="18" charset="-78"/>
              </a:rPr>
              <a:t>The fourth Stage</a:t>
            </a:r>
          </a:p>
        </p:txBody>
      </p:sp>
      <p:sp>
        <p:nvSpPr>
          <p:cNvPr id="8" name="Rectangle 7"/>
          <p:cNvSpPr/>
          <p:nvPr/>
        </p:nvSpPr>
        <p:spPr>
          <a:xfrm>
            <a:off x="4786236" y="315884"/>
            <a:ext cx="4953000" cy="523220"/>
          </a:xfrm>
          <a:prstGeom prst="rect">
            <a:avLst/>
          </a:prstGeom>
        </p:spPr>
        <p:txBody>
          <a:bodyPr>
            <a:spAutoFit/>
          </a:bodyPr>
          <a:lstStyle/>
          <a:p>
            <a:pPr algn="r" rtl="1">
              <a:spcAft>
                <a:spcPts val="800"/>
              </a:spcAft>
            </a:pPr>
            <a:r>
              <a:rPr lang="ar-IQ" sz="2800" b="1" dirty="0">
                <a:solidFill>
                  <a:srgbClr val="000000"/>
                </a:solidFill>
                <a:latin typeface="Calibri" panose="020F0502020204030204" pitchFamily="34" charset="0"/>
                <a:cs typeface="Andalus" panose="02020603050405020304" pitchFamily="18" charset="-78"/>
              </a:rPr>
              <a:t>كلية المستقبل الجامعة</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8022099" y="971364"/>
            <a:ext cx="1717137" cy="523220"/>
          </a:xfrm>
          <a:prstGeom prst="rect">
            <a:avLst/>
          </a:prstGeom>
        </p:spPr>
        <p:txBody>
          <a:bodyPr wrap="none">
            <a:spAutoFit/>
          </a:bodyPr>
          <a:lstStyle/>
          <a:p>
            <a:pPr lvl="0" algn="r" rtl="1">
              <a:spcAft>
                <a:spcPts val="800"/>
              </a:spcAft>
            </a:pPr>
            <a:r>
              <a:rPr lang="ar-IQ" sz="2800" b="1" dirty="0">
                <a:solidFill>
                  <a:srgbClr val="000000"/>
                </a:solidFill>
                <a:latin typeface="Calibri" panose="020F0502020204030204" pitchFamily="34" charset="0"/>
                <a:cs typeface="Andalus" panose="02020603050405020304" pitchFamily="18" charset="-78"/>
              </a:rPr>
              <a:t>المرحلة الرابعة</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0" name="Rectangle 9"/>
          <p:cNvSpPr/>
          <p:nvPr/>
        </p:nvSpPr>
        <p:spPr>
          <a:xfrm>
            <a:off x="7566846" y="643624"/>
            <a:ext cx="2172390" cy="523220"/>
          </a:xfrm>
          <a:prstGeom prst="rect">
            <a:avLst/>
          </a:prstGeom>
        </p:spPr>
        <p:txBody>
          <a:bodyPr wrap="none">
            <a:spAutoFit/>
          </a:bodyPr>
          <a:lstStyle/>
          <a:p>
            <a:pPr lvl="0" algn="r" rtl="1">
              <a:spcAft>
                <a:spcPts val="800"/>
              </a:spcAft>
            </a:pPr>
            <a:r>
              <a:rPr lang="ar-IQ" sz="2800" b="1" dirty="0">
                <a:solidFill>
                  <a:srgbClr val="000000"/>
                </a:solidFill>
                <a:latin typeface="Calibri" panose="020F0502020204030204" pitchFamily="34" charset="0"/>
                <a:cs typeface="Andalus" panose="02020603050405020304" pitchFamily="18" charset="-78"/>
              </a:rPr>
              <a:t>قسم الفيزياء الطبية</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776536" y="3740450"/>
            <a:ext cx="2129109" cy="461665"/>
          </a:xfrm>
          <a:prstGeom prst="rect">
            <a:avLst/>
          </a:prstGeom>
        </p:spPr>
        <p:txBody>
          <a:bodyPr wrap="none">
            <a:spAutoFit/>
          </a:bodyPr>
          <a:lstStyle/>
          <a:p>
            <a:pPr algn="l"/>
            <a:r>
              <a:rPr lang="en-US" sz="2400" b="1" dirty="0">
                <a:latin typeface="Andalus" panose="02020603050405020304" pitchFamily="18" charset="-78"/>
                <a:cs typeface="Andalus" panose="02020603050405020304" pitchFamily="18" charset="-78"/>
              </a:rPr>
              <a:t>LECTURE  SIX  :</a:t>
            </a:r>
            <a:endParaRPr lang="ar-IQ" sz="2400" dirty="0">
              <a:latin typeface="Andalus" panose="02020603050405020304" pitchFamily="18" charset="-78"/>
              <a:cs typeface="Andalus" panose="02020603050405020304" pitchFamily="18" charset="-78"/>
            </a:endParaRPr>
          </a:p>
        </p:txBody>
      </p:sp>
      <p:sp>
        <p:nvSpPr>
          <p:cNvPr id="13" name="مستطيل 3"/>
          <p:cNvSpPr/>
          <p:nvPr/>
        </p:nvSpPr>
        <p:spPr>
          <a:xfrm>
            <a:off x="454380" y="5975630"/>
            <a:ext cx="4603696" cy="324384"/>
          </a:xfrm>
          <a:prstGeom prst="rect">
            <a:avLst/>
          </a:prstGeom>
        </p:spPr>
        <p:txBody>
          <a:bodyPr wrap="none">
            <a:spAutoFit/>
          </a:bodyPr>
          <a:lstStyle/>
          <a:p>
            <a:pPr marR="64135">
              <a:lnSpc>
                <a:spcPct val="115000"/>
              </a:lnSpc>
              <a:spcAft>
                <a:spcPts val="1000"/>
              </a:spcAft>
            </a:pPr>
            <a:r>
              <a:rPr lang="en-MY" sz="1400" b="1" i="1" dirty="0" err="1">
                <a:effectLst>
                  <a:outerShdw blurRad="69850" dist="43180" dir="5400000" sx="0" sy="0">
                    <a:srgbClr val="000000">
                      <a:alpha val="65000"/>
                    </a:srgbClr>
                  </a:outerShdw>
                </a:effectLst>
                <a:latin typeface="Times New Roman"/>
                <a:ea typeface="Times New Roman"/>
                <a:cs typeface="Arial"/>
              </a:rPr>
              <a:t>Aaat</a:t>
            </a:r>
            <a:r>
              <a:rPr lang="en-MY" sz="1400" b="1" i="1" dirty="0">
                <a:effectLst>
                  <a:outerShdw blurRad="69850" dist="43180" dir="5400000" sx="0" sy="0">
                    <a:srgbClr val="000000">
                      <a:alpha val="65000"/>
                    </a:srgbClr>
                  </a:outerShdw>
                </a:effectLst>
                <a:latin typeface="Times New Roman"/>
                <a:ea typeface="Times New Roman"/>
                <a:cs typeface="Arial"/>
              </a:rPr>
              <a:t>. prof . Dr  </a:t>
            </a:r>
            <a:r>
              <a:rPr lang="en-MY" sz="1400" b="1" i="1" dirty="0" err="1">
                <a:effectLst>
                  <a:outerShdw blurRad="69850" dist="43180" dir="5400000" sx="0" sy="0">
                    <a:srgbClr val="000000">
                      <a:alpha val="65000"/>
                    </a:srgbClr>
                  </a:outerShdw>
                </a:effectLst>
                <a:latin typeface="Times New Roman"/>
                <a:ea typeface="Times New Roman"/>
                <a:cs typeface="Arial"/>
              </a:rPr>
              <a:t>Forat</a:t>
            </a:r>
            <a:r>
              <a:rPr lang="en-MY" sz="1400" b="1" i="1" dirty="0">
                <a:effectLst>
                  <a:outerShdw blurRad="69850" dist="43180" dir="5400000" sx="0" sy="0">
                    <a:srgbClr val="000000">
                      <a:alpha val="65000"/>
                    </a:srgbClr>
                  </a:outerShdw>
                </a:effectLst>
                <a:latin typeface="Times New Roman"/>
                <a:ea typeface="Times New Roman"/>
                <a:cs typeface="Arial"/>
              </a:rPr>
              <a:t> </a:t>
            </a:r>
            <a:r>
              <a:rPr lang="en-MY" sz="1400" b="1" i="1" dirty="0" err="1" smtClean="0">
                <a:effectLst>
                  <a:outerShdw blurRad="69850" dist="43180" dir="5400000" sx="0" sy="0">
                    <a:srgbClr val="000000">
                      <a:alpha val="65000"/>
                    </a:srgbClr>
                  </a:outerShdw>
                </a:effectLst>
                <a:latin typeface="Times New Roman"/>
                <a:ea typeface="Times New Roman"/>
                <a:cs typeface="Arial"/>
              </a:rPr>
              <a:t>Hamzah</a:t>
            </a:r>
            <a:r>
              <a:rPr lang="en-MY" sz="1400" b="1" i="1">
                <a:effectLst>
                  <a:outerShdw blurRad="69850" dist="43180" dir="5400000" sx="0" sy="0">
                    <a:srgbClr val="000000">
                      <a:alpha val="65000"/>
                    </a:srgbClr>
                  </a:outerShdw>
                </a:effectLst>
                <a:latin typeface="Times New Roman"/>
                <a:ea typeface="Times New Roman"/>
                <a:cs typeface="Arial"/>
              </a:rPr>
              <a:t>       </a:t>
            </a:r>
            <a:r>
              <a:rPr lang="en-MY" sz="1400" b="1" i="1" smtClean="0">
                <a:effectLst>
                  <a:outerShdw blurRad="69850" dist="43180" dir="5400000" sx="0" sy="0">
                    <a:srgbClr val="000000">
                      <a:alpha val="65000"/>
                    </a:srgbClr>
                  </a:outerShdw>
                </a:effectLst>
                <a:latin typeface="Times New Roman"/>
                <a:ea typeface="Times New Roman"/>
                <a:cs typeface="Arial"/>
              </a:rPr>
              <a:t>         </a:t>
            </a:r>
            <a:r>
              <a:rPr lang="en-MY" sz="1400" b="1" i="1" dirty="0" err="1">
                <a:effectLst>
                  <a:outerShdw blurRad="69850" dist="43180" dir="5400000" sx="0" sy="0">
                    <a:srgbClr val="000000">
                      <a:alpha val="65000"/>
                    </a:srgbClr>
                  </a:outerShdw>
                </a:effectLst>
                <a:latin typeface="Times New Roman"/>
                <a:ea typeface="Times New Roman"/>
                <a:cs typeface="Arial"/>
              </a:rPr>
              <a:t>Dr.</a:t>
            </a:r>
            <a:r>
              <a:rPr lang="en-MY" sz="1400" b="1" i="1" dirty="0">
                <a:effectLst>
                  <a:outerShdw blurRad="69850" dist="43180" dir="5400000" sx="0" sy="0">
                    <a:srgbClr val="000000">
                      <a:alpha val="65000"/>
                    </a:srgbClr>
                  </a:outerShdw>
                </a:effectLst>
                <a:latin typeface="Times New Roman"/>
                <a:ea typeface="Times New Roman"/>
                <a:cs typeface="Arial"/>
              </a:rPr>
              <a:t> </a:t>
            </a:r>
            <a:r>
              <a:rPr lang="en-MY" sz="1400" b="1" i="1" dirty="0" err="1">
                <a:effectLst>
                  <a:outerShdw blurRad="69850" dist="43180" dir="5400000" sx="0" sy="0">
                    <a:srgbClr val="000000">
                      <a:alpha val="65000"/>
                    </a:srgbClr>
                  </a:outerShdw>
                </a:effectLst>
                <a:latin typeface="Times New Roman"/>
                <a:ea typeface="Times New Roman"/>
                <a:cs typeface="Arial"/>
              </a:rPr>
              <a:t>Ameen</a:t>
            </a:r>
            <a:r>
              <a:rPr lang="en-MY" sz="1400" b="1" i="1" dirty="0">
                <a:effectLst>
                  <a:outerShdw blurRad="69850" dist="43180" dir="5400000" sx="0" sy="0">
                    <a:srgbClr val="000000">
                      <a:alpha val="65000"/>
                    </a:srgbClr>
                  </a:outerShdw>
                </a:effectLst>
                <a:latin typeface="Times New Roman"/>
                <a:ea typeface="Times New Roman"/>
                <a:cs typeface="Arial"/>
              </a:rPr>
              <a:t> </a:t>
            </a:r>
            <a:r>
              <a:rPr lang="en-MY" sz="1400" b="1" i="1" dirty="0" err="1">
                <a:effectLst>
                  <a:outerShdw blurRad="69850" dist="43180" dir="5400000" sx="0" sy="0">
                    <a:srgbClr val="000000">
                      <a:alpha val="65000"/>
                    </a:srgbClr>
                  </a:outerShdw>
                </a:effectLst>
                <a:latin typeface="Times New Roman"/>
                <a:ea typeface="Times New Roman"/>
                <a:cs typeface="Arial"/>
              </a:rPr>
              <a:t>Alwan</a:t>
            </a:r>
            <a:endParaRPr lang="en-MY" sz="1400" dirty="0">
              <a:effectLst/>
              <a:latin typeface="Calibri"/>
              <a:ea typeface="Calibri"/>
              <a:cs typeface="Arial"/>
            </a:endParaRPr>
          </a:p>
        </p:txBody>
      </p:sp>
      <p:sp>
        <p:nvSpPr>
          <p:cNvPr id="7" name="Rectangle 6"/>
          <p:cNvSpPr/>
          <p:nvPr/>
        </p:nvSpPr>
        <p:spPr>
          <a:xfrm rot="19771777">
            <a:off x="190163" y="3660200"/>
            <a:ext cx="383438" cy="523220"/>
          </a:xfrm>
          <a:prstGeom prst="rect">
            <a:avLst/>
          </a:prstGeom>
        </p:spPr>
        <p:txBody>
          <a:bodyPr wrap="none">
            <a:spAutoFit/>
          </a:bodyPr>
          <a:lstStyle/>
          <a:p>
            <a:r>
              <a:rPr lang="en-US" sz="2800" b="1" u="sng" dirty="0">
                <a:solidFill>
                  <a:prstClr val="black"/>
                </a:solidFill>
                <a:latin typeface="Andalus" panose="02020603050405020304" pitchFamily="18" charset="-78"/>
                <a:cs typeface="Andalus" panose="02020603050405020304" pitchFamily="18" charset="-78"/>
              </a:rPr>
              <a:t>6</a:t>
            </a:r>
            <a:endParaRPr lang="ar-IQ" sz="2800" u="sng" dirty="0"/>
          </a:p>
        </p:txBody>
      </p:sp>
      <p:sp>
        <p:nvSpPr>
          <p:cNvPr id="17" name="Rectangle 16"/>
          <p:cNvSpPr/>
          <p:nvPr/>
        </p:nvSpPr>
        <p:spPr>
          <a:xfrm>
            <a:off x="677029" y="4124900"/>
            <a:ext cx="3990195" cy="523220"/>
          </a:xfrm>
          <a:prstGeom prst="rect">
            <a:avLst/>
          </a:prstGeom>
        </p:spPr>
        <p:txBody>
          <a:bodyPr wrap="none">
            <a:spAutoFit/>
          </a:bodyPr>
          <a:lstStyle/>
          <a:p>
            <a:r>
              <a:rPr lang="en-US" sz="2800" b="1" dirty="0">
                <a:latin typeface="Andalus" panose="02020603050405020304" pitchFamily="18" charset="-78"/>
                <a:cs typeface="Andalus" panose="02020603050405020304" pitchFamily="18" charset="-78"/>
              </a:rPr>
              <a:t>Radiation protection rules</a:t>
            </a:r>
            <a:endParaRPr lang="ar-IQ" sz="2800" b="1" dirty="0">
              <a:latin typeface="Andalus" panose="02020603050405020304" pitchFamily="18" charset="-78"/>
              <a:cs typeface="Andalus" panose="02020603050405020304" pitchFamily="18" charset="-78"/>
            </a:endParaRPr>
          </a:p>
        </p:txBody>
      </p:sp>
      <p:sp>
        <p:nvSpPr>
          <p:cNvPr id="18" name="Rectangle 17"/>
          <p:cNvSpPr/>
          <p:nvPr/>
        </p:nvSpPr>
        <p:spPr>
          <a:xfrm>
            <a:off x="732903" y="4653861"/>
            <a:ext cx="4198585" cy="523220"/>
          </a:xfrm>
          <a:prstGeom prst="rect">
            <a:avLst/>
          </a:prstGeom>
        </p:spPr>
        <p:txBody>
          <a:bodyPr wrap="none">
            <a:spAutoFit/>
          </a:bodyPr>
          <a:lstStyle/>
          <a:p>
            <a:r>
              <a:rPr lang="en-US" sz="2800" b="1" dirty="0">
                <a:latin typeface="Andalus" panose="02020603050405020304" pitchFamily="18" charset="-78"/>
                <a:cs typeface="Andalus" panose="02020603050405020304" pitchFamily="18" charset="-78"/>
              </a:rPr>
              <a:t>(Solutions to the Problems) </a:t>
            </a:r>
            <a:endParaRPr lang="ar-IQ" sz="2800" b="1" dirty="0">
              <a:latin typeface="Andalus" panose="02020603050405020304" pitchFamily="18" charset="-78"/>
              <a:cs typeface="Andalus" panose="02020603050405020304" pitchFamily="18" charset="-78"/>
            </a:endParaRPr>
          </a:p>
        </p:txBody>
      </p:sp>
      <p:pic>
        <p:nvPicPr>
          <p:cNvPr id="12" name="Picture 11"/>
          <p:cNvPicPr>
            <a:picLocks noChangeAspect="1"/>
          </p:cNvPicPr>
          <p:nvPr/>
        </p:nvPicPr>
        <p:blipFill>
          <a:blip r:embed="rId3"/>
          <a:stretch>
            <a:fillRect/>
          </a:stretch>
        </p:blipFill>
        <p:spPr>
          <a:xfrm>
            <a:off x="5627286" y="4810333"/>
            <a:ext cx="4194468" cy="1461533"/>
          </a:xfrm>
          <a:prstGeom prst="roundRect">
            <a:avLst>
              <a:gd name="adj" fmla="val 8594"/>
            </a:avLst>
          </a:prstGeom>
          <a:solidFill>
            <a:srgbClr val="FFFFFF">
              <a:shade val="85000"/>
            </a:srgbClr>
          </a:solidFill>
          <a:ln>
            <a:solidFill>
              <a:srgbClr val="FFC000"/>
            </a:solidFill>
          </a:ln>
          <a:effectLst>
            <a:reflection blurRad="12700" stA="38000" endPos="28000" dist="5000" dir="5400000" sy="-100000" algn="bl" rotWithShape="0"/>
          </a:effectLst>
        </p:spPr>
      </p:pic>
      <p:pic>
        <p:nvPicPr>
          <p:cNvPr id="19" name="Picture 18"/>
          <p:cNvPicPr>
            <a:picLocks noChangeAspect="1"/>
          </p:cNvPicPr>
          <p:nvPr/>
        </p:nvPicPr>
        <p:blipFill rotWithShape="1">
          <a:blip r:embed="rId4"/>
          <a:srcRect l="7948" t="10579" r="7003" b="11220"/>
          <a:stretch/>
        </p:blipFill>
        <p:spPr>
          <a:xfrm>
            <a:off x="6581394" y="3126678"/>
            <a:ext cx="3240360" cy="1449929"/>
          </a:xfrm>
          <a:prstGeom prst="rect">
            <a:avLst/>
          </a:prstGeom>
          <a:ln>
            <a:solidFill>
              <a:srgbClr val="FFC000"/>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603492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8504" y="260648"/>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4" name="Straight Connector 3"/>
          <p:cNvCxnSpPr/>
          <p:nvPr/>
        </p:nvCxnSpPr>
        <p:spPr>
          <a:xfrm>
            <a:off x="488504" y="836712"/>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88504" y="1124744"/>
            <a:ext cx="2512226" cy="369332"/>
          </a:xfrm>
          <a:prstGeom prst="rect">
            <a:avLst/>
          </a:prstGeom>
        </p:spPr>
        <p:txBody>
          <a:bodyPr wrap="none">
            <a:spAutoFit/>
          </a:bodyPr>
          <a:lstStyle/>
          <a:p>
            <a:r>
              <a:rPr lang="en-US" b="1" u="sng" dirty="0">
                <a:solidFill>
                  <a:srgbClr val="000099"/>
                </a:solidFill>
                <a:latin typeface="Times New Roman" panose="02020603050405020304" pitchFamily="18" charset="0"/>
                <a:ea typeface="Calibri" panose="020F0502020204030204" pitchFamily="34" charset="0"/>
                <a:cs typeface="Arial" panose="020B0604020202020204" pitchFamily="34" charset="0"/>
              </a:rPr>
              <a:t>THREE :       </a:t>
            </a: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 Shielding</a:t>
            </a:r>
            <a:endParaRPr lang="ar-IQ" dirty="0">
              <a:solidFill>
                <a:srgbClr val="000099"/>
              </a:solidFill>
            </a:endParaRPr>
          </a:p>
        </p:txBody>
      </p:sp>
      <p:sp>
        <p:nvSpPr>
          <p:cNvPr id="6" name="Rectangle 5"/>
          <p:cNvSpPr/>
          <p:nvPr/>
        </p:nvSpPr>
        <p:spPr>
          <a:xfrm>
            <a:off x="560512" y="1663405"/>
            <a:ext cx="8352928" cy="2169825"/>
          </a:xfrm>
          <a:prstGeom prst="rect">
            <a:avLst/>
          </a:prstGeom>
        </p:spPr>
        <p:txBody>
          <a:bodyPr wrap="square">
            <a:spAutoFit/>
          </a:bodyPr>
          <a:lstStyle/>
          <a:p>
            <a:pPr algn="justLow">
              <a:lnSpc>
                <a:spcPct val="150000"/>
              </a:lnSpc>
            </a:pPr>
            <a:r>
              <a:rPr lang="en-US" dirty="0">
                <a:latin typeface="Times New Roman" panose="02020603050405020304" pitchFamily="18" charset="0"/>
              </a:rPr>
              <a:t>When reducing the time or increasing the distance may not be possible, one can choose shielding material to reduce the external radiation hazard. The material suitable for use as shields depends on the following </a:t>
            </a:r>
          </a:p>
          <a:p>
            <a:pPr marL="400050" indent="-400050" algn="justLow">
              <a:lnSpc>
                <a:spcPct val="150000"/>
              </a:lnSpc>
              <a:buAutoNum type="romanLcParenBoth"/>
            </a:pPr>
            <a:r>
              <a:rPr lang="en-US" dirty="0">
                <a:latin typeface="Times New Roman" panose="02020603050405020304" pitchFamily="18" charset="0"/>
              </a:rPr>
              <a:t>Type of radiation. </a:t>
            </a:r>
          </a:p>
          <a:p>
            <a:pPr marL="400050" indent="-400050" algn="justLow">
              <a:lnSpc>
                <a:spcPct val="150000"/>
              </a:lnSpc>
              <a:buAutoNum type="romanLcParenBoth"/>
            </a:pPr>
            <a:r>
              <a:rPr lang="en-US" dirty="0">
                <a:latin typeface="Times New Roman" panose="02020603050405020304" pitchFamily="18" charset="0"/>
              </a:rPr>
              <a:t> Its energy.</a:t>
            </a:r>
            <a:endParaRPr lang="ar-IQ" dirty="0"/>
          </a:p>
        </p:txBody>
      </p:sp>
      <p:sp>
        <p:nvSpPr>
          <p:cNvPr id="7" name="Rectangle 6"/>
          <p:cNvSpPr/>
          <p:nvPr/>
        </p:nvSpPr>
        <p:spPr>
          <a:xfrm>
            <a:off x="452500" y="3945983"/>
            <a:ext cx="8568952" cy="2169825"/>
          </a:xfrm>
          <a:prstGeom prst="rect">
            <a:avLst/>
          </a:prstGeom>
        </p:spPr>
        <p:txBody>
          <a:bodyPr wrap="square">
            <a:spAutoFit/>
          </a:bodyPr>
          <a:lstStyle/>
          <a:p>
            <a:pPr marL="285750" indent="-285750" algn="justLow">
              <a:lnSpc>
                <a:spcPct val="150000"/>
              </a:lnSpc>
              <a:buFont typeface="Wingdings" panose="05000000000000000000" pitchFamily="2" charset="2"/>
              <a:buChar char="v"/>
            </a:pPr>
            <a:r>
              <a:rPr lang="en-US" b="1" dirty="0">
                <a:solidFill>
                  <a:srgbClr val="000099"/>
                </a:solidFill>
                <a:latin typeface="Times New Roman" panose="02020603050405020304" pitchFamily="18" charset="0"/>
              </a:rPr>
              <a:t>Shielding properties of Alpha particles</a:t>
            </a:r>
            <a:endParaRPr lang="en-US" sz="800" b="1" dirty="0">
              <a:latin typeface="Times New Roman" panose="02020603050405020304" pitchFamily="18" charset="0"/>
            </a:endParaRPr>
          </a:p>
          <a:p>
            <a:pPr marL="285750" indent="-285750" algn="justLow">
              <a:lnSpc>
                <a:spcPct val="200000"/>
              </a:lnSpc>
              <a:buFont typeface="Wingdings" panose="05000000000000000000" pitchFamily="2" charset="2"/>
              <a:buChar char="§"/>
            </a:pPr>
            <a:r>
              <a:rPr lang="en-US" dirty="0">
                <a:latin typeface="Times New Roman" panose="02020603050405020304" pitchFamily="18" charset="0"/>
              </a:rPr>
              <a:t>Alpha particles are </a:t>
            </a:r>
            <a:r>
              <a:rPr lang="en-US" b="1" dirty="0">
                <a:latin typeface="Times New Roman" panose="02020603050405020304" pitchFamily="18" charset="0"/>
              </a:rPr>
              <a:t>easily shielded</a:t>
            </a:r>
            <a:r>
              <a:rPr lang="en-US" dirty="0">
                <a:latin typeface="Times New Roman" panose="02020603050405020304" pitchFamily="18" charset="0"/>
              </a:rPr>
              <a:t>. </a:t>
            </a:r>
          </a:p>
          <a:p>
            <a:pPr marL="285750" indent="-285750" algn="justLow">
              <a:lnSpc>
                <a:spcPct val="200000"/>
              </a:lnSpc>
              <a:buFont typeface="Wingdings" panose="05000000000000000000" pitchFamily="2" charset="2"/>
              <a:buChar char="§"/>
            </a:pPr>
            <a:r>
              <a:rPr lang="en-US" dirty="0">
                <a:latin typeface="Times New Roman" panose="02020603050405020304" pitchFamily="18" charset="0"/>
              </a:rPr>
              <a:t>A thin piece of </a:t>
            </a:r>
            <a:r>
              <a:rPr lang="en-US" b="1" dirty="0">
                <a:latin typeface="Times New Roman" panose="02020603050405020304" pitchFamily="18" charset="0"/>
              </a:rPr>
              <a:t>paper</a:t>
            </a:r>
            <a:r>
              <a:rPr lang="en-US" dirty="0">
                <a:latin typeface="Times New Roman" panose="02020603050405020304" pitchFamily="18" charset="0"/>
              </a:rPr>
              <a:t> or </a:t>
            </a:r>
            <a:r>
              <a:rPr lang="en-US" b="1" dirty="0">
                <a:latin typeface="Times New Roman" panose="02020603050405020304" pitchFamily="18" charset="0"/>
              </a:rPr>
              <a:t>several cm of air </a:t>
            </a:r>
            <a:r>
              <a:rPr lang="en-US" dirty="0">
                <a:latin typeface="Times New Roman" panose="02020603050405020304" pitchFamily="18" charset="0"/>
              </a:rPr>
              <a:t>is usually enough to stop them. </a:t>
            </a:r>
          </a:p>
          <a:p>
            <a:pPr marL="285750" indent="-285750" algn="justLow">
              <a:lnSpc>
                <a:spcPct val="200000"/>
              </a:lnSpc>
              <a:buFont typeface="Wingdings" panose="05000000000000000000" pitchFamily="2" charset="2"/>
              <a:buChar char="§"/>
            </a:pPr>
            <a:r>
              <a:rPr lang="en-US" dirty="0">
                <a:latin typeface="Times New Roman" panose="02020603050405020304" pitchFamily="18" charset="0"/>
              </a:rPr>
              <a:t>Alpha particles present </a:t>
            </a:r>
            <a:r>
              <a:rPr lang="en-US" b="1" dirty="0">
                <a:latin typeface="Times New Roman" panose="02020603050405020304" pitchFamily="18" charset="0"/>
              </a:rPr>
              <a:t>no external radiation hazard</a:t>
            </a:r>
            <a:r>
              <a:rPr lang="en-US" dirty="0">
                <a:latin typeface="Times New Roman" panose="02020603050405020304" pitchFamily="18" charset="0"/>
              </a:rPr>
              <a:t>. </a:t>
            </a:r>
            <a:endParaRPr lang="ar-IQ" dirty="0"/>
          </a:p>
        </p:txBody>
      </p:sp>
      <p:pic>
        <p:nvPicPr>
          <p:cNvPr id="2" name="Picture 1"/>
          <p:cNvPicPr>
            <a:picLocks noChangeAspect="1"/>
          </p:cNvPicPr>
          <p:nvPr/>
        </p:nvPicPr>
        <p:blipFill>
          <a:blip r:embed="rId2"/>
          <a:stretch>
            <a:fillRect/>
          </a:stretch>
        </p:blipFill>
        <p:spPr>
          <a:xfrm>
            <a:off x="6681192" y="3831674"/>
            <a:ext cx="2661193" cy="1400269"/>
          </a:xfrm>
          <a:prstGeom prst="rect">
            <a:avLst/>
          </a:prstGeom>
        </p:spPr>
      </p:pic>
      <p:sp>
        <p:nvSpPr>
          <p:cNvPr id="8" name="Rectangle 7"/>
          <p:cNvSpPr/>
          <p:nvPr/>
        </p:nvSpPr>
        <p:spPr>
          <a:xfrm>
            <a:off x="2432720" y="1505108"/>
            <a:ext cx="6033120" cy="276999"/>
          </a:xfrm>
          <a:prstGeom prst="rect">
            <a:avLst/>
          </a:prstGeom>
        </p:spPr>
        <p:txBody>
          <a:bodyPr wrap="square">
            <a:spAutoFit/>
          </a:bodyPr>
          <a:lstStyle/>
          <a:p>
            <a:r>
              <a:rPr lang="ar-IQ" sz="1200" dirty="0"/>
              <a:t>عندما لا يكون تقليل الوقت أو زيادة المسافة ممكنًا ، يمكن للمرء اختيار مادة التدريع لتقليل خطر الإشعاع الخارجي.</a:t>
            </a:r>
          </a:p>
        </p:txBody>
      </p:sp>
      <p:sp>
        <p:nvSpPr>
          <p:cNvPr id="9" name="Rectangle 8"/>
          <p:cNvSpPr/>
          <p:nvPr/>
        </p:nvSpPr>
        <p:spPr>
          <a:xfrm>
            <a:off x="4209716" y="2595275"/>
            <a:ext cx="2635658" cy="276999"/>
          </a:xfrm>
          <a:prstGeom prst="rect">
            <a:avLst/>
          </a:prstGeom>
        </p:spPr>
        <p:txBody>
          <a:bodyPr wrap="none">
            <a:spAutoFit/>
          </a:bodyPr>
          <a:lstStyle/>
          <a:p>
            <a:r>
              <a:rPr lang="ar-IQ" sz="1200" dirty="0"/>
              <a:t>تعتمد المواد المناسبة للاستخدام كدروع على ما يلي</a:t>
            </a:r>
          </a:p>
        </p:txBody>
      </p:sp>
      <p:sp>
        <p:nvSpPr>
          <p:cNvPr id="10" name="Rectangle 9"/>
          <p:cNvSpPr/>
          <p:nvPr/>
        </p:nvSpPr>
        <p:spPr>
          <a:xfrm>
            <a:off x="4592960" y="4076838"/>
            <a:ext cx="1680268" cy="276999"/>
          </a:xfrm>
          <a:prstGeom prst="rect">
            <a:avLst/>
          </a:prstGeom>
        </p:spPr>
        <p:txBody>
          <a:bodyPr wrap="none">
            <a:spAutoFit/>
          </a:bodyPr>
          <a:lstStyle/>
          <a:p>
            <a:r>
              <a:rPr lang="ar-IQ" sz="1200" dirty="0"/>
              <a:t>خصائص الحماية لجسيمات ألفا</a:t>
            </a:r>
          </a:p>
        </p:txBody>
      </p:sp>
      <p:sp>
        <p:nvSpPr>
          <p:cNvPr id="11" name="Rectangle 10"/>
          <p:cNvSpPr/>
          <p:nvPr/>
        </p:nvSpPr>
        <p:spPr>
          <a:xfrm>
            <a:off x="4209716" y="4639104"/>
            <a:ext cx="1678665" cy="276999"/>
          </a:xfrm>
          <a:prstGeom prst="rect">
            <a:avLst/>
          </a:prstGeom>
        </p:spPr>
        <p:txBody>
          <a:bodyPr wrap="none">
            <a:spAutoFit/>
          </a:bodyPr>
          <a:lstStyle/>
          <a:p>
            <a:r>
              <a:rPr lang="ar-IQ" sz="1200" dirty="0"/>
              <a:t>يتم حماية جسيمات ألفا بسهولة</a:t>
            </a:r>
          </a:p>
        </p:txBody>
      </p:sp>
      <p:sp>
        <p:nvSpPr>
          <p:cNvPr id="12" name="Rectangle 11"/>
          <p:cNvSpPr/>
          <p:nvPr/>
        </p:nvSpPr>
        <p:spPr>
          <a:xfrm>
            <a:off x="2572548" y="4957823"/>
            <a:ext cx="4953000" cy="276999"/>
          </a:xfrm>
          <a:prstGeom prst="rect">
            <a:avLst/>
          </a:prstGeom>
        </p:spPr>
        <p:txBody>
          <a:bodyPr>
            <a:spAutoFit/>
          </a:bodyPr>
          <a:lstStyle/>
          <a:p>
            <a:r>
              <a:rPr lang="ar-IQ" sz="1200" dirty="0"/>
              <a:t>عادةً ما تكون قطعة رقيقة من الورق أو عدة سنتيمترات من الهواء كافية لإيقافها.</a:t>
            </a:r>
          </a:p>
        </p:txBody>
      </p:sp>
      <p:sp>
        <p:nvSpPr>
          <p:cNvPr id="13" name="Rectangle 12"/>
          <p:cNvSpPr/>
          <p:nvPr/>
        </p:nvSpPr>
        <p:spPr>
          <a:xfrm>
            <a:off x="3009925" y="5536494"/>
            <a:ext cx="2492990" cy="276999"/>
          </a:xfrm>
          <a:prstGeom prst="rect">
            <a:avLst/>
          </a:prstGeom>
        </p:spPr>
        <p:txBody>
          <a:bodyPr wrap="none">
            <a:spAutoFit/>
          </a:bodyPr>
          <a:lstStyle/>
          <a:p>
            <a:r>
              <a:rPr lang="ar-IQ" sz="1200" dirty="0"/>
              <a:t>لا تمثل جسيمات ألفا أي خطر إشعاعي خارجي.</a:t>
            </a:r>
          </a:p>
        </p:txBody>
      </p:sp>
    </p:spTree>
    <p:extLst>
      <p:ext uri="{BB962C8B-B14F-4D97-AF65-F5344CB8AC3E}">
        <p14:creationId xmlns:p14="http://schemas.microsoft.com/office/powerpoint/2010/main" val="2390324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4528" y="1052736"/>
            <a:ext cx="8256812" cy="2308324"/>
          </a:xfrm>
          <a:prstGeom prst="rect">
            <a:avLst/>
          </a:prstGeom>
        </p:spPr>
        <p:txBody>
          <a:bodyPr wrap="none">
            <a:spAutoFit/>
          </a:bodyPr>
          <a:lstStyle/>
          <a:p>
            <a:pPr marL="285750" lvl="0" indent="-285750" algn="justLow">
              <a:lnSpc>
                <a:spcPct val="200000"/>
              </a:lnSpc>
              <a:buFont typeface="Wingdings" panose="05000000000000000000" pitchFamily="2" charset="2"/>
              <a:buChar char="v"/>
            </a:pPr>
            <a:r>
              <a:rPr lang="en-US" b="1" dirty="0">
                <a:solidFill>
                  <a:srgbClr val="000099"/>
                </a:solidFill>
                <a:latin typeface="Times New Roman" panose="02020603050405020304" pitchFamily="18" charset="0"/>
              </a:rPr>
              <a:t>Shielding properties of Beta particles</a:t>
            </a:r>
          </a:p>
          <a:p>
            <a:pPr marL="285750" lvl="0" indent="-285750" algn="justLow">
              <a:lnSpc>
                <a:spcPct val="200000"/>
              </a:lnSpc>
              <a:buFont typeface="Wingdings" panose="05000000000000000000" pitchFamily="2" charset="2"/>
              <a:buChar char="§"/>
            </a:pPr>
            <a:r>
              <a:rPr lang="en-US" dirty="0">
                <a:solidFill>
                  <a:prstClr val="black"/>
                </a:solidFill>
                <a:latin typeface="Times New Roman" panose="02020603050405020304" pitchFamily="18" charset="0"/>
              </a:rPr>
              <a:t>Beta particles are </a:t>
            </a:r>
            <a:r>
              <a:rPr lang="en-US" b="1" dirty="0">
                <a:solidFill>
                  <a:prstClr val="black"/>
                </a:solidFill>
                <a:latin typeface="Times New Roman" panose="02020603050405020304" pitchFamily="18" charset="0"/>
              </a:rPr>
              <a:t>more penetrating </a:t>
            </a:r>
            <a:r>
              <a:rPr lang="en-US" dirty="0">
                <a:solidFill>
                  <a:prstClr val="black"/>
                </a:solidFill>
                <a:latin typeface="Times New Roman" panose="02020603050405020304" pitchFamily="18" charset="0"/>
              </a:rPr>
              <a:t>than alpha particles. </a:t>
            </a:r>
          </a:p>
          <a:p>
            <a:pPr marL="285750" lvl="0" indent="-285750" algn="justLow">
              <a:lnSpc>
                <a:spcPct val="200000"/>
              </a:lnSpc>
              <a:buFont typeface="Wingdings" panose="05000000000000000000" pitchFamily="2" charset="2"/>
              <a:buChar char="§"/>
            </a:pPr>
            <a:r>
              <a:rPr lang="en-US" dirty="0">
                <a:solidFill>
                  <a:prstClr val="black"/>
                </a:solidFill>
                <a:latin typeface="Times New Roman" panose="02020603050405020304" pitchFamily="18" charset="0"/>
              </a:rPr>
              <a:t>Beta shields are usually made of </a:t>
            </a:r>
            <a:r>
              <a:rPr lang="en-US" b="1" dirty="0">
                <a:solidFill>
                  <a:prstClr val="black"/>
                </a:solidFill>
                <a:latin typeface="Times New Roman" panose="02020603050405020304" pitchFamily="18" charset="0"/>
              </a:rPr>
              <a:t>aluminum</a:t>
            </a:r>
          </a:p>
          <a:p>
            <a:pPr marL="285750" lvl="0" indent="-285750" algn="justLow">
              <a:lnSpc>
                <a:spcPct val="200000"/>
              </a:lnSpc>
              <a:buFont typeface="Wingdings" panose="05000000000000000000" pitchFamily="2" charset="2"/>
              <a:buChar char="§"/>
            </a:pPr>
            <a:r>
              <a:rPr lang="en-US" dirty="0">
                <a:solidFill>
                  <a:prstClr val="black"/>
                </a:solidFill>
                <a:latin typeface="Times New Roman" panose="02020603050405020304" pitchFamily="18" charset="0"/>
              </a:rPr>
              <a:t>The range of beta radiation for various energies in air, plastic and various materials .</a:t>
            </a:r>
          </a:p>
        </p:txBody>
      </p:sp>
      <p:sp>
        <p:nvSpPr>
          <p:cNvPr id="4" name="Rectangle 3"/>
          <p:cNvSpPr/>
          <p:nvPr/>
        </p:nvSpPr>
        <p:spPr>
          <a:xfrm>
            <a:off x="488504" y="260648"/>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5" name="Straight Connector 4"/>
          <p:cNvCxnSpPr/>
          <p:nvPr/>
        </p:nvCxnSpPr>
        <p:spPr>
          <a:xfrm>
            <a:off x="488504" y="836712"/>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a:stretch>
            <a:fillRect/>
          </a:stretch>
        </p:blipFill>
        <p:spPr>
          <a:xfrm>
            <a:off x="2864768" y="3717032"/>
            <a:ext cx="3024336" cy="1584176"/>
          </a:xfrm>
          <a:prstGeom prst="rect">
            <a:avLst/>
          </a:prstGeom>
        </p:spPr>
      </p:pic>
      <p:sp>
        <p:nvSpPr>
          <p:cNvPr id="2" name="Rectangle 1"/>
          <p:cNvSpPr/>
          <p:nvPr/>
        </p:nvSpPr>
        <p:spPr>
          <a:xfrm>
            <a:off x="5457056" y="1340768"/>
            <a:ext cx="1656223" cy="276999"/>
          </a:xfrm>
          <a:prstGeom prst="rect">
            <a:avLst/>
          </a:prstGeom>
        </p:spPr>
        <p:txBody>
          <a:bodyPr wrap="none">
            <a:spAutoFit/>
          </a:bodyPr>
          <a:lstStyle/>
          <a:p>
            <a:r>
              <a:rPr lang="ar-IQ" sz="1200" dirty="0"/>
              <a:t>خصائص الحماية لجزيئات بيتا</a:t>
            </a:r>
          </a:p>
        </p:txBody>
      </p:sp>
      <p:sp>
        <p:nvSpPr>
          <p:cNvPr id="7" name="Rectangle 6"/>
          <p:cNvSpPr/>
          <p:nvPr/>
        </p:nvSpPr>
        <p:spPr>
          <a:xfrm>
            <a:off x="6321152" y="1809300"/>
            <a:ext cx="2222083" cy="276999"/>
          </a:xfrm>
          <a:prstGeom prst="rect">
            <a:avLst/>
          </a:prstGeom>
        </p:spPr>
        <p:txBody>
          <a:bodyPr wrap="none">
            <a:spAutoFit/>
          </a:bodyPr>
          <a:lstStyle/>
          <a:p>
            <a:r>
              <a:rPr lang="ar-IQ" sz="1200" dirty="0"/>
              <a:t>جسيمات بيتا أكثر اختراقًا من جسيمات ألفا</a:t>
            </a:r>
          </a:p>
        </p:txBody>
      </p:sp>
      <p:sp>
        <p:nvSpPr>
          <p:cNvPr id="8" name="Rectangle 7"/>
          <p:cNvSpPr/>
          <p:nvPr/>
        </p:nvSpPr>
        <p:spPr>
          <a:xfrm>
            <a:off x="5457056" y="2313355"/>
            <a:ext cx="1911101" cy="276999"/>
          </a:xfrm>
          <a:prstGeom prst="rect">
            <a:avLst/>
          </a:prstGeom>
        </p:spPr>
        <p:txBody>
          <a:bodyPr wrap="none">
            <a:spAutoFit/>
          </a:bodyPr>
          <a:lstStyle/>
          <a:p>
            <a:r>
              <a:rPr lang="ar-IQ" sz="1200" dirty="0"/>
              <a:t>تصنع دروع بيتا عادة من الالمنيوم</a:t>
            </a:r>
          </a:p>
        </p:txBody>
      </p:sp>
      <p:sp>
        <p:nvSpPr>
          <p:cNvPr id="9" name="Rectangle 8"/>
          <p:cNvSpPr/>
          <p:nvPr/>
        </p:nvSpPr>
        <p:spPr>
          <a:xfrm>
            <a:off x="3501675" y="2719953"/>
            <a:ext cx="6004892" cy="276999"/>
          </a:xfrm>
          <a:prstGeom prst="rect">
            <a:avLst/>
          </a:prstGeom>
        </p:spPr>
        <p:txBody>
          <a:bodyPr wrap="square">
            <a:spAutoFit/>
          </a:bodyPr>
          <a:lstStyle/>
          <a:p>
            <a:r>
              <a:rPr lang="ar-IQ" sz="1200" dirty="0"/>
              <a:t>نطاق إشعاع بيتا لمختلف الطاقات في الهواء والبلاستيك والمواد المختلفة</a:t>
            </a:r>
          </a:p>
        </p:txBody>
      </p:sp>
    </p:spTree>
    <p:extLst>
      <p:ext uri="{BB962C8B-B14F-4D97-AF65-F5344CB8AC3E}">
        <p14:creationId xmlns:p14="http://schemas.microsoft.com/office/powerpoint/2010/main" val="14803761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8504" y="260648"/>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4" name="Straight Connector 3"/>
          <p:cNvCxnSpPr/>
          <p:nvPr/>
        </p:nvCxnSpPr>
        <p:spPr>
          <a:xfrm>
            <a:off x="488504" y="836712"/>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704528" y="997005"/>
            <a:ext cx="7632848" cy="2308324"/>
          </a:xfrm>
          <a:prstGeom prst="rect">
            <a:avLst/>
          </a:prstGeom>
        </p:spPr>
        <p:txBody>
          <a:bodyPr wrap="square">
            <a:spAutoFit/>
          </a:bodyPr>
          <a:lstStyle/>
          <a:p>
            <a:pPr marL="285750" lvl="0" indent="-285750" algn="justLow">
              <a:lnSpc>
                <a:spcPct val="200000"/>
              </a:lnSpc>
              <a:buFont typeface="Wingdings" panose="05000000000000000000" pitchFamily="2" charset="2"/>
              <a:buChar char="q"/>
            </a:pPr>
            <a:r>
              <a:rPr lang="en-US" b="1" dirty="0">
                <a:solidFill>
                  <a:prstClr val="black"/>
                </a:solidFill>
                <a:latin typeface="Times New Roman" panose="02020603050405020304" pitchFamily="18" charset="0"/>
              </a:rPr>
              <a:t>Shielding properties of Gamma radiation &amp; X-ray</a:t>
            </a:r>
          </a:p>
          <a:p>
            <a:pPr marL="285750" lvl="0" indent="-285750" algn="justLow">
              <a:lnSpc>
                <a:spcPct val="200000"/>
              </a:lnSpc>
              <a:buFont typeface="Wingdings" panose="05000000000000000000" pitchFamily="2" charset="2"/>
              <a:buChar char="§"/>
            </a:pPr>
            <a:r>
              <a:rPr lang="en-US" dirty="0">
                <a:solidFill>
                  <a:prstClr val="black"/>
                </a:solidFill>
                <a:latin typeface="Times New Roman" panose="02020603050405020304" pitchFamily="18" charset="0"/>
              </a:rPr>
              <a:t>Gamma rays or X-ray are not easy to stop</a:t>
            </a:r>
          </a:p>
          <a:p>
            <a:pPr marL="285750" lvl="0" indent="-285750" algn="justLow">
              <a:lnSpc>
                <a:spcPct val="200000"/>
              </a:lnSpc>
              <a:buFont typeface="Wingdings" panose="05000000000000000000" pitchFamily="2" charset="2"/>
              <a:buChar char="§"/>
            </a:pPr>
            <a:r>
              <a:rPr lang="en-US" dirty="0">
                <a:solidFill>
                  <a:prstClr val="black"/>
                </a:solidFill>
                <a:latin typeface="Times New Roman" panose="02020603050405020304" pitchFamily="18" charset="0"/>
              </a:rPr>
              <a:t>Gamma rays or X-ray cannot be stopped by paper, wood, or the human body</a:t>
            </a:r>
          </a:p>
          <a:p>
            <a:pPr marL="285750" lvl="0" indent="-285750" algn="justLow">
              <a:lnSpc>
                <a:spcPct val="200000"/>
              </a:lnSpc>
              <a:buFont typeface="Wingdings" panose="05000000000000000000" pitchFamily="2" charset="2"/>
              <a:buChar char="§"/>
            </a:pPr>
            <a:r>
              <a:rPr lang="en-US" dirty="0">
                <a:solidFill>
                  <a:prstClr val="black"/>
                </a:solidFill>
                <a:latin typeface="Times New Roman" panose="02020603050405020304" pitchFamily="18" charset="0"/>
              </a:rPr>
              <a:t>Gamma rays stop using a lead wall. </a:t>
            </a:r>
          </a:p>
        </p:txBody>
      </p:sp>
      <p:sp>
        <p:nvSpPr>
          <p:cNvPr id="7" name="Rectangle 6"/>
          <p:cNvSpPr/>
          <p:nvPr/>
        </p:nvSpPr>
        <p:spPr>
          <a:xfrm>
            <a:off x="512912" y="3553329"/>
            <a:ext cx="3809697" cy="369332"/>
          </a:xfrm>
          <a:prstGeom prst="rect">
            <a:avLst/>
          </a:prstGeom>
        </p:spPr>
        <p:txBody>
          <a:bodyPr wrap="none">
            <a:spAutoFit/>
          </a:bodyPr>
          <a:lstStyle/>
          <a:p>
            <a:pPr marL="285750" indent="-285750">
              <a:buFont typeface="Wingdings" panose="05000000000000000000" pitchFamily="2" charset="2"/>
              <a:buChar char="v"/>
            </a:pP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Principles of Radiation Protection</a:t>
            </a:r>
            <a:endParaRPr lang="ar-IQ" dirty="0">
              <a:solidFill>
                <a:srgbClr val="000099"/>
              </a:solidFill>
            </a:endParaRPr>
          </a:p>
        </p:txBody>
      </p:sp>
      <p:sp>
        <p:nvSpPr>
          <p:cNvPr id="9" name="Rectangle 8"/>
          <p:cNvSpPr/>
          <p:nvPr/>
        </p:nvSpPr>
        <p:spPr>
          <a:xfrm>
            <a:off x="689667" y="4077072"/>
            <a:ext cx="8524342" cy="2477601"/>
          </a:xfrm>
          <a:prstGeom prst="rect">
            <a:avLst/>
          </a:prstGeom>
        </p:spPr>
        <p:txBody>
          <a:bodyPr wrap="square">
            <a:spAutoFit/>
          </a:bodyPr>
          <a:lstStyle/>
          <a:p>
            <a:pPr marL="285750" indent="-285750" algn="justLow">
              <a:lnSpc>
                <a:spcPct val="150000"/>
              </a:lnSpc>
              <a:spcAft>
                <a:spcPts val="800"/>
              </a:spcAft>
              <a:buFont typeface="Wingdings" panose="05000000000000000000" pitchFamily="2" charset="2"/>
              <a:buChar char="§"/>
            </a:pPr>
            <a:r>
              <a:rPr lang="en-US" b="1" dirty="0">
                <a:latin typeface="Times New Roman" panose="02020603050405020304" pitchFamily="18" charset="0"/>
                <a:ea typeface="Calibri" panose="020F0502020204030204" pitchFamily="34" charset="0"/>
                <a:cs typeface="Arial" panose="020B0604020202020204" pitchFamily="34" charset="0"/>
              </a:rPr>
              <a:t>Justification: </a:t>
            </a:r>
            <a:r>
              <a:rPr lang="en-US" dirty="0">
                <a:latin typeface="Times New Roman" panose="02020603050405020304" pitchFamily="18" charset="0"/>
                <a:ea typeface="Calibri" panose="020F0502020204030204" pitchFamily="34" charset="0"/>
                <a:cs typeface="Arial" panose="020B0604020202020204" pitchFamily="34" charset="0"/>
              </a:rPr>
              <a:t>Any decision that changes exposure to radiation must be made carefully.</a:t>
            </a:r>
            <a:endParaRPr lang="en-US" dirty="0">
              <a:latin typeface="Calibri" panose="020F0502020204030204" pitchFamily="34" charset="0"/>
              <a:ea typeface="Calibri" panose="020F0502020204030204" pitchFamily="34" charset="0"/>
              <a:cs typeface="Arial" panose="020B0604020202020204" pitchFamily="34" charset="0"/>
            </a:endParaRPr>
          </a:p>
          <a:p>
            <a:pPr marL="285750" indent="-285750" algn="justLow">
              <a:lnSpc>
                <a:spcPct val="150000"/>
              </a:lnSpc>
              <a:spcAft>
                <a:spcPts val="800"/>
              </a:spcAft>
              <a:buFont typeface="Wingdings" panose="05000000000000000000" pitchFamily="2" charset="2"/>
              <a:buChar char="§"/>
            </a:pPr>
            <a:r>
              <a:rPr lang="en-US" b="1" dirty="0">
                <a:latin typeface="Times New Roman" panose="02020603050405020304" pitchFamily="18" charset="0"/>
                <a:ea typeface="Calibri" panose="020F0502020204030204" pitchFamily="34" charset="0"/>
                <a:cs typeface="Arial" panose="020B0604020202020204" pitchFamily="34" charset="0"/>
              </a:rPr>
              <a:t>Optimization of Protection: </a:t>
            </a:r>
            <a:r>
              <a:rPr lang="en-US" dirty="0">
                <a:latin typeface="Times New Roman" panose="02020603050405020304" pitchFamily="18" charset="0"/>
                <a:ea typeface="Calibri" panose="020F0502020204030204" pitchFamily="34" charset="0"/>
                <a:cs typeface="Arial" panose="020B0604020202020204" pitchFamily="34" charset="0"/>
              </a:rPr>
              <a:t>The dose of radiation must be kept as low account with any process.</a:t>
            </a:r>
            <a:endParaRPr lang="en-US" dirty="0">
              <a:latin typeface="Calibri" panose="020F0502020204030204" pitchFamily="34" charset="0"/>
              <a:ea typeface="Calibri" panose="020F0502020204030204" pitchFamily="34" charset="0"/>
              <a:cs typeface="Arial" panose="020B0604020202020204" pitchFamily="34" charset="0"/>
            </a:endParaRPr>
          </a:p>
          <a:p>
            <a:pPr marL="285750" indent="-285750" algn="justLow">
              <a:lnSpc>
                <a:spcPct val="150000"/>
              </a:lnSpc>
              <a:spcAft>
                <a:spcPts val="800"/>
              </a:spcAft>
              <a:buFont typeface="Wingdings" panose="05000000000000000000" pitchFamily="2" charset="2"/>
              <a:buChar char="§"/>
            </a:pPr>
            <a:r>
              <a:rPr lang="en-US" b="1" dirty="0">
                <a:latin typeface="Times New Roman" panose="02020603050405020304" pitchFamily="18" charset="0"/>
                <a:ea typeface="Calibri" panose="020F0502020204030204" pitchFamily="34" charset="0"/>
                <a:cs typeface="Arial" panose="020B0604020202020204" pitchFamily="34" charset="0"/>
              </a:rPr>
              <a:t>Dose Limitation: </a:t>
            </a:r>
            <a:r>
              <a:rPr lang="en-US" dirty="0">
                <a:latin typeface="Times New Roman" panose="02020603050405020304" pitchFamily="18" charset="0"/>
                <a:ea typeface="Calibri" panose="020F0502020204030204" pitchFamily="34" charset="0"/>
                <a:cs typeface="Arial" panose="020B0604020202020204" pitchFamily="34" charset="0"/>
              </a:rPr>
              <a:t>The total dose to any person should not exceed the appropriate limit.</a:t>
            </a:r>
          </a:p>
          <a:p>
            <a:pPr marL="285750" indent="-285750" algn="justLow">
              <a:lnSpc>
                <a:spcPct val="150000"/>
              </a:lnSpc>
              <a:spcAft>
                <a:spcPts val="800"/>
              </a:spcAft>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p:cNvSpPr/>
          <p:nvPr/>
        </p:nvSpPr>
        <p:spPr>
          <a:xfrm>
            <a:off x="4590536" y="2892654"/>
            <a:ext cx="3746840" cy="276999"/>
          </a:xfrm>
          <a:prstGeom prst="rect">
            <a:avLst/>
          </a:prstGeom>
        </p:spPr>
        <p:txBody>
          <a:bodyPr wrap="square">
            <a:spAutoFit/>
          </a:bodyPr>
          <a:lstStyle/>
          <a:p>
            <a:r>
              <a:rPr lang="ar-IQ" sz="1200" dirty="0"/>
              <a:t>تتوقف أشعة جاما والاشعة السينية باستخدام جدار من الرصاص</a:t>
            </a:r>
          </a:p>
        </p:txBody>
      </p:sp>
      <p:sp>
        <p:nvSpPr>
          <p:cNvPr id="6" name="Rectangle 5"/>
          <p:cNvSpPr/>
          <p:nvPr/>
        </p:nvSpPr>
        <p:spPr>
          <a:xfrm>
            <a:off x="6321152" y="1240925"/>
            <a:ext cx="2515432" cy="276999"/>
          </a:xfrm>
          <a:prstGeom prst="rect">
            <a:avLst/>
          </a:prstGeom>
        </p:spPr>
        <p:txBody>
          <a:bodyPr wrap="none">
            <a:spAutoFit/>
          </a:bodyPr>
          <a:lstStyle/>
          <a:p>
            <a:pPr lvl="0"/>
            <a:r>
              <a:rPr lang="ar-IQ" sz="1200" dirty="0">
                <a:solidFill>
                  <a:prstClr val="black"/>
                </a:solidFill>
              </a:rPr>
              <a:t>خصائص الحماية من أشعة جاما والأشعة السينية</a:t>
            </a:r>
          </a:p>
        </p:txBody>
      </p:sp>
      <p:sp>
        <p:nvSpPr>
          <p:cNvPr id="8" name="Rectangle 7"/>
          <p:cNvSpPr/>
          <p:nvPr/>
        </p:nvSpPr>
        <p:spPr>
          <a:xfrm>
            <a:off x="5328586" y="1828001"/>
            <a:ext cx="2587568" cy="276999"/>
          </a:xfrm>
          <a:prstGeom prst="rect">
            <a:avLst/>
          </a:prstGeom>
        </p:spPr>
        <p:txBody>
          <a:bodyPr wrap="none">
            <a:spAutoFit/>
          </a:bodyPr>
          <a:lstStyle/>
          <a:p>
            <a:r>
              <a:rPr lang="ar-IQ" sz="1200" dirty="0">
                <a:solidFill>
                  <a:prstClr val="black"/>
                </a:solidFill>
              </a:rPr>
              <a:t>ليس من السهل إيقاف أشعة جاما او الاشعة السينية</a:t>
            </a:r>
            <a:endParaRPr lang="ar-IQ" dirty="0"/>
          </a:p>
        </p:txBody>
      </p:sp>
      <p:sp>
        <p:nvSpPr>
          <p:cNvPr id="10" name="Rectangle 9"/>
          <p:cNvSpPr/>
          <p:nvPr/>
        </p:nvSpPr>
        <p:spPr>
          <a:xfrm>
            <a:off x="5590182" y="2120911"/>
            <a:ext cx="3977371" cy="276999"/>
          </a:xfrm>
          <a:prstGeom prst="rect">
            <a:avLst/>
          </a:prstGeom>
        </p:spPr>
        <p:txBody>
          <a:bodyPr wrap="none">
            <a:spAutoFit/>
          </a:bodyPr>
          <a:lstStyle/>
          <a:p>
            <a:pPr lvl="0"/>
            <a:r>
              <a:rPr lang="ar-IQ" sz="1200" dirty="0">
                <a:solidFill>
                  <a:prstClr val="black"/>
                </a:solidFill>
              </a:rPr>
              <a:t>لا يمكن إيقاف أشعة جاما او الاشعة السينية بالورق أو الخشب أو بجسم الإنسان</a:t>
            </a:r>
          </a:p>
        </p:txBody>
      </p:sp>
      <p:sp>
        <p:nvSpPr>
          <p:cNvPr id="12" name="Rectangle 11"/>
          <p:cNvSpPr/>
          <p:nvPr/>
        </p:nvSpPr>
        <p:spPr>
          <a:xfrm>
            <a:off x="4520952" y="3663179"/>
            <a:ext cx="1451038" cy="276999"/>
          </a:xfrm>
          <a:prstGeom prst="rect">
            <a:avLst/>
          </a:prstGeom>
        </p:spPr>
        <p:txBody>
          <a:bodyPr wrap="none">
            <a:spAutoFit/>
          </a:bodyPr>
          <a:lstStyle/>
          <a:p>
            <a:r>
              <a:rPr lang="ar-IQ" sz="1200" dirty="0"/>
              <a:t>مبادئ الحماية من الإشعاع</a:t>
            </a:r>
          </a:p>
        </p:txBody>
      </p:sp>
      <p:sp>
        <p:nvSpPr>
          <p:cNvPr id="13" name="Rectangle 12"/>
          <p:cNvSpPr/>
          <p:nvPr/>
        </p:nvSpPr>
        <p:spPr>
          <a:xfrm>
            <a:off x="1261792" y="3922661"/>
            <a:ext cx="510076" cy="276999"/>
          </a:xfrm>
          <a:prstGeom prst="rect">
            <a:avLst/>
          </a:prstGeom>
        </p:spPr>
        <p:txBody>
          <a:bodyPr wrap="none">
            <a:spAutoFit/>
          </a:bodyPr>
          <a:lstStyle/>
          <a:p>
            <a:r>
              <a:rPr lang="ar-IQ" sz="1200" dirty="0"/>
              <a:t>التبرير</a:t>
            </a:r>
          </a:p>
        </p:txBody>
      </p:sp>
      <p:sp>
        <p:nvSpPr>
          <p:cNvPr id="14" name="Rectangle 13"/>
          <p:cNvSpPr/>
          <p:nvPr/>
        </p:nvSpPr>
        <p:spPr>
          <a:xfrm>
            <a:off x="4739483" y="4016097"/>
            <a:ext cx="2573140" cy="276999"/>
          </a:xfrm>
          <a:prstGeom prst="rect">
            <a:avLst/>
          </a:prstGeom>
        </p:spPr>
        <p:txBody>
          <a:bodyPr wrap="none">
            <a:spAutoFit/>
          </a:bodyPr>
          <a:lstStyle/>
          <a:p>
            <a:r>
              <a:rPr lang="ar-IQ" sz="1200" dirty="0"/>
              <a:t>يجب اتخاذ أي قرار يغير التعرض للإشعاع بعناية</a:t>
            </a:r>
          </a:p>
        </p:txBody>
      </p:sp>
      <p:sp>
        <p:nvSpPr>
          <p:cNvPr id="15" name="Rectangle 14"/>
          <p:cNvSpPr/>
          <p:nvPr/>
        </p:nvSpPr>
        <p:spPr>
          <a:xfrm>
            <a:off x="1579402" y="4509738"/>
            <a:ext cx="881973" cy="276999"/>
          </a:xfrm>
          <a:prstGeom prst="rect">
            <a:avLst/>
          </a:prstGeom>
        </p:spPr>
        <p:txBody>
          <a:bodyPr wrap="none">
            <a:spAutoFit/>
          </a:bodyPr>
          <a:lstStyle/>
          <a:p>
            <a:r>
              <a:rPr lang="ar-IQ" sz="1200" dirty="0"/>
              <a:t>تحسين الحماية</a:t>
            </a:r>
          </a:p>
        </p:txBody>
      </p:sp>
      <p:sp>
        <p:nvSpPr>
          <p:cNvPr id="16" name="Rectangle 15"/>
          <p:cNvSpPr/>
          <p:nvPr/>
        </p:nvSpPr>
        <p:spPr>
          <a:xfrm>
            <a:off x="4739483" y="4573421"/>
            <a:ext cx="2879314" cy="276999"/>
          </a:xfrm>
          <a:prstGeom prst="rect">
            <a:avLst/>
          </a:prstGeom>
        </p:spPr>
        <p:txBody>
          <a:bodyPr wrap="none">
            <a:spAutoFit/>
          </a:bodyPr>
          <a:lstStyle/>
          <a:p>
            <a:r>
              <a:rPr lang="ar-IQ" sz="1200" dirty="0"/>
              <a:t>يجب الحفاظ على جرعة الإشعاع منخفضة في أي عملية</a:t>
            </a:r>
          </a:p>
        </p:txBody>
      </p:sp>
      <p:sp>
        <p:nvSpPr>
          <p:cNvPr id="17" name="Rectangle 16"/>
          <p:cNvSpPr/>
          <p:nvPr/>
        </p:nvSpPr>
        <p:spPr>
          <a:xfrm>
            <a:off x="1221372" y="5456257"/>
            <a:ext cx="845103" cy="276999"/>
          </a:xfrm>
          <a:prstGeom prst="rect">
            <a:avLst/>
          </a:prstGeom>
        </p:spPr>
        <p:txBody>
          <a:bodyPr wrap="none">
            <a:spAutoFit/>
          </a:bodyPr>
          <a:lstStyle/>
          <a:p>
            <a:r>
              <a:rPr lang="ar-IQ" sz="1200" dirty="0"/>
              <a:t>تحديد الجرعة</a:t>
            </a:r>
          </a:p>
        </p:txBody>
      </p:sp>
      <p:sp>
        <p:nvSpPr>
          <p:cNvPr id="18" name="Rectangle 17"/>
          <p:cNvSpPr/>
          <p:nvPr/>
        </p:nvSpPr>
        <p:spPr>
          <a:xfrm>
            <a:off x="4535902" y="5480840"/>
            <a:ext cx="3082895" cy="276999"/>
          </a:xfrm>
          <a:prstGeom prst="rect">
            <a:avLst/>
          </a:prstGeom>
        </p:spPr>
        <p:txBody>
          <a:bodyPr wrap="none">
            <a:spAutoFit/>
          </a:bodyPr>
          <a:lstStyle/>
          <a:p>
            <a:r>
              <a:rPr lang="ar-IQ" sz="1200" dirty="0"/>
              <a:t>يجب ألا تتجاوز الجرعة الإجمالية لأي شخص الحد المناسب</a:t>
            </a:r>
          </a:p>
        </p:txBody>
      </p:sp>
    </p:spTree>
    <p:extLst>
      <p:ext uri="{BB962C8B-B14F-4D97-AF65-F5344CB8AC3E}">
        <p14:creationId xmlns:p14="http://schemas.microsoft.com/office/powerpoint/2010/main" val="35672872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10" grpId="0"/>
      <p:bldP spid="12" grpId="0"/>
      <p:bldP spid="13" grpId="0"/>
      <p:bldP spid="14" grpId="0"/>
      <p:bldP spid="15" grpId="0"/>
      <p:bldP spid="16"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726EB37-9E97-4537-889C-B06365F54784}" type="slidenum">
              <a:rPr lang="es-ES" smtClean="0"/>
              <a:pPr>
                <a:defRPr/>
              </a:pPr>
              <a:t>13</a:t>
            </a:fld>
            <a:endParaRPr lang="es-ES"/>
          </a:p>
        </p:txBody>
      </p:sp>
      <p:sp>
        <p:nvSpPr>
          <p:cNvPr id="4" name="Rectangle 3"/>
          <p:cNvSpPr/>
          <p:nvPr/>
        </p:nvSpPr>
        <p:spPr>
          <a:xfrm>
            <a:off x="776536" y="1772816"/>
            <a:ext cx="8856984" cy="1323439"/>
          </a:xfrm>
          <a:prstGeom prst="rect">
            <a:avLst/>
          </a:prstGeom>
        </p:spPr>
        <p:txBody>
          <a:bodyPr wrap="square">
            <a:spAutoFit/>
          </a:bodyPr>
          <a:lstStyle/>
          <a:p>
            <a:r>
              <a:rPr lang="en-US" dirty="0"/>
              <a:t>Q1- --------------- is the science and practice of protecting people and the environment from the harmful effects of ionizing radiation.</a:t>
            </a:r>
          </a:p>
          <a:p>
            <a:endParaRPr lang="en-US" sz="800" dirty="0"/>
          </a:p>
          <a:p>
            <a:r>
              <a:rPr lang="en-US" dirty="0"/>
              <a:t>A-   radiation           B-   radiation protection     C- 	ionization process       D-  biological effect     E- radioactive</a:t>
            </a:r>
          </a:p>
        </p:txBody>
      </p:sp>
      <p:sp>
        <p:nvSpPr>
          <p:cNvPr id="5" name="Rectangle 4"/>
          <p:cNvSpPr/>
          <p:nvPr/>
        </p:nvSpPr>
        <p:spPr>
          <a:xfrm>
            <a:off x="776536" y="3849140"/>
            <a:ext cx="8856983" cy="1477328"/>
          </a:xfrm>
          <a:prstGeom prst="rect">
            <a:avLst/>
          </a:prstGeom>
        </p:spPr>
        <p:txBody>
          <a:bodyPr wrap="square">
            <a:spAutoFit/>
          </a:bodyPr>
          <a:lstStyle/>
          <a:p>
            <a:r>
              <a:rPr lang="en-US" dirty="0"/>
              <a:t>Q2- --------------- is defined as the wavelengths that are visible to most human eyes, and it is a form of electromagnetic radiation   with wavelength of 750nm–400nm and frequency of 1015 Hz.</a:t>
            </a:r>
          </a:p>
          <a:p>
            <a:endParaRPr lang="en-US" dirty="0"/>
          </a:p>
          <a:p>
            <a:r>
              <a:rPr lang="en-US" dirty="0"/>
              <a:t>A-   radio waves            B-  microwaves          C- infrared         D- visible light         E- x-ray</a:t>
            </a:r>
          </a:p>
        </p:txBody>
      </p:sp>
    </p:spTree>
    <p:extLst>
      <p:ext uri="{BB962C8B-B14F-4D97-AF65-F5344CB8AC3E}">
        <p14:creationId xmlns:p14="http://schemas.microsoft.com/office/powerpoint/2010/main" val="969096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63291" y="350608"/>
            <a:ext cx="2893741" cy="421654"/>
          </a:xfrm>
          <a:prstGeom prst="rect">
            <a:avLst/>
          </a:prstGeom>
        </p:spPr>
        <p:txBody>
          <a:bodyPr wrap="none">
            <a:spAutoFit/>
          </a:bodyPr>
          <a:lstStyle/>
          <a:p>
            <a:pPr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18" name="Straight Connector 17"/>
          <p:cNvCxnSpPr/>
          <p:nvPr/>
        </p:nvCxnSpPr>
        <p:spPr>
          <a:xfrm>
            <a:off x="563291" y="950230"/>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799842" y="1520965"/>
            <a:ext cx="4508607" cy="1115947"/>
          </a:xfrm>
          <a:prstGeom prst="rect">
            <a:avLst/>
          </a:prstGeom>
        </p:spPr>
        <p:txBody>
          <a:bodyPr wrap="none">
            <a:spAutoFit/>
          </a:bodyPr>
          <a:lstStyle/>
          <a:p>
            <a:pPr marL="342900" indent="-342900">
              <a:lnSpc>
                <a:spcPct val="200000"/>
              </a:lnSpc>
              <a:buFont typeface="Wingdings" panose="05000000000000000000" pitchFamily="2" charset="2"/>
              <a:buChar char="v"/>
            </a:pPr>
            <a:r>
              <a:rPr lang="en-US" b="1" dirty="0">
                <a:latin typeface="Times New Roman" panose="02020603050405020304" pitchFamily="18" charset="0"/>
                <a:ea typeface="Calibri" panose="020F0502020204030204" pitchFamily="34" charset="0"/>
                <a:cs typeface="Arial" panose="020B0604020202020204" pitchFamily="34" charset="0"/>
              </a:rPr>
              <a:t>Radiation Protection </a:t>
            </a:r>
          </a:p>
          <a:p>
            <a:pPr marL="342900" indent="-342900">
              <a:lnSpc>
                <a:spcPct val="200000"/>
              </a:lnSpc>
              <a:buFont typeface="Wingdings" panose="05000000000000000000" pitchFamily="2" charset="2"/>
              <a:buChar char="v"/>
            </a:pPr>
            <a:r>
              <a:rPr lang="en-US" b="1" dirty="0">
                <a:latin typeface="Times New Roman" panose="02020603050405020304" pitchFamily="18" charset="0"/>
                <a:ea typeface="Calibri" panose="020F0502020204030204" pitchFamily="34" charset="0"/>
                <a:cs typeface="Arial" panose="020B0604020202020204" pitchFamily="34" charset="0"/>
              </a:rPr>
              <a:t>Methods (rules) of Radiation Protection </a:t>
            </a:r>
          </a:p>
        </p:txBody>
      </p:sp>
      <p:sp>
        <p:nvSpPr>
          <p:cNvPr id="2" name="Rectangle 1"/>
          <p:cNvSpPr/>
          <p:nvPr/>
        </p:nvSpPr>
        <p:spPr>
          <a:xfrm>
            <a:off x="1123488" y="2636912"/>
            <a:ext cx="2615139" cy="1338828"/>
          </a:xfrm>
          <a:prstGeom prst="rect">
            <a:avLst/>
          </a:prstGeom>
        </p:spPr>
        <p:txBody>
          <a:bodyPr wrap="none">
            <a:spAutoFit/>
          </a:bodyPr>
          <a:lstStyle/>
          <a:p>
            <a:pPr marL="285750" indent="-285750">
              <a:lnSpc>
                <a:spcPct val="150000"/>
              </a:lnSpc>
              <a:buFont typeface="Wingdings" panose="05000000000000000000" pitchFamily="2" charset="2"/>
              <a:buChar char="§"/>
            </a:pPr>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Time (Limiting Time)</a:t>
            </a:r>
          </a:p>
          <a:p>
            <a:pPr marL="285750" lvl="0" indent="-285750">
              <a:lnSpc>
                <a:spcPct val="150000"/>
              </a:lnSpc>
              <a:buFont typeface="Wingdings" panose="05000000000000000000" pitchFamily="2" charset="2"/>
              <a:buChar char="§"/>
            </a:pPr>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Distance</a:t>
            </a:r>
          </a:p>
          <a:p>
            <a:pPr marL="285750" lvl="0" indent="-285750">
              <a:lnSpc>
                <a:spcPct val="150000"/>
              </a:lnSpc>
              <a:buFont typeface="Wingdings" panose="05000000000000000000" pitchFamily="2" charset="2"/>
              <a:buChar char="§"/>
            </a:pPr>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Shielding</a:t>
            </a:r>
          </a:p>
        </p:txBody>
      </p:sp>
      <p:sp>
        <p:nvSpPr>
          <p:cNvPr id="7" name="Rectangle 6"/>
          <p:cNvSpPr/>
          <p:nvPr/>
        </p:nvSpPr>
        <p:spPr>
          <a:xfrm>
            <a:off x="799039" y="5760043"/>
            <a:ext cx="3809697" cy="369332"/>
          </a:xfrm>
          <a:prstGeom prst="rect">
            <a:avLst/>
          </a:prstGeom>
        </p:spPr>
        <p:txBody>
          <a:bodyPr wrap="none">
            <a:spAutoFit/>
          </a:bodyPr>
          <a:lstStyle/>
          <a:p>
            <a:pPr marL="285750" indent="-285750">
              <a:buFont typeface="Wingdings" panose="05000000000000000000" pitchFamily="2" charset="2"/>
              <a:buChar char="v"/>
            </a:pPr>
            <a:r>
              <a:rPr lang="en-US" b="1" dirty="0">
                <a:latin typeface="Times New Roman" panose="02020603050405020304" pitchFamily="18" charset="0"/>
                <a:ea typeface="Calibri" panose="020F0502020204030204" pitchFamily="34" charset="0"/>
                <a:cs typeface="Arial" panose="020B0604020202020204" pitchFamily="34" charset="0"/>
              </a:rPr>
              <a:t>Principles of Radiation Protection</a:t>
            </a:r>
            <a:endParaRPr lang="ar-IQ" dirty="0"/>
          </a:p>
        </p:txBody>
      </p:sp>
      <p:sp>
        <p:nvSpPr>
          <p:cNvPr id="3" name="Rectangle 2"/>
          <p:cNvSpPr/>
          <p:nvPr/>
        </p:nvSpPr>
        <p:spPr>
          <a:xfrm>
            <a:off x="799039" y="4512527"/>
            <a:ext cx="4123886" cy="646331"/>
          </a:xfrm>
          <a:prstGeom prst="rect">
            <a:avLst/>
          </a:prstGeom>
        </p:spPr>
        <p:txBody>
          <a:bodyPr wrap="none">
            <a:spAutoFit/>
          </a:bodyPr>
          <a:lstStyle/>
          <a:p>
            <a:pPr marL="285750" lvl="0" indent="-285750" algn="justLow">
              <a:lnSpc>
                <a:spcPct val="200000"/>
              </a:lnSpc>
              <a:buFont typeface="Wingdings" panose="05000000000000000000" pitchFamily="2" charset="2"/>
              <a:buChar char="v"/>
            </a:pPr>
            <a:r>
              <a:rPr lang="en-US" b="1" dirty="0">
                <a:latin typeface="Times New Roman" panose="02020603050405020304" pitchFamily="18" charset="0"/>
              </a:rPr>
              <a:t>Shielding properties of Beta particles</a:t>
            </a:r>
          </a:p>
        </p:txBody>
      </p:sp>
      <p:sp>
        <p:nvSpPr>
          <p:cNvPr id="4" name="Rectangle 3"/>
          <p:cNvSpPr/>
          <p:nvPr/>
        </p:nvSpPr>
        <p:spPr>
          <a:xfrm>
            <a:off x="799842" y="4004696"/>
            <a:ext cx="4265014" cy="507831"/>
          </a:xfrm>
          <a:prstGeom prst="rect">
            <a:avLst/>
          </a:prstGeom>
        </p:spPr>
        <p:txBody>
          <a:bodyPr wrap="none">
            <a:spAutoFit/>
          </a:bodyPr>
          <a:lstStyle/>
          <a:p>
            <a:pPr marL="285750" lvl="0" indent="-285750" algn="justLow">
              <a:lnSpc>
                <a:spcPct val="150000"/>
              </a:lnSpc>
              <a:buFont typeface="Wingdings" panose="05000000000000000000" pitchFamily="2" charset="2"/>
              <a:buChar char="v"/>
            </a:pPr>
            <a:r>
              <a:rPr lang="en-US" b="1" dirty="0">
                <a:latin typeface="Times New Roman" panose="02020603050405020304" pitchFamily="18" charset="0"/>
              </a:rPr>
              <a:t>Shielding properties of Alpha particles</a:t>
            </a:r>
          </a:p>
        </p:txBody>
      </p:sp>
      <p:sp>
        <p:nvSpPr>
          <p:cNvPr id="8" name="Rectangle 7"/>
          <p:cNvSpPr/>
          <p:nvPr/>
        </p:nvSpPr>
        <p:spPr>
          <a:xfrm>
            <a:off x="3806334" y="1774122"/>
            <a:ext cx="1239442" cy="307777"/>
          </a:xfrm>
          <a:prstGeom prst="rect">
            <a:avLst/>
          </a:prstGeom>
        </p:spPr>
        <p:txBody>
          <a:bodyPr wrap="none">
            <a:spAutoFit/>
          </a:bodyPr>
          <a:lstStyle/>
          <a:p>
            <a:r>
              <a:rPr lang="ar-IQ" sz="1400" dirty="0"/>
              <a:t>الوقاية من الإشعاع</a:t>
            </a:r>
          </a:p>
        </p:txBody>
      </p:sp>
      <p:sp>
        <p:nvSpPr>
          <p:cNvPr id="9" name="Rectangle 8"/>
          <p:cNvSpPr/>
          <p:nvPr/>
        </p:nvSpPr>
        <p:spPr>
          <a:xfrm>
            <a:off x="5313040" y="2269713"/>
            <a:ext cx="2111475" cy="307777"/>
          </a:xfrm>
          <a:prstGeom prst="rect">
            <a:avLst/>
          </a:prstGeom>
        </p:spPr>
        <p:txBody>
          <a:bodyPr wrap="none">
            <a:spAutoFit/>
          </a:bodyPr>
          <a:lstStyle/>
          <a:p>
            <a:r>
              <a:rPr lang="ar-IQ" sz="1400" dirty="0"/>
              <a:t>طرق (قواعد) الحماية من الإشعاع</a:t>
            </a:r>
          </a:p>
        </p:txBody>
      </p:sp>
      <p:sp>
        <p:nvSpPr>
          <p:cNvPr id="12" name="Rectangle 11"/>
          <p:cNvSpPr/>
          <p:nvPr/>
        </p:nvSpPr>
        <p:spPr>
          <a:xfrm>
            <a:off x="4152383" y="2785195"/>
            <a:ext cx="511679" cy="307777"/>
          </a:xfrm>
          <a:prstGeom prst="rect">
            <a:avLst/>
          </a:prstGeom>
        </p:spPr>
        <p:txBody>
          <a:bodyPr wrap="none">
            <a:spAutoFit/>
          </a:bodyPr>
          <a:lstStyle/>
          <a:p>
            <a:r>
              <a:rPr lang="ar-IQ" sz="1400" dirty="0"/>
              <a:t>الوقت</a:t>
            </a:r>
          </a:p>
        </p:txBody>
      </p:sp>
      <p:sp>
        <p:nvSpPr>
          <p:cNvPr id="13" name="Rectangle 12"/>
          <p:cNvSpPr/>
          <p:nvPr/>
        </p:nvSpPr>
        <p:spPr>
          <a:xfrm>
            <a:off x="2763841" y="3207646"/>
            <a:ext cx="580608" cy="307777"/>
          </a:xfrm>
          <a:prstGeom prst="rect">
            <a:avLst/>
          </a:prstGeom>
        </p:spPr>
        <p:txBody>
          <a:bodyPr wrap="none">
            <a:spAutoFit/>
          </a:bodyPr>
          <a:lstStyle/>
          <a:p>
            <a:r>
              <a:rPr lang="ar-IQ" sz="1400" dirty="0"/>
              <a:t>المسافة</a:t>
            </a:r>
          </a:p>
        </p:txBody>
      </p:sp>
      <p:sp>
        <p:nvSpPr>
          <p:cNvPr id="14" name="Rectangle 13"/>
          <p:cNvSpPr/>
          <p:nvPr/>
        </p:nvSpPr>
        <p:spPr>
          <a:xfrm>
            <a:off x="2798305" y="3645016"/>
            <a:ext cx="574196" cy="307777"/>
          </a:xfrm>
          <a:prstGeom prst="rect">
            <a:avLst/>
          </a:prstGeom>
        </p:spPr>
        <p:txBody>
          <a:bodyPr wrap="none">
            <a:spAutoFit/>
          </a:bodyPr>
          <a:lstStyle/>
          <a:p>
            <a:r>
              <a:rPr lang="ar-IQ" sz="1400" dirty="0"/>
              <a:t>التدريع</a:t>
            </a:r>
          </a:p>
        </p:txBody>
      </p:sp>
      <p:sp>
        <p:nvSpPr>
          <p:cNvPr id="10" name="Rectangle 9"/>
          <p:cNvSpPr/>
          <p:nvPr/>
        </p:nvSpPr>
        <p:spPr>
          <a:xfrm>
            <a:off x="5227155" y="4143674"/>
            <a:ext cx="2666114" cy="307777"/>
          </a:xfrm>
          <a:prstGeom prst="rect">
            <a:avLst/>
          </a:prstGeom>
        </p:spPr>
        <p:txBody>
          <a:bodyPr wrap="none">
            <a:spAutoFit/>
          </a:bodyPr>
          <a:lstStyle/>
          <a:p>
            <a:r>
              <a:rPr lang="ar-IQ" sz="1400" dirty="0"/>
              <a:t>خصائص التدريع او الوقاية من جسيمات ألفا</a:t>
            </a:r>
          </a:p>
        </p:txBody>
      </p:sp>
      <p:sp>
        <p:nvSpPr>
          <p:cNvPr id="17" name="Rectangle 16"/>
          <p:cNvSpPr/>
          <p:nvPr/>
        </p:nvSpPr>
        <p:spPr>
          <a:xfrm>
            <a:off x="5227155" y="4765482"/>
            <a:ext cx="2719014" cy="307777"/>
          </a:xfrm>
          <a:prstGeom prst="rect">
            <a:avLst/>
          </a:prstGeom>
        </p:spPr>
        <p:txBody>
          <a:bodyPr wrap="none">
            <a:spAutoFit/>
          </a:bodyPr>
          <a:lstStyle/>
          <a:p>
            <a:r>
              <a:rPr lang="ar-IQ" sz="1400" dirty="0"/>
              <a:t>خصائص التدريع او الوقاية من جسيمات بيتا</a:t>
            </a:r>
          </a:p>
        </p:txBody>
      </p:sp>
      <p:sp>
        <p:nvSpPr>
          <p:cNvPr id="19" name="Rectangle 18"/>
          <p:cNvSpPr/>
          <p:nvPr/>
        </p:nvSpPr>
        <p:spPr>
          <a:xfrm>
            <a:off x="5072322" y="5715073"/>
            <a:ext cx="1619354" cy="307777"/>
          </a:xfrm>
          <a:prstGeom prst="rect">
            <a:avLst/>
          </a:prstGeom>
        </p:spPr>
        <p:txBody>
          <a:bodyPr wrap="none">
            <a:spAutoFit/>
          </a:bodyPr>
          <a:lstStyle/>
          <a:p>
            <a:r>
              <a:rPr lang="ar-IQ" sz="1400" dirty="0"/>
              <a:t>مبادئ الوقاية من الاشعاع</a:t>
            </a:r>
          </a:p>
        </p:txBody>
      </p:sp>
      <p:sp>
        <p:nvSpPr>
          <p:cNvPr id="11" name="Rectangle 10"/>
          <p:cNvSpPr/>
          <p:nvPr/>
        </p:nvSpPr>
        <p:spPr>
          <a:xfrm>
            <a:off x="799039" y="4968587"/>
            <a:ext cx="7325411" cy="561949"/>
          </a:xfrm>
          <a:prstGeom prst="rect">
            <a:avLst/>
          </a:prstGeom>
        </p:spPr>
        <p:txBody>
          <a:bodyPr wrap="square">
            <a:spAutoFit/>
          </a:bodyPr>
          <a:lstStyle/>
          <a:p>
            <a:pPr marL="285750" lvl="0" indent="-285750" algn="justLow">
              <a:lnSpc>
                <a:spcPct val="200000"/>
              </a:lnSpc>
              <a:buFont typeface="Wingdings" panose="05000000000000000000" pitchFamily="2" charset="2"/>
              <a:buChar char="v"/>
            </a:pPr>
            <a:r>
              <a:rPr lang="en-US" b="1" dirty="0">
                <a:solidFill>
                  <a:prstClr val="black"/>
                </a:solidFill>
                <a:latin typeface="Times New Roman" panose="02020603050405020304" pitchFamily="18" charset="0"/>
              </a:rPr>
              <a:t>Shielding properties of Gamma radiation &amp; X-ray</a:t>
            </a:r>
          </a:p>
        </p:txBody>
      </p:sp>
      <p:sp>
        <p:nvSpPr>
          <p:cNvPr id="20" name="Rectangle 19"/>
          <p:cNvSpPr/>
          <p:nvPr/>
        </p:nvSpPr>
        <p:spPr>
          <a:xfrm>
            <a:off x="6166799" y="5252320"/>
            <a:ext cx="2895344" cy="307777"/>
          </a:xfrm>
          <a:prstGeom prst="rect">
            <a:avLst/>
          </a:prstGeom>
        </p:spPr>
        <p:txBody>
          <a:bodyPr wrap="none">
            <a:spAutoFit/>
          </a:bodyPr>
          <a:lstStyle/>
          <a:p>
            <a:pPr lvl="0"/>
            <a:r>
              <a:rPr lang="ar-IQ" sz="1400" dirty="0">
                <a:solidFill>
                  <a:prstClr val="black"/>
                </a:solidFill>
              </a:rPr>
              <a:t>خصائص الحماية من أشعة جاما والأشعة السينية</a:t>
            </a:r>
          </a:p>
        </p:txBody>
      </p:sp>
      <p:sp>
        <p:nvSpPr>
          <p:cNvPr id="15" name="Rectangle 14"/>
          <p:cNvSpPr/>
          <p:nvPr/>
        </p:nvSpPr>
        <p:spPr>
          <a:xfrm>
            <a:off x="3486633" y="368541"/>
            <a:ext cx="1646605" cy="307777"/>
          </a:xfrm>
          <a:prstGeom prst="rect">
            <a:avLst/>
          </a:prstGeom>
        </p:spPr>
        <p:txBody>
          <a:bodyPr wrap="none">
            <a:spAutoFit/>
          </a:bodyPr>
          <a:lstStyle/>
          <a:p>
            <a:r>
              <a:rPr lang="ar-IQ" sz="1400" dirty="0"/>
              <a:t>قواعد الحماية من الإشعاع</a:t>
            </a:r>
          </a:p>
        </p:txBody>
      </p:sp>
    </p:spTree>
    <p:extLst>
      <p:ext uri="{BB962C8B-B14F-4D97-AF65-F5344CB8AC3E}">
        <p14:creationId xmlns:p14="http://schemas.microsoft.com/office/powerpoint/2010/main" val="112411977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p:bldP spid="10" grpId="0"/>
      <p:bldP spid="17" grpId="0"/>
      <p:bldP spid="19" grpId="0"/>
      <p:bldP spid="20"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562565" y="764704"/>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79684" y="292586"/>
            <a:ext cx="4501308" cy="400110"/>
          </a:xfrm>
          <a:prstGeom prst="rect">
            <a:avLst/>
          </a:prstGeom>
        </p:spPr>
        <p:txBody>
          <a:bodyPr wrap="square">
            <a:spAutoFit/>
          </a:bodyPr>
          <a:lstStyle/>
          <a:p>
            <a:r>
              <a:rPr lang="en-US" sz="2000" b="1" dirty="0">
                <a:solidFill>
                  <a:srgbClr val="000099"/>
                </a:solidFill>
                <a:latin typeface="Andalus" panose="02020603050405020304" pitchFamily="18" charset="-78"/>
                <a:cs typeface="Andalus" panose="02020603050405020304" pitchFamily="18" charset="-78"/>
              </a:rPr>
              <a:t>Radiation protection rules</a:t>
            </a:r>
          </a:p>
        </p:txBody>
      </p:sp>
      <p:sp>
        <p:nvSpPr>
          <p:cNvPr id="2" name="Rectangle 1"/>
          <p:cNvSpPr/>
          <p:nvPr/>
        </p:nvSpPr>
        <p:spPr>
          <a:xfrm>
            <a:off x="597753" y="3163495"/>
            <a:ext cx="8568900" cy="646331"/>
          </a:xfrm>
          <a:prstGeom prst="rect">
            <a:avLst/>
          </a:prstGeom>
        </p:spPr>
        <p:txBody>
          <a:bodyPr wrap="square">
            <a:spAutoFit/>
          </a:bodyPr>
          <a:lstStyle/>
          <a:p>
            <a:pPr algn="justLow">
              <a:spcAft>
                <a:spcPts val="800"/>
              </a:spcAft>
            </a:pPr>
            <a:r>
              <a:rPr lang="ar-IQ"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Arial" panose="020B0604020202020204" pitchFamily="34" charset="0"/>
              </a:rPr>
              <a:t>It is the science and practice of protecting people and the environment from the harmful effects of ionizing radiation.</a:t>
            </a:r>
          </a:p>
        </p:txBody>
      </p:sp>
      <p:sp>
        <p:nvSpPr>
          <p:cNvPr id="4" name="Rectangle 3"/>
          <p:cNvSpPr/>
          <p:nvPr/>
        </p:nvSpPr>
        <p:spPr>
          <a:xfrm>
            <a:off x="303395" y="2801714"/>
            <a:ext cx="3395326" cy="369332"/>
          </a:xfrm>
          <a:prstGeom prst="rect">
            <a:avLst/>
          </a:prstGeom>
        </p:spPr>
        <p:txBody>
          <a:bodyPr wrap="square">
            <a:spAutoFit/>
          </a:bodyPr>
          <a:lstStyle/>
          <a:p>
            <a:pPr marL="285750" indent="-285750">
              <a:buFont typeface="Wingdings" panose="05000000000000000000" pitchFamily="2" charset="2"/>
              <a:buChar char="v"/>
            </a:pP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Radiation Protection </a:t>
            </a:r>
            <a:endParaRPr lang="ar-IQ" dirty="0">
              <a:solidFill>
                <a:srgbClr val="000099"/>
              </a:solidFill>
            </a:endParaRPr>
          </a:p>
        </p:txBody>
      </p:sp>
      <p:sp>
        <p:nvSpPr>
          <p:cNvPr id="6" name="Rectangle 5"/>
          <p:cNvSpPr/>
          <p:nvPr/>
        </p:nvSpPr>
        <p:spPr>
          <a:xfrm>
            <a:off x="952665" y="2917543"/>
            <a:ext cx="8237865" cy="458074"/>
          </a:xfrm>
          <a:prstGeom prst="rect">
            <a:avLst/>
          </a:prstGeom>
        </p:spPr>
        <p:txBody>
          <a:bodyPr wrap="square">
            <a:spAutoFit/>
          </a:bodyPr>
          <a:lstStyle/>
          <a:p>
            <a:pPr algn="justLow">
              <a:lnSpc>
                <a:spcPct val="150000"/>
              </a:lnSpc>
              <a:spcAft>
                <a:spcPts val="800"/>
              </a:spcAft>
            </a:pPr>
            <a:endParaRPr lang="en-US" dirty="0">
              <a:latin typeface="Times New Roman" panose="02020603050405020304" pitchFamily="18" charset="0"/>
              <a:ea typeface="Calibri" panose="020F0502020204030204" pitchFamily="34" charset="0"/>
              <a:cs typeface="Arial" panose="020B0604020202020204" pitchFamily="34" charset="0"/>
            </a:endParaRPr>
          </a:p>
        </p:txBody>
      </p:sp>
      <p:sp>
        <p:nvSpPr>
          <p:cNvPr id="7" name="Rectangle 6"/>
          <p:cNvSpPr/>
          <p:nvPr/>
        </p:nvSpPr>
        <p:spPr>
          <a:xfrm>
            <a:off x="303395" y="4160574"/>
            <a:ext cx="3662221" cy="369332"/>
          </a:xfrm>
          <a:prstGeom prst="rect">
            <a:avLst/>
          </a:prstGeom>
        </p:spPr>
        <p:txBody>
          <a:bodyPr wrap="none">
            <a:spAutoFit/>
          </a:bodyPr>
          <a:lstStyle/>
          <a:p>
            <a:pPr marL="285750" indent="-285750">
              <a:buFont typeface="Wingdings" panose="05000000000000000000" pitchFamily="2" charset="2"/>
              <a:buChar char="v"/>
            </a:pP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Method of Radiation Protection </a:t>
            </a:r>
            <a:endParaRPr lang="ar-IQ" dirty="0">
              <a:solidFill>
                <a:srgbClr val="000099"/>
              </a:solidFill>
            </a:endParaRPr>
          </a:p>
        </p:txBody>
      </p:sp>
      <p:sp>
        <p:nvSpPr>
          <p:cNvPr id="3" name="Rectangle 2"/>
          <p:cNvSpPr/>
          <p:nvPr/>
        </p:nvSpPr>
        <p:spPr>
          <a:xfrm>
            <a:off x="597753" y="4565640"/>
            <a:ext cx="8592777" cy="1887696"/>
          </a:xfrm>
          <a:prstGeom prst="rect">
            <a:avLst/>
          </a:prstGeom>
        </p:spPr>
        <p:txBody>
          <a:bodyPr wrap="square">
            <a:spAutoFit/>
          </a:bodyPr>
          <a:lstStyle/>
          <a:p>
            <a:pPr algn="justLow">
              <a:spcAft>
                <a:spcPts val="8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three basic methods used to reduce the risk of external radiation are</a:t>
            </a:r>
          </a:p>
          <a:p>
            <a:pPr algn="justLow">
              <a:spcAft>
                <a:spcPts val="8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One :      Time (limiting time)</a:t>
            </a:r>
          </a:p>
          <a:p>
            <a:pPr algn="justLow">
              <a:spcAft>
                <a:spcPts val="8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Two :      Distance</a:t>
            </a:r>
          </a:p>
          <a:p>
            <a:pPr algn="justLow">
              <a:spcAft>
                <a:spcPts val="8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Three :   Shielding</a:t>
            </a:r>
            <a:endParaRPr lang="en-US" sz="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Low">
              <a:spcAft>
                <a:spcPts val="8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Good radiation protection practices require optimization of these fundamental techniques.</a:t>
            </a:r>
            <a:endParaRPr lang="en-US" sz="1200" dirty="0">
              <a:effectLst/>
              <a:latin typeface="Times New Roman" panose="02020603050405020304" pitchFamily="18" charset="0"/>
              <a:ea typeface="Times New Roman" panose="02020603050405020304" pitchFamily="18" charset="0"/>
            </a:endParaRPr>
          </a:p>
        </p:txBody>
      </p:sp>
      <p:sp>
        <p:nvSpPr>
          <p:cNvPr id="8" name="Rectangle 7"/>
          <p:cNvSpPr/>
          <p:nvPr/>
        </p:nvSpPr>
        <p:spPr>
          <a:xfrm>
            <a:off x="573876" y="1354195"/>
            <a:ext cx="8592777" cy="1277786"/>
          </a:xfrm>
          <a:prstGeom prst="rect">
            <a:avLst/>
          </a:prstGeom>
        </p:spPr>
        <p:txBody>
          <a:bodyPr wrap="square">
            <a:spAutoFit/>
          </a:bodyPr>
          <a:lstStyle/>
          <a:p>
            <a:pPr algn="justLow">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Fundamental to radiation protection is the avoidance or reduction of dose using the simple protective measures of time, distance and shielding. The duration of exposure should be limited to that necessary, the distance from the source of radiation should be maximized, and the source shielded wherever possible.</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p:cNvSpPr/>
          <p:nvPr/>
        </p:nvSpPr>
        <p:spPr>
          <a:xfrm>
            <a:off x="303395" y="1004678"/>
            <a:ext cx="3395326" cy="369332"/>
          </a:xfrm>
          <a:prstGeom prst="rect">
            <a:avLst/>
          </a:prstGeom>
        </p:spPr>
        <p:txBody>
          <a:bodyPr wrap="square">
            <a:spAutoFit/>
          </a:bodyPr>
          <a:lstStyle/>
          <a:p>
            <a:pPr marL="285750" indent="-285750">
              <a:buFont typeface="Wingdings" panose="05000000000000000000" pitchFamily="2" charset="2"/>
              <a:buChar char="v"/>
            </a:pP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Introduction </a:t>
            </a:r>
            <a:endParaRPr lang="ar-IQ" dirty="0">
              <a:solidFill>
                <a:srgbClr val="000099"/>
              </a:solidFill>
            </a:endParaRPr>
          </a:p>
        </p:txBody>
      </p:sp>
    </p:spTree>
    <p:extLst>
      <p:ext uri="{BB962C8B-B14F-4D97-AF65-F5344CB8AC3E}">
        <p14:creationId xmlns:p14="http://schemas.microsoft.com/office/powerpoint/2010/main" val="274438268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6039" y="1196752"/>
            <a:ext cx="3361177" cy="369332"/>
          </a:xfrm>
          <a:prstGeom prst="rect">
            <a:avLst/>
          </a:prstGeom>
        </p:spPr>
        <p:txBody>
          <a:bodyPr wrap="none">
            <a:spAutoFit/>
          </a:bodyPr>
          <a:lstStyle/>
          <a:p>
            <a:r>
              <a:rPr lang="en-US" b="1" u="sng" dirty="0">
                <a:solidFill>
                  <a:srgbClr val="000099"/>
                </a:solidFill>
                <a:latin typeface="Times New Roman" panose="02020603050405020304" pitchFamily="18" charset="0"/>
                <a:ea typeface="Calibri" panose="020F0502020204030204" pitchFamily="34" charset="0"/>
                <a:cs typeface="Arial" panose="020B0604020202020204" pitchFamily="34" charset="0"/>
              </a:rPr>
              <a:t>ONE :    </a:t>
            </a: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   Time (Limiting Time)</a:t>
            </a:r>
            <a:endParaRPr lang="ar-IQ" dirty="0">
              <a:solidFill>
                <a:srgbClr val="000099"/>
              </a:solidFill>
            </a:endParaRPr>
          </a:p>
        </p:txBody>
      </p:sp>
      <p:sp>
        <p:nvSpPr>
          <p:cNvPr id="4" name="Rectangle 3"/>
          <p:cNvSpPr/>
          <p:nvPr/>
        </p:nvSpPr>
        <p:spPr>
          <a:xfrm>
            <a:off x="266039" y="402745"/>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5" name="Straight Connector 4"/>
          <p:cNvCxnSpPr/>
          <p:nvPr/>
        </p:nvCxnSpPr>
        <p:spPr>
          <a:xfrm>
            <a:off x="488504" y="980728"/>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16496" y="1484784"/>
            <a:ext cx="8782568" cy="923330"/>
          </a:xfrm>
          <a:prstGeom prst="rect">
            <a:avLst/>
          </a:prstGeom>
        </p:spPr>
        <p:txBody>
          <a:bodyPr wrap="square">
            <a:spAutoFit/>
          </a:bodyPr>
          <a:lstStyle/>
          <a:p>
            <a:pPr algn="justLow">
              <a:lnSpc>
                <a:spcPct val="150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This represent the </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amount of radiation that accumulates (pile up) in a individual (body)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within a certain time</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which depend on how long  the body stays in the radiation field.</a:t>
            </a:r>
          </a:p>
        </p:txBody>
      </p:sp>
      <p:sp>
        <p:nvSpPr>
          <p:cNvPr id="8" name="Rectangle 7"/>
          <p:cNvSpPr/>
          <p:nvPr/>
        </p:nvSpPr>
        <p:spPr>
          <a:xfrm>
            <a:off x="709179" y="3069630"/>
            <a:ext cx="8492293" cy="1338828"/>
          </a:xfrm>
          <a:prstGeom prst="rect">
            <a:avLst/>
          </a:prstGeom>
        </p:spPr>
        <p:txBody>
          <a:bodyPr wrap="square">
            <a:spAutoFit/>
          </a:bodyPr>
          <a:lstStyle/>
          <a:p>
            <a:pPr lvl="0" algn="justLow">
              <a:lnSpc>
                <a:spcPct val="150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Therefore, to limit a person’s dose, one can restrict the time spent in the area. How long a person can stay in an area without exceeding a prescribed (specified) limit of radiation is called the </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"stay time"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and is calculated from the simple relationship:</a:t>
            </a:r>
          </a:p>
        </p:txBody>
      </p:sp>
      <p:sp>
        <p:nvSpPr>
          <p:cNvPr id="10" name="Rectangle 9"/>
          <p:cNvSpPr/>
          <p:nvPr/>
        </p:nvSpPr>
        <p:spPr>
          <a:xfrm>
            <a:off x="601881" y="4435146"/>
            <a:ext cx="5243102" cy="463397"/>
          </a:xfrm>
          <a:prstGeom prst="rect">
            <a:avLst/>
          </a:prstGeom>
        </p:spPr>
        <p:txBody>
          <a:bodyPr wrap="none">
            <a:spAutoFit/>
          </a:bodyPr>
          <a:lstStyle/>
          <a:p>
            <a:pPr marL="285750" lvl="0" indent="-285750" algn="justLow">
              <a:lnSpc>
                <a:spcPct val="150000"/>
              </a:lnSpc>
              <a:spcAft>
                <a:spcPts val="800"/>
              </a:spcAft>
              <a:buFont typeface="Wingdings" panose="05000000000000000000" pitchFamily="2" charset="2"/>
              <a:buChar char="Ø"/>
            </a:pP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Stay Time = limit (</a:t>
            </a:r>
            <a:r>
              <a:rPr lang="en-US"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mrem</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 / Dose Rate (</a:t>
            </a:r>
            <a:r>
              <a:rPr lang="en-US"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mrem</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r>
              <a:rPr lang="en-US"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hr</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endParaRPr lang="en-US" sz="1100" b="1"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702120" y="2605605"/>
            <a:ext cx="5255926" cy="368755"/>
          </a:xfrm>
          <a:prstGeom prst="rect">
            <a:avLst/>
          </a:prstGeom>
        </p:spPr>
        <p:txBody>
          <a:bodyPr wrap="none">
            <a:spAutoFit/>
          </a:bodyPr>
          <a:lstStyle/>
          <a:p>
            <a:pPr marL="285750" lvl="0" indent="-285750" algn="justLow">
              <a:lnSpc>
                <a:spcPct val="107000"/>
              </a:lnSpc>
              <a:spcAft>
                <a:spcPts val="800"/>
              </a:spcAft>
              <a:buFont typeface="Wingdings" panose="05000000000000000000" pitchFamily="2" charset="2"/>
              <a:buChar char="Ø"/>
            </a:pP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Dose (</a:t>
            </a:r>
            <a:r>
              <a:rPr lang="en-US"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mrem</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 = Dose Rate (</a:t>
            </a:r>
            <a:r>
              <a:rPr lang="en-US"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mrem</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r>
              <a:rPr lang="en-US"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hr</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 x Time (</a:t>
            </a:r>
            <a:r>
              <a:rPr lang="en-US"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hr</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p>
        </p:txBody>
      </p:sp>
      <p:sp>
        <p:nvSpPr>
          <p:cNvPr id="12" name="Rectangle 11"/>
          <p:cNvSpPr/>
          <p:nvPr/>
        </p:nvSpPr>
        <p:spPr>
          <a:xfrm>
            <a:off x="702120" y="5054873"/>
            <a:ext cx="8707823" cy="1447960"/>
          </a:xfrm>
          <a:prstGeom prst="rect">
            <a:avLst/>
          </a:prstGeom>
        </p:spPr>
        <p:txBody>
          <a:bodyPr wrap="square">
            <a:spAutoFit/>
          </a:bodyPr>
          <a:lstStyle/>
          <a:p>
            <a:pPr algn="justLow">
              <a:lnSpc>
                <a:spcPct val="150000"/>
              </a:lnSpc>
              <a:spcAft>
                <a:spcPts val="800"/>
              </a:spcAft>
            </a:pPr>
            <a:r>
              <a:rPr lang="en-US" b="1" u="sng" dirty="0">
                <a:solidFill>
                  <a:srgbClr val="000000"/>
                </a:solidFill>
                <a:latin typeface="Times New Roman" panose="02020603050405020304" pitchFamily="18" charset="0"/>
                <a:ea typeface="Calibri" panose="020F0502020204030204" pitchFamily="34" charset="0"/>
                <a:cs typeface="Arial" panose="020B0604020202020204" pitchFamily="34" charset="0"/>
              </a:rPr>
              <a:t>Example: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How long can a radiation worker stay in a 1.5 rem/</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hr</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radiation field if we wish to limit his dose to 100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mrem</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p>
          <a:p>
            <a:pPr algn="justLow">
              <a:lnSpc>
                <a:spcPct val="150000"/>
              </a:lnSpc>
              <a:spcAft>
                <a:spcPts val="800"/>
              </a:spcAft>
            </a:pPr>
            <a:endParaRPr lang="en-US" sz="100" dirty="0">
              <a:latin typeface="Calibri" panose="020F0502020204030204" pitchFamily="34" charset="0"/>
              <a:ea typeface="Calibri" panose="020F0502020204030204" pitchFamily="34" charset="0"/>
              <a:cs typeface="Arial" panose="020B0604020202020204" pitchFamily="34" charset="0"/>
            </a:endParaRPr>
          </a:p>
          <a:p>
            <a:pPr algn="justLow">
              <a:lnSpc>
                <a:spcPct val="107000"/>
              </a:lnSpc>
              <a:spcAft>
                <a:spcPts val="800"/>
              </a:spcAft>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Answer   :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Stay Time = (100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mrem</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1500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mrem</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hr</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0.067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hr</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4 minutes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4" name="Straight Connector 13"/>
          <p:cNvCxnSpPr/>
          <p:nvPr/>
        </p:nvCxnSpPr>
        <p:spPr>
          <a:xfrm>
            <a:off x="6537176" y="2789982"/>
            <a:ext cx="22322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8833537" y="2571066"/>
            <a:ext cx="453970" cy="369332"/>
          </a:xfrm>
          <a:prstGeom prst="rect">
            <a:avLst/>
          </a:prstGeom>
        </p:spPr>
        <p:txBody>
          <a:bodyPr wrap="none">
            <a:spAutoFit/>
          </a:bodyPr>
          <a:lstStyle/>
          <a:p>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(1)</a:t>
            </a:r>
            <a:endParaRPr lang="ar-IQ" b="1" dirty="0">
              <a:solidFill>
                <a:srgbClr val="0070C0"/>
              </a:solidFill>
            </a:endParaRPr>
          </a:p>
        </p:txBody>
      </p:sp>
      <p:cxnSp>
        <p:nvCxnSpPr>
          <p:cNvPr id="16" name="Straight Connector 15"/>
          <p:cNvCxnSpPr/>
          <p:nvPr/>
        </p:nvCxnSpPr>
        <p:spPr>
          <a:xfrm>
            <a:off x="6513582" y="4708144"/>
            <a:ext cx="22322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809943" y="4489228"/>
            <a:ext cx="453970" cy="369332"/>
          </a:xfrm>
          <a:prstGeom prst="rect">
            <a:avLst/>
          </a:prstGeom>
        </p:spPr>
        <p:txBody>
          <a:bodyPr wrap="none">
            <a:spAutoFit/>
          </a:bodyPr>
          <a:lstStyle/>
          <a:p>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(2)</a:t>
            </a:r>
            <a:endParaRPr lang="ar-IQ" b="1" dirty="0">
              <a:solidFill>
                <a:srgbClr val="0070C0"/>
              </a:solidFill>
            </a:endParaRPr>
          </a:p>
        </p:txBody>
      </p:sp>
      <p:sp>
        <p:nvSpPr>
          <p:cNvPr id="2" name="Rectangle 1"/>
          <p:cNvSpPr/>
          <p:nvPr/>
        </p:nvSpPr>
        <p:spPr>
          <a:xfrm>
            <a:off x="5056031" y="1340768"/>
            <a:ext cx="2167581" cy="307777"/>
          </a:xfrm>
          <a:prstGeom prst="rect">
            <a:avLst/>
          </a:prstGeom>
        </p:spPr>
        <p:txBody>
          <a:bodyPr wrap="none">
            <a:spAutoFit/>
          </a:bodyPr>
          <a:lstStyle/>
          <a:p>
            <a:r>
              <a:rPr lang="ar-IQ" sz="1400" dirty="0"/>
              <a:t>كمية الإشعاع التي تتراكم في الجسم</a:t>
            </a:r>
          </a:p>
        </p:txBody>
      </p:sp>
      <p:sp>
        <p:nvSpPr>
          <p:cNvPr id="7" name="Rectangle 6"/>
          <p:cNvSpPr/>
          <p:nvPr/>
        </p:nvSpPr>
        <p:spPr>
          <a:xfrm>
            <a:off x="3368824" y="1855857"/>
            <a:ext cx="3422732" cy="276999"/>
          </a:xfrm>
          <a:prstGeom prst="rect">
            <a:avLst/>
          </a:prstGeom>
        </p:spPr>
        <p:txBody>
          <a:bodyPr wrap="none">
            <a:spAutoFit/>
          </a:bodyPr>
          <a:lstStyle/>
          <a:p>
            <a:r>
              <a:rPr lang="ar-IQ" sz="1200" dirty="0"/>
              <a:t>والتي تعتمد على مدة بقاء الجسم في مجال الإشعاع خلال وقت معين</a:t>
            </a:r>
          </a:p>
        </p:txBody>
      </p:sp>
      <p:sp>
        <p:nvSpPr>
          <p:cNvPr id="9" name="Rectangle 8"/>
          <p:cNvSpPr/>
          <p:nvPr/>
        </p:nvSpPr>
        <p:spPr>
          <a:xfrm>
            <a:off x="1070984" y="2431921"/>
            <a:ext cx="569648" cy="276999"/>
          </a:xfrm>
          <a:prstGeom prst="rect">
            <a:avLst/>
          </a:prstGeom>
        </p:spPr>
        <p:txBody>
          <a:bodyPr wrap="square">
            <a:spAutoFit/>
          </a:bodyPr>
          <a:lstStyle/>
          <a:p>
            <a:r>
              <a:rPr lang="ar-IQ" sz="1200" dirty="0"/>
              <a:t>الجرعة</a:t>
            </a:r>
          </a:p>
        </p:txBody>
      </p:sp>
      <p:sp>
        <p:nvSpPr>
          <p:cNvPr id="13" name="Rectangle 12"/>
          <p:cNvSpPr/>
          <p:nvPr/>
        </p:nvSpPr>
        <p:spPr>
          <a:xfrm>
            <a:off x="2648744" y="2431921"/>
            <a:ext cx="838691" cy="276999"/>
          </a:xfrm>
          <a:prstGeom prst="rect">
            <a:avLst/>
          </a:prstGeom>
        </p:spPr>
        <p:txBody>
          <a:bodyPr wrap="none">
            <a:spAutoFit/>
          </a:bodyPr>
          <a:lstStyle/>
          <a:p>
            <a:r>
              <a:rPr lang="ar-IQ" sz="1200" dirty="0"/>
              <a:t>معدل الجرعة</a:t>
            </a:r>
          </a:p>
        </p:txBody>
      </p:sp>
      <p:sp>
        <p:nvSpPr>
          <p:cNvPr id="18" name="Rectangle 17"/>
          <p:cNvSpPr/>
          <p:nvPr/>
        </p:nvSpPr>
        <p:spPr>
          <a:xfrm>
            <a:off x="4808984" y="2440417"/>
            <a:ext cx="465192" cy="276999"/>
          </a:xfrm>
          <a:prstGeom prst="rect">
            <a:avLst/>
          </a:prstGeom>
        </p:spPr>
        <p:txBody>
          <a:bodyPr wrap="none">
            <a:spAutoFit/>
          </a:bodyPr>
          <a:lstStyle/>
          <a:p>
            <a:r>
              <a:rPr lang="ar-IQ" sz="1200" dirty="0"/>
              <a:t>الوقت</a:t>
            </a:r>
          </a:p>
        </p:txBody>
      </p:sp>
      <p:sp>
        <p:nvSpPr>
          <p:cNvPr id="19" name="Rectangle 18"/>
          <p:cNvSpPr/>
          <p:nvPr/>
        </p:nvSpPr>
        <p:spPr>
          <a:xfrm>
            <a:off x="1712909" y="2996952"/>
            <a:ext cx="4953000" cy="276999"/>
          </a:xfrm>
          <a:prstGeom prst="rect">
            <a:avLst/>
          </a:prstGeom>
        </p:spPr>
        <p:txBody>
          <a:bodyPr>
            <a:spAutoFit/>
          </a:bodyPr>
          <a:lstStyle/>
          <a:p>
            <a:r>
              <a:rPr lang="ar-IQ" sz="1200" dirty="0"/>
              <a:t>لذلك ، للحد من جرعة الشخص ، يمكن تقييد الوقت الذي يقضيه الشخص في المنطقة</a:t>
            </a:r>
          </a:p>
        </p:txBody>
      </p:sp>
      <p:sp>
        <p:nvSpPr>
          <p:cNvPr id="20" name="Rectangle 19"/>
          <p:cNvSpPr/>
          <p:nvPr/>
        </p:nvSpPr>
        <p:spPr>
          <a:xfrm>
            <a:off x="1414928" y="3446194"/>
            <a:ext cx="7418609" cy="276999"/>
          </a:xfrm>
          <a:prstGeom prst="rect">
            <a:avLst/>
          </a:prstGeom>
        </p:spPr>
        <p:txBody>
          <a:bodyPr wrap="square">
            <a:spAutoFit/>
          </a:bodyPr>
          <a:lstStyle/>
          <a:p>
            <a:r>
              <a:rPr lang="ar-IQ" sz="1200" dirty="0"/>
              <a:t>يُطلق على المدة التي يمكن أن يبقى فيها الشخص في منطقة ما دون تجاوز حد محدد (محدد) للإشعاع "وقت البقاء" ويتم حسابه من العلاقة البسيطة</a:t>
            </a:r>
          </a:p>
        </p:txBody>
      </p:sp>
      <p:sp>
        <p:nvSpPr>
          <p:cNvPr id="21" name="Rectangle 20"/>
          <p:cNvSpPr/>
          <p:nvPr/>
        </p:nvSpPr>
        <p:spPr>
          <a:xfrm>
            <a:off x="1078759" y="4389845"/>
            <a:ext cx="684803" cy="276999"/>
          </a:xfrm>
          <a:prstGeom prst="rect">
            <a:avLst/>
          </a:prstGeom>
        </p:spPr>
        <p:txBody>
          <a:bodyPr wrap="none">
            <a:spAutoFit/>
          </a:bodyPr>
          <a:lstStyle/>
          <a:p>
            <a:r>
              <a:rPr lang="ar-IQ" sz="1200" dirty="0"/>
              <a:t>وقت البقاء</a:t>
            </a:r>
          </a:p>
        </p:txBody>
      </p:sp>
      <p:sp>
        <p:nvSpPr>
          <p:cNvPr id="22" name="Oval 21"/>
          <p:cNvSpPr/>
          <p:nvPr/>
        </p:nvSpPr>
        <p:spPr>
          <a:xfrm>
            <a:off x="5673080" y="5088835"/>
            <a:ext cx="1262492"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3" name="Oval 22"/>
          <p:cNvSpPr/>
          <p:nvPr/>
        </p:nvSpPr>
        <p:spPr>
          <a:xfrm>
            <a:off x="1640632" y="5045760"/>
            <a:ext cx="3633544"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4" name="Oval 23"/>
          <p:cNvSpPr/>
          <p:nvPr/>
        </p:nvSpPr>
        <p:spPr>
          <a:xfrm>
            <a:off x="601881" y="5490122"/>
            <a:ext cx="2784720"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7129265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3" grpId="0"/>
      <p:bldP spid="18" grpId="0"/>
      <p:bldP spid="19" grpId="0"/>
      <p:bldP spid="20" grpId="0"/>
      <p:bldP spid="21" grpId="0"/>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504" y="404664"/>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5" name="Straight Connector 4"/>
          <p:cNvCxnSpPr/>
          <p:nvPr/>
        </p:nvCxnSpPr>
        <p:spPr>
          <a:xfrm>
            <a:off x="488504" y="980728"/>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88504" y="1142320"/>
            <a:ext cx="2133918" cy="369332"/>
          </a:xfrm>
          <a:prstGeom prst="rect">
            <a:avLst/>
          </a:prstGeom>
        </p:spPr>
        <p:txBody>
          <a:bodyPr wrap="none">
            <a:spAutoFit/>
          </a:bodyPr>
          <a:lstStyle/>
          <a:p>
            <a:r>
              <a:rPr lang="en-US" b="1" u="sng" dirty="0">
                <a:solidFill>
                  <a:srgbClr val="000099"/>
                </a:solidFill>
                <a:latin typeface="Times New Roman" panose="02020603050405020304" pitchFamily="18" charset="0"/>
                <a:ea typeface="Calibri" panose="020F0502020204030204" pitchFamily="34" charset="0"/>
                <a:cs typeface="Arial" panose="020B0604020202020204" pitchFamily="34" charset="0"/>
              </a:rPr>
              <a:t>TWO :     </a:t>
            </a: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  Distance</a:t>
            </a:r>
            <a:endParaRPr lang="ar-IQ" dirty="0">
              <a:solidFill>
                <a:srgbClr val="000099"/>
              </a:solidFill>
            </a:endParaRPr>
          </a:p>
        </p:txBody>
      </p:sp>
      <p:sp>
        <p:nvSpPr>
          <p:cNvPr id="8" name="Rectangle 7"/>
          <p:cNvSpPr/>
          <p:nvPr/>
        </p:nvSpPr>
        <p:spPr>
          <a:xfrm>
            <a:off x="469825" y="1669510"/>
            <a:ext cx="6352007" cy="4016484"/>
          </a:xfrm>
          <a:prstGeom prst="rect">
            <a:avLst/>
          </a:prstGeom>
        </p:spPr>
        <p:txBody>
          <a:bodyPr wrap="square">
            <a:spAutoFit/>
          </a:bodyPr>
          <a:lstStyle/>
          <a:p>
            <a:pPr algn="justLow">
              <a:lnSpc>
                <a:spcPct val="150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The amount of radiation an individual (body) receives will also depend on </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how close the person is to the source</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The relationship between radiation hazards and the distance from the source can be organized by the following relationship, which is called </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 The Inverse Square Law ”</a:t>
            </a:r>
          </a:p>
          <a:p>
            <a:pPr algn="justLow">
              <a:lnSpc>
                <a:spcPct val="150000"/>
              </a:lnSpc>
            </a:pPr>
            <a:endParaRPr lang="en-US" sz="8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justLow">
              <a:lnSpc>
                <a:spcPct val="150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Point sources of X-ray and gamma radiation follow the inverse square law, </a:t>
            </a:r>
            <a:r>
              <a:rPr lang="en-US" dirty="0">
                <a:solidFill>
                  <a:srgbClr val="7030A0"/>
                </a:solidFill>
                <a:latin typeface="Times New Roman" panose="02020603050405020304" pitchFamily="18" charset="0"/>
                <a:ea typeface="Calibri" panose="020F0502020204030204" pitchFamily="34" charset="0"/>
                <a:cs typeface="Arial" panose="020B0604020202020204" pitchFamily="34" charset="0"/>
              </a:rPr>
              <a:t>which states that the </a:t>
            </a:r>
            <a:r>
              <a:rPr lang="en-US" b="1" dirty="0">
                <a:solidFill>
                  <a:srgbClr val="7030A0"/>
                </a:solidFill>
                <a:latin typeface="Times New Roman" panose="02020603050405020304" pitchFamily="18" charset="0"/>
                <a:ea typeface="Calibri" panose="020F0502020204030204" pitchFamily="34" charset="0"/>
                <a:cs typeface="Arial" panose="020B0604020202020204" pitchFamily="34" charset="0"/>
              </a:rPr>
              <a:t>intensity</a:t>
            </a:r>
            <a:r>
              <a:rPr lang="en-US" dirty="0">
                <a:solidFill>
                  <a:srgbClr val="7030A0"/>
                </a:solidFill>
                <a:latin typeface="Times New Roman" panose="02020603050405020304" pitchFamily="18" charset="0"/>
                <a:ea typeface="Calibri" panose="020F0502020204030204" pitchFamily="34" charset="0"/>
                <a:cs typeface="Arial" panose="020B0604020202020204" pitchFamily="34" charset="0"/>
              </a:rPr>
              <a:t> of the radiation (I) decreases in proportion to the inverse of the </a:t>
            </a:r>
            <a:r>
              <a:rPr lang="en-US" b="1" dirty="0">
                <a:solidFill>
                  <a:srgbClr val="7030A0"/>
                </a:solidFill>
                <a:latin typeface="Times New Roman" panose="02020603050405020304" pitchFamily="18" charset="0"/>
                <a:ea typeface="Calibri" panose="020F0502020204030204" pitchFamily="34" charset="0"/>
                <a:cs typeface="Arial" panose="020B0604020202020204" pitchFamily="34" charset="0"/>
              </a:rPr>
              <a:t>distance</a:t>
            </a:r>
            <a:r>
              <a:rPr lang="en-US" dirty="0">
                <a:solidFill>
                  <a:srgbClr val="7030A0"/>
                </a:solidFill>
                <a:latin typeface="Times New Roman" panose="02020603050405020304" pitchFamily="18" charset="0"/>
                <a:ea typeface="Calibri" panose="020F0502020204030204" pitchFamily="34" charset="0"/>
                <a:cs typeface="Arial" panose="020B0604020202020204" pitchFamily="34" charset="0"/>
              </a:rPr>
              <a:t> from the source (d) squared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p>
        </p:txBody>
      </p:sp>
      <p:pic>
        <p:nvPicPr>
          <p:cNvPr id="2" name="Picture 1"/>
          <p:cNvPicPr>
            <a:picLocks noChangeAspect="1"/>
          </p:cNvPicPr>
          <p:nvPr/>
        </p:nvPicPr>
        <p:blipFill>
          <a:blip r:embed="rId2"/>
          <a:stretch>
            <a:fillRect/>
          </a:stretch>
        </p:blipFill>
        <p:spPr>
          <a:xfrm>
            <a:off x="7473280" y="1844824"/>
            <a:ext cx="2276475" cy="2009775"/>
          </a:xfrm>
          <a:prstGeom prst="rect">
            <a:avLst/>
          </a:prstGeom>
        </p:spPr>
      </p:pic>
      <p:sp>
        <p:nvSpPr>
          <p:cNvPr id="7" name="Rectangle 6"/>
          <p:cNvSpPr/>
          <p:nvPr/>
        </p:nvSpPr>
        <p:spPr>
          <a:xfrm>
            <a:off x="7975244" y="4139691"/>
            <a:ext cx="1152128" cy="355803"/>
          </a:xfrm>
          <a:prstGeom prst="rect">
            <a:avLst/>
          </a:prstGeom>
          <a:solidFill>
            <a:schemeClr val="bg1"/>
          </a:solidFill>
        </p:spPr>
        <p:txBody>
          <a:bodyPr wrap="square">
            <a:spAutoFit/>
          </a:bodyPr>
          <a:lstStyle/>
          <a:p>
            <a:pPr lvl="0" algn="r">
              <a:lnSpc>
                <a:spcPct val="107000"/>
              </a:lnSpc>
              <a:spcAft>
                <a:spcPts val="800"/>
              </a:spcAft>
            </a:pPr>
            <a:r>
              <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I α 1/d</a:t>
            </a:r>
            <a:r>
              <a:rPr lang="en-US" sz="1600" b="1"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endParaRPr lang="en-US" sz="1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0" name="Rectangle 9"/>
          <p:cNvSpPr/>
          <p:nvPr/>
        </p:nvSpPr>
        <p:spPr>
          <a:xfrm>
            <a:off x="7797500" y="5018751"/>
            <a:ext cx="1774781" cy="307777"/>
          </a:xfrm>
          <a:prstGeom prst="rect">
            <a:avLst/>
          </a:prstGeom>
        </p:spPr>
        <p:txBody>
          <a:bodyPr wrap="none">
            <a:spAutoFit/>
          </a:bodyPr>
          <a:lstStyle/>
          <a:p>
            <a:r>
              <a:rPr lang="en-US" sz="14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Inverse Square Law </a:t>
            </a:r>
            <a:endParaRPr lang="ar-IQ" sz="1400" dirty="0"/>
          </a:p>
        </p:txBody>
      </p:sp>
      <mc:AlternateContent xmlns:mc="http://schemas.openxmlformats.org/markup-compatibility/2006" xmlns:a14="http://schemas.microsoft.com/office/drawing/2010/main">
        <mc:Choice Requires="a14">
          <p:sp>
            <p:nvSpPr>
              <p:cNvPr id="11" name="Rectangle 10"/>
              <p:cNvSpPr/>
              <p:nvPr/>
            </p:nvSpPr>
            <p:spPr>
              <a:xfrm>
                <a:off x="8443207" y="5360328"/>
                <a:ext cx="924997" cy="651332"/>
              </a:xfrm>
              <a:prstGeom prst="rect">
                <a:avLst/>
              </a:prstGeom>
            </p:spPr>
            <p:txBody>
              <a:bodyPr wrap="none">
                <a:spAutoFit/>
              </a:bodyPr>
              <a:lstStyle/>
              <a:p>
                <a:r>
                  <a:rPr lang="en-US" sz="2000" b="1" dirty="0">
                    <a:solidFill>
                      <a:schemeClr val="tx1"/>
                    </a:solidFill>
                  </a:rPr>
                  <a:t>  =  </a:t>
                </a:r>
                <a14:m>
                  <m:oMath xmlns:m="http://schemas.openxmlformats.org/officeDocument/2006/math">
                    <m:f>
                      <m:fPr>
                        <m:ctrlPr>
                          <a:rPr lang="ar-IQ" sz="2000" b="1" i="1">
                            <a:solidFill>
                              <a:schemeClr val="tx1"/>
                            </a:solidFill>
                            <a:latin typeface="Cambria Math"/>
                          </a:rPr>
                        </m:ctrlPr>
                      </m:fPr>
                      <m:num>
                        <m:r>
                          <a:rPr lang="ar-IQ" sz="2000" b="1" i="0">
                            <a:solidFill>
                              <a:schemeClr val="tx1"/>
                            </a:solidFill>
                            <a:latin typeface="Cambria Math" panose="02040503050406030204" pitchFamily="18" charset="0"/>
                          </a:rPr>
                          <m:t> </m:t>
                        </m:r>
                        <m:sSubSup>
                          <m:sSubSupPr>
                            <m:ctrlPr>
                              <a:rPr lang="ar-IQ" sz="2000" b="1" i="1">
                                <a:solidFill>
                                  <a:schemeClr val="tx1"/>
                                </a:solidFill>
                                <a:latin typeface="Cambria Math"/>
                              </a:rPr>
                            </m:ctrlPr>
                          </m:sSubSupPr>
                          <m:e>
                            <m:r>
                              <a:rPr lang="ar-IQ" sz="2000" b="1" i="0">
                                <a:solidFill>
                                  <a:schemeClr val="tx1"/>
                                </a:solidFill>
                                <a:latin typeface="Cambria Math" panose="02040503050406030204" pitchFamily="18" charset="0"/>
                              </a:rPr>
                              <m:t>𝐝</m:t>
                            </m:r>
                          </m:e>
                          <m:sub>
                            <m:r>
                              <a:rPr lang="ar-IQ" sz="2000" b="1" i="0">
                                <a:solidFill>
                                  <a:schemeClr val="tx1"/>
                                </a:solidFill>
                                <a:latin typeface="Cambria Math" panose="02040503050406030204" pitchFamily="18" charset="0"/>
                              </a:rPr>
                              <m:t>𝟐</m:t>
                            </m:r>
                          </m:sub>
                          <m:sup>
                            <m:r>
                              <a:rPr lang="ar-IQ" sz="2000" b="1" i="0">
                                <a:solidFill>
                                  <a:schemeClr val="tx1"/>
                                </a:solidFill>
                                <a:latin typeface="Cambria Math" panose="02040503050406030204" pitchFamily="18" charset="0"/>
                              </a:rPr>
                              <m:t>𝟐</m:t>
                            </m:r>
                          </m:sup>
                        </m:sSubSup>
                      </m:num>
                      <m:den>
                        <m:sSubSup>
                          <m:sSubSupPr>
                            <m:ctrlPr>
                              <a:rPr lang="ar-IQ" sz="2000" b="1" i="1">
                                <a:solidFill>
                                  <a:schemeClr val="tx1"/>
                                </a:solidFill>
                                <a:latin typeface="Cambria Math"/>
                              </a:rPr>
                            </m:ctrlPr>
                          </m:sSubSupPr>
                          <m:e>
                            <m:r>
                              <a:rPr lang="ar-IQ" sz="2000" b="1" i="0">
                                <a:solidFill>
                                  <a:schemeClr val="tx1"/>
                                </a:solidFill>
                                <a:latin typeface="Cambria Math" panose="02040503050406030204" pitchFamily="18" charset="0"/>
                              </a:rPr>
                              <m:t>𝐝</m:t>
                            </m:r>
                          </m:e>
                          <m:sub>
                            <m:r>
                              <a:rPr lang="ar-IQ" sz="2000" b="1" i="0">
                                <a:solidFill>
                                  <a:schemeClr val="tx1"/>
                                </a:solidFill>
                                <a:latin typeface="Cambria Math" panose="02040503050406030204" pitchFamily="18" charset="0"/>
                              </a:rPr>
                              <m:t>𝟏</m:t>
                            </m:r>
                          </m:sub>
                          <m:sup>
                            <m:r>
                              <a:rPr lang="ar-IQ" sz="2000" b="1" i="0">
                                <a:solidFill>
                                  <a:schemeClr val="tx1"/>
                                </a:solidFill>
                                <a:latin typeface="Cambria Math" panose="02040503050406030204" pitchFamily="18" charset="0"/>
                              </a:rPr>
                              <m:t>𝟐</m:t>
                            </m:r>
                          </m:sup>
                        </m:sSubSup>
                      </m:den>
                    </m:f>
                    <m:r>
                      <a:rPr lang="ar-IQ" sz="2000" i="0">
                        <a:latin typeface="Cambria Math" panose="02040503050406030204" pitchFamily="18" charset="0"/>
                      </a:rPr>
                      <m:t> </m:t>
                    </m:r>
                  </m:oMath>
                </a14:m>
                <a:r>
                  <a:rPr lang="ar-IQ" sz="2000" dirty="0"/>
                  <a:t> </a:t>
                </a:r>
              </a:p>
            </p:txBody>
          </p:sp>
        </mc:Choice>
        <mc:Fallback xmlns="">
          <p:sp>
            <p:nvSpPr>
              <p:cNvPr id="11" name="Rectangle 10"/>
              <p:cNvSpPr>
                <a:spLocks noRot="1" noChangeAspect="1" noMove="1" noResize="1" noEditPoints="1" noAdjustHandles="1" noChangeArrowheads="1" noChangeShapeType="1" noTextEdit="1"/>
              </p:cNvSpPr>
              <p:nvPr/>
            </p:nvSpPr>
            <p:spPr>
              <a:xfrm>
                <a:off x="8443207" y="5360328"/>
                <a:ext cx="924997" cy="651332"/>
              </a:xfrm>
              <a:prstGeom prst="rect">
                <a:avLst/>
              </a:prstGeom>
              <a:blipFill>
                <a:blip r:embed="rId3"/>
                <a:stretch>
                  <a:fillRect r="-5921"/>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8083167" y="5439837"/>
                <a:ext cx="468141" cy="572208"/>
              </a:xfrm>
              <a:prstGeom prst="rect">
                <a:avLst/>
              </a:prstGeom>
            </p:spPr>
            <p:txBody>
              <a:bodyPr wrap="none">
                <a:spAutoFit/>
              </a:bodyPr>
              <a:lstStyle/>
              <a:p>
                <a:r>
                  <a:rPr lang="en-US" sz="2000" b="1" dirty="0">
                    <a:solidFill>
                      <a:schemeClr val="tx1"/>
                    </a:solidFill>
                  </a:rPr>
                  <a:t>  </a:t>
                </a:r>
                <a14:m>
                  <m:oMath xmlns:m="http://schemas.openxmlformats.org/officeDocument/2006/math">
                    <m:f>
                      <m:fPr>
                        <m:ctrlPr>
                          <a:rPr lang="ar-IQ" sz="2000" b="1" i="1">
                            <a:solidFill>
                              <a:schemeClr val="tx1"/>
                            </a:solidFill>
                            <a:latin typeface="Cambria Math"/>
                          </a:rPr>
                        </m:ctrlPr>
                      </m:fPr>
                      <m:num>
                        <m:sSub>
                          <m:sSubPr>
                            <m:ctrlPr>
                              <a:rPr lang="ar-IQ" sz="2000" b="1" i="1">
                                <a:solidFill>
                                  <a:schemeClr val="tx1"/>
                                </a:solidFill>
                                <a:latin typeface="Cambria Math"/>
                              </a:rPr>
                            </m:ctrlPr>
                          </m:sSubPr>
                          <m:e>
                            <m:r>
                              <a:rPr lang="ar-IQ" sz="2000" b="1" i="0">
                                <a:solidFill>
                                  <a:schemeClr val="tx1"/>
                                </a:solidFill>
                                <a:latin typeface="Cambria Math" panose="02040503050406030204" pitchFamily="18" charset="0"/>
                              </a:rPr>
                              <m:t>𝐈</m:t>
                            </m:r>
                          </m:e>
                          <m:sub>
                            <m:r>
                              <a:rPr lang="ar-IQ" sz="2000" b="1" i="0">
                                <a:solidFill>
                                  <a:schemeClr val="tx1"/>
                                </a:solidFill>
                                <a:latin typeface="Cambria Math" panose="02040503050406030204" pitchFamily="18" charset="0"/>
                              </a:rPr>
                              <m:t>𝟏</m:t>
                            </m:r>
                          </m:sub>
                        </m:sSub>
                      </m:num>
                      <m:den>
                        <m:sSub>
                          <m:sSubPr>
                            <m:ctrlPr>
                              <a:rPr lang="ar-IQ" sz="2000" b="1" i="1">
                                <a:solidFill>
                                  <a:schemeClr val="tx1"/>
                                </a:solidFill>
                                <a:latin typeface="Cambria Math"/>
                              </a:rPr>
                            </m:ctrlPr>
                          </m:sSubPr>
                          <m:e>
                            <m:r>
                              <a:rPr lang="ar-IQ" sz="2000" b="1" i="0">
                                <a:solidFill>
                                  <a:schemeClr val="tx1"/>
                                </a:solidFill>
                                <a:latin typeface="Cambria Math" panose="02040503050406030204" pitchFamily="18" charset="0"/>
                              </a:rPr>
                              <m:t>𝐈</m:t>
                            </m:r>
                          </m:e>
                          <m:sub>
                            <m:r>
                              <a:rPr lang="ar-IQ" sz="2000" b="1" i="0">
                                <a:solidFill>
                                  <a:schemeClr val="tx1"/>
                                </a:solidFill>
                                <a:latin typeface="Cambria Math" panose="02040503050406030204" pitchFamily="18" charset="0"/>
                              </a:rPr>
                              <m:t>𝟐</m:t>
                            </m:r>
                          </m:sub>
                        </m:sSub>
                      </m:den>
                    </m:f>
                  </m:oMath>
                </a14:m>
                <a:endParaRPr lang="ar-IQ" sz="2000" b="1" dirty="0">
                  <a:solidFill>
                    <a:schemeClr val="tx1"/>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8083167" y="5439837"/>
                <a:ext cx="468141" cy="572208"/>
              </a:xfrm>
              <a:prstGeom prst="rect">
                <a:avLst/>
              </a:prstGeom>
              <a:blipFill>
                <a:blip r:embed="rId4"/>
                <a:stretch>
                  <a:fillRect/>
                </a:stretch>
              </a:blipFill>
            </p:spPr>
            <p:txBody>
              <a:bodyPr/>
              <a:lstStyle/>
              <a:p>
                <a:r>
                  <a:rPr lang="ar-IQ">
                    <a:noFill/>
                  </a:rPr>
                  <a:t> </a:t>
                </a:r>
              </a:p>
            </p:txBody>
          </p:sp>
        </mc:Fallback>
      </mc:AlternateContent>
      <p:sp>
        <p:nvSpPr>
          <p:cNvPr id="13" name="Rectangle 12"/>
          <p:cNvSpPr/>
          <p:nvPr/>
        </p:nvSpPr>
        <p:spPr>
          <a:xfrm>
            <a:off x="7546594" y="4512394"/>
            <a:ext cx="2331890" cy="355803"/>
          </a:xfrm>
          <a:prstGeom prst="rect">
            <a:avLst/>
          </a:prstGeom>
          <a:noFill/>
        </p:spPr>
        <p:txBody>
          <a:bodyPr wrap="square">
            <a:spAutoFit/>
          </a:bodyPr>
          <a:lstStyle/>
          <a:p>
            <a:pPr lvl="0" algn="r">
              <a:lnSpc>
                <a:spcPct val="107000"/>
              </a:lnSpc>
              <a:spcAft>
                <a:spcPts val="800"/>
              </a:spcAft>
            </a:pPr>
            <a:r>
              <a:rPr lang="en-US" sz="1600" dirty="0">
                <a:solidFill>
                  <a:srgbClr val="000000"/>
                </a:solidFill>
                <a:latin typeface="Times New Roman" panose="02020603050405020304" pitchFamily="18" charset="0"/>
                <a:ea typeface="Calibri" panose="020F0502020204030204" pitchFamily="34" charset="0"/>
                <a:cs typeface="Arial" panose="020B0604020202020204" pitchFamily="34" charset="0"/>
              </a:rPr>
              <a:t>(Intensity) </a:t>
            </a:r>
            <a:r>
              <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α</a:t>
            </a:r>
            <a:r>
              <a:rPr lang="en-US" sz="1600" dirty="0">
                <a:solidFill>
                  <a:srgbClr val="000000"/>
                </a:solidFill>
                <a:latin typeface="Times New Roman" panose="02020603050405020304" pitchFamily="18" charset="0"/>
                <a:ea typeface="Calibri" panose="020F0502020204030204" pitchFamily="34" charset="0"/>
                <a:cs typeface="Arial" panose="020B0604020202020204" pitchFamily="34" charset="0"/>
              </a:rPr>
              <a:t> 1/(distance) </a:t>
            </a:r>
            <a:r>
              <a:rPr lang="en-US" sz="1600"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p:cNvSpPr/>
          <p:nvPr/>
        </p:nvSpPr>
        <p:spPr>
          <a:xfrm>
            <a:off x="7212130" y="3337795"/>
            <a:ext cx="1488338" cy="355803"/>
          </a:xfrm>
          <a:prstGeom prst="rect">
            <a:avLst/>
          </a:prstGeom>
          <a:solidFill>
            <a:schemeClr val="bg1"/>
          </a:solidFill>
        </p:spPr>
        <p:txBody>
          <a:bodyPr wrap="square">
            <a:spAutoFit/>
          </a:bodyPr>
          <a:lstStyle/>
          <a:p>
            <a:pPr lvl="0" algn="r">
              <a:lnSpc>
                <a:spcPct val="107000"/>
              </a:lnSpc>
              <a:spcAft>
                <a:spcPts val="800"/>
              </a:spcAft>
            </a:pPr>
            <a:r>
              <a:rPr lang="en-US" sz="1600" b="1" dirty="0">
                <a:solidFill>
                  <a:schemeClr val="bg1"/>
                </a:solidFill>
                <a:latin typeface="Times New Roman" panose="02020603050405020304" pitchFamily="18" charset="0"/>
                <a:ea typeface="Calibri" panose="020F0502020204030204" pitchFamily="34" charset="0"/>
                <a:cs typeface="Arial" panose="020B0604020202020204" pitchFamily="34" charset="0"/>
              </a:rPr>
              <a:t>I α 1/d7777</a:t>
            </a:r>
            <a:r>
              <a:rPr lang="en-US" sz="1600" b="1" baseline="30000" dirty="0">
                <a:solidFill>
                  <a:schemeClr val="bg1"/>
                </a:solidFill>
                <a:latin typeface="Times New Roman" panose="02020603050405020304" pitchFamily="18" charset="0"/>
                <a:ea typeface="Calibri" panose="020F0502020204030204" pitchFamily="34" charset="0"/>
                <a:cs typeface="Arial" panose="020B0604020202020204" pitchFamily="34" charset="0"/>
              </a:rPr>
              <a:t>2</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
        <p:nvSpPr>
          <p:cNvPr id="15" name="Rectangle 14"/>
          <p:cNvSpPr/>
          <p:nvPr/>
        </p:nvSpPr>
        <p:spPr>
          <a:xfrm rot="18692851">
            <a:off x="7891232" y="2662523"/>
            <a:ext cx="383870" cy="355803"/>
          </a:xfrm>
          <a:prstGeom prst="rect">
            <a:avLst/>
          </a:prstGeom>
          <a:solidFill>
            <a:schemeClr val="bg1"/>
          </a:solidFill>
        </p:spPr>
        <p:txBody>
          <a:bodyPr wrap="square">
            <a:spAutoFit/>
          </a:bodyPr>
          <a:lstStyle/>
          <a:p>
            <a:pPr lvl="0" algn="r">
              <a:lnSpc>
                <a:spcPct val="107000"/>
              </a:lnSpc>
              <a:spcAft>
                <a:spcPts val="800"/>
              </a:spcAft>
            </a:pPr>
            <a:r>
              <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d</a:t>
            </a:r>
            <a:endParaRPr lang="en-US" sz="1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6" name="Rectangle 15"/>
          <p:cNvSpPr/>
          <p:nvPr/>
        </p:nvSpPr>
        <p:spPr>
          <a:xfrm>
            <a:off x="8007826" y="4856869"/>
            <a:ext cx="1207382" cy="276999"/>
          </a:xfrm>
          <a:prstGeom prst="rect">
            <a:avLst/>
          </a:prstGeom>
        </p:spPr>
        <p:txBody>
          <a:bodyPr wrap="none">
            <a:spAutoFit/>
          </a:bodyPr>
          <a:lstStyle/>
          <a:p>
            <a:r>
              <a:rPr lang="ar-IQ" sz="1200" dirty="0"/>
              <a:t>قانون التربيع العكسي</a:t>
            </a:r>
          </a:p>
        </p:txBody>
      </p:sp>
      <p:sp>
        <p:nvSpPr>
          <p:cNvPr id="3" name="Rectangle 2"/>
          <p:cNvSpPr/>
          <p:nvPr/>
        </p:nvSpPr>
        <p:spPr>
          <a:xfrm>
            <a:off x="2273608" y="2042591"/>
            <a:ext cx="1712328" cy="276999"/>
          </a:xfrm>
          <a:prstGeom prst="rect">
            <a:avLst/>
          </a:prstGeom>
        </p:spPr>
        <p:txBody>
          <a:bodyPr wrap="none">
            <a:spAutoFit/>
          </a:bodyPr>
          <a:lstStyle/>
          <a:p>
            <a:r>
              <a:rPr lang="ar-IQ" sz="1200" dirty="0"/>
              <a:t>مدى قرب الشخص من المصدر</a:t>
            </a:r>
          </a:p>
        </p:txBody>
      </p:sp>
      <p:sp>
        <p:nvSpPr>
          <p:cNvPr id="9" name="Rectangle 8"/>
          <p:cNvSpPr/>
          <p:nvPr/>
        </p:nvSpPr>
        <p:spPr>
          <a:xfrm>
            <a:off x="2778554" y="3416599"/>
            <a:ext cx="1207382" cy="276999"/>
          </a:xfrm>
          <a:prstGeom prst="rect">
            <a:avLst/>
          </a:prstGeom>
        </p:spPr>
        <p:txBody>
          <a:bodyPr wrap="none">
            <a:spAutoFit/>
          </a:bodyPr>
          <a:lstStyle/>
          <a:p>
            <a:r>
              <a:rPr lang="ar-IQ" sz="1200" dirty="0"/>
              <a:t>قانون التربيع العكسي</a:t>
            </a:r>
          </a:p>
        </p:txBody>
      </p:sp>
      <p:sp>
        <p:nvSpPr>
          <p:cNvPr id="17" name="Oval 16"/>
          <p:cNvSpPr/>
          <p:nvPr/>
        </p:nvSpPr>
        <p:spPr>
          <a:xfrm>
            <a:off x="7914686" y="3928925"/>
            <a:ext cx="1663919" cy="68878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4539445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726EB37-9E97-4537-889C-B06365F54784}" type="slidenum">
              <a:rPr lang="es-ES" smtClean="0"/>
              <a:pPr>
                <a:defRPr/>
              </a:pPr>
              <a:t>6</a:t>
            </a:fld>
            <a:endParaRPr lang="es-ES"/>
          </a:p>
        </p:txBody>
      </p:sp>
      <p:sp>
        <p:nvSpPr>
          <p:cNvPr id="3" name="Rectangle 2"/>
          <p:cNvSpPr/>
          <p:nvPr/>
        </p:nvSpPr>
        <p:spPr>
          <a:xfrm>
            <a:off x="488504" y="260648"/>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4" name="Straight Connector 3"/>
          <p:cNvCxnSpPr/>
          <p:nvPr/>
        </p:nvCxnSpPr>
        <p:spPr>
          <a:xfrm>
            <a:off x="488504" y="836712"/>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992560" y="1419006"/>
            <a:ext cx="8424936" cy="5044522"/>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Ø"/>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I α 1/d</a:t>
            </a:r>
            <a:r>
              <a:rPr lang="en-US" b="1"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endParaRPr lang="en-US" sz="11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This can be rewritten:</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 = K ( 1/d</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where </a:t>
            </a:r>
            <a:r>
              <a:rPr lang="en-US" u="sng" dirty="0">
                <a:solidFill>
                  <a:srgbClr val="000000"/>
                </a:solidFill>
                <a:latin typeface="Times New Roman" panose="02020603050405020304" pitchFamily="18" charset="0"/>
                <a:ea typeface="Calibri" panose="020F0502020204030204" pitchFamily="34" charset="0"/>
                <a:cs typeface="Arial" panose="020B0604020202020204" pitchFamily="34" charset="0"/>
              </a:rPr>
              <a:t>K</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is a constant of unknown value.</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So, for an intensity 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at distance 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and another intensity 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at distance 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K(1/d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K(1/d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Now solve for the relationship by eliminating </a:t>
            </a:r>
            <a:r>
              <a:rPr lang="en-US" u="sng" dirty="0">
                <a:solidFill>
                  <a:srgbClr val="000000"/>
                </a:solidFill>
                <a:latin typeface="Times New Roman" panose="02020603050405020304" pitchFamily="18" charset="0"/>
                <a:ea typeface="Calibri" panose="020F0502020204030204" pitchFamily="34" charset="0"/>
                <a:cs typeface="Arial" panose="020B0604020202020204" pitchFamily="34" charset="0"/>
              </a:rPr>
              <a:t>K</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K /d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/k/d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p>
          <a:p>
            <a:pPr marL="285750" indent="-285750">
              <a:lnSpc>
                <a:spcPct val="107000"/>
              </a:lnSpc>
              <a:spcAft>
                <a:spcPts val="800"/>
              </a:spcAft>
              <a:buFont typeface="Wingdings" panose="05000000000000000000" pitchFamily="2" charset="2"/>
              <a:buChar char="Ø"/>
            </a:pPr>
            <a:endParaRPr lang="en-US" sz="1100" b="1"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Wingdings" panose="05000000000000000000" pitchFamily="2" charset="2"/>
              <a:buChar char="Ø"/>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Wingdings" panose="05000000000000000000" pitchFamily="2" charset="2"/>
              <a:buChar char="Ø"/>
            </a:pPr>
            <a:endParaRPr lang="en-US" sz="8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Or</a:t>
            </a:r>
            <a:r>
              <a:rPr lang="en-US" sz="1100" dirty="0">
                <a:latin typeface="Calibri" panose="020F0502020204030204" pitchFamily="34" charset="0"/>
                <a:ea typeface="Calibri" panose="020F0502020204030204" pitchFamily="34" charset="0"/>
                <a:cs typeface="Arial" panose="020B0604020202020204" pitchFamily="34" charset="0"/>
              </a:rPr>
              <a:t>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 name="Rectangle 5"/>
              <p:cNvSpPr/>
              <p:nvPr/>
            </p:nvSpPr>
            <p:spPr>
              <a:xfrm>
                <a:off x="1640632" y="5045429"/>
                <a:ext cx="1013932" cy="707245"/>
              </a:xfrm>
              <a:prstGeom prst="rect">
                <a:avLst/>
              </a:prstGeom>
            </p:spPr>
            <p:txBody>
              <a:bodyPr wrap="none">
                <a:spAutoFit/>
              </a:bodyPr>
              <a:lstStyle/>
              <a:p>
                <a:r>
                  <a:rPr lang="en-US" sz="2400" b="1" dirty="0">
                    <a:solidFill>
                      <a:schemeClr val="tx1"/>
                    </a:solidFill>
                  </a:rPr>
                  <a:t>  </a:t>
                </a:r>
                <a:r>
                  <a:rPr lang="en-US" sz="2200" b="1" dirty="0">
                    <a:solidFill>
                      <a:schemeClr val="tx1"/>
                    </a:solidFill>
                  </a:rPr>
                  <a:t>=  </a:t>
                </a:r>
                <a14:m>
                  <m:oMath xmlns:m="http://schemas.openxmlformats.org/officeDocument/2006/math">
                    <m:f>
                      <m:fPr>
                        <m:ctrlPr>
                          <a:rPr lang="ar-IQ" sz="2200" b="1" i="1">
                            <a:solidFill>
                              <a:schemeClr val="tx1"/>
                            </a:solidFill>
                            <a:latin typeface="Cambria Math"/>
                          </a:rPr>
                        </m:ctrlPr>
                      </m:fPr>
                      <m:num>
                        <m:r>
                          <a:rPr lang="ar-IQ" sz="2200" b="1" i="0">
                            <a:solidFill>
                              <a:schemeClr val="tx1"/>
                            </a:solidFill>
                            <a:latin typeface="Cambria Math" panose="02040503050406030204" pitchFamily="18" charset="0"/>
                          </a:rPr>
                          <m:t> </m:t>
                        </m:r>
                        <m:sSubSup>
                          <m:sSubSupPr>
                            <m:ctrlPr>
                              <a:rPr lang="ar-IQ" sz="2200" b="1" i="1">
                                <a:solidFill>
                                  <a:schemeClr val="tx1"/>
                                </a:solidFill>
                                <a:latin typeface="Cambria Math"/>
                              </a:rPr>
                            </m:ctrlPr>
                          </m:sSubSupPr>
                          <m:e>
                            <m:r>
                              <a:rPr lang="ar-IQ" sz="2200" b="1" i="0">
                                <a:solidFill>
                                  <a:schemeClr val="tx1"/>
                                </a:solidFill>
                                <a:latin typeface="Cambria Math" panose="02040503050406030204" pitchFamily="18" charset="0"/>
                              </a:rPr>
                              <m:t>𝐝</m:t>
                            </m:r>
                          </m:e>
                          <m:sub>
                            <m:r>
                              <a:rPr lang="ar-IQ" sz="2200" b="1" i="0">
                                <a:solidFill>
                                  <a:schemeClr val="tx1"/>
                                </a:solidFill>
                                <a:latin typeface="Cambria Math" panose="02040503050406030204" pitchFamily="18" charset="0"/>
                              </a:rPr>
                              <m:t>𝟐</m:t>
                            </m:r>
                          </m:sub>
                          <m:sup>
                            <m:r>
                              <a:rPr lang="ar-IQ" sz="2200" b="1" i="0">
                                <a:solidFill>
                                  <a:schemeClr val="tx1"/>
                                </a:solidFill>
                                <a:latin typeface="Cambria Math" panose="02040503050406030204" pitchFamily="18" charset="0"/>
                              </a:rPr>
                              <m:t>𝟐</m:t>
                            </m:r>
                          </m:sup>
                        </m:sSubSup>
                      </m:num>
                      <m:den>
                        <m:sSubSup>
                          <m:sSubSupPr>
                            <m:ctrlPr>
                              <a:rPr lang="ar-IQ" sz="2200" b="1" i="1">
                                <a:solidFill>
                                  <a:schemeClr val="tx1"/>
                                </a:solidFill>
                                <a:latin typeface="Cambria Math"/>
                              </a:rPr>
                            </m:ctrlPr>
                          </m:sSubSupPr>
                          <m:e>
                            <m:r>
                              <a:rPr lang="ar-IQ" sz="2200" b="1" i="0">
                                <a:solidFill>
                                  <a:schemeClr val="tx1"/>
                                </a:solidFill>
                                <a:latin typeface="Cambria Math" panose="02040503050406030204" pitchFamily="18" charset="0"/>
                              </a:rPr>
                              <m:t>𝐝</m:t>
                            </m:r>
                          </m:e>
                          <m:sub>
                            <m:r>
                              <a:rPr lang="ar-IQ" sz="2200" b="1" i="0">
                                <a:solidFill>
                                  <a:schemeClr val="tx1"/>
                                </a:solidFill>
                                <a:latin typeface="Cambria Math" panose="02040503050406030204" pitchFamily="18" charset="0"/>
                              </a:rPr>
                              <m:t>𝟏</m:t>
                            </m:r>
                          </m:sub>
                          <m:sup>
                            <m:r>
                              <a:rPr lang="ar-IQ" sz="2200" b="1" i="0">
                                <a:solidFill>
                                  <a:schemeClr val="tx1"/>
                                </a:solidFill>
                                <a:latin typeface="Cambria Math" panose="02040503050406030204" pitchFamily="18" charset="0"/>
                              </a:rPr>
                              <m:t>𝟐</m:t>
                            </m:r>
                          </m:sup>
                        </m:sSubSup>
                      </m:den>
                    </m:f>
                    <m:r>
                      <a:rPr lang="ar-IQ" sz="2200" i="0">
                        <a:latin typeface="Cambria Math" panose="02040503050406030204" pitchFamily="18" charset="0"/>
                      </a:rPr>
                      <m:t> </m:t>
                    </m:r>
                  </m:oMath>
                </a14:m>
                <a:r>
                  <a:rPr lang="ar-IQ" sz="2200" dirty="0"/>
                  <a:t> </a:t>
                </a:r>
              </a:p>
            </p:txBody>
          </p:sp>
        </mc:Choice>
        <mc:Fallback xmlns="">
          <p:sp>
            <p:nvSpPr>
              <p:cNvPr id="6" name="Rectangle 5"/>
              <p:cNvSpPr>
                <a:spLocks noRot="1" noChangeAspect="1" noMove="1" noResize="1" noEditPoints="1" noAdjustHandles="1" noChangeArrowheads="1" noChangeShapeType="1" noTextEdit="1"/>
              </p:cNvSpPr>
              <p:nvPr/>
            </p:nvSpPr>
            <p:spPr>
              <a:xfrm>
                <a:off x="1640632" y="5045429"/>
                <a:ext cx="1013932" cy="707245"/>
              </a:xfrm>
              <a:prstGeom prst="rect">
                <a:avLst/>
              </a:prstGeom>
              <a:blipFill>
                <a:blip r:embed="rId2"/>
                <a:stretch>
                  <a:fillRect r="-7229"/>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100864" y="5124938"/>
                <a:ext cx="786306" cy="620170"/>
              </a:xfrm>
              <a:prstGeom prst="rect">
                <a:avLst/>
              </a:prstGeom>
            </p:spPr>
            <p:txBody>
              <a:bodyPr wrap="none">
                <a:spAutoFit/>
              </a:bodyPr>
              <a:lstStyle/>
              <a:p>
                <a:pPr marL="285750" indent="-285750">
                  <a:buFont typeface="Wingdings" panose="05000000000000000000" pitchFamily="2" charset="2"/>
                  <a:buChar char="Ø"/>
                </a:pPr>
                <a:r>
                  <a:rPr lang="en-US" sz="2200" b="1" dirty="0">
                    <a:solidFill>
                      <a:schemeClr val="tx1"/>
                    </a:solidFill>
                  </a:rPr>
                  <a:t>  </a:t>
                </a:r>
                <a14:m>
                  <m:oMath xmlns:m="http://schemas.openxmlformats.org/officeDocument/2006/math">
                    <m:f>
                      <m:fPr>
                        <m:ctrlPr>
                          <a:rPr lang="ar-IQ" sz="2200" b="1" i="1">
                            <a:solidFill>
                              <a:schemeClr val="tx1"/>
                            </a:solidFill>
                            <a:latin typeface="Cambria Math"/>
                          </a:rPr>
                        </m:ctrlPr>
                      </m:fPr>
                      <m:num>
                        <m:sSub>
                          <m:sSubPr>
                            <m:ctrlPr>
                              <a:rPr lang="ar-IQ" sz="2200" b="1" i="1">
                                <a:solidFill>
                                  <a:schemeClr val="tx1"/>
                                </a:solidFill>
                                <a:latin typeface="Cambria Math"/>
                              </a:rPr>
                            </m:ctrlPr>
                          </m:sSubPr>
                          <m:e>
                            <m:r>
                              <a:rPr lang="ar-IQ" sz="2200" b="1" i="0">
                                <a:solidFill>
                                  <a:schemeClr val="tx1"/>
                                </a:solidFill>
                                <a:latin typeface="Cambria Math" panose="02040503050406030204" pitchFamily="18" charset="0"/>
                              </a:rPr>
                              <m:t>𝐈</m:t>
                            </m:r>
                          </m:e>
                          <m:sub>
                            <m:r>
                              <a:rPr lang="ar-IQ" sz="2200" b="1" i="0">
                                <a:solidFill>
                                  <a:schemeClr val="tx1"/>
                                </a:solidFill>
                                <a:latin typeface="Cambria Math" panose="02040503050406030204" pitchFamily="18" charset="0"/>
                              </a:rPr>
                              <m:t>𝟏</m:t>
                            </m:r>
                          </m:sub>
                        </m:sSub>
                      </m:num>
                      <m:den>
                        <m:sSub>
                          <m:sSubPr>
                            <m:ctrlPr>
                              <a:rPr lang="ar-IQ" sz="2200" b="1" i="1">
                                <a:solidFill>
                                  <a:schemeClr val="tx1"/>
                                </a:solidFill>
                                <a:latin typeface="Cambria Math"/>
                              </a:rPr>
                            </m:ctrlPr>
                          </m:sSubPr>
                          <m:e>
                            <m:r>
                              <a:rPr lang="ar-IQ" sz="2200" b="1" i="0">
                                <a:solidFill>
                                  <a:schemeClr val="tx1"/>
                                </a:solidFill>
                                <a:latin typeface="Cambria Math" panose="02040503050406030204" pitchFamily="18" charset="0"/>
                              </a:rPr>
                              <m:t>𝐈</m:t>
                            </m:r>
                          </m:e>
                          <m:sub>
                            <m:r>
                              <a:rPr lang="ar-IQ" sz="2200" b="1" i="0">
                                <a:solidFill>
                                  <a:schemeClr val="tx1"/>
                                </a:solidFill>
                                <a:latin typeface="Cambria Math" panose="02040503050406030204" pitchFamily="18" charset="0"/>
                              </a:rPr>
                              <m:t>𝟐</m:t>
                            </m:r>
                          </m:sub>
                        </m:sSub>
                      </m:den>
                    </m:f>
                  </m:oMath>
                </a14:m>
                <a:endParaRPr lang="ar-IQ" sz="2200" b="1" dirty="0">
                  <a:solidFill>
                    <a:schemeClr val="tx1"/>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1100864" y="5124938"/>
                <a:ext cx="786306" cy="620170"/>
              </a:xfrm>
              <a:prstGeom prst="rect">
                <a:avLst/>
              </a:prstGeom>
              <a:blipFill>
                <a:blip r:embed="rId3"/>
                <a:stretch>
                  <a:fillRect l="-8527"/>
                </a:stretch>
              </a:blipFill>
            </p:spPr>
            <p:txBody>
              <a:bodyPr/>
              <a:lstStyle/>
              <a:p>
                <a:r>
                  <a:rPr lang="ar-IQ">
                    <a:noFill/>
                  </a:rPr>
                  <a:t> </a:t>
                </a:r>
              </a:p>
            </p:txBody>
          </p:sp>
        </mc:Fallback>
      </mc:AlternateContent>
      <p:sp>
        <p:nvSpPr>
          <p:cNvPr id="9" name="Oval 8"/>
          <p:cNvSpPr/>
          <p:nvPr/>
        </p:nvSpPr>
        <p:spPr>
          <a:xfrm>
            <a:off x="808672" y="1240904"/>
            <a:ext cx="1663919" cy="68878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Oval 9"/>
          <p:cNvSpPr/>
          <p:nvPr/>
        </p:nvSpPr>
        <p:spPr>
          <a:xfrm>
            <a:off x="873402" y="5023752"/>
            <a:ext cx="2123944" cy="82254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5927153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726EB37-9E97-4537-889C-B06365F54784}" type="slidenum">
              <a:rPr lang="es-ES" smtClean="0"/>
              <a:pPr>
                <a:defRPr/>
              </a:pPr>
              <a:t>7</a:t>
            </a:fld>
            <a:endParaRPr lang="es-ES"/>
          </a:p>
        </p:txBody>
      </p:sp>
      <p:sp>
        <p:nvSpPr>
          <p:cNvPr id="3" name="Rectangle 2"/>
          <p:cNvSpPr/>
          <p:nvPr/>
        </p:nvSpPr>
        <p:spPr>
          <a:xfrm>
            <a:off x="488504" y="260648"/>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4" name="Straight Connector 3"/>
          <p:cNvCxnSpPr/>
          <p:nvPr/>
        </p:nvCxnSpPr>
        <p:spPr>
          <a:xfrm>
            <a:off x="488504" y="836712"/>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60512" y="991123"/>
            <a:ext cx="8398905" cy="878895"/>
          </a:xfrm>
          <a:prstGeom prst="rect">
            <a:avLst/>
          </a:prstGeom>
        </p:spPr>
        <p:txBody>
          <a:bodyPr wrap="square">
            <a:spAutoFit/>
          </a:bodyPr>
          <a:lstStyle/>
          <a:p>
            <a:pPr algn="justLow">
              <a:lnSpc>
                <a:spcPct val="150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Therefore, by knowing the intensity at one distance, one can find the intensity at other distance.</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540661" y="2087956"/>
            <a:ext cx="8640960" cy="4037003"/>
          </a:xfrm>
          <a:prstGeom prst="rect">
            <a:avLst/>
          </a:prstGeom>
        </p:spPr>
        <p:txBody>
          <a:bodyPr wrap="square">
            <a:spAutoFit/>
          </a:bodyPr>
          <a:lstStyle/>
          <a:p>
            <a:pPr>
              <a:lnSpc>
                <a:spcPct val="150000"/>
              </a:lnSpc>
            </a:pPr>
            <a:r>
              <a:rPr lang="en-US" b="1" u="sng" dirty="0">
                <a:latin typeface="Times New Roman" panose="02020603050405020304" pitchFamily="18" charset="0"/>
                <a:ea typeface="Calibri" panose="020F0502020204030204" pitchFamily="34" charset="0"/>
                <a:cs typeface="Arial" panose="020B0604020202020204" pitchFamily="34" charset="0"/>
              </a:rPr>
              <a:t>Example:</a:t>
            </a:r>
            <a:r>
              <a:rPr lang="en-US" dirty="0">
                <a:latin typeface="Times New Roman" panose="02020603050405020304" pitchFamily="18" charset="0"/>
                <a:ea typeface="Calibri" panose="020F0502020204030204" pitchFamily="34" charset="0"/>
                <a:cs typeface="Arial" panose="020B0604020202020204" pitchFamily="34" charset="0"/>
              </a:rPr>
              <a:t> The exposure rate </a:t>
            </a:r>
            <a:r>
              <a:rPr lang="en-US" b="1" dirty="0">
                <a:latin typeface="Times New Roman" panose="02020603050405020304" pitchFamily="18" charset="0"/>
                <a:ea typeface="Calibri" panose="020F0502020204030204" pitchFamily="34" charset="0"/>
                <a:cs typeface="Arial" panose="020B0604020202020204" pitchFamily="34" charset="0"/>
              </a:rPr>
              <a:t>one foot </a:t>
            </a:r>
            <a:r>
              <a:rPr lang="en-US" dirty="0">
                <a:latin typeface="Times New Roman" panose="02020603050405020304" pitchFamily="18" charset="0"/>
                <a:ea typeface="Calibri" panose="020F0502020204030204" pitchFamily="34" charset="0"/>
                <a:cs typeface="Arial" panose="020B0604020202020204" pitchFamily="34" charset="0"/>
              </a:rPr>
              <a:t>from a source is </a:t>
            </a:r>
            <a:r>
              <a:rPr lang="en-US" b="1" dirty="0">
                <a:latin typeface="Times New Roman" panose="02020603050405020304" pitchFamily="18" charset="0"/>
                <a:ea typeface="Calibri" panose="020F0502020204030204" pitchFamily="34" charset="0"/>
                <a:cs typeface="Arial" panose="020B0604020202020204" pitchFamily="34" charset="0"/>
              </a:rPr>
              <a:t>500 </a:t>
            </a:r>
            <a:r>
              <a:rPr lang="en-US" b="1" dirty="0" err="1">
                <a:latin typeface="Times New Roman" panose="02020603050405020304" pitchFamily="18" charset="0"/>
                <a:ea typeface="Calibri" panose="020F0502020204030204" pitchFamily="34" charset="0"/>
                <a:cs typeface="Arial" panose="020B0604020202020204" pitchFamily="34" charset="0"/>
              </a:rPr>
              <a:t>mR</a:t>
            </a:r>
            <a:r>
              <a:rPr lang="en-US" b="1" dirty="0">
                <a:latin typeface="Times New Roman" panose="02020603050405020304" pitchFamily="18" charset="0"/>
                <a:ea typeface="Calibri" panose="020F0502020204030204" pitchFamily="34" charset="0"/>
                <a:cs typeface="Arial" panose="020B0604020202020204" pitchFamily="34" charset="0"/>
              </a:rPr>
              <a:t>/hr</a:t>
            </a:r>
            <a:r>
              <a:rPr lang="en-US" dirty="0">
                <a:latin typeface="Times New Roman" panose="02020603050405020304" pitchFamily="18" charset="0"/>
                <a:ea typeface="Calibri" panose="020F0502020204030204" pitchFamily="34" charset="0"/>
                <a:cs typeface="Arial" panose="020B0604020202020204" pitchFamily="34" charset="0"/>
              </a:rPr>
              <a:t>. What would be the exposure rate </a:t>
            </a:r>
            <a:r>
              <a:rPr lang="en-US" b="1" dirty="0">
                <a:latin typeface="Times New Roman" panose="02020603050405020304" pitchFamily="18" charset="0"/>
                <a:ea typeface="Calibri" panose="020F0502020204030204" pitchFamily="34" charset="0"/>
                <a:cs typeface="Arial" panose="020B0604020202020204" pitchFamily="34" charset="0"/>
              </a:rPr>
              <a:t>three feet </a:t>
            </a:r>
            <a:r>
              <a:rPr lang="en-US" dirty="0">
                <a:latin typeface="Times New Roman" panose="02020603050405020304" pitchFamily="18" charset="0"/>
                <a:ea typeface="Calibri" panose="020F0502020204030204" pitchFamily="34" charset="0"/>
                <a:cs typeface="Arial" panose="020B0604020202020204" pitchFamily="34" charset="0"/>
              </a:rPr>
              <a:t>from the source?</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8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latin typeface="Times New Roman" panose="02020603050405020304" pitchFamily="18" charset="0"/>
                <a:ea typeface="Calibri" panose="020F0502020204030204" pitchFamily="34" charset="0"/>
                <a:cs typeface="Arial" panose="020B0604020202020204" pitchFamily="34" charset="0"/>
              </a:rPr>
              <a:t>I</a:t>
            </a:r>
            <a:r>
              <a:rPr lang="en-US" baseline="-25000" dirty="0">
                <a:latin typeface="Times New Roman" panose="02020603050405020304" pitchFamily="18" charset="0"/>
                <a:ea typeface="Calibri" panose="020F0502020204030204" pitchFamily="34" charset="0"/>
                <a:cs typeface="Arial" panose="020B0604020202020204" pitchFamily="34" charset="0"/>
              </a:rPr>
              <a:t>1  </a:t>
            </a:r>
            <a:r>
              <a:rPr lang="en-US" dirty="0">
                <a:latin typeface="Times New Roman" panose="02020603050405020304" pitchFamily="18" charset="0"/>
                <a:ea typeface="Calibri" panose="020F0502020204030204" pitchFamily="34" charset="0"/>
                <a:cs typeface="Arial" panose="020B0604020202020204" pitchFamily="34" charset="0"/>
              </a:rPr>
              <a:t>=  500 </a:t>
            </a:r>
            <a:r>
              <a:rPr lang="en-US" dirty="0" err="1">
                <a:latin typeface="Times New Roman" panose="02020603050405020304" pitchFamily="18" charset="0"/>
                <a:ea typeface="Calibri" panose="020F0502020204030204" pitchFamily="34" charset="0"/>
                <a:cs typeface="Arial" panose="020B0604020202020204" pitchFamily="34" charset="0"/>
              </a:rPr>
              <a:t>mR</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err="1">
                <a:latin typeface="Times New Roman" panose="02020603050405020304" pitchFamily="18" charset="0"/>
                <a:ea typeface="Calibri" panose="020F0502020204030204" pitchFamily="34" charset="0"/>
                <a:cs typeface="Arial" panose="020B0604020202020204" pitchFamily="34" charset="0"/>
              </a:rPr>
              <a:t>hr</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latin typeface="Times New Roman" panose="02020603050405020304" pitchFamily="18" charset="0"/>
                <a:ea typeface="Calibri" panose="020F0502020204030204" pitchFamily="34" charset="0"/>
                <a:cs typeface="Arial" panose="020B0604020202020204" pitchFamily="34" charset="0"/>
              </a:rPr>
              <a:t>d</a:t>
            </a:r>
            <a:r>
              <a:rPr lang="en-US" baseline="-25000" dirty="0">
                <a:latin typeface="Times New Roman" panose="02020603050405020304" pitchFamily="18" charset="0"/>
                <a:ea typeface="Calibri" panose="020F0502020204030204" pitchFamily="34" charset="0"/>
                <a:cs typeface="Arial" panose="020B0604020202020204" pitchFamily="34" charset="0"/>
              </a:rPr>
              <a:t>1  </a:t>
            </a:r>
            <a:r>
              <a:rPr lang="en-US" dirty="0">
                <a:latin typeface="Times New Roman" panose="02020603050405020304" pitchFamily="18" charset="0"/>
                <a:ea typeface="Calibri" panose="020F0502020204030204" pitchFamily="34" charset="0"/>
                <a:cs typeface="Arial" panose="020B0604020202020204" pitchFamily="34" charset="0"/>
              </a:rPr>
              <a:t>=  1 foot</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latin typeface="Times New Roman" panose="02020603050405020304" pitchFamily="18" charset="0"/>
                <a:ea typeface="Calibri" panose="020F0502020204030204" pitchFamily="34" charset="0"/>
                <a:cs typeface="Arial" panose="020B0604020202020204" pitchFamily="34" charset="0"/>
              </a:rPr>
              <a:t>d</a:t>
            </a:r>
            <a:r>
              <a:rPr lang="en-US" baseline="-25000" dirty="0">
                <a:latin typeface="Times New Roman" panose="02020603050405020304" pitchFamily="18" charset="0"/>
                <a:ea typeface="Calibri" panose="020F0502020204030204" pitchFamily="34" charset="0"/>
                <a:cs typeface="Arial" panose="020B0604020202020204" pitchFamily="34" charset="0"/>
              </a:rPr>
              <a:t>2 </a:t>
            </a:r>
            <a:r>
              <a:rPr lang="en-US" dirty="0">
                <a:latin typeface="Times New Roman" panose="02020603050405020304" pitchFamily="18" charset="0"/>
                <a:ea typeface="Calibri" panose="020F0502020204030204" pitchFamily="34" charset="0"/>
                <a:cs typeface="Arial" panose="020B0604020202020204" pitchFamily="34" charset="0"/>
              </a:rPr>
              <a:t>=  3 feet</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I</a:t>
            </a:r>
            <a:r>
              <a:rPr lang="en-US" baseline="-25000" dirty="0">
                <a:latin typeface="Times New Roman" panose="02020603050405020304" pitchFamily="18" charset="0"/>
                <a:ea typeface="Calibri" panose="020F0502020204030204" pitchFamily="34" charset="0"/>
                <a:cs typeface="Arial" panose="020B0604020202020204" pitchFamily="34" charset="0"/>
              </a:rPr>
              <a:t>2  </a:t>
            </a:r>
            <a:r>
              <a:rPr lang="en-US" dirty="0">
                <a:latin typeface="Times New Roman" panose="02020603050405020304" pitchFamily="18" charset="0"/>
                <a:ea typeface="Calibri" panose="020F0502020204030204" pitchFamily="34" charset="0"/>
                <a:cs typeface="Arial" panose="020B0604020202020204" pitchFamily="34" charset="0"/>
              </a:rPr>
              <a:t>=  I</a:t>
            </a:r>
            <a:r>
              <a:rPr lang="en-US" baseline="-25000"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d</a:t>
            </a:r>
            <a:r>
              <a:rPr lang="en-US" baseline="-25000" dirty="0">
                <a:latin typeface="Times New Roman" panose="02020603050405020304" pitchFamily="18" charset="0"/>
                <a:ea typeface="Calibri" panose="020F0502020204030204" pitchFamily="34" charset="0"/>
                <a:cs typeface="Arial" panose="020B0604020202020204" pitchFamily="34" charset="0"/>
              </a:rPr>
              <a:t>1</a:t>
            </a:r>
            <a:r>
              <a:rPr lang="en-US" baseline="30000" dirty="0">
                <a:latin typeface="Times New Roman" panose="02020603050405020304" pitchFamily="18" charset="0"/>
                <a:ea typeface="Calibri" panose="020F0502020204030204" pitchFamily="34" charset="0"/>
                <a:cs typeface="Arial" panose="020B0604020202020204" pitchFamily="34" charset="0"/>
              </a:rPr>
              <a:t>2 </a:t>
            </a:r>
            <a:r>
              <a:rPr lang="en-US" dirty="0">
                <a:latin typeface="Times New Roman" panose="02020603050405020304" pitchFamily="18" charset="0"/>
                <a:ea typeface="Calibri" panose="020F0502020204030204" pitchFamily="34" charset="0"/>
                <a:cs typeface="Arial" panose="020B0604020202020204" pitchFamily="34" charset="0"/>
              </a:rPr>
              <a:t>/ d</a:t>
            </a:r>
            <a:r>
              <a:rPr lang="en-US" baseline="-25000" dirty="0">
                <a:latin typeface="Times New Roman" panose="02020603050405020304" pitchFamily="18" charset="0"/>
                <a:ea typeface="Calibri" panose="020F0502020204030204" pitchFamily="34" charset="0"/>
                <a:cs typeface="Arial" panose="020B0604020202020204" pitchFamily="34" charset="0"/>
              </a:rPr>
              <a:t>2</a:t>
            </a:r>
            <a:r>
              <a:rPr lang="en-US" baseline="30000" dirty="0">
                <a:latin typeface="Times New Roman" panose="02020603050405020304" pitchFamily="18" charset="0"/>
                <a:ea typeface="Calibri" panose="020F0502020204030204" pitchFamily="34" charset="0"/>
                <a:cs typeface="Arial" panose="020B0604020202020204" pitchFamily="34" charset="0"/>
              </a:rPr>
              <a:t>2</a:t>
            </a:r>
          </a:p>
          <a:p>
            <a:pPr>
              <a:lnSpc>
                <a:spcPct val="150000"/>
              </a:lnSpc>
              <a:spcAft>
                <a:spcPts val="800"/>
              </a:spcAft>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I</a:t>
            </a:r>
            <a:r>
              <a:rPr lang="en-US" baseline="-25000" dirty="0">
                <a:solidFill>
                  <a:prstClr val="black"/>
                </a:solidFill>
                <a:latin typeface="Times New Roman" panose="02020603050405020304" pitchFamily="18" charset="0"/>
                <a:ea typeface="Calibri" panose="020F0502020204030204" pitchFamily="34" charset="0"/>
                <a:cs typeface="Arial" panose="020B0604020202020204" pitchFamily="34" charset="0"/>
              </a:rPr>
              <a:t>2 </a:t>
            </a:r>
            <a:r>
              <a:rPr lang="en-US" dirty="0">
                <a:latin typeface="Times New Roman" panose="02020603050405020304" pitchFamily="18" charset="0"/>
                <a:ea typeface="Calibri" panose="020F0502020204030204" pitchFamily="34" charset="0"/>
                <a:cs typeface="Arial" panose="020B0604020202020204" pitchFamily="34" charset="0"/>
              </a:rPr>
              <a:t>= (500*(1)</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/(3)</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a:t>
            </a:r>
          </a:p>
          <a:p>
            <a:pPr>
              <a:lnSpc>
                <a:spcPct val="150000"/>
              </a:lnSpc>
              <a:spcAft>
                <a:spcPts val="800"/>
              </a:spcAft>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I</a:t>
            </a:r>
            <a:r>
              <a:rPr lang="en-US" baseline="-25000" dirty="0">
                <a:solidFill>
                  <a:prstClr val="black"/>
                </a:solidFill>
                <a:latin typeface="Times New Roman" panose="02020603050405020304" pitchFamily="18" charset="0"/>
                <a:ea typeface="Calibri" panose="020F0502020204030204" pitchFamily="34" charset="0"/>
                <a:cs typeface="Arial" panose="020B0604020202020204" pitchFamily="34" charset="0"/>
              </a:rPr>
              <a:t>2 </a:t>
            </a:r>
            <a:r>
              <a:rPr lang="en-US" dirty="0">
                <a:latin typeface="Times New Roman" panose="02020603050405020304" pitchFamily="18" charset="0"/>
                <a:ea typeface="Calibri" panose="020F0502020204030204" pitchFamily="34" charset="0"/>
                <a:cs typeface="Arial" panose="020B0604020202020204" pitchFamily="34" charset="0"/>
              </a:rPr>
              <a:t>= (500 / 9) =  55.6 </a:t>
            </a:r>
            <a:r>
              <a:rPr lang="en-US" dirty="0" err="1">
                <a:latin typeface="Times New Roman" panose="02020603050405020304" pitchFamily="18" charset="0"/>
                <a:ea typeface="Calibri" panose="020F0502020204030204" pitchFamily="34" charset="0"/>
                <a:cs typeface="Arial" panose="020B0604020202020204" pitchFamily="34" charset="0"/>
              </a:rPr>
              <a:t>mR</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err="1">
                <a:latin typeface="Times New Roman" panose="02020603050405020304" pitchFamily="18" charset="0"/>
                <a:ea typeface="Calibri" panose="020F0502020204030204" pitchFamily="34" charset="0"/>
                <a:cs typeface="Arial" panose="020B0604020202020204" pitchFamily="34" charset="0"/>
              </a:rPr>
              <a:t>hr</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Oval 6"/>
          <p:cNvSpPr/>
          <p:nvPr/>
        </p:nvSpPr>
        <p:spPr>
          <a:xfrm>
            <a:off x="3224808" y="2024429"/>
            <a:ext cx="3600400" cy="61248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8" name="Rectangle 7"/>
              <p:cNvSpPr/>
              <p:nvPr/>
            </p:nvSpPr>
            <p:spPr>
              <a:xfrm>
                <a:off x="4568102" y="3234549"/>
                <a:ext cx="1013932" cy="707245"/>
              </a:xfrm>
              <a:prstGeom prst="rect">
                <a:avLst/>
              </a:prstGeom>
            </p:spPr>
            <p:txBody>
              <a:bodyPr wrap="none">
                <a:spAutoFit/>
              </a:bodyPr>
              <a:lstStyle/>
              <a:p>
                <a:r>
                  <a:rPr lang="en-US" sz="2400" b="1" dirty="0">
                    <a:solidFill>
                      <a:schemeClr val="tx1"/>
                    </a:solidFill>
                  </a:rPr>
                  <a:t>  </a:t>
                </a:r>
                <a:r>
                  <a:rPr lang="en-US" sz="2200" b="1" dirty="0">
                    <a:solidFill>
                      <a:schemeClr val="tx1"/>
                    </a:solidFill>
                  </a:rPr>
                  <a:t>=  </a:t>
                </a:r>
                <a14:m>
                  <m:oMath xmlns:m="http://schemas.openxmlformats.org/officeDocument/2006/math">
                    <m:f>
                      <m:fPr>
                        <m:ctrlPr>
                          <a:rPr lang="ar-IQ" sz="2200" b="1" i="1">
                            <a:solidFill>
                              <a:schemeClr val="tx1"/>
                            </a:solidFill>
                            <a:latin typeface="Cambria Math"/>
                          </a:rPr>
                        </m:ctrlPr>
                      </m:fPr>
                      <m:num>
                        <m:r>
                          <a:rPr lang="ar-IQ" sz="2200" b="1" i="0">
                            <a:solidFill>
                              <a:schemeClr val="tx1"/>
                            </a:solidFill>
                            <a:latin typeface="Cambria Math" panose="02040503050406030204" pitchFamily="18" charset="0"/>
                          </a:rPr>
                          <m:t> </m:t>
                        </m:r>
                        <m:sSubSup>
                          <m:sSubSupPr>
                            <m:ctrlPr>
                              <a:rPr lang="ar-IQ" sz="2200" b="1" i="1">
                                <a:solidFill>
                                  <a:schemeClr val="tx1"/>
                                </a:solidFill>
                                <a:latin typeface="Cambria Math"/>
                              </a:rPr>
                            </m:ctrlPr>
                          </m:sSubSupPr>
                          <m:e>
                            <m:r>
                              <a:rPr lang="ar-IQ" sz="2200" b="1" i="0">
                                <a:solidFill>
                                  <a:schemeClr val="tx1"/>
                                </a:solidFill>
                                <a:latin typeface="Cambria Math" panose="02040503050406030204" pitchFamily="18" charset="0"/>
                              </a:rPr>
                              <m:t>𝐝</m:t>
                            </m:r>
                          </m:e>
                          <m:sub>
                            <m:r>
                              <a:rPr lang="ar-IQ" sz="2200" b="1" i="0">
                                <a:solidFill>
                                  <a:schemeClr val="tx1"/>
                                </a:solidFill>
                                <a:latin typeface="Cambria Math" panose="02040503050406030204" pitchFamily="18" charset="0"/>
                              </a:rPr>
                              <m:t>𝟐</m:t>
                            </m:r>
                          </m:sub>
                          <m:sup>
                            <m:r>
                              <a:rPr lang="ar-IQ" sz="2200" b="1" i="0">
                                <a:solidFill>
                                  <a:schemeClr val="tx1"/>
                                </a:solidFill>
                                <a:latin typeface="Cambria Math" panose="02040503050406030204" pitchFamily="18" charset="0"/>
                              </a:rPr>
                              <m:t>𝟐</m:t>
                            </m:r>
                          </m:sup>
                        </m:sSubSup>
                      </m:num>
                      <m:den>
                        <m:sSubSup>
                          <m:sSubSupPr>
                            <m:ctrlPr>
                              <a:rPr lang="ar-IQ" sz="2200" b="1" i="1">
                                <a:solidFill>
                                  <a:schemeClr val="tx1"/>
                                </a:solidFill>
                                <a:latin typeface="Cambria Math"/>
                              </a:rPr>
                            </m:ctrlPr>
                          </m:sSubSupPr>
                          <m:e>
                            <m:r>
                              <a:rPr lang="ar-IQ" sz="2200" b="1" i="0">
                                <a:solidFill>
                                  <a:schemeClr val="tx1"/>
                                </a:solidFill>
                                <a:latin typeface="Cambria Math" panose="02040503050406030204" pitchFamily="18" charset="0"/>
                              </a:rPr>
                              <m:t>𝐝</m:t>
                            </m:r>
                          </m:e>
                          <m:sub>
                            <m:r>
                              <a:rPr lang="ar-IQ" sz="2200" b="1" i="0">
                                <a:solidFill>
                                  <a:schemeClr val="tx1"/>
                                </a:solidFill>
                                <a:latin typeface="Cambria Math" panose="02040503050406030204" pitchFamily="18" charset="0"/>
                              </a:rPr>
                              <m:t>𝟏</m:t>
                            </m:r>
                          </m:sub>
                          <m:sup>
                            <m:r>
                              <a:rPr lang="ar-IQ" sz="2200" b="1" i="0">
                                <a:solidFill>
                                  <a:schemeClr val="tx1"/>
                                </a:solidFill>
                                <a:latin typeface="Cambria Math" panose="02040503050406030204" pitchFamily="18" charset="0"/>
                              </a:rPr>
                              <m:t>𝟐</m:t>
                            </m:r>
                          </m:sup>
                        </m:sSubSup>
                      </m:den>
                    </m:f>
                    <m:r>
                      <a:rPr lang="ar-IQ" sz="2200" i="0">
                        <a:latin typeface="Cambria Math" panose="02040503050406030204" pitchFamily="18" charset="0"/>
                      </a:rPr>
                      <m:t> </m:t>
                    </m:r>
                  </m:oMath>
                </a14:m>
                <a:r>
                  <a:rPr lang="ar-IQ" sz="2200" dirty="0"/>
                  <a:t> </a:t>
                </a:r>
              </a:p>
            </p:txBody>
          </p:sp>
        </mc:Choice>
        <mc:Fallback xmlns="">
          <p:sp>
            <p:nvSpPr>
              <p:cNvPr id="8" name="Rectangle 7"/>
              <p:cNvSpPr>
                <a:spLocks noRot="1" noChangeAspect="1" noMove="1" noResize="1" noEditPoints="1" noAdjustHandles="1" noChangeArrowheads="1" noChangeShapeType="1" noTextEdit="1"/>
              </p:cNvSpPr>
              <p:nvPr/>
            </p:nvSpPr>
            <p:spPr>
              <a:xfrm>
                <a:off x="4568102" y="3234549"/>
                <a:ext cx="1013932" cy="707245"/>
              </a:xfrm>
              <a:prstGeom prst="rect">
                <a:avLst/>
              </a:prstGeom>
              <a:blipFill>
                <a:blip r:embed="rId2"/>
                <a:stretch>
                  <a:fillRect r="-6587"/>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028334" y="3314058"/>
                <a:ext cx="786306" cy="620170"/>
              </a:xfrm>
              <a:prstGeom prst="rect">
                <a:avLst/>
              </a:prstGeom>
            </p:spPr>
            <p:txBody>
              <a:bodyPr wrap="none">
                <a:spAutoFit/>
              </a:bodyPr>
              <a:lstStyle/>
              <a:p>
                <a:pPr marL="285750" indent="-285750">
                  <a:buFont typeface="Wingdings" panose="05000000000000000000" pitchFamily="2" charset="2"/>
                  <a:buChar char="Ø"/>
                </a:pPr>
                <a:r>
                  <a:rPr lang="en-US" sz="2200" b="1" dirty="0">
                    <a:solidFill>
                      <a:schemeClr val="tx1"/>
                    </a:solidFill>
                  </a:rPr>
                  <a:t>  </a:t>
                </a:r>
                <a14:m>
                  <m:oMath xmlns:m="http://schemas.openxmlformats.org/officeDocument/2006/math">
                    <m:f>
                      <m:fPr>
                        <m:ctrlPr>
                          <a:rPr lang="ar-IQ" sz="2200" b="1" i="1">
                            <a:solidFill>
                              <a:schemeClr val="tx1"/>
                            </a:solidFill>
                            <a:latin typeface="Cambria Math"/>
                          </a:rPr>
                        </m:ctrlPr>
                      </m:fPr>
                      <m:num>
                        <m:sSub>
                          <m:sSubPr>
                            <m:ctrlPr>
                              <a:rPr lang="ar-IQ" sz="2200" b="1" i="1">
                                <a:solidFill>
                                  <a:schemeClr val="tx1"/>
                                </a:solidFill>
                                <a:latin typeface="Cambria Math"/>
                              </a:rPr>
                            </m:ctrlPr>
                          </m:sSubPr>
                          <m:e>
                            <m:r>
                              <a:rPr lang="ar-IQ" sz="2200" b="1" i="0">
                                <a:solidFill>
                                  <a:schemeClr val="tx1"/>
                                </a:solidFill>
                                <a:latin typeface="Cambria Math" panose="02040503050406030204" pitchFamily="18" charset="0"/>
                              </a:rPr>
                              <m:t>𝐈</m:t>
                            </m:r>
                          </m:e>
                          <m:sub>
                            <m:r>
                              <a:rPr lang="ar-IQ" sz="2200" b="1" i="0">
                                <a:solidFill>
                                  <a:schemeClr val="tx1"/>
                                </a:solidFill>
                                <a:latin typeface="Cambria Math" panose="02040503050406030204" pitchFamily="18" charset="0"/>
                              </a:rPr>
                              <m:t>𝟏</m:t>
                            </m:r>
                          </m:sub>
                        </m:sSub>
                      </m:num>
                      <m:den>
                        <m:sSub>
                          <m:sSubPr>
                            <m:ctrlPr>
                              <a:rPr lang="ar-IQ" sz="2200" b="1" i="1">
                                <a:solidFill>
                                  <a:schemeClr val="tx1"/>
                                </a:solidFill>
                                <a:latin typeface="Cambria Math"/>
                              </a:rPr>
                            </m:ctrlPr>
                          </m:sSubPr>
                          <m:e>
                            <m:r>
                              <a:rPr lang="ar-IQ" sz="2200" b="1" i="0">
                                <a:solidFill>
                                  <a:schemeClr val="tx1"/>
                                </a:solidFill>
                                <a:latin typeface="Cambria Math" panose="02040503050406030204" pitchFamily="18" charset="0"/>
                              </a:rPr>
                              <m:t>𝐈</m:t>
                            </m:r>
                          </m:e>
                          <m:sub>
                            <m:r>
                              <a:rPr lang="ar-IQ" sz="2200" b="1" i="0">
                                <a:solidFill>
                                  <a:schemeClr val="tx1"/>
                                </a:solidFill>
                                <a:latin typeface="Cambria Math" panose="02040503050406030204" pitchFamily="18" charset="0"/>
                              </a:rPr>
                              <m:t>𝟐</m:t>
                            </m:r>
                          </m:sub>
                        </m:sSub>
                      </m:den>
                    </m:f>
                  </m:oMath>
                </a14:m>
                <a:endParaRPr lang="ar-IQ" sz="2200" b="1" dirty="0">
                  <a:solidFill>
                    <a:schemeClr val="tx1"/>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4028334" y="3314058"/>
                <a:ext cx="786306" cy="620170"/>
              </a:xfrm>
              <a:prstGeom prst="rect">
                <a:avLst/>
              </a:prstGeom>
              <a:blipFill>
                <a:blip r:embed="rId3"/>
                <a:stretch>
                  <a:fillRect l="-8527"/>
                </a:stretch>
              </a:blipFill>
            </p:spPr>
            <p:txBody>
              <a:bodyPr/>
              <a:lstStyle/>
              <a:p>
                <a:r>
                  <a:rPr lang="ar-IQ">
                    <a:noFill/>
                  </a:rPr>
                  <a:t> </a:t>
                </a:r>
              </a:p>
            </p:txBody>
          </p:sp>
        </mc:Fallback>
      </mc:AlternateContent>
      <p:sp>
        <p:nvSpPr>
          <p:cNvPr id="10" name="Oval 9"/>
          <p:cNvSpPr/>
          <p:nvPr/>
        </p:nvSpPr>
        <p:spPr>
          <a:xfrm>
            <a:off x="3800872" y="3212872"/>
            <a:ext cx="2123944" cy="82254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3416380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8504" y="260648"/>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4" name="Straight Connector 3"/>
          <p:cNvCxnSpPr/>
          <p:nvPr/>
        </p:nvCxnSpPr>
        <p:spPr>
          <a:xfrm>
            <a:off x="488504" y="836712"/>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88504" y="1124744"/>
            <a:ext cx="2024913" cy="369332"/>
          </a:xfrm>
          <a:prstGeom prst="rect">
            <a:avLst/>
          </a:prstGeom>
        </p:spPr>
        <p:txBody>
          <a:bodyPr wrap="none">
            <a:spAutoFit/>
          </a:bodyPr>
          <a:lstStyle/>
          <a:p>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Gamma Constants</a:t>
            </a:r>
            <a:endParaRPr lang="ar-IQ" dirty="0">
              <a:solidFill>
                <a:srgbClr val="000099"/>
              </a:solidFill>
            </a:endParaRPr>
          </a:p>
        </p:txBody>
      </p:sp>
      <p:sp>
        <p:nvSpPr>
          <p:cNvPr id="7" name="Rectangle 6"/>
          <p:cNvSpPr/>
          <p:nvPr/>
        </p:nvSpPr>
        <p:spPr>
          <a:xfrm>
            <a:off x="704528" y="1628800"/>
            <a:ext cx="8208912" cy="3000821"/>
          </a:xfrm>
          <a:prstGeom prst="rect">
            <a:avLst/>
          </a:prstGeom>
        </p:spPr>
        <p:txBody>
          <a:bodyPr wrap="square">
            <a:spAutoFit/>
          </a:bodyPr>
          <a:lstStyle/>
          <a:p>
            <a:pPr algn="justLow">
              <a:lnSpc>
                <a:spcPct val="150000"/>
              </a:lnSpc>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Gamma radiation levels (in R/</a:t>
            </a:r>
            <a:r>
              <a:rPr lang="en-US" dirty="0" err="1">
                <a:solidFill>
                  <a:prstClr val="black"/>
                </a:solidFill>
                <a:latin typeface="Times New Roman" panose="02020603050405020304" pitchFamily="18" charset="0"/>
                <a:ea typeface="Calibri" panose="020F0502020204030204" pitchFamily="34" charset="0"/>
                <a:cs typeface="Arial" panose="020B0604020202020204" pitchFamily="34" charset="0"/>
              </a:rPr>
              <a:t>hr</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for one curie of many radionuclides at a distance of one meter have been measured. These gamma constants can be used to determine 1. The expected exposure rate at a given distance (using the inverse square law) for a known quantity of a radionuclide, or 2) the activity of a radionuclide from a measured exposure rate. . To determine the gamma radiation level in R/</a:t>
            </a:r>
            <a:r>
              <a:rPr lang="en-US" dirty="0" err="1">
                <a:solidFill>
                  <a:prstClr val="black"/>
                </a:solidFill>
                <a:latin typeface="Times New Roman" panose="02020603050405020304" pitchFamily="18" charset="0"/>
                <a:ea typeface="Calibri" panose="020F0502020204030204" pitchFamily="34" charset="0"/>
                <a:cs typeface="Arial" panose="020B0604020202020204" pitchFamily="34" charset="0"/>
              </a:rPr>
              <a:t>hr</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one meter per curie, or equivalently, </a:t>
            </a:r>
            <a:r>
              <a:rPr lang="en-US" dirty="0" err="1">
                <a:solidFill>
                  <a:prstClr val="black"/>
                </a:solidFill>
                <a:latin typeface="Times New Roman" panose="02020603050405020304" pitchFamily="18" charset="0"/>
                <a:ea typeface="Calibri" panose="020F0502020204030204" pitchFamily="34" charset="0"/>
                <a:cs typeface="Arial" panose="020B0604020202020204" pitchFamily="34" charset="0"/>
              </a:rPr>
              <a:t>mR</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a:t>
            </a:r>
            <a:r>
              <a:rPr lang="en-US" dirty="0" err="1">
                <a:solidFill>
                  <a:prstClr val="black"/>
                </a:solidFill>
                <a:latin typeface="Times New Roman" panose="02020603050405020304" pitchFamily="18" charset="0"/>
                <a:ea typeface="Calibri" panose="020F0502020204030204" pitchFamily="34" charset="0"/>
                <a:cs typeface="Arial" panose="020B0604020202020204" pitchFamily="34" charset="0"/>
              </a:rPr>
              <a:t>hr</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one meter per </a:t>
            </a:r>
            <a:r>
              <a:rPr lang="en-US" dirty="0" err="1">
                <a:solidFill>
                  <a:prstClr val="black"/>
                </a:solidFill>
                <a:latin typeface="Times New Roman" panose="02020603050405020304" pitchFamily="18" charset="0"/>
                <a:ea typeface="Calibri" panose="020F0502020204030204" pitchFamily="34" charset="0"/>
                <a:cs typeface="Arial" panose="020B0604020202020204" pitchFamily="34" charset="0"/>
              </a:rPr>
              <a:t>millicurie</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you must divide the tabulated gamma constants (Γ) by 10.</a:t>
            </a:r>
            <a:endParaRPr lang="ar-IQ" dirty="0"/>
          </a:p>
        </p:txBody>
      </p:sp>
      <p:sp>
        <p:nvSpPr>
          <p:cNvPr id="8" name="Rectangle 7"/>
          <p:cNvSpPr/>
          <p:nvPr/>
        </p:nvSpPr>
        <p:spPr>
          <a:xfrm>
            <a:off x="488504" y="4780748"/>
            <a:ext cx="3405741" cy="369332"/>
          </a:xfrm>
          <a:prstGeom prst="rect">
            <a:avLst/>
          </a:prstGeom>
        </p:spPr>
        <p:txBody>
          <a:bodyPr wrap="none">
            <a:spAutoFit/>
          </a:bodyPr>
          <a:lstStyle/>
          <a:p>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Gamma Exposure Rate Formula</a:t>
            </a:r>
            <a:endParaRPr lang="ar-IQ" dirty="0">
              <a:solidFill>
                <a:srgbClr val="000099"/>
              </a:solidFill>
            </a:endParaRPr>
          </a:p>
        </p:txBody>
      </p:sp>
      <p:sp>
        <p:nvSpPr>
          <p:cNvPr id="9" name="Rectangle 8"/>
          <p:cNvSpPr/>
          <p:nvPr/>
        </p:nvSpPr>
        <p:spPr>
          <a:xfrm>
            <a:off x="552209" y="5301208"/>
            <a:ext cx="8513550" cy="646331"/>
          </a:xfrm>
          <a:prstGeom prst="rect">
            <a:avLst/>
          </a:prstGeom>
        </p:spPr>
        <p:txBody>
          <a:bodyPr wrap="square">
            <a:spAutoFit/>
          </a:bodyPr>
          <a:lstStyle/>
          <a:p>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The exposure rate from a gamma point source can be approximated from the following expression:</a:t>
            </a:r>
            <a:endParaRPr lang="ar-IQ" dirty="0"/>
          </a:p>
        </p:txBody>
      </p:sp>
    </p:spTree>
    <p:extLst>
      <p:ext uri="{BB962C8B-B14F-4D97-AF65-F5344CB8AC3E}">
        <p14:creationId xmlns:p14="http://schemas.microsoft.com/office/powerpoint/2010/main" val="987494226"/>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8504" y="260648"/>
            <a:ext cx="2893741" cy="421654"/>
          </a:xfrm>
          <a:prstGeom prst="rect">
            <a:avLst/>
          </a:prstGeom>
        </p:spPr>
        <p:txBody>
          <a:bodyPr wrap="none">
            <a:spAutoFit/>
          </a:bodyPr>
          <a:lstStyle/>
          <a:p>
            <a:pPr lvl="0" algn="r" rtl="1">
              <a:lnSpc>
                <a:spcPct val="107000"/>
              </a:lnSpc>
              <a:spcAft>
                <a:spcPts val="800"/>
              </a:spcAft>
            </a:pPr>
            <a:r>
              <a:rPr lang="en-US" sz="2000" b="1" dirty="0">
                <a:solidFill>
                  <a:srgbClr val="000099"/>
                </a:solidFill>
                <a:latin typeface="Andalus" panose="02020603050405020304" pitchFamily="18" charset="-78"/>
                <a:cs typeface="Arial" panose="020B0604020202020204" pitchFamily="34" charset="0"/>
              </a:rPr>
              <a:t>Radiation protection rules</a:t>
            </a:r>
          </a:p>
        </p:txBody>
      </p:sp>
      <p:cxnSp>
        <p:nvCxnSpPr>
          <p:cNvPr id="4" name="Straight Connector 3"/>
          <p:cNvCxnSpPr/>
          <p:nvPr/>
        </p:nvCxnSpPr>
        <p:spPr>
          <a:xfrm>
            <a:off x="488504" y="836712"/>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99514" y="4336799"/>
            <a:ext cx="8736459" cy="1338828"/>
          </a:xfrm>
          <a:prstGeom prst="rect">
            <a:avLst/>
          </a:prstGeom>
        </p:spPr>
        <p:txBody>
          <a:bodyPr wrap="square">
            <a:spAutoFit/>
          </a:bodyPr>
          <a:lstStyle/>
          <a:p>
            <a:pPr algn="justLow">
              <a:lnSpc>
                <a:spcPct val="150000"/>
              </a:lnSpc>
            </a:pPr>
            <a:r>
              <a:rPr lang="en-US" dirty="0">
                <a:latin typeface="Times New Roman" panose="02020603050405020304" pitchFamily="18" charset="0"/>
              </a:rPr>
              <a:t>If more than one gamma ray is emitted by the radionuclide of interest, then the contribution from each one must be calculated separately and summed. This expression is accurate to about 20% for gamma emitters with energies ranging from 0.07 MeV to 4 MeV.</a:t>
            </a:r>
            <a:endParaRPr lang="ar-IQ" dirty="0"/>
          </a:p>
        </p:txBody>
      </p:sp>
      <p:sp>
        <p:nvSpPr>
          <p:cNvPr id="7" name="Rectangle 6"/>
          <p:cNvSpPr/>
          <p:nvPr/>
        </p:nvSpPr>
        <p:spPr>
          <a:xfrm>
            <a:off x="629305" y="1196752"/>
            <a:ext cx="1076577" cy="369332"/>
          </a:xfrm>
          <a:prstGeom prst="rect">
            <a:avLst/>
          </a:prstGeom>
        </p:spPr>
        <p:txBody>
          <a:bodyPr wrap="none">
            <a:spAutoFit/>
          </a:bodyPr>
          <a:lstStyle/>
          <a:p>
            <a:r>
              <a:rPr lang="en-US" b="1" dirty="0" err="1">
                <a:latin typeface="Times New Roman" panose="02020603050405020304" pitchFamily="18" charset="0"/>
                <a:ea typeface="Calibri" panose="020F0502020204030204" pitchFamily="34" charset="0"/>
              </a:rPr>
              <a:t>mR</a:t>
            </a:r>
            <a:r>
              <a:rPr lang="en-US" b="1" dirty="0">
                <a:latin typeface="Times New Roman" panose="02020603050405020304" pitchFamily="18" charset="0"/>
                <a:ea typeface="Calibri" panose="020F0502020204030204" pitchFamily="34" charset="0"/>
              </a:rPr>
              <a:t>/</a:t>
            </a:r>
            <a:r>
              <a:rPr lang="en-US" b="1" dirty="0" err="1">
                <a:latin typeface="Times New Roman" panose="02020603050405020304" pitchFamily="18" charset="0"/>
                <a:ea typeface="Calibri" panose="020F0502020204030204" pitchFamily="34" charset="0"/>
              </a:rPr>
              <a:t>hr</a:t>
            </a:r>
            <a:r>
              <a:rPr lang="en-US" b="1" dirty="0">
                <a:latin typeface="Times New Roman" panose="02020603050405020304" pitchFamily="18" charset="0"/>
                <a:ea typeface="Calibri" panose="020F0502020204030204" pitchFamily="34" charset="0"/>
              </a:rPr>
              <a:t> =</a:t>
            </a:r>
            <a:r>
              <a:rPr lang="en-US" b="1" dirty="0">
                <a:latin typeface="Calibri" panose="020F0502020204030204" pitchFamily="34" charset="0"/>
                <a:ea typeface="Calibri" panose="020F0502020204030204" pitchFamily="34" charset="0"/>
                <a:cs typeface="Arial" panose="020B0604020202020204" pitchFamily="34" charset="0"/>
              </a:rPr>
              <a:t> </a:t>
            </a:r>
            <a:endParaRPr lang="ar-IQ" dirty="0"/>
          </a:p>
        </p:txBody>
      </p:sp>
      <mc:AlternateContent xmlns:mc="http://schemas.openxmlformats.org/markup-compatibility/2006" xmlns:a14="http://schemas.microsoft.com/office/drawing/2010/main">
        <mc:Choice Requires="a14">
          <p:sp>
            <p:nvSpPr>
              <p:cNvPr id="8" name="Rectangle 7"/>
              <p:cNvSpPr/>
              <p:nvPr/>
            </p:nvSpPr>
            <p:spPr>
              <a:xfrm>
                <a:off x="1705882" y="1094084"/>
                <a:ext cx="801822" cy="618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ar-IQ" i="1">
                              <a:latin typeface="Cambria Math"/>
                            </a:rPr>
                          </m:ctrlPr>
                        </m:fPr>
                        <m:num>
                          <m:r>
                            <a:rPr lang="ar-IQ">
                              <a:latin typeface="Cambria Math" panose="02040503050406030204" pitchFamily="18" charset="0"/>
                            </a:rPr>
                            <m:t>6</m:t>
                          </m:r>
                          <m:r>
                            <a:rPr lang="ar-IQ" b="1" i="1">
                              <a:latin typeface="Cambria Math" panose="02040503050406030204" pitchFamily="18" charset="0"/>
                            </a:rPr>
                            <m:t>𝑪𝑬𝒇</m:t>
                          </m:r>
                        </m:num>
                        <m:den>
                          <m:sSup>
                            <m:sSupPr>
                              <m:ctrlPr>
                                <a:rPr lang="ar-IQ" b="1" i="1">
                                  <a:latin typeface="Cambria Math"/>
                                </a:rPr>
                              </m:ctrlPr>
                            </m:sSupPr>
                            <m:e>
                              <m:r>
                                <a:rPr lang="ar-IQ" b="1" i="1">
                                  <a:latin typeface="Cambria Math" panose="02040503050406030204" pitchFamily="18" charset="0"/>
                                </a:rPr>
                                <m:t>𝒅</m:t>
                              </m:r>
                            </m:e>
                            <m:sup>
                              <m:r>
                                <a:rPr lang="ar-IQ" b="0" i="0">
                                  <a:latin typeface="Cambria Math" panose="02040503050406030204" pitchFamily="18" charset="0"/>
                                </a:rPr>
                                <m:t>2</m:t>
                              </m:r>
                            </m:sup>
                          </m:sSup>
                        </m:den>
                      </m:f>
                    </m:oMath>
                  </m:oMathPara>
                </a14:m>
                <a:endParaRPr lang="ar-IQ" dirty="0"/>
              </a:p>
            </p:txBody>
          </p:sp>
        </mc:Choice>
        <mc:Fallback xmlns="">
          <p:sp>
            <p:nvSpPr>
              <p:cNvPr id="8" name="Rectangle 7"/>
              <p:cNvSpPr>
                <a:spLocks noRot="1" noChangeAspect="1" noMove="1" noResize="1" noEditPoints="1" noAdjustHandles="1" noChangeArrowheads="1" noChangeShapeType="1" noTextEdit="1"/>
              </p:cNvSpPr>
              <p:nvPr/>
            </p:nvSpPr>
            <p:spPr>
              <a:xfrm>
                <a:off x="1705882" y="1094084"/>
                <a:ext cx="801822" cy="618887"/>
              </a:xfrm>
              <a:prstGeom prst="rect">
                <a:avLst/>
              </a:prstGeom>
              <a:blipFill>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629305" y="2044300"/>
                <a:ext cx="6983643" cy="1754326"/>
              </a:xfrm>
              <a:prstGeom prst="rect">
                <a:avLst/>
              </a:prstGeom>
            </p:spPr>
            <p:txBody>
              <a:bodyPr wrap="none">
                <a:spAutoFit/>
              </a:bodyPr>
              <a:lstStyle/>
              <a:p>
                <a:pPr>
                  <a:lnSpc>
                    <a:spcPct val="150000"/>
                  </a:lnSpc>
                </a:pPr>
                <a:r>
                  <a:rPr lang="en-US" dirty="0">
                    <a:solidFill>
                      <a:prstClr val="black"/>
                    </a:solidFill>
                    <a:latin typeface="Times New Roman" panose="02020603050405020304" pitchFamily="18" charset="0"/>
                  </a:rPr>
                  <a:t>Where  C is the activity of the gamma emitter, in mill-curies</a:t>
                </a:r>
              </a:p>
              <a:p>
                <a:pPr>
                  <a:lnSpc>
                    <a:spcPct val="150000"/>
                  </a:lnSpc>
                </a:pPr>
                <a:r>
                  <a:rPr lang="en-US" dirty="0">
                    <a:solidFill>
                      <a:prstClr val="black"/>
                    </a:solidFill>
                    <a:latin typeface="Times New Roman" panose="02020603050405020304" pitchFamily="18" charset="0"/>
                  </a:rPr>
                  <a:t>             E is the gamma ray energy in MeV</a:t>
                </a:r>
              </a:p>
              <a:p>
                <a:pPr>
                  <a:lnSpc>
                    <a:spcPct val="150000"/>
                  </a:lnSpc>
                </a:pPr>
                <a:r>
                  <a:rPr lang="en-US" dirty="0">
                    <a:solidFill>
                      <a:prstClr val="black"/>
                    </a:solidFill>
                    <a:latin typeface="Times New Roman" panose="02020603050405020304" pitchFamily="18" charset="0"/>
                  </a:rPr>
                  <a:t>             </a:t>
                </a:r>
                <a14:m>
                  <m:oMath xmlns:m="http://schemas.openxmlformats.org/officeDocument/2006/math">
                    <m:r>
                      <a:rPr lang="ar-IQ" sz="1600" b="1" i="1">
                        <a:solidFill>
                          <a:prstClr val="black"/>
                        </a:solidFill>
                        <a:latin typeface="Cambria Math" panose="02040503050406030204" pitchFamily="18" charset="0"/>
                      </a:rPr>
                      <m:t>𝒇</m:t>
                    </m:r>
                  </m:oMath>
                </a14:m>
                <a:r>
                  <a:rPr lang="ar-IQ" dirty="0"/>
                  <a:t> </a:t>
                </a:r>
                <a:r>
                  <a:rPr lang="en-US" dirty="0">
                    <a:solidFill>
                      <a:prstClr val="black"/>
                    </a:solidFill>
                    <a:latin typeface="Times New Roman" panose="02020603050405020304" pitchFamily="18" charset="0"/>
                  </a:rPr>
                  <a:t>is the fraction of disintegration yielding the gamma of energy E</a:t>
                </a:r>
              </a:p>
              <a:p>
                <a:pPr>
                  <a:lnSpc>
                    <a:spcPct val="150000"/>
                  </a:lnSpc>
                </a:pPr>
                <a:r>
                  <a:rPr lang="en-US" dirty="0">
                    <a:solidFill>
                      <a:prstClr val="black"/>
                    </a:solidFill>
                    <a:latin typeface="Times New Roman" panose="02020603050405020304" pitchFamily="18" charset="0"/>
                  </a:rPr>
                  <a:t>             d  is the distance from the source in feet</a:t>
                </a:r>
                <a:endParaRPr lang="ar-IQ" dirty="0"/>
              </a:p>
            </p:txBody>
          </p:sp>
        </mc:Choice>
        <mc:Fallback xmlns="">
          <p:sp>
            <p:nvSpPr>
              <p:cNvPr id="10" name="Rectangle 9"/>
              <p:cNvSpPr>
                <a:spLocks noRot="1" noChangeAspect="1" noMove="1" noResize="1" noEditPoints="1" noAdjustHandles="1" noChangeArrowheads="1" noChangeShapeType="1" noTextEdit="1"/>
              </p:cNvSpPr>
              <p:nvPr/>
            </p:nvSpPr>
            <p:spPr>
              <a:xfrm>
                <a:off x="629305" y="2044300"/>
                <a:ext cx="6983643" cy="1754326"/>
              </a:xfrm>
              <a:prstGeom prst="rect">
                <a:avLst/>
              </a:prstGeom>
              <a:blipFill>
                <a:blip r:embed="rId3"/>
                <a:stretch>
                  <a:fillRect l="-698" b="-1736"/>
                </a:stretch>
              </a:blipFill>
            </p:spPr>
            <p:txBody>
              <a:bodyPr/>
              <a:lstStyle/>
              <a:p>
                <a:r>
                  <a:rPr lang="ar-IQ">
                    <a:noFill/>
                  </a:rPr>
                  <a:t> </a:t>
                </a:r>
              </a:p>
            </p:txBody>
          </p:sp>
        </mc:Fallback>
      </mc:AlternateContent>
    </p:spTree>
    <p:extLst>
      <p:ext uri="{BB962C8B-B14F-4D97-AF65-F5344CB8AC3E}">
        <p14:creationId xmlns:p14="http://schemas.microsoft.com/office/powerpoint/2010/main" val="4116739549"/>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150926</TotalTime>
  <Words>1503</Words>
  <Application>Microsoft Office PowerPoint</Application>
  <PresentationFormat>A4 Paper (210x297 mm)</PresentationFormat>
  <Paragraphs>172</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Siracusa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Maher</cp:lastModifiedBy>
  <cp:revision>3845</cp:revision>
  <cp:lastPrinted>2021-05-04T18:57:13Z</cp:lastPrinted>
  <dcterms:created xsi:type="dcterms:W3CDTF">2008-10-01T01:31:33Z</dcterms:created>
  <dcterms:modified xsi:type="dcterms:W3CDTF">2023-12-12T08:23:47Z</dcterms:modified>
</cp:coreProperties>
</file>