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15" r:id="rId1"/>
  </p:sldMasterIdLst>
  <p:notesMasterIdLst>
    <p:notesMasterId r:id="rId8"/>
  </p:notesMasterIdLst>
  <p:handoutMasterIdLst>
    <p:handoutMasterId r:id="rId9"/>
  </p:handoutMasterIdLst>
  <p:sldIdLst>
    <p:sldId id="673" r:id="rId2"/>
    <p:sldId id="678" r:id="rId3"/>
    <p:sldId id="674" r:id="rId4"/>
    <p:sldId id="675" r:id="rId5"/>
    <p:sldId id="676" r:id="rId6"/>
    <p:sldId id="677" r:id="rId7"/>
  </p:sldIdLst>
  <p:sldSz cx="9906000" cy="6858000" type="A4"/>
  <p:notesSz cx="6950075" cy="9236075"/>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B9D8C"/>
    <a:srgbClr val="000066"/>
    <a:srgbClr val="D3D6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306" autoAdjust="0"/>
  </p:normalViewPr>
  <p:slideViewPr>
    <p:cSldViewPr>
      <p:cViewPr>
        <p:scale>
          <a:sx n="81" d="100"/>
          <a:sy n="81" d="100"/>
        </p:scale>
        <p:origin x="-804" y="-36"/>
      </p:cViewPr>
      <p:guideLst>
        <p:guide orient="horz" pos="2160"/>
        <p:guide pos="3120"/>
      </p:guideLst>
    </p:cSldViewPr>
  </p:slideViewPr>
  <p:outlineViewPr>
    <p:cViewPr>
      <p:scale>
        <a:sx n="33" d="100"/>
        <a:sy n="33" d="100"/>
      </p:scale>
      <p:origin x="0" y="0"/>
    </p:cViewPr>
  </p:outlineViewPr>
  <p:notesTextViewPr>
    <p:cViewPr>
      <p:scale>
        <a:sx n="200" d="100"/>
        <a:sy n="2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700" cy="461805"/>
          </a:xfrm>
          <a:prstGeom prst="rect">
            <a:avLst/>
          </a:prstGeom>
        </p:spPr>
        <p:txBody>
          <a:bodyPr vert="horz" lIns="91815" tIns="45907" rIns="91815" bIns="45907" rtlCol="0"/>
          <a:lstStyle>
            <a:lvl1pPr algn="l">
              <a:defRPr sz="1200"/>
            </a:lvl1pPr>
          </a:lstStyle>
          <a:p>
            <a:endParaRPr lang="en-MY"/>
          </a:p>
        </p:txBody>
      </p:sp>
      <p:sp>
        <p:nvSpPr>
          <p:cNvPr id="3" name="Date Placeholder 2"/>
          <p:cNvSpPr>
            <a:spLocks noGrp="1"/>
          </p:cNvSpPr>
          <p:nvPr>
            <p:ph type="dt" sz="quarter" idx="1"/>
          </p:nvPr>
        </p:nvSpPr>
        <p:spPr>
          <a:xfrm>
            <a:off x="3936767" y="0"/>
            <a:ext cx="3011700" cy="461805"/>
          </a:xfrm>
          <a:prstGeom prst="rect">
            <a:avLst/>
          </a:prstGeom>
        </p:spPr>
        <p:txBody>
          <a:bodyPr vert="horz" lIns="91815" tIns="45907" rIns="91815" bIns="45907" rtlCol="0"/>
          <a:lstStyle>
            <a:lvl1pPr algn="r">
              <a:defRPr sz="1200"/>
            </a:lvl1pPr>
          </a:lstStyle>
          <a:p>
            <a:fld id="{D0C8A308-B5BF-4FAB-B128-37B13E06386E}" type="datetimeFigureOut">
              <a:rPr lang="en-MY" smtClean="0"/>
              <a:t>12/12/2023</a:t>
            </a:fld>
            <a:endParaRPr lang="en-MY"/>
          </a:p>
        </p:txBody>
      </p:sp>
      <p:sp>
        <p:nvSpPr>
          <p:cNvPr id="4" name="Footer Placeholder 3"/>
          <p:cNvSpPr>
            <a:spLocks noGrp="1"/>
          </p:cNvSpPr>
          <p:nvPr>
            <p:ph type="ftr" sz="quarter" idx="2"/>
          </p:nvPr>
        </p:nvSpPr>
        <p:spPr>
          <a:xfrm>
            <a:off x="0" y="8772668"/>
            <a:ext cx="3011700" cy="461805"/>
          </a:xfrm>
          <a:prstGeom prst="rect">
            <a:avLst/>
          </a:prstGeom>
        </p:spPr>
        <p:txBody>
          <a:bodyPr vert="horz" lIns="91815" tIns="45907" rIns="91815" bIns="45907" rtlCol="0" anchor="b"/>
          <a:lstStyle>
            <a:lvl1pPr algn="l">
              <a:defRPr sz="1200"/>
            </a:lvl1pPr>
          </a:lstStyle>
          <a:p>
            <a:endParaRPr lang="en-MY"/>
          </a:p>
        </p:txBody>
      </p:sp>
      <p:sp>
        <p:nvSpPr>
          <p:cNvPr id="5" name="Slide Number Placeholder 4"/>
          <p:cNvSpPr>
            <a:spLocks noGrp="1"/>
          </p:cNvSpPr>
          <p:nvPr>
            <p:ph type="sldNum" sz="quarter" idx="3"/>
          </p:nvPr>
        </p:nvSpPr>
        <p:spPr>
          <a:xfrm>
            <a:off x="3936767" y="8772668"/>
            <a:ext cx="3011700" cy="461805"/>
          </a:xfrm>
          <a:prstGeom prst="rect">
            <a:avLst/>
          </a:prstGeom>
        </p:spPr>
        <p:txBody>
          <a:bodyPr vert="horz" lIns="91815" tIns="45907" rIns="91815" bIns="45907" rtlCol="0" anchor="b"/>
          <a:lstStyle>
            <a:lvl1pPr algn="r">
              <a:defRPr sz="1200"/>
            </a:lvl1pPr>
          </a:lstStyle>
          <a:p>
            <a:fld id="{BEB4543B-38BB-4559-85AB-C2FA0A6AA876}" type="slidenum">
              <a:rPr lang="en-MY" smtClean="0"/>
              <a:t>‹#›</a:t>
            </a:fld>
            <a:endParaRPr lang="en-MY"/>
          </a:p>
        </p:txBody>
      </p:sp>
    </p:spTree>
    <p:extLst>
      <p:ext uri="{BB962C8B-B14F-4D97-AF65-F5344CB8AC3E}">
        <p14:creationId xmlns:p14="http://schemas.microsoft.com/office/powerpoint/2010/main" val="4683103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700" cy="461805"/>
          </a:xfrm>
          <a:prstGeom prst="rect">
            <a:avLst/>
          </a:prstGeom>
        </p:spPr>
        <p:txBody>
          <a:bodyPr vert="horz" lIns="91815" tIns="45907" rIns="91815" bIns="45907" rtlCol="0"/>
          <a:lstStyle>
            <a:lvl1pPr algn="l">
              <a:defRPr sz="1200"/>
            </a:lvl1pPr>
          </a:lstStyle>
          <a:p>
            <a:endParaRPr lang="en-US"/>
          </a:p>
        </p:txBody>
      </p:sp>
      <p:sp>
        <p:nvSpPr>
          <p:cNvPr id="3" name="Date Placeholder 2"/>
          <p:cNvSpPr>
            <a:spLocks noGrp="1"/>
          </p:cNvSpPr>
          <p:nvPr>
            <p:ph type="dt" idx="1"/>
          </p:nvPr>
        </p:nvSpPr>
        <p:spPr>
          <a:xfrm>
            <a:off x="3936767" y="0"/>
            <a:ext cx="3011700" cy="461805"/>
          </a:xfrm>
          <a:prstGeom prst="rect">
            <a:avLst/>
          </a:prstGeom>
        </p:spPr>
        <p:txBody>
          <a:bodyPr vert="horz" lIns="91815" tIns="45907" rIns="91815" bIns="45907" rtlCol="0"/>
          <a:lstStyle>
            <a:lvl1pPr algn="r">
              <a:defRPr sz="1200"/>
            </a:lvl1pPr>
          </a:lstStyle>
          <a:p>
            <a:fld id="{83AAE222-CB62-4712-86C7-4EC855C6C5A5}" type="datetimeFigureOut">
              <a:rPr lang="en-US" smtClean="0"/>
              <a:pPr/>
              <a:t>12/12/2023</a:t>
            </a:fld>
            <a:endParaRPr lang="en-US"/>
          </a:p>
        </p:txBody>
      </p:sp>
      <p:sp>
        <p:nvSpPr>
          <p:cNvPr id="4" name="Slide Image Placeholder 3"/>
          <p:cNvSpPr>
            <a:spLocks noGrp="1" noRot="1" noChangeAspect="1"/>
          </p:cNvSpPr>
          <p:nvPr>
            <p:ph type="sldImg" idx="2"/>
          </p:nvPr>
        </p:nvSpPr>
        <p:spPr>
          <a:xfrm>
            <a:off x="971550" y="692150"/>
            <a:ext cx="5006975" cy="3465513"/>
          </a:xfrm>
          <a:prstGeom prst="rect">
            <a:avLst/>
          </a:prstGeom>
          <a:noFill/>
          <a:ln w="12700">
            <a:solidFill>
              <a:prstClr val="black"/>
            </a:solidFill>
          </a:ln>
        </p:spPr>
        <p:txBody>
          <a:bodyPr vert="horz" lIns="91815" tIns="45907" rIns="91815" bIns="45907" rtlCol="0" anchor="ctr"/>
          <a:lstStyle/>
          <a:p>
            <a:endParaRPr lang="en-US"/>
          </a:p>
        </p:txBody>
      </p:sp>
      <p:sp>
        <p:nvSpPr>
          <p:cNvPr id="5" name="Notes Placeholder 4"/>
          <p:cNvSpPr>
            <a:spLocks noGrp="1"/>
          </p:cNvSpPr>
          <p:nvPr>
            <p:ph type="body" sz="quarter" idx="3"/>
          </p:nvPr>
        </p:nvSpPr>
        <p:spPr>
          <a:xfrm>
            <a:off x="695008" y="4387137"/>
            <a:ext cx="5560060" cy="4156234"/>
          </a:xfrm>
          <a:prstGeom prst="rect">
            <a:avLst/>
          </a:prstGeom>
        </p:spPr>
        <p:txBody>
          <a:bodyPr vert="horz" lIns="91815" tIns="45907" rIns="91815" bIns="4590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700" cy="461805"/>
          </a:xfrm>
          <a:prstGeom prst="rect">
            <a:avLst/>
          </a:prstGeom>
        </p:spPr>
        <p:txBody>
          <a:bodyPr vert="horz" lIns="91815" tIns="45907" rIns="91815" bIns="45907" rtlCol="0" anchor="b"/>
          <a:lstStyle>
            <a:lvl1pPr algn="l">
              <a:defRPr sz="1200"/>
            </a:lvl1pPr>
          </a:lstStyle>
          <a:p>
            <a:endParaRPr lang="en-US"/>
          </a:p>
        </p:txBody>
      </p:sp>
      <p:sp>
        <p:nvSpPr>
          <p:cNvPr id="7" name="Slide Number Placeholder 6"/>
          <p:cNvSpPr>
            <a:spLocks noGrp="1"/>
          </p:cNvSpPr>
          <p:nvPr>
            <p:ph type="sldNum" sz="quarter" idx="5"/>
          </p:nvPr>
        </p:nvSpPr>
        <p:spPr>
          <a:xfrm>
            <a:off x="3936767" y="8772668"/>
            <a:ext cx="3011700" cy="461805"/>
          </a:xfrm>
          <a:prstGeom prst="rect">
            <a:avLst/>
          </a:prstGeom>
        </p:spPr>
        <p:txBody>
          <a:bodyPr vert="horz" lIns="91815" tIns="45907" rIns="91815" bIns="45907" rtlCol="0" anchor="b"/>
          <a:lstStyle>
            <a:lvl1pPr algn="r">
              <a:defRPr sz="1200"/>
            </a:lvl1pPr>
          </a:lstStyle>
          <a:p>
            <a:fld id="{1C759FA1-EA48-41E7-A55D-C6415596A080}" type="slidenum">
              <a:rPr lang="en-US" smtClean="0"/>
              <a:pPr/>
              <a:t>‹#›</a:t>
            </a:fld>
            <a:endParaRPr lang="en-US"/>
          </a:p>
        </p:txBody>
      </p:sp>
    </p:spTree>
    <p:extLst>
      <p:ext uri="{BB962C8B-B14F-4D97-AF65-F5344CB8AC3E}">
        <p14:creationId xmlns:p14="http://schemas.microsoft.com/office/powerpoint/2010/main" val="15209704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endParaRPr lang="ar-IQ"/>
          </a:p>
        </p:txBody>
      </p:sp>
      <p:sp>
        <p:nvSpPr>
          <p:cNvPr id="3" name="Subtitle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ar-IQ"/>
          </a:p>
        </p:txBody>
      </p:sp>
      <p:sp>
        <p:nvSpPr>
          <p:cNvPr id="4" name="Date Placeholder 3"/>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176161756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276665400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158544490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62474727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lstStyle>
            <a:lvl1pPr>
              <a:defRPr sz="4875"/>
            </a:lvl1pPr>
          </a:lstStyle>
          <a:p>
            <a:r>
              <a:rPr lang="en-US"/>
              <a:t>Click to edit Master title style</a:t>
            </a:r>
            <a:endParaRPr lang="ar-IQ"/>
          </a:p>
        </p:txBody>
      </p:sp>
      <p:sp>
        <p:nvSpPr>
          <p:cNvPr id="3" name="Text Placeholder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204934344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38250191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a:t>Click to edit Master title style</a:t>
            </a:r>
            <a:endParaRPr lang="ar-IQ"/>
          </a:p>
        </p:txBody>
      </p:sp>
      <p:sp>
        <p:nvSpPr>
          <p:cNvPr id="3" name="Text Placeholder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167706624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154671868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209659720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ar-IQ"/>
          </a:p>
        </p:txBody>
      </p:sp>
      <p:sp>
        <p:nvSpPr>
          <p:cNvPr id="3" name="Content Placeholder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288330550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ar-IQ"/>
          </a:p>
        </p:txBody>
      </p:sp>
      <p:sp>
        <p:nvSpPr>
          <p:cNvPr id="3" name="Picture Placeholder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ar-IQ"/>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58CAB914-044C-456B-B6AA-C044B13A0423}" type="datetime1">
              <a:rPr lang="en-US" smtClean="0"/>
              <a:t>12/12/2023</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150573885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ar-IQ"/>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58CAB914-044C-456B-B6AA-C044B13A0423}" type="datetime1">
              <a:rPr lang="en-US" smtClean="0"/>
              <a:t>12/12/2023</a:t>
            </a:fld>
            <a:endParaRPr lang="es-ES"/>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es-ES"/>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fld id="{1726EB37-9E97-4537-889C-B06365F54784}" type="slidenum">
              <a:rPr lang="es-ES" smtClean="0"/>
              <a:pPr>
                <a:defRPr/>
              </a:pPr>
              <a:t>‹#›</a:t>
            </a:fld>
            <a:endParaRPr lang="es-ES"/>
          </a:p>
        </p:txBody>
      </p:sp>
    </p:spTree>
    <p:extLst>
      <p:ext uri="{BB962C8B-B14F-4D97-AF65-F5344CB8AC3E}">
        <p14:creationId xmlns:p14="http://schemas.microsoft.com/office/powerpoint/2010/main" val="2354971270"/>
      </p:ext>
    </p:extLst>
  </p:cSld>
  <p:clrMap bg1="lt1" tx1="dk1" bg2="lt2" tx2="dk2" accent1="accent1" accent2="accent2" accent3="accent3" accent4="accent4" accent5="accent5" accent6="accent6" hlink="hlink" folHlink="folHlink"/>
  <p:sldLayoutIdLst>
    <p:sldLayoutId id="2147484516" r:id="rId1"/>
    <p:sldLayoutId id="2147484517" r:id="rId2"/>
    <p:sldLayoutId id="2147484518" r:id="rId3"/>
    <p:sldLayoutId id="2147484519" r:id="rId4"/>
    <p:sldLayoutId id="2147484520" r:id="rId5"/>
    <p:sldLayoutId id="2147484521" r:id="rId6"/>
    <p:sldLayoutId id="2147484522" r:id="rId7"/>
    <p:sldLayoutId id="2147484523" r:id="rId8"/>
    <p:sldLayoutId id="2147484524" r:id="rId9"/>
    <p:sldLayoutId id="2147484525" r:id="rId10"/>
    <p:sldLayoutId id="2147484526" r:id="rId11"/>
  </p:sldLayoutIdLst>
  <p:transition spd="med">
    <p:wheel spokes="8"/>
  </p:transition>
  <p:hf hdr="0" ftr="0" dt="0"/>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ar-IQ"/>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9"/>
          <p:cNvSpPr/>
          <p:nvPr/>
        </p:nvSpPr>
        <p:spPr>
          <a:xfrm>
            <a:off x="1" y="2211155"/>
            <a:ext cx="9905999" cy="1296144"/>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300000"/>
              </a:lnSpc>
            </a:pPr>
            <a:r>
              <a:rPr lang="ar-IQ" sz="2800" b="1" dirty="0">
                <a:solidFill>
                  <a:schemeClr val="tx1"/>
                </a:solidFill>
                <a:latin typeface="Arial Black" pitchFamily="34" charset="0"/>
                <a:cs typeface="Arial" pitchFamily="34" charset="0"/>
              </a:rPr>
              <a:t>                                     الوقاية من الاشعاع                                       </a:t>
            </a:r>
          </a:p>
        </p:txBody>
      </p:sp>
      <p:sp>
        <p:nvSpPr>
          <p:cNvPr id="4" name="Rectangle 3"/>
          <p:cNvSpPr/>
          <p:nvPr/>
        </p:nvSpPr>
        <p:spPr>
          <a:xfrm>
            <a:off x="3324605" y="2351385"/>
            <a:ext cx="3256789" cy="523220"/>
          </a:xfrm>
          <a:prstGeom prst="rect">
            <a:avLst/>
          </a:prstGeom>
        </p:spPr>
        <p:txBody>
          <a:bodyPr wrap="none">
            <a:spAutoFit/>
          </a:bodyPr>
          <a:lstStyle/>
          <a:p>
            <a:r>
              <a:rPr lang="en-US" sz="2800" b="1" dirty="0">
                <a:cs typeface="+mj-cs"/>
              </a:rPr>
              <a:t>Radiation Protection</a:t>
            </a:r>
            <a:endParaRPr lang="ar-IQ" sz="2800" b="1" dirty="0">
              <a:cs typeface="+mj-cs"/>
            </a:endParaRPr>
          </a:p>
        </p:txBody>
      </p:sp>
      <p:pic>
        <p:nvPicPr>
          <p:cNvPr id="5" name="Picture 4"/>
          <p:cNvPicPr>
            <a:picLocks noChangeAspect="1"/>
          </p:cNvPicPr>
          <p:nvPr/>
        </p:nvPicPr>
        <p:blipFill>
          <a:blip r:embed="rId2"/>
          <a:stretch>
            <a:fillRect/>
          </a:stretch>
        </p:blipFill>
        <p:spPr>
          <a:xfrm>
            <a:off x="4786236" y="400436"/>
            <a:ext cx="1586381" cy="1532815"/>
          </a:xfrm>
          <a:prstGeom prst="rect">
            <a:avLst/>
          </a:prstGeom>
        </p:spPr>
      </p:pic>
      <p:sp>
        <p:nvSpPr>
          <p:cNvPr id="6" name="Rectangle 5"/>
          <p:cNvSpPr/>
          <p:nvPr/>
        </p:nvSpPr>
        <p:spPr>
          <a:xfrm>
            <a:off x="560512" y="484989"/>
            <a:ext cx="3806668" cy="1015663"/>
          </a:xfrm>
          <a:prstGeom prst="rect">
            <a:avLst/>
          </a:prstGeom>
        </p:spPr>
        <p:txBody>
          <a:bodyPr wrap="square">
            <a:spAutoFit/>
          </a:bodyPr>
          <a:lstStyle/>
          <a:p>
            <a:r>
              <a:rPr lang="en-US" sz="2000" b="1" dirty="0">
                <a:latin typeface="Andalus" panose="02020603050405020304" pitchFamily="18" charset="-78"/>
                <a:cs typeface="Andalus" panose="02020603050405020304" pitchFamily="18" charset="-78"/>
              </a:rPr>
              <a:t>AL-</a:t>
            </a:r>
            <a:r>
              <a:rPr lang="en-US" sz="2000" b="1" dirty="0" err="1">
                <a:latin typeface="Andalus" panose="02020603050405020304" pitchFamily="18" charset="-78"/>
                <a:cs typeface="Andalus" panose="02020603050405020304" pitchFamily="18" charset="-78"/>
              </a:rPr>
              <a:t>Mustaqbal</a:t>
            </a:r>
            <a:r>
              <a:rPr lang="en-US" sz="2000" b="1" dirty="0">
                <a:latin typeface="Andalus" panose="02020603050405020304" pitchFamily="18" charset="-78"/>
                <a:cs typeface="Andalus" panose="02020603050405020304" pitchFamily="18" charset="-78"/>
              </a:rPr>
              <a:t> University College</a:t>
            </a:r>
          </a:p>
          <a:p>
            <a:r>
              <a:rPr lang="en-US" sz="2000" b="1" dirty="0">
                <a:latin typeface="Andalus" panose="02020603050405020304" pitchFamily="18" charset="-78"/>
                <a:cs typeface="Andalus" panose="02020603050405020304" pitchFamily="18" charset="-78"/>
              </a:rPr>
              <a:t>Department of Medical Physics</a:t>
            </a:r>
          </a:p>
          <a:p>
            <a:r>
              <a:rPr lang="en-US" sz="2000" b="1" dirty="0">
                <a:latin typeface="Andalus" panose="02020603050405020304" pitchFamily="18" charset="-78"/>
                <a:cs typeface="Andalus" panose="02020603050405020304" pitchFamily="18" charset="-78"/>
              </a:rPr>
              <a:t>The fourth Stage</a:t>
            </a:r>
          </a:p>
        </p:txBody>
      </p:sp>
      <p:sp>
        <p:nvSpPr>
          <p:cNvPr id="8" name="Rectangle 7"/>
          <p:cNvSpPr/>
          <p:nvPr/>
        </p:nvSpPr>
        <p:spPr>
          <a:xfrm>
            <a:off x="4786236" y="315884"/>
            <a:ext cx="4953000" cy="523220"/>
          </a:xfrm>
          <a:prstGeom prst="rect">
            <a:avLst/>
          </a:prstGeom>
        </p:spPr>
        <p:txBody>
          <a:bodyPr>
            <a:spAutoFit/>
          </a:bodyPr>
          <a:lstStyle/>
          <a:p>
            <a:pPr algn="r" rtl="1">
              <a:spcAft>
                <a:spcPts val="800"/>
              </a:spcAft>
            </a:pPr>
            <a:r>
              <a:rPr lang="ar-IQ" sz="2800" b="1" dirty="0">
                <a:solidFill>
                  <a:srgbClr val="000000"/>
                </a:solidFill>
                <a:latin typeface="Calibri" panose="020F0502020204030204" pitchFamily="34" charset="0"/>
                <a:cs typeface="Andalus" panose="02020603050405020304" pitchFamily="18" charset="-78"/>
              </a:rPr>
              <a:t>كلية المستقبل الجامعة</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7814909" y="1026387"/>
            <a:ext cx="1717137" cy="523220"/>
          </a:xfrm>
          <a:prstGeom prst="rect">
            <a:avLst/>
          </a:prstGeom>
        </p:spPr>
        <p:txBody>
          <a:bodyPr wrap="none">
            <a:spAutoFit/>
          </a:bodyPr>
          <a:lstStyle/>
          <a:p>
            <a:pPr lvl="0" algn="r" rtl="1">
              <a:spcAft>
                <a:spcPts val="800"/>
              </a:spcAft>
            </a:pPr>
            <a:r>
              <a:rPr lang="ar-IQ" sz="2800" b="1" dirty="0">
                <a:solidFill>
                  <a:srgbClr val="000000"/>
                </a:solidFill>
                <a:latin typeface="Calibri" panose="020F0502020204030204" pitchFamily="34" charset="0"/>
                <a:cs typeface="Andalus" panose="02020603050405020304" pitchFamily="18" charset="-78"/>
              </a:rPr>
              <a:t>المرحلة الرابعة</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0" name="Rectangle 9"/>
          <p:cNvSpPr/>
          <p:nvPr/>
        </p:nvSpPr>
        <p:spPr>
          <a:xfrm>
            <a:off x="7566846" y="643624"/>
            <a:ext cx="2172390" cy="523220"/>
          </a:xfrm>
          <a:prstGeom prst="rect">
            <a:avLst/>
          </a:prstGeom>
        </p:spPr>
        <p:txBody>
          <a:bodyPr wrap="none">
            <a:spAutoFit/>
          </a:bodyPr>
          <a:lstStyle/>
          <a:p>
            <a:pPr lvl="0" algn="r" rtl="1">
              <a:spcAft>
                <a:spcPts val="800"/>
              </a:spcAft>
            </a:pPr>
            <a:r>
              <a:rPr lang="ar-IQ" sz="2800" b="1" dirty="0">
                <a:solidFill>
                  <a:srgbClr val="000000"/>
                </a:solidFill>
                <a:latin typeface="Calibri" panose="020F0502020204030204" pitchFamily="34" charset="0"/>
                <a:cs typeface="Andalus" panose="02020603050405020304" pitchFamily="18" charset="-78"/>
              </a:rPr>
              <a:t>قسم الفيزياء الطبية</a:t>
            </a:r>
            <a:endParaRPr lang="en-US" sz="11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p:cNvSpPr/>
          <p:nvPr/>
        </p:nvSpPr>
        <p:spPr>
          <a:xfrm>
            <a:off x="200472" y="4019517"/>
            <a:ext cx="1887055" cy="400110"/>
          </a:xfrm>
          <a:prstGeom prst="rect">
            <a:avLst/>
          </a:prstGeom>
        </p:spPr>
        <p:txBody>
          <a:bodyPr wrap="none">
            <a:spAutoFit/>
          </a:bodyPr>
          <a:lstStyle/>
          <a:p>
            <a:r>
              <a:rPr lang="en-US" sz="2000" b="1" dirty="0">
                <a:latin typeface="Andalus" panose="02020603050405020304" pitchFamily="18" charset="-78"/>
                <a:cs typeface="Andalus" panose="02020603050405020304" pitchFamily="18" charset="-78"/>
              </a:rPr>
              <a:t>LECTURE  TEN  :</a:t>
            </a:r>
            <a:endParaRPr lang="ar-IQ" sz="2000" dirty="0">
              <a:latin typeface="Andalus" panose="02020603050405020304" pitchFamily="18" charset="-78"/>
              <a:cs typeface="Andalus" panose="02020603050405020304" pitchFamily="18" charset="-78"/>
            </a:endParaRPr>
          </a:p>
        </p:txBody>
      </p:sp>
      <p:sp>
        <p:nvSpPr>
          <p:cNvPr id="13" name="مستطيل 3"/>
          <p:cNvSpPr/>
          <p:nvPr/>
        </p:nvSpPr>
        <p:spPr>
          <a:xfrm>
            <a:off x="344488" y="6194159"/>
            <a:ext cx="5328253" cy="324384"/>
          </a:xfrm>
          <a:prstGeom prst="rect">
            <a:avLst/>
          </a:prstGeom>
        </p:spPr>
        <p:txBody>
          <a:bodyPr wrap="none">
            <a:spAutoFit/>
          </a:bodyPr>
          <a:lstStyle/>
          <a:p>
            <a:pPr marR="64135">
              <a:lnSpc>
                <a:spcPct val="115000"/>
              </a:lnSpc>
              <a:spcAft>
                <a:spcPts val="1000"/>
              </a:spcAft>
            </a:pPr>
            <a:r>
              <a:rPr lang="en-MY" sz="1400" b="1" i="1" dirty="0">
                <a:effectLst>
                  <a:outerShdw blurRad="69850" dist="43180" dir="5400000" sx="0" sy="0">
                    <a:srgbClr val="000000">
                      <a:alpha val="65000"/>
                    </a:srgbClr>
                  </a:outerShdw>
                </a:effectLst>
                <a:latin typeface="Times New Roman"/>
                <a:ea typeface="Times New Roman"/>
                <a:cs typeface="Arial"/>
              </a:rPr>
              <a:t>Asst. prof . Dr  </a:t>
            </a:r>
            <a:r>
              <a:rPr lang="en-MY" sz="1400" b="1" i="1" dirty="0" err="1">
                <a:effectLst>
                  <a:outerShdw blurRad="69850" dist="43180" dir="5400000" sx="0" sy="0">
                    <a:srgbClr val="000000">
                      <a:alpha val="65000"/>
                    </a:srgbClr>
                  </a:outerShdw>
                </a:effectLst>
                <a:latin typeface="Times New Roman"/>
                <a:ea typeface="Times New Roman"/>
                <a:cs typeface="Arial"/>
              </a:rPr>
              <a:t>Forat</a:t>
            </a:r>
            <a:r>
              <a:rPr lang="en-MY" sz="1400" b="1" i="1" dirty="0">
                <a:effectLst>
                  <a:outerShdw blurRad="69850" dist="43180" dir="5400000" sx="0" sy="0">
                    <a:srgbClr val="000000">
                      <a:alpha val="65000"/>
                    </a:srgbClr>
                  </a:outerShdw>
                </a:effectLst>
                <a:latin typeface="Times New Roman"/>
                <a:ea typeface="Times New Roman"/>
                <a:cs typeface="Arial"/>
              </a:rPr>
              <a:t> </a:t>
            </a:r>
            <a:r>
              <a:rPr lang="en-MY" sz="1400" b="1" i="1" dirty="0" err="1" smtClean="0">
                <a:effectLst>
                  <a:outerShdw blurRad="69850" dist="43180" dir="5400000" sx="0" sy="0">
                    <a:srgbClr val="000000">
                      <a:alpha val="65000"/>
                    </a:srgbClr>
                  </a:outerShdw>
                </a:effectLst>
                <a:latin typeface="Times New Roman"/>
                <a:ea typeface="Times New Roman"/>
                <a:cs typeface="Arial"/>
              </a:rPr>
              <a:t>Hamzah</a:t>
            </a:r>
            <a:r>
              <a:rPr lang="en-MY" sz="1400" b="1" i="1" dirty="0">
                <a:effectLst>
                  <a:outerShdw blurRad="69850" dist="43180" dir="5400000" sx="0" sy="0">
                    <a:srgbClr val="000000">
                      <a:alpha val="65000"/>
                    </a:srgbClr>
                  </a:outerShdw>
                </a:effectLst>
                <a:latin typeface="Times New Roman"/>
                <a:ea typeface="Times New Roman"/>
                <a:cs typeface="Arial"/>
              </a:rPr>
              <a:t>                                </a:t>
            </a:r>
            <a:r>
              <a:rPr lang="en-MY" sz="1400" b="1" i="1" dirty="0" err="1">
                <a:effectLst>
                  <a:outerShdw blurRad="69850" dist="43180" dir="5400000" sx="0" sy="0">
                    <a:srgbClr val="000000">
                      <a:alpha val="65000"/>
                    </a:srgbClr>
                  </a:outerShdw>
                </a:effectLst>
                <a:latin typeface="Times New Roman"/>
                <a:ea typeface="Times New Roman"/>
                <a:cs typeface="Arial"/>
              </a:rPr>
              <a:t>Dr.</a:t>
            </a:r>
            <a:r>
              <a:rPr lang="en-MY" sz="1400" b="1" i="1" dirty="0">
                <a:effectLst>
                  <a:outerShdw blurRad="69850" dist="43180" dir="5400000" sx="0" sy="0">
                    <a:srgbClr val="000000">
                      <a:alpha val="65000"/>
                    </a:srgbClr>
                  </a:outerShdw>
                </a:effectLst>
                <a:latin typeface="Times New Roman"/>
                <a:ea typeface="Times New Roman"/>
                <a:cs typeface="Arial"/>
              </a:rPr>
              <a:t> </a:t>
            </a:r>
            <a:r>
              <a:rPr lang="en-MY" sz="1400" b="1" i="1" dirty="0" err="1">
                <a:effectLst>
                  <a:outerShdw blurRad="69850" dist="43180" dir="5400000" sx="0" sy="0">
                    <a:srgbClr val="000000">
                      <a:alpha val="65000"/>
                    </a:srgbClr>
                  </a:outerShdw>
                </a:effectLst>
                <a:latin typeface="Times New Roman"/>
                <a:ea typeface="Times New Roman"/>
                <a:cs typeface="Arial"/>
              </a:rPr>
              <a:t>Ameen</a:t>
            </a:r>
            <a:r>
              <a:rPr lang="en-MY" sz="1400" b="1" i="1" dirty="0">
                <a:effectLst>
                  <a:outerShdw blurRad="69850" dist="43180" dir="5400000" sx="0" sy="0">
                    <a:srgbClr val="000000">
                      <a:alpha val="65000"/>
                    </a:srgbClr>
                  </a:outerShdw>
                </a:effectLst>
                <a:latin typeface="Times New Roman"/>
                <a:ea typeface="Times New Roman"/>
                <a:cs typeface="Arial"/>
              </a:rPr>
              <a:t> </a:t>
            </a:r>
            <a:r>
              <a:rPr lang="en-MY" sz="1400" b="1" i="1" dirty="0" err="1">
                <a:effectLst>
                  <a:outerShdw blurRad="69850" dist="43180" dir="5400000" sx="0" sy="0">
                    <a:srgbClr val="000000">
                      <a:alpha val="65000"/>
                    </a:srgbClr>
                  </a:outerShdw>
                </a:effectLst>
                <a:latin typeface="Times New Roman"/>
                <a:ea typeface="Times New Roman"/>
                <a:cs typeface="Arial"/>
              </a:rPr>
              <a:t>Alwan</a:t>
            </a:r>
            <a:endParaRPr lang="en-MY" sz="1400" dirty="0">
              <a:effectLst/>
              <a:latin typeface="Calibri"/>
              <a:ea typeface="Calibri"/>
              <a:cs typeface="Arial"/>
            </a:endParaRPr>
          </a:p>
        </p:txBody>
      </p:sp>
      <p:sp>
        <p:nvSpPr>
          <p:cNvPr id="2" name="Rectangle 1"/>
          <p:cNvSpPr/>
          <p:nvPr/>
        </p:nvSpPr>
        <p:spPr>
          <a:xfrm>
            <a:off x="2792760" y="4019517"/>
            <a:ext cx="1401346" cy="707886"/>
          </a:xfrm>
          <a:prstGeom prst="rect">
            <a:avLst/>
          </a:prstGeom>
        </p:spPr>
        <p:txBody>
          <a:bodyPr wrap="none">
            <a:spAutoFit/>
          </a:bodyPr>
          <a:lstStyle/>
          <a:p>
            <a:pPr lvl="0"/>
            <a:r>
              <a:rPr lang="en-US" sz="2000" b="1" dirty="0">
                <a:solidFill>
                  <a:prstClr val="black"/>
                </a:solidFill>
                <a:latin typeface="Andalus" panose="02020603050405020304" pitchFamily="18" charset="-78"/>
                <a:cs typeface="Andalus" panose="02020603050405020304" pitchFamily="18" charset="-78"/>
              </a:rPr>
              <a:t> Dose limits</a:t>
            </a:r>
          </a:p>
          <a:p>
            <a:pPr lvl="0"/>
            <a:endParaRPr lang="ar-IQ" sz="2000" dirty="0">
              <a:solidFill>
                <a:prstClr val="black"/>
              </a:solidFill>
              <a:latin typeface="Andalus" panose="02020603050405020304" pitchFamily="18" charset="-78"/>
              <a:cs typeface="Andalus" panose="02020603050405020304" pitchFamily="18" charset="-78"/>
            </a:endParaRPr>
          </a:p>
        </p:txBody>
      </p:sp>
      <p:sp>
        <p:nvSpPr>
          <p:cNvPr id="19" name="Rectangle 18"/>
          <p:cNvSpPr/>
          <p:nvPr/>
        </p:nvSpPr>
        <p:spPr>
          <a:xfrm>
            <a:off x="7545288" y="5157192"/>
            <a:ext cx="2468946" cy="307777"/>
          </a:xfrm>
          <a:prstGeom prst="rect">
            <a:avLst/>
          </a:prstGeom>
        </p:spPr>
        <p:txBody>
          <a:bodyPr wrap="none">
            <a:spAutoFit/>
          </a:bodyPr>
          <a:lstStyle/>
          <a:p>
            <a:r>
              <a:rPr lang="en-US" sz="1400" b="1" dirty="0">
                <a:solidFill>
                  <a:schemeClr val="bg1"/>
                </a:solidFill>
                <a:latin typeface="Segoe Print" panose="02000600000000000000" pitchFamily="2" charset="0"/>
              </a:rPr>
              <a:t>Medical Imaging Systems</a:t>
            </a:r>
            <a:endParaRPr lang="ar-IQ" sz="1400" b="1" dirty="0">
              <a:solidFill>
                <a:schemeClr val="bg1"/>
              </a:solidFill>
              <a:latin typeface="Segoe Print" panose="02000600000000000000" pitchFamily="2" charset="0"/>
            </a:endParaRPr>
          </a:p>
        </p:txBody>
      </p:sp>
      <p:sp>
        <p:nvSpPr>
          <p:cNvPr id="7" name="Rectangle 6"/>
          <p:cNvSpPr/>
          <p:nvPr/>
        </p:nvSpPr>
        <p:spPr>
          <a:xfrm>
            <a:off x="4448944" y="4033136"/>
            <a:ext cx="1297150" cy="369332"/>
          </a:xfrm>
          <a:prstGeom prst="rect">
            <a:avLst/>
          </a:prstGeom>
        </p:spPr>
        <p:txBody>
          <a:bodyPr wrap="none">
            <a:spAutoFit/>
          </a:bodyPr>
          <a:lstStyle/>
          <a:p>
            <a:r>
              <a:rPr lang="ar-IQ" dirty="0"/>
              <a:t>حدود الجرعات</a:t>
            </a:r>
          </a:p>
        </p:txBody>
      </p:sp>
    </p:spTree>
    <p:extLst>
      <p:ext uri="{BB962C8B-B14F-4D97-AF65-F5344CB8AC3E}">
        <p14:creationId xmlns:p14="http://schemas.microsoft.com/office/powerpoint/2010/main" val="96034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726EB37-9E97-4537-889C-B06365F54784}" type="slidenum">
              <a:rPr lang="es-ES" smtClean="0"/>
              <a:pPr>
                <a:defRPr/>
              </a:pPr>
              <a:t>2</a:t>
            </a:fld>
            <a:endParaRPr lang="es-ES"/>
          </a:p>
        </p:txBody>
      </p:sp>
      <p:cxnSp>
        <p:nvCxnSpPr>
          <p:cNvPr id="3" name="Straight Connector 2"/>
          <p:cNvCxnSpPr/>
          <p:nvPr/>
        </p:nvCxnSpPr>
        <p:spPr>
          <a:xfrm>
            <a:off x="240923" y="980728"/>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567760" y="1257459"/>
            <a:ext cx="1268296" cy="369332"/>
          </a:xfrm>
          <a:prstGeom prst="rect">
            <a:avLst/>
          </a:prstGeom>
        </p:spPr>
        <p:txBody>
          <a:bodyPr wrap="none">
            <a:spAutoFit/>
          </a:bodyPr>
          <a:lstStyle/>
          <a:p>
            <a:pPr lvl="0"/>
            <a:r>
              <a:rPr lang="en-US" b="1" dirty="0">
                <a:latin typeface="Times New Roman" panose="02020603050405020304" pitchFamily="18" charset="0"/>
                <a:ea typeface="Times New Roman" panose="02020603050405020304" pitchFamily="18" charset="0"/>
              </a:rPr>
              <a:t>Dose limits</a:t>
            </a:r>
          </a:p>
        </p:txBody>
      </p:sp>
      <p:sp>
        <p:nvSpPr>
          <p:cNvPr id="5" name="Rectangle 4"/>
          <p:cNvSpPr/>
          <p:nvPr/>
        </p:nvSpPr>
        <p:spPr>
          <a:xfrm>
            <a:off x="560512" y="494093"/>
            <a:ext cx="1886094" cy="369332"/>
          </a:xfrm>
          <a:prstGeom prst="rect">
            <a:avLst/>
          </a:prstGeom>
        </p:spPr>
        <p:txBody>
          <a:bodyPr wrap="none">
            <a:spAutoFit/>
          </a:bodyPr>
          <a:lstStyle/>
          <a:p>
            <a:r>
              <a:rPr lang="en-US" b="1" dirty="0">
                <a:solidFill>
                  <a:srgbClr val="000099"/>
                </a:solidFill>
                <a:latin typeface="Times New Roman" panose="02020603050405020304" pitchFamily="18" charset="0"/>
                <a:ea typeface="Times New Roman" panose="02020603050405020304" pitchFamily="18" charset="0"/>
              </a:rPr>
              <a:t>LECTURE  TEN</a:t>
            </a:r>
            <a:endParaRPr lang="ar-IQ" dirty="0"/>
          </a:p>
        </p:txBody>
      </p:sp>
      <p:sp>
        <p:nvSpPr>
          <p:cNvPr id="7" name="Rectangle 6"/>
          <p:cNvSpPr/>
          <p:nvPr/>
        </p:nvSpPr>
        <p:spPr>
          <a:xfrm>
            <a:off x="1201908" y="1903521"/>
            <a:ext cx="4423006" cy="2862322"/>
          </a:xfrm>
          <a:prstGeom prst="rect">
            <a:avLst/>
          </a:prstGeom>
        </p:spPr>
        <p:txBody>
          <a:bodyPr wrap="none">
            <a:spAutoFit/>
          </a:bodyPr>
          <a:lstStyle/>
          <a:p>
            <a:pPr marL="285750" indent="-285750">
              <a:lnSpc>
                <a:spcPct val="200000"/>
              </a:lnSpc>
              <a:buFont typeface="Wingdings" panose="05000000000000000000" pitchFamily="2" charset="2"/>
              <a:buChar char="v"/>
            </a:pPr>
            <a:r>
              <a:rPr lang="en-US" b="1" dirty="0">
                <a:latin typeface="Times New Roman" panose="02020603050405020304" pitchFamily="18" charset="0"/>
                <a:cs typeface="Arial" panose="020B0604020202020204" pitchFamily="34" charset="0"/>
              </a:rPr>
              <a:t>Equivalent dose</a:t>
            </a:r>
          </a:p>
          <a:p>
            <a:pPr marL="285750" indent="-285750">
              <a:lnSpc>
                <a:spcPct val="200000"/>
              </a:lnSpc>
              <a:buFont typeface="Wingdings" panose="05000000000000000000" pitchFamily="2" charset="2"/>
              <a:buChar char="v"/>
            </a:pPr>
            <a:r>
              <a:rPr lang="en-US" b="1" dirty="0">
                <a:latin typeface="Times New Roman" panose="02020603050405020304" pitchFamily="18" charset="0"/>
                <a:cs typeface="Arial" panose="020B0604020202020204" pitchFamily="34" charset="0"/>
              </a:rPr>
              <a:t> Benefits of knowing the equivalent dose</a:t>
            </a:r>
          </a:p>
          <a:p>
            <a:pPr marL="285750" indent="-285750">
              <a:lnSpc>
                <a:spcPct val="200000"/>
              </a:lnSpc>
              <a:buFont typeface="Wingdings" panose="05000000000000000000" pitchFamily="2" charset="2"/>
              <a:buChar char="v"/>
            </a:pPr>
            <a:r>
              <a:rPr lang="en-US" b="1" dirty="0">
                <a:latin typeface="Times New Roman" panose="02020603050405020304" pitchFamily="18" charset="0"/>
                <a:cs typeface="Arial" panose="020B0604020202020204" pitchFamily="34" charset="0"/>
              </a:rPr>
              <a:t>Dose Limits Recommended by ICRP</a:t>
            </a:r>
          </a:p>
          <a:p>
            <a:pPr marL="285750" indent="-285750">
              <a:lnSpc>
                <a:spcPct val="200000"/>
              </a:lnSpc>
              <a:buFont typeface="Wingdings" panose="05000000000000000000" pitchFamily="2" charset="2"/>
              <a:buChar char="v"/>
            </a:pPr>
            <a:endParaRPr lang="en-US" b="1" dirty="0">
              <a:latin typeface="Times New Roman" panose="02020603050405020304" pitchFamily="18" charset="0"/>
              <a:cs typeface="Arial" panose="020B0604020202020204" pitchFamily="34" charset="0"/>
            </a:endParaRPr>
          </a:p>
          <a:p>
            <a:pPr marL="285750" indent="-285750">
              <a:lnSpc>
                <a:spcPct val="200000"/>
              </a:lnSpc>
              <a:buFont typeface="Wingdings" panose="05000000000000000000" pitchFamily="2" charset="2"/>
              <a:buChar char="v"/>
            </a:pPr>
            <a:endParaRPr lang="ar-IQ" dirty="0"/>
          </a:p>
        </p:txBody>
      </p:sp>
    </p:spTree>
    <p:extLst>
      <p:ext uri="{BB962C8B-B14F-4D97-AF65-F5344CB8AC3E}">
        <p14:creationId xmlns:p14="http://schemas.microsoft.com/office/powerpoint/2010/main" val="2061592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89567" y="793421"/>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718093" y="850136"/>
            <a:ext cx="335348" cy="461665"/>
          </a:xfrm>
          <a:prstGeom prst="rect">
            <a:avLst/>
          </a:prstGeom>
        </p:spPr>
        <p:txBody>
          <a:bodyPr wrap="none">
            <a:spAutoFit/>
          </a:bodyPr>
          <a:lstStyle/>
          <a:p>
            <a:r>
              <a:rPr lang="en-US" sz="2400" b="1" dirty="0">
                <a:solidFill>
                  <a:prstClr val="black"/>
                </a:solidFill>
                <a:latin typeface="Andalus" panose="02020603050405020304" pitchFamily="18" charset="-78"/>
                <a:cs typeface="Andalus" panose="02020603050405020304" pitchFamily="18" charset="-78"/>
              </a:rPr>
              <a:t>  </a:t>
            </a:r>
            <a:endParaRPr lang="ar-IQ" sz="2400" b="1" dirty="0">
              <a:latin typeface="Andalus" panose="02020603050405020304" pitchFamily="18" charset="-78"/>
              <a:cs typeface="Andalus" panose="02020603050405020304" pitchFamily="18" charset="-78"/>
            </a:endParaRPr>
          </a:p>
        </p:txBody>
      </p:sp>
      <p:sp>
        <p:nvSpPr>
          <p:cNvPr id="4" name="Rectangle 3"/>
          <p:cNvSpPr/>
          <p:nvPr/>
        </p:nvSpPr>
        <p:spPr>
          <a:xfrm>
            <a:off x="445047" y="4293096"/>
            <a:ext cx="8761801" cy="1703030"/>
          </a:xfrm>
          <a:prstGeom prst="rect">
            <a:avLst/>
          </a:prstGeom>
        </p:spPr>
        <p:txBody>
          <a:bodyPr wrap="square">
            <a:spAutoFit/>
          </a:bodyPr>
          <a:lstStyle/>
          <a:p>
            <a:pPr lvl="0" algn="just">
              <a:lnSpc>
                <a:spcPct val="150000"/>
              </a:lnSpc>
            </a:pPr>
            <a:r>
              <a:rPr lang="en-US" dirty="0">
                <a:latin typeface="Times New Roman" panose="02020603050405020304" pitchFamily="18" charset="0"/>
                <a:ea typeface="Calibri" panose="020F0502020204030204" pitchFamily="34" charset="0"/>
              </a:rPr>
              <a:t>Dose limits help ensure that no person is exposed to an excessive amount of radiation in normal, planned situations. They are the strongest form of restriction on dose to an individual. Exceeding a dose limit is contrary to regulations in most countries .</a:t>
            </a:r>
          </a:p>
          <a:p>
            <a:pPr lvl="0" algn="just">
              <a:lnSpc>
                <a:spcPct val="150000"/>
              </a:lnSpc>
            </a:pPr>
            <a:endParaRPr lang="ar-IQ" dirty="0"/>
          </a:p>
        </p:txBody>
      </p:sp>
      <p:sp>
        <p:nvSpPr>
          <p:cNvPr id="3" name="Rectangle 2"/>
          <p:cNvSpPr/>
          <p:nvPr/>
        </p:nvSpPr>
        <p:spPr>
          <a:xfrm>
            <a:off x="416496" y="324839"/>
            <a:ext cx="4392488" cy="400110"/>
          </a:xfrm>
          <a:prstGeom prst="rect">
            <a:avLst/>
          </a:prstGeom>
        </p:spPr>
        <p:txBody>
          <a:bodyPr wrap="square">
            <a:spAutoFit/>
          </a:bodyPr>
          <a:lstStyle/>
          <a:p>
            <a:r>
              <a:rPr lang="en-US" sz="2000" b="1" dirty="0">
                <a:solidFill>
                  <a:srgbClr val="000099"/>
                </a:solidFill>
                <a:latin typeface="Andalus" panose="02020603050405020304" pitchFamily="18" charset="-78"/>
                <a:cs typeface="Andalus" panose="02020603050405020304" pitchFamily="18" charset="-78"/>
              </a:rPr>
              <a:t>LECTURE  TEN  :   Dose limits</a:t>
            </a:r>
            <a:endParaRPr lang="ar-IQ" dirty="0">
              <a:solidFill>
                <a:srgbClr val="000099"/>
              </a:solidFill>
            </a:endParaRPr>
          </a:p>
        </p:txBody>
      </p:sp>
      <p:sp>
        <p:nvSpPr>
          <p:cNvPr id="9" name="Rectangle 8"/>
          <p:cNvSpPr/>
          <p:nvPr/>
        </p:nvSpPr>
        <p:spPr>
          <a:xfrm>
            <a:off x="406110" y="930236"/>
            <a:ext cx="8784976" cy="2272417"/>
          </a:xfrm>
          <a:prstGeom prst="rect">
            <a:avLst/>
          </a:prstGeom>
        </p:spPr>
        <p:txBody>
          <a:bodyPr wrap="square">
            <a:spAutoFit/>
          </a:bodyPr>
          <a:lstStyle/>
          <a:p>
            <a:pPr algn="justLow">
              <a:lnSpc>
                <a:spcPct val="150000"/>
              </a:lnSpc>
              <a:spcAft>
                <a:spcPts val="800"/>
              </a:spcAft>
            </a:pPr>
            <a:r>
              <a:rPr lang="ar-IQ"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tabLst>
                <a:tab pos="987425" algn="l"/>
              </a:tabLst>
            </a:pPr>
            <a:r>
              <a:rPr lang="en-US" b="1" dirty="0">
                <a:solidFill>
                  <a:srgbClr val="000099"/>
                </a:solidFill>
                <a:latin typeface="Times New Roman" panose="02020603050405020304" pitchFamily="18" charset="0"/>
                <a:cs typeface="Arial" panose="020B0604020202020204" pitchFamily="34" charset="0"/>
              </a:rPr>
              <a:t>Equivalent dose </a:t>
            </a:r>
            <a:r>
              <a:rPr lang="en-US" dirty="0">
                <a:solidFill>
                  <a:srgbClr val="000000"/>
                </a:solidFill>
                <a:latin typeface="Times New Roman" panose="02020603050405020304" pitchFamily="18" charset="0"/>
                <a:cs typeface="Arial" panose="020B0604020202020204" pitchFamily="34" charset="0"/>
              </a:rPr>
              <a:t>is a dose quantity representing the health effects of low levels of ionizing radiation on the human body which represents the probability of radiation-induced cancer and genetic damage. It is dependent on the radiation type and energy. In the SI system of units, the unit of measure is the Sievert (</a:t>
            </a:r>
            <a:r>
              <a:rPr lang="en-US" dirty="0" err="1">
                <a:solidFill>
                  <a:srgbClr val="000000"/>
                </a:solidFill>
                <a:latin typeface="Times New Roman" panose="02020603050405020304" pitchFamily="18" charset="0"/>
                <a:cs typeface="Arial" panose="020B0604020202020204" pitchFamily="34" charset="0"/>
              </a:rPr>
              <a:t>Sv</a:t>
            </a:r>
            <a:r>
              <a:rPr lang="en-US" dirty="0">
                <a:solidFill>
                  <a:srgbClr val="000000"/>
                </a:solidFill>
                <a:latin typeface="Times New Roman" panose="02020603050405020304" pitchFamily="18"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Rectangle 16"/>
          <p:cNvSpPr/>
          <p:nvPr/>
        </p:nvSpPr>
        <p:spPr>
          <a:xfrm>
            <a:off x="451136" y="3717032"/>
            <a:ext cx="4076757" cy="374077"/>
          </a:xfrm>
          <a:prstGeom prst="rect">
            <a:avLst/>
          </a:prstGeom>
        </p:spPr>
        <p:txBody>
          <a:bodyPr wrap="none">
            <a:spAutoFit/>
          </a:bodyPr>
          <a:lstStyle/>
          <a:p>
            <a:pPr>
              <a:lnSpc>
                <a:spcPct val="107000"/>
              </a:lnSpc>
              <a:spcAft>
                <a:spcPts val="800"/>
              </a:spcAft>
            </a:pP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Benefits of knowing the equivalent dose</a:t>
            </a:r>
            <a:endParaRPr lang="en-US" b="1" dirty="0">
              <a:solidFill>
                <a:srgbClr val="000099"/>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1180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726EB37-9E97-4537-889C-B06365F54784}" type="slidenum">
              <a:rPr lang="es-ES" smtClean="0"/>
              <a:pPr>
                <a:defRPr/>
              </a:pPr>
              <a:t>4</a:t>
            </a:fld>
            <a:endParaRPr lang="es-ES"/>
          </a:p>
        </p:txBody>
      </p:sp>
      <p:sp>
        <p:nvSpPr>
          <p:cNvPr id="7" name="Rectangle 2"/>
          <p:cNvSpPr>
            <a:spLocks noChangeArrowheads="1"/>
          </p:cNvSpPr>
          <p:nvPr/>
        </p:nvSpPr>
        <p:spPr bwMode="auto">
          <a:xfrm>
            <a:off x="1677988" y="1160066"/>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cxnSp>
        <p:nvCxnSpPr>
          <p:cNvPr id="8" name="Straight Connector 7"/>
          <p:cNvCxnSpPr/>
          <p:nvPr/>
        </p:nvCxnSpPr>
        <p:spPr>
          <a:xfrm>
            <a:off x="289567" y="793421"/>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2281628790"/>
              </p:ext>
            </p:extLst>
          </p:nvPr>
        </p:nvGraphicFramePr>
        <p:xfrm>
          <a:off x="560512" y="4581128"/>
          <a:ext cx="8664451" cy="1378504"/>
        </p:xfrm>
        <a:graphic>
          <a:graphicData uri="http://schemas.openxmlformats.org/drawingml/2006/table">
            <a:tbl>
              <a:tblPr rtl="1" firstRow="1" firstCol="1" bandRow="1">
                <a:tableStyleId>{5C22544A-7EE6-4342-B048-85BDC9FD1C3A}</a:tableStyleId>
              </a:tblPr>
              <a:tblGrid>
                <a:gridCol w="3151250">
                  <a:extLst>
                    <a:ext uri="{9D8B030D-6E8A-4147-A177-3AD203B41FA5}">
                      <a16:colId xmlns="" xmlns:a16="http://schemas.microsoft.com/office/drawing/2014/main" val="2355148106"/>
                    </a:ext>
                  </a:extLst>
                </a:gridCol>
                <a:gridCol w="3514389">
                  <a:extLst>
                    <a:ext uri="{9D8B030D-6E8A-4147-A177-3AD203B41FA5}">
                      <a16:colId xmlns="" xmlns:a16="http://schemas.microsoft.com/office/drawing/2014/main" val="2251532431"/>
                    </a:ext>
                  </a:extLst>
                </a:gridCol>
                <a:gridCol w="1998812">
                  <a:extLst>
                    <a:ext uri="{9D8B030D-6E8A-4147-A177-3AD203B41FA5}">
                      <a16:colId xmlns="" xmlns:a16="http://schemas.microsoft.com/office/drawing/2014/main" val="403676594"/>
                    </a:ext>
                  </a:extLst>
                </a:gridCol>
              </a:tblGrid>
              <a:tr h="464458">
                <a:tc>
                  <a:txBody>
                    <a:bodyPr/>
                    <a:lstStyle/>
                    <a:p>
                      <a:pPr algn="ctr" rtl="1">
                        <a:lnSpc>
                          <a:spcPct val="107000"/>
                        </a:lnSpc>
                        <a:spcAft>
                          <a:spcPts val="0"/>
                        </a:spcAft>
                        <a:tabLst>
                          <a:tab pos="1967865" algn="l"/>
                        </a:tabLst>
                      </a:pPr>
                      <a:r>
                        <a:rPr lang="en-US" sz="1600" dirty="0">
                          <a:effectLst/>
                          <a:cs typeface="+mj-cs"/>
                        </a:rPr>
                        <a:t>Limit on Dose from Public Exposure</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tc>
                  <a:txBody>
                    <a:bodyPr/>
                    <a:lstStyle/>
                    <a:p>
                      <a:pPr algn="ctr" rtl="1">
                        <a:lnSpc>
                          <a:spcPct val="107000"/>
                        </a:lnSpc>
                        <a:spcAft>
                          <a:spcPts val="0"/>
                        </a:spcAft>
                        <a:tabLst>
                          <a:tab pos="1967865" algn="l"/>
                        </a:tabLst>
                      </a:pPr>
                      <a:r>
                        <a:rPr lang="en-US" sz="1600" dirty="0">
                          <a:effectLst/>
                          <a:cs typeface="+mj-cs"/>
                        </a:rPr>
                        <a:t>Limit on Dose from Occupational Exposure</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tc>
                  <a:txBody>
                    <a:bodyPr/>
                    <a:lstStyle/>
                    <a:p>
                      <a:pPr algn="ctr" rtl="1">
                        <a:lnSpc>
                          <a:spcPct val="107000"/>
                        </a:lnSpc>
                        <a:spcAft>
                          <a:spcPts val="0"/>
                        </a:spcAft>
                        <a:tabLst>
                          <a:tab pos="1967865" algn="l"/>
                        </a:tabLst>
                      </a:pPr>
                      <a:r>
                        <a:rPr lang="en-US" sz="1600" dirty="0">
                          <a:effectLst/>
                          <a:cs typeface="+mj-cs"/>
                        </a:rPr>
                        <a:t>Type of Dose Limit</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extLst>
                  <a:ext uri="{0D108BD9-81ED-4DB2-BD59-A6C34878D82A}">
                    <a16:rowId xmlns="" xmlns:a16="http://schemas.microsoft.com/office/drawing/2014/main" val="2957847202"/>
                  </a:ext>
                </a:extLst>
              </a:tr>
              <a:tr h="856661">
                <a:tc>
                  <a:txBody>
                    <a:bodyPr/>
                    <a:lstStyle/>
                    <a:p>
                      <a:pPr algn="just">
                        <a:lnSpc>
                          <a:spcPct val="106000"/>
                        </a:lnSpc>
                        <a:spcAft>
                          <a:spcPts val="0"/>
                        </a:spcAft>
                        <a:tabLst>
                          <a:tab pos="1967865" algn="l"/>
                        </a:tabLst>
                      </a:pPr>
                      <a:r>
                        <a:rPr lang="en-US" sz="1600" u="sng" kern="1200" dirty="0">
                          <a:solidFill>
                            <a:srgbClr val="000000"/>
                          </a:solidFill>
                          <a:effectLst/>
                          <a:latin typeface="Times New Roman" panose="02020603050405020304" pitchFamily="18" charset="0"/>
                          <a:ea typeface="+mn-ea"/>
                        </a:rPr>
                        <a:t>15 </a:t>
                      </a:r>
                      <a:r>
                        <a:rPr lang="en-US" sz="1600" u="sng" kern="1200" dirty="0" err="1">
                          <a:solidFill>
                            <a:srgbClr val="000000"/>
                          </a:solidFill>
                          <a:effectLst/>
                          <a:latin typeface="Times New Roman" panose="02020603050405020304" pitchFamily="18" charset="0"/>
                          <a:ea typeface="+mn-ea"/>
                        </a:rPr>
                        <a:t>mSv</a:t>
                      </a:r>
                      <a:r>
                        <a:rPr lang="en-US" sz="1600" u="sng" kern="1200" dirty="0">
                          <a:solidFill>
                            <a:srgbClr val="000000"/>
                          </a:solidFill>
                          <a:effectLst/>
                          <a:latin typeface="Times New Roman" panose="02020603050405020304" pitchFamily="18" charset="0"/>
                          <a:ea typeface="+mn-ea"/>
                        </a:rPr>
                        <a:t> </a:t>
                      </a:r>
                      <a:r>
                        <a:rPr lang="en-US" sz="1600" kern="1200" dirty="0">
                          <a:solidFill>
                            <a:srgbClr val="000000"/>
                          </a:solidFill>
                          <a:effectLst/>
                          <a:latin typeface="Times New Roman" panose="02020603050405020304" pitchFamily="18" charset="0"/>
                          <a:ea typeface="+mn-ea"/>
                        </a:rPr>
                        <a:t>in a year</a:t>
                      </a:r>
                      <a:endParaRPr lang="en-US" sz="1600" b="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95000"/>
                      </a:schemeClr>
                    </a:solidFill>
                  </a:tcPr>
                </a:tc>
                <a:tc>
                  <a:txBody>
                    <a:bodyPr/>
                    <a:lstStyle/>
                    <a:p>
                      <a:pPr algn="l" rtl="0">
                        <a:lnSpc>
                          <a:spcPct val="107000"/>
                        </a:lnSpc>
                        <a:spcAft>
                          <a:spcPts val="800"/>
                        </a:spcAft>
                        <a:tabLst>
                          <a:tab pos="987425" algn="l"/>
                        </a:tabLst>
                      </a:pPr>
                      <a:r>
                        <a:rPr lang="en-US" sz="1600" b="1" u="sng" kern="1200" dirty="0">
                          <a:solidFill>
                            <a:srgbClr val="000000"/>
                          </a:solidFill>
                          <a:effectLst/>
                          <a:latin typeface="Times New Roman" panose="02020603050405020304" pitchFamily="18" charset="0"/>
                          <a:ea typeface="+mn-ea"/>
                          <a:cs typeface="Arial" panose="020B0604020202020204" pitchFamily="34" charset="0"/>
                        </a:rPr>
                        <a:t>20 </a:t>
                      </a:r>
                      <a:r>
                        <a:rPr lang="en-US" sz="1600" b="1" u="sng" kern="1200" dirty="0" err="1">
                          <a:solidFill>
                            <a:srgbClr val="000000"/>
                          </a:solidFill>
                          <a:effectLst/>
                          <a:latin typeface="Times New Roman" panose="02020603050405020304" pitchFamily="18" charset="0"/>
                          <a:ea typeface="+mn-ea"/>
                          <a:cs typeface="Arial" panose="020B0604020202020204" pitchFamily="34" charset="0"/>
                        </a:rPr>
                        <a:t>mSv</a:t>
                      </a:r>
                      <a:r>
                        <a:rPr lang="en-US" sz="1600" b="1" u="sng" kern="1200" dirty="0">
                          <a:solidFill>
                            <a:srgbClr val="000000"/>
                          </a:solidFill>
                          <a:effectLst/>
                          <a:latin typeface="Times New Roman" panose="02020603050405020304" pitchFamily="18" charset="0"/>
                          <a:ea typeface="+mn-ea"/>
                          <a:cs typeface="Arial" panose="020B0604020202020204" pitchFamily="34" charset="0"/>
                        </a:rPr>
                        <a:t> </a:t>
                      </a:r>
                      <a:r>
                        <a:rPr lang="en-US" sz="1600" b="1" kern="1200" dirty="0">
                          <a:solidFill>
                            <a:srgbClr val="000000"/>
                          </a:solidFill>
                          <a:effectLst/>
                          <a:latin typeface="Times New Roman" panose="02020603050405020304" pitchFamily="18" charset="0"/>
                          <a:ea typeface="+mn-ea"/>
                          <a:cs typeface="Arial" panose="020B0604020202020204" pitchFamily="34" charset="0"/>
                        </a:rPr>
                        <a:t>per year,</a:t>
                      </a:r>
                    </a:p>
                    <a:p>
                      <a:pPr algn="l" rtl="0">
                        <a:lnSpc>
                          <a:spcPct val="107000"/>
                        </a:lnSpc>
                        <a:spcAft>
                          <a:spcPts val="800"/>
                        </a:spcAft>
                        <a:tabLst>
                          <a:tab pos="987425" algn="l"/>
                        </a:tabLst>
                      </a:pPr>
                      <a:r>
                        <a:rPr lang="en-US" sz="1600" b="1" kern="1200" dirty="0">
                          <a:solidFill>
                            <a:srgbClr val="000000"/>
                          </a:solidFill>
                          <a:effectLst/>
                          <a:latin typeface="Times New Roman" panose="02020603050405020304" pitchFamily="18" charset="0"/>
                          <a:ea typeface="+mn-ea"/>
                          <a:cs typeface="Arial" panose="020B0604020202020204" pitchFamily="34" charset="0"/>
                        </a:rPr>
                        <a:t> with no single year exceeding </a:t>
                      </a:r>
                      <a:r>
                        <a:rPr lang="en-US" sz="1600" b="1" u="sng" kern="1200" dirty="0">
                          <a:solidFill>
                            <a:srgbClr val="000000"/>
                          </a:solidFill>
                          <a:effectLst/>
                          <a:latin typeface="Times New Roman" panose="02020603050405020304" pitchFamily="18" charset="0"/>
                          <a:ea typeface="+mn-ea"/>
                          <a:cs typeface="Arial" panose="020B0604020202020204" pitchFamily="34" charset="0"/>
                        </a:rPr>
                        <a:t>50 </a:t>
                      </a:r>
                      <a:r>
                        <a:rPr lang="en-US" sz="1600" b="1" u="sng" kern="1200" dirty="0" err="1">
                          <a:solidFill>
                            <a:srgbClr val="000000"/>
                          </a:solidFill>
                          <a:effectLst/>
                          <a:latin typeface="Times New Roman" panose="02020603050405020304" pitchFamily="18" charset="0"/>
                          <a:ea typeface="+mn-ea"/>
                          <a:cs typeface="Arial" panose="020B0604020202020204" pitchFamily="34" charset="0"/>
                        </a:rPr>
                        <a:t>mSv</a:t>
                      </a:r>
                      <a:endParaRPr lang="en-US" sz="1600" u="sng"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algn="ctr" rtl="0">
                        <a:lnSpc>
                          <a:spcPct val="107000"/>
                        </a:lnSpc>
                        <a:spcAft>
                          <a:spcPts val="800"/>
                        </a:spcAft>
                        <a:tabLst>
                          <a:tab pos="987425" algn="l"/>
                        </a:tabLst>
                      </a:pPr>
                      <a:r>
                        <a:rPr lang="en-US" sz="1600" b="1" kern="1200" dirty="0">
                          <a:solidFill>
                            <a:srgbClr val="000000"/>
                          </a:solidFill>
                          <a:effectLst/>
                          <a:latin typeface="Times New Roman" panose="02020603050405020304" pitchFamily="18" charset="0"/>
                          <a:ea typeface="+mn-ea"/>
                          <a:cs typeface="Arial" panose="020B0604020202020204" pitchFamily="34" charset="0"/>
                        </a:rPr>
                        <a:t>Equivalent Dose to the </a:t>
                      </a:r>
                      <a:r>
                        <a:rPr lang="en-US" sz="1600" b="1" kern="1200" dirty="0">
                          <a:solidFill>
                            <a:srgbClr val="FF0000"/>
                          </a:solidFill>
                          <a:effectLst/>
                          <a:latin typeface="Times New Roman" panose="02020603050405020304" pitchFamily="18" charset="0"/>
                          <a:ea typeface="+mn-ea"/>
                          <a:cs typeface="Arial" panose="020B0604020202020204" pitchFamily="34" charset="0"/>
                        </a:rPr>
                        <a:t>Lens of the Eye</a:t>
                      </a:r>
                      <a:endParaRPr lang="en-US"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20000"/>
                        <a:lumOff val="80000"/>
                      </a:schemeClr>
                    </a:solidFill>
                  </a:tcPr>
                </a:tc>
                <a:extLst>
                  <a:ext uri="{0D108BD9-81ED-4DB2-BD59-A6C34878D82A}">
                    <a16:rowId xmlns="" xmlns:a16="http://schemas.microsoft.com/office/drawing/2014/main" val="4106361295"/>
                  </a:ext>
                </a:extLst>
              </a:tr>
            </a:tbl>
          </a:graphicData>
        </a:graphic>
      </p:graphicFrame>
      <p:sp>
        <p:nvSpPr>
          <p:cNvPr id="11" name="Rectangle 10"/>
          <p:cNvSpPr/>
          <p:nvPr/>
        </p:nvSpPr>
        <p:spPr>
          <a:xfrm>
            <a:off x="416496" y="779523"/>
            <a:ext cx="7070983" cy="463397"/>
          </a:xfrm>
          <a:prstGeom prst="rect">
            <a:avLst/>
          </a:prstGeom>
        </p:spPr>
        <p:txBody>
          <a:bodyPr wrap="square">
            <a:spAutoFit/>
          </a:bodyPr>
          <a:lstStyle/>
          <a:p>
            <a:pPr algn="justLow">
              <a:lnSpc>
                <a:spcPct val="150000"/>
              </a:lnSpc>
              <a:spcAft>
                <a:spcPts val="800"/>
              </a:spcAft>
            </a:pP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Dose Limits Recommended by ICRP</a:t>
            </a:r>
            <a:endParaRPr lang="en-US" b="1" dirty="0">
              <a:solidFill>
                <a:srgbClr val="000099"/>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177454823"/>
              </p:ext>
            </p:extLst>
          </p:nvPr>
        </p:nvGraphicFramePr>
        <p:xfrm>
          <a:off x="560512" y="1405501"/>
          <a:ext cx="8664451" cy="2373249"/>
        </p:xfrm>
        <a:graphic>
          <a:graphicData uri="http://schemas.openxmlformats.org/drawingml/2006/table">
            <a:tbl>
              <a:tblPr rtl="1" firstRow="1" firstCol="1" bandRow="1">
                <a:tableStyleId>{5C22544A-7EE6-4342-B048-85BDC9FD1C3A}</a:tableStyleId>
              </a:tblPr>
              <a:tblGrid>
                <a:gridCol w="3332301">
                  <a:extLst>
                    <a:ext uri="{9D8B030D-6E8A-4147-A177-3AD203B41FA5}">
                      <a16:colId xmlns="" xmlns:a16="http://schemas.microsoft.com/office/drawing/2014/main" val="2355148106"/>
                    </a:ext>
                  </a:extLst>
                </a:gridCol>
                <a:gridCol w="3333338">
                  <a:extLst>
                    <a:ext uri="{9D8B030D-6E8A-4147-A177-3AD203B41FA5}">
                      <a16:colId xmlns="" xmlns:a16="http://schemas.microsoft.com/office/drawing/2014/main" val="2251532431"/>
                    </a:ext>
                  </a:extLst>
                </a:gridCol>
                <a:gridCol w="1998812">
                  <a:extLst>
                    <a:ext uri="{9D8B030D-6E8A-4147-A177-3AD203B41FA5}">
                      <a16:colId xmlns="" xmlns:a16="http://schemas.microsoft.com/office/drawing/2014/main" val="403676594"/>
                    </a:ext>
                  </a:extLst>
                </a:gridCol>
              </a:tblGrid>
              <a:tr h="441572">
                <a:tc>
                  <a:txBody>
                    <a:bodyPr/>
                    <a:lstStyle/>
                    <a:p>
                      <a:pPr algn="ctr" rtl="1">
                        <a:lnSpc>
                          <a:spcPct val="107000"/>
                        </a:lnSpc>
                        <a:spcAft>
                          <a:spcPts val="0"/>
                        </a:spcAft>
                        <a:tabLst>
                          <a:tab pos="1967865" algn="l"/>
                        </a:tabLst>
                      </a:pPr>
                      <a:r>
                        <a:rPr lang="en-US" sz="1600" dirty="0">
                          <a:effectLst/>
                          <a:cs typeface="+mj-cs"/>
                        </a:rPr>
                        <a:t>Limit on Dose from Public Exposure</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tc>
                  <a:txBody>
                    <a:bodyPr/>
                    <a:lstStyle/>
                    <a:p>
                      <a:pPr algn="ctr" rtl="1">
                        <a:lnSpc>
                          <a:spcPct val="107000"/>
                        </a:lnSpc>
                        <a:spcAft>
                          <a:spcPts val="0"/>
                        </a:spcAft>
                        <a:tabLst>
                          <a:tab pos="1967865" algn="l"/>
                        </a:tabLst>
                      </a:pPr>
                      <a:r>
                        <a:rPr lang="en-US" sz="1600" dirty="0">
                          <a:effectLst/>
                          <a:cs typeface="+mj-cs"/>
                        </a:rPr>
                        <a:t>Limit on Dose from Occupational Exposure</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tc>
                  <a:txBody>
                    <a:bodyPr/>
                    <a:lstStyle/>
                    <a:p>
                      <a:pPr algn="ctr" rtl="1">
                        <a:lnSpc>
                          <a:spcPct val="107000"/>
                        </a:lnSpc>
                        <a:spcAft>
                          <a:spcPts val="0"/>
                        </a:spcAft>
                        <a:tabLst>
                          <a:tab pos="1967865" algn="l"/>
                        </a:tabLst>
                      </a:pPr>
                      <a:r>
                        <a:rPr lang="en-US" sz="1600" dirty="0">
                          <a:effectLst/>
                          <a:cs typeface="+mj-cs"/>
                        </a:rPr>
                        <a:t>Type of Dose Limit</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extLst>
                  <a:ext uri="{0D108BD9-81ED-4DB2-BD59-A6C34878D82A}">
                    <a16:rowId xmlns="" xmlns:a16="http://schemas.microsoft.com/office/drawing/2014/main" val="2957847202"/>
                  </a:ext>
                </a:extLst>
              </a:tr>
              <a:tr h="1718667">
                <a:tc>
                  <a:txBody>
                    <a:bodyPr/>
                    <a:lstStyle/>
                    <a:p>
                      <a:pPr algn="just">
                        <a:lnSpc>
                          <a:spcPct val="106000"/>
                        </a:lnSpc>
                        <a:spcAft>
                          <a:spcPts val="0"/>
                        </a:spcAft>
                        <a:tabLst>
                          <a:tab pos="1967865" algn="l"/>
                        </a:tabLst>
                      </a:pPr>
                      <a:r>
                        <a:rPr lang="en-US" sz="1600" kern="1200" dirty="0">
                          <a:solidFill>
                            <a:srgbClr val="000000"/>
                          </a:solidFill>
                          <a:effectLst/>
                          <a:latin typeface="Times New Roman" panose="02020603050405020304" pitchFamily="18" charset="0"/>
                          <a:ea typeface="+mn-ea"/>
                        </a:rPr>
                        <a:t>1 </a:t>
                      </a:r>
                      <a:r>
                        <a:rPr lang="en-US" sz="1600" kern="1200" dirty="0" err="1">
                          <a:solidFill>
                            <a:srgbClr val="000000"/>
                          </a:solidFill>
                          <a:effectLst/>
                          <a:latin typeface="Times New Roman" panose="02020603050405020304" pitchFamily="18" charset="0"/>
                          <a:ea typeface="+mn-ea"/>
                        </a:rPr>
                        <a:t>mSv</a:t>
                      </a:r>
                      <a:r>
                        <a:rPr lang="en-US" sz="1600" kern="1200" dirty="0">
                          <a:solidFill>
                            <a:srgbClr val="000000"/>
                          </a:solidFill>
                          <a:effectLst/>
                          <a:latin typeface="Times New Roman" panose="02020603050405020304" pitchFamily="18" charset="0"/>
                          <a:ea typeface="+mn-ea"/>
                        </a:rPr>
                        <a:t> </a:t>
                      </a:r>
                      <a:r>
                        <a:rPr lang="en-US" sz="1600" b="0" kern="1200" dirty="0">
                          <a:solidFill>
                            <a:srgbClr val="000000"/>
                          </a:solidFill>
                          <a:effectLst/>
                          <a:latin typeface="Times New Roman" panose="02020603050405020304" pitchFamily="18" charset="0"/>
                          <a:ea typeface="+mn-ea"/>
                        </a:rPr>
                        <a:t>in a year. In special circumstances, a higher value could be allowed in a single year, provided that the average over 5 years does not exceed</a:t>
                      </a:r>
                      <a:r>
                        <a:rPr lang="en-US" sz="1600" kern="1200" dirty="0">
                          <a:solidFill>
                            <a:srgbClr val="000000"/>
                          </a:solidFill>
                          <a:effectLst/>
                          <a:latin typeface="Times New Roman" panose="02020603050405020304" pitchFamily="18" charset="0"/>
                          <a:ea typeface="+mn-ea"/>
                        </a:rPr>
                        <a:t> 1 </a:t>
                      </a:r>
                      <a:r>
                        <a:rPr lang="en-US" sz="1600" kern="1200" dirty="0" err="1">
                          <a:solidFill>
                            <a:srgbClr val="000000"/>
                          </a:solidFill>
                          <a:effectLst/>
                          <a:latin typeface="Times New Roman" panose="02020603050405020304" pitchFamily="18" charset="0"/>
                          <a:ea typeface="+mn-ea"/>
                        </a:rPr>
                        <a:t>mSv</a:t>
                      </a:r>
                      <a:r>
                        <a:rPr lang="en-US" sz="1600" kern="1200" dirty="0">
                          <a:solidFill>
                            <a:srgbClr val="000000"/>
                          </a:solidFill>
                          <a:effectLst/>
                          <a:latin typeface="Times New Roman" panose="02020603050405020304" pitchFamily="18" charset="0"/>
                          <a:ea typeface="+mn-ea"/>
                        </a:rPr>
                        <a:t> </a:t>
                      </a:r>
                      <a:r>
                        <a:rPr lang="en-US" sz="1600" b="0" kern="1200" dirty="0">
                          <a:solidFill>
                            <a:srgbClr val="000000"/>
                          </a:solidFill>
                          <a:effectLst/>
                          <a:latin typeface="Times New Roman" panose="02020603050405020304" pitchFamily="18" charset="0"/>
                          <a:ea typeface="+mn-ea"/>
                        </a:rPr>
                        <a:t>per year</a:t>
                      </a:r>
                      <a:endParaRPr lang="en-US" sz="1600" b="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95000"/>
                      </a:schemeClr>
                    </a:solidFill>
                  </a:tcPr>
                </a:tc>
                <a:tc>
                  <a:txBody>
                    <a:bodyPr/>
                    <a:lstStyle/>
                    <a:p>
                      <a:pPr algn="l" rtl="0">
                        <a:lnSpc>
                          <a:spcPct val="100000"/>
                        </a:lnSpc>
                        <a:spcAft>
                          <a:spcPts val="800"/>
                        </a:spcAft>
                        <a:tabLst>
                          <a:tab pos="987425" algn="l"/>
                        </a:tabLst>
                      </a:pPr>
                      <a:r>
                        <a:rPr lang="en-US" sz="1600" b="1" kern="1200" dirty="0">
                          <a:solidFill>
                            <a:srgbClr val="000000"/>
                          </a:solidFill>
                          <a:effectLst/>
                          <a:latin typeface="Times New Roman" panose="02020603050405020304" pitchFamily="18" charset="0"/>
                          <a:ea typeface="+mn-ea"/>
                          <a:cs typeface="Arial" panose="020B0604020202020204" pitchFamily="34" charset="0"/>
                        </a:rPr>
                        <a:t>20 </a:t>
                      </a:r>
                      <a:r>
                        <a:rPr lang="en-US" sz="1600" b="1" kern="1200" dirty="0" err="1">
                          <a:solidFill>
                            <a:srgbClr val="000000"/>
                          </a:solidFill>
                          <a:effectLst/>
                          <a:latin typeface="Times New Roman" panose="02020603050405020304" pitchFamily="18" charset="0"/>
                          <a:ea typeface="+mn-ea"/>
                          <a:cs typeface="Arial" panose="020B0604020202020204" pitchFamily="34" charset="0"/>
                        </a:rPr>
                        <a:t>mSv</a:t>
                      </a:r>
                      <a:r>
                        <a:rPr lang="en-US" sz="1600" b="1" kern="1200" dirty="0">
                          <a:solidFill>
                            <a:srgbClr val="000000"/>
                          </a:solidFill>
                          <a:effectLst/>
                          <a:latin typeface="Times New Roman" panose="02020603050405020304" pitchFamily="18" charset="0"/>
                          <a:ea typeface="+mn-ea"/>
                          <a:cs typeface="Arial" panose="020B0604020202020204" pitchFamily="34" charset="0"/>
                        </a:rPr>
                        <a:t> </a:t>
                      </a:r>
                      <a:r>
                        <a:rPr lang="en-US" sz="1600" kern="1200" dirty="0">
                          <a:solidFill>
                            <a:srgbClr val="000000"/>
                          </a:solidFill>
                          <a:effectLst/>
                          <a:latin typeface="Times New Roman" panose="02020603050405020304" pitchFamily="18" charset="0"/>
                          <a:ea typeface="+mn-ea"/>
                          <a:cs typeface="Arial" panose="020B0604020202020204" pitchFamily="34" charset="0"/>
                        </a:rPr>
                        <a:t>per year</a:t>
                      </a:r>
                    </a:p>
                    <a:p>
                      <a:pPr algn="l" rtl="0">
                        <a:lnSpc>
                          <a:spcPct val="100000"/>
                        </a:lnSpc>
                        <a:spcAft>
                          <a:spcPts val="800"/>
                        </a:spcAft>
                        <a:tabLst>
                          <a:tab pos="987425" algn="l"/>
                        </a:tabLst>
                      </a:pPr>
                      <a:r>
                        <a:rPr lang="en-US" sz="1600" kern="1200" dirty="0">
                          <a:solidFill>
                            <a:srgbClr val="000000"/>
                          </a:solidFill>
                          <a:effectLst/>
                          <a:latin typeface="Times New Roman" panose="02020603050405020304" pitchFamily="18" charset="0"/>
                          <a:ea typeface="+mn-ea"/>
                          <a:cs typeface="Arial" panose="020B0604020202020204" pitchFamily="34" charset="0"/>
                        </a:rPr>
                        <a:t> </a:t>
                      </a:r>
                      <a:r>
                        <a:rPr lang="en-US" sz="1600" strike="sngStrike" kern="1200" dirty="0">
                          <a:solidFill>
                            <a:srgbClr val="000000"/>
                          </a:solidFill>
                          <a:effectLst/>
                          <a:latin typeface="Times New Roman" panose="02020603050405020304" pitchFamily="18" charset="0"/>
                          <a:ea typeface="+mn-ea"/>
                          <a:cs typeface="Arial" panose="020B0604020202020204" pitchFamily="34" charset="0"/>
                        </a:rPr>
                        <a:t>with no single year exceeding </a:t>
                      </a:r>
                      <a:r>
                        <a:rPr lang="en-US" sz="1600" b="1" strike="sngStrike" kern="1200" dirty="0">
                          <a:solidFill>
                            <a:srgbClr val="000000"/>
                          </a:solidFill>
                          <a:effectLst/>
                          <a:latin typeface="Times New Roman" panose="02020603050405020304" pitchFamily="18" charset="0"/>
                          <a:ea typeface="+mn-ea"/>
                          <a:cs typeface="Arial" panose="020B0604020202020204" pitchFamily="34" charset="0"/>
                        </a:rPr>
                        <a:t>50 </a:t>
                      </a:r>
                      <a:r>
                        <a:rPr lang="en-US" sz="1600" b="1" strike="sngStrike" kern="1200" dirty="0" err="1">
                          <a:solidFill>
                            <a:srgbClr val="000000"/>
                          </a:solidFill>
                          <a:effectLst/>
                          <a:latin typeface="Times New Roman" panose="02020603050405020304" pitchFamily="18" charset="0"/>
                          <a:ea typeface="+mn-ea"/>
                          <a:cs typeface="Arial" panose="020B0604020202020204" pitchFamily="34" charset="0"/>
                        </a:rPr>
                        <a:t>mSv</a:t>
                      </a:r>
                      <a:endParaRPr lang="en-US" sz="1600" b="1" strike="sngStrike" kern="1200" dirty="0">
                        <a:solidFill>
                          <a:srgbClr val="000000"/>
                        </a:solidFill>
                        <a:effectLst/>
                        <a:latin typeface="Times New Roman" panose="02020603050405020304" pitchFamily="18" charset="0"/>
                        <a:ea typeface="+mn-ea"/>
                        <a:cs typeface="Arial" panose="020B0604020202020204" pitchFamily="34" charset="0"/>
                      </a:endParaRPr>
                    </a:p>
                    <a:p>
                      <a:pPr algn="l" rtl="0">
                        <a:lnSpc>
                          <a:spcPct val="100000"/>
                        </a:lnSpc>
                        <a:spcAft>
                          <a:spcPts val="800"/>
                        </a:spcAft>
                        <a:tabLst>
                          <a:tab pos="987425" algn="l"/>
                        </a:tabLst>
                      </a:pPr>
                      <a:endParaRPr lang="en-US" sz="100" b="1"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tabLst>
                          <a:tab pos="987425" algn="l"/>
                        </a:tabLst>
                      </a:pPr>
                      <a:r>
                        <a:rPr lang="en-US" sz="1600" kern="1200" dirty="0">
                          <a:solidFill>
                            <a:srgbClr val="000000"/>
                          </a:solidFill>
                          <a:effectLst/>
                          <a:latin typeface="Times New Roman" panose="02020603050405020304" pitchFamily="18" charset="0"/>
                          <a:ea typeface="+mn-ea"/>
                          <a:cs typeface="Arial" panose="020B0604020202020204" pitchFamily="34" charset="0"/>
                        </a:rPr>
                        <a:t>After a worker declares a pregnancy, the dose to the embryo/fetus should not exceed about </a:t>
                      </a:r>
                      <a:r>
                        <a:rPr lang="en-US" sz="1600" b="1" kern="1200" dirty="0">
                          <a:solidFill>
                            <a:srgbClr val="000000"/>
                          </a:solidFill>
                          <a:effectLst/>
                          <a:latin typeface="Times New Roman" panose="02020603050405020304" pitchFamily="18" charset="0"/>
                          <a:ea typeface="+mn-ea"/>
                          <a:cs typeface="Arial" panose="020B0604020202020204" pitchFamily="34" charset="0"/>
                        </a:rPr>
                        <a:t>1 </a:t>
                      </a:r>
                      <a:r>
                        <a:rPr lang="en-US" sz="1600" b="1" kern="1200" dirty="0" err="1">
                          <a:solidFill>
                            <a:srgbClr val="000000"/>
                          </a:solidFill>
                          <a:effectLst/>
                          <a:latin typeface="Times New Roman" panose="02020603050405020304" pitchFamily="18" charset="0"/>
                          <a:ea typeface="+mn-ea"/>
                          <a:cs typeface="Arial" panose="020B0604020202020204" pitchFamily="34" charset="0"/>
                        </a:rPr>
                        <a:t>mSv</a:t>
                      </a:r>
                      <a:r>
                        <a:rPr lang="en-US" sz="1600" b="1" kern="1200" dirty="0">
                          <a:solidFill>
                            <a:srgbClr val="000000"/>
                          </a:solidFill>
                          <a:effectLst/>
                          <a:latin typeface="Times New Roman" panose="02020603050405020304" pitchFamily="18" charset="0"/>
                          <a:ea typeface="+mn-ea"/>
                          <a:cs typeface="Arial" panose="020B0604020202020204" pitchFamily="34" charset="0"/>
                        </a:rPr>
                        <a:t> </a:t>
                      </a:r>
                      <a:r>
                        <a:rPr lang="en-US" sz="1600" kern="1200" dirty="0">
                          <a:solidFill>
                            <a:srgbClr val="000000"/>
                          </a:solidFill>
                          <a:effectLst/>
                          <a:latin typeface="Times New Roman" panose="02020603050405020304" pitchFamily="18" charset="0"/>
                          <a:ea typeface="+mn-ea"/>
                          <a:cs typeface="Arial" panose="020B0604020202020204" pitchFamily="34" charset="0"/>
                        </a:rPr>
                        <a:t>during the remainder of the pregnancy</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algn="ctr" rtl="0">
                        <a:lnSpc>
                          <a:spcPct val="107000"/>
                        </a:lnSpc>
                        <a:spcAft>
                          <a:spcPts val="800"/>
                        </a:spcAft>
                        <a:tabLst>
                          <a:tab pos="987425" algn="l"/>
                        </a:tabLst>
                      </a:pPr>
                      <a:r>
                        <a:rPr lang="en-US" sz="1600" b="1" kern="1200" dirty="0">
                          <a:solidFill>
                            <a:srgbClr val="FF0000"/>
                          </a:solidFill>
                          <a:effectLst/>
                          <a:latin typeface="Times New Roman" panose="02020603050405020304" pitchFamily="18" charset="0"/>
                          <a:ea typeface="+mn-ea"/>
                          <a:cs typeface="Arial" panose="020B0604020202020204" pitchFamily="34" charset="0"/>
                        </a:rPr>
                        <a:t>Effective Dose</a:t>
                      </a:r>
                      <a:endParaRPr lang="en-US"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20000"/>
                        <a:lumOff val="80000"/>
                      </a:schemeClr>
                    </a:solidFill>
                  </a:tcPr>
                </a:tc>
                <a:extLst>
                  <a:ext uri="{0D108BD9-81ED-4DB2-BD59-A6C34878D82A}">
                    <a16:rowId xmlns="" xmlns:a16="http://schemas.microsoft.com/office/drawing/2014/main" val="4106361295"/>
                  </a:ext>
                </a:extLst>
              </a:tr>
            </a:tbl>
          </a:graphicData>
        </a:graphic>
      </p:graphicFrame>
      <p:sp>
        <p:nvSpPr>
          <p:cNvPr id="13" name="Rectangle 12"/>
          <p:cNvSpPr/>
          <p:nvPr/>
        </p:nvSpPr>
        <p:spPr>
          <a:xfrm>
            <a:off x="416496" y="324839"/>
            <a:ext cx="4392488" cy="400110"/>
          </a:xfrm>
          <a:prstGeom prst="rect">
            <a:avLst/>
          </a:prstGeom>
        </p:spPr>
        <p:txBody>
          <a:bodyPr wrap="square">
            <a:spAutoFit/>
          </a:bodyPr>
          <a:lstStyle/>
          <a:p>
            <a:r>
              <a:rPr lang="en-US" sz="2000" b="1" dirty="0">
                <a:solidFill>
                  <a:srgbClr val="000099"/>
                </a:solidFill>
                <a:latin typeface="Andalus" panose="02020603050405020304" pitchFamily="18" charset="-78"/>
                <a:cs typeface="Andalus" panose="02020603050405020304" pitchFamily="18" charset="-78"/>
              </a:rPr>
              <a:t>LECTURE  TEN  :   Dose limits</a:t>
            </a:r>
            <a:endParaRPr lang="ar-IQ" dirty="0">
              <a:solidFill>
                <a:srgbClr val="000099"/>
              </a:solidFill>
            </a:endParaRPr>
          </a:p>
        </p:txBody>
      </p:sp>
      <p:sp>
        <p:nvSpPr>
          <p:cNvPr id="3" name="Rectangle 2"/>
          <p:cNvSpPr/>
          <p:nvPr/>
        </p:nvSpPr>
        <p:spPr>
          <a:xfrm>
            <a:off x="1064568" y="3058464"/>
            <a:ext cx="989373" cy="307777"/>
          </a:xfrm>
          <a:prstGeom prst="rect">
            <a:avLst/>
          </a:prstGeom>
        </p:spPr>
        <p:txBody>
          <a:bodyPr wrap="none">
            <a:spAutoFit/>
          </a:bodyPr>
          <a:lstStyle/>
          <a:p>
            <a:r>
              <a:rPr lang="ar-IQ" sz="1400" dirty="0"/>
              <a:t>الجرعة الفعالة</a:t>
            </a:r>
          </a:p>
        </p:txBody>
      </p:sp>
      <p:sp>
        <p:nvSpPr>
          <p:cNvPr id="4" name="Rectangle 3"/>
          <p:cNvSpPr/>
          <p:nvPr/>
        </p:nvSpPr>
        <p:spPr>
          <a:xfrm>
            <a:off x="4083060" y="1960263"/>
            <a:ext cx="1619354" cy="307777"/>
          </a:xfrm>
          <a:prstGeom prst="rect">
            <a:avLst/>
          </a:prstGeom>
        </p:spPr>
        <p:txBody>
          <a:bodyPr wrap="none">
            <a:spAutoFit/>
          </a:bodyPr>
          <a:lstStyle/>
          <a:p>
            <a:r>
              <a:rPr lang="ar-IQ" sz="1400" dirty="0"/>
              <a:t>20 ملي سيفرت في السنة</a:t>
            </a:r>
          </a:p>
        </p:txBody>
      </p:sp>
      <p:sp>
        <p:nvSpPr>
          <p:cNvPr id="5" name="Rectangle 4"/>
          <p:cNvSpPr/>
          <p:nvPr/>
        </p:nvSpPr>
        <p:spPr>
          <a:xfrm>
            <a:off x="2554874" y="2533485"/>
            <a:ext cx="2818400" cy="307777"/>
          </a:xfrm>
          <a:prstGeom prst="rect">
            <a:avLst/>
          </a:prstGeom>
        </p:spPr>
        <p:txBody>
          <a:bodyPr wrap="none">
            <a:spAutoFit/>
          </a:bodyPr>
          <a:lstStyle/>
          <a:p>
            <a:r>
              <a:rPr lang="ar-IQ" sz="1400" dirty="0"/>
              <a:t>الحوامل يجب ألا تتجاوز جرعة 1 ملي سيفرت</a:t>
            </a:r>
          </a:p>
        </p:txBody>
      </p:sp>
      <p:sp>
        <p:nvSpPr>
          <p:cNvPr id="6" name="Rectangle 5"/>
          <p:cNvSpPr/>
          <p:nvPr/>
        </p:nvSpPr>
        <p:spPr>
          <a:xfrm>
            <a:off x="3414083" y="1080114"/>
            <a:ext cx="1959191" cy="307777"/>
          </a:xfrm>
          <a:prstGeom prst="rect">
            <a:avLst/>
          </a:prstGeom>
        </p:spPr>
        <p:txBody>
          <a:bodyPr wrap="none">
            <a:spAutoFit/>
          </a:bodyPr>
          <a:lstStyle/>
          <a:p>
            <a:r>
              <a:rPr lang="ar-IQ" sz="1400" dirty="0"/>
              <a:t>حد الجرعة من التعرض المهني</a:t>
            </a:r>
          </a:p>
        </p:txBody>
      </p:sp>
      <p:sp>
        <p:nvSpPr>
          <p:cNvPr id="9" name="Rectangle 8"/>
          <p:cNvSpPr/>
          <p:nvPr/>
        </p:nvSpPr>
        <p:spPr>
          <a:xfrm>
            <a:off x="6453673" y="1090111"/>
            <a:ext cx="1842171" cy="307777"/>
          </a:xfrm>
          <a:prstGeom prst="rect">
            <a:avLst/>
          </a:prstGeom>
        </p:spPr>
        <p:txBody>
          <a:bodyPr wrap="none">
            <a:spAutoFit/>
          </a:bodyPr>
          <a:lstStyle/>
          <a:p>
            <a:r>
              <a:rPr lang="ar-IQ" sz="1400" dirty="0"/>
              <a:t>حد الجرعة من التعرض العام</a:t>
            </a:r>
          </a:p>
        </p:txBody>
      </p:sp>
      <p:sp>
        <p:nvSpPr>
          <p:cNvPr id="14" name="Rectangle 13"/>
          <p:cNvSpPr/>
          <p:nvPr/>
        </p:nvSpPr>
        <p:spPr>
          <a:xfrm>
            <a:off x="5809825" y="3377854"/>
            <a:ext cx="3508746" cy="646331"/>
          </a:xfrm>
          <a:prstGeom prst="rect">
            <a:avLst/>
          </a:prstGeom>
        </p:spPr>
        <p:txBody>
          <a:bodyPr wrap="square">
            <a:spAutoFit/>
          </a:bodyPr>
          <a:lstStyle/>
          <a:p>
            <a:pPr algn="r"/>
            <a:r>
              <a:rPr lang="ar-IQ" sz="1200" dirty="0"/>
              <a:t>1 ملي سيفرت في السنة. </a:t>
            </a:r>
          </a:p>
          <a:p>
            <a:pPr algn="r"/>
            <a:r>
              <a:rPr lang="ar-IQ" sz="1200" dirty="0"/>
              <a:t>في ظروف خاصة ، يمكن السماح بقيمة أعلى في سنة واحدة ، بشرط ألا يتجاوز المتوسط فوق 5 سنوات 1 ملي سيفرت في السنة</a:t>
            </a:r>
          </a:p>
        </p:txBody>
      </p:sp>
      <p:sp>
        <p:nvSpPr>
          <p:cNvPr id="15" name="Rectangle 14"/>
          <p:cNvSpPr/>
          <p:nvPr/>
        </p:nvSpPr>
        <p:spPr>
          <a:xfrm>
            <a:off x="776536" y="5959632"/>
            <a:ext cx="1556836" cy="276999"/>
          </a:xfrm>
          <a:prstGeom prst="rect">
            <a:avLst/>
          </a:prstGeom>
        </p:spPr>
        <p:txBody>
          <a:bodyPr wrap="none">
            <a:spAutoFit/>
          </a:bodyPr>
          <a:lstStyle/>
          <a:p>
            <a:r>
              <a:rPr lang="ar-IQ" sz="1200" dirty="0"/>
              <a:t>الجرعة المكافئة لعدسة العين</a:t>
            </a:r>
          </a:p>
        </p:txBody>
      </p:sp>
    </p:spTree>
    <p:extLst>
      <p:ext uri="{BB962C8B-B14F-4D97-AF65-F5344CB8AC3E}">
        <p14:creationId xmlns:p14="http://schemas.microsoft.com/office/powerpoint/2010/main" val="3308146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726EB37-9E97-4537-889C-B06365F54784}" type="slidenum">
              <a:rPr lang="es-ES" smtClean="0"/>
              <a:pPr>
                <a:defRPr/>
              </a:pPr>
              <a:t>5</a:t>
            </a:fld>
            <a:endParaRPr lang="es-ES"/>
          </a:p>
        </p:txBody>
      </p:sp>
      <p:graphicFrame>
        <p:nvGraphicFramePr>
          <p:cNvPr id="3" name="Table 2"/>
          <p:cNvGraphicFramePr>
            <a:graphicFrameLocks noGrp="1"/>
          </p:cNvGraphicFramePr>
          <p:nvPr>
            <p:extLst>
              <p:ext uri="{D42A27DB-BD31-4B8C-83A1-F6EECF244321}">
                <p14:modId xmlns:p14="http://schemas.microsoft.com/office/powerpoint/2010/main" val="4172943663"/>
              </p:ext>
            </p:extLst>
          </p:nvPr>
        </p:nvGraphicFramePr>
        <p:xfrm>
          <a:off x="451104" y="1683202"/>
          <a:ext cx="8664451" cy="1532437"/>
        </p:xfrm>
        <a:graphic>
          <a:graphicData uri="http://schemas.openxmlformats.org/drawingml/2006/table">
            <a:tbl>
              <a:tblPr rtl="1" firstRow="1" firstCol="1" bandRow="1">
                <a:tableStyleId>{5C22544A-7EE6-4342-B048-85BDC9FD1C3A}</a:tableStyleId>
              </a:tblPr>
              <a:tblGrid>
                <a:gridCol w="2175889">
                  <a:extLst>
                    <a:ext uri="{9D8B030D-6E8A-4147-A177-3AD203B41FA5}">
                      <a16:colId xmlns="" xmlns:a16="http://schemas.microsoft.com/office/drawing/2014/main" val="2355148106"/>
                    </a:ext>
                  </a:extLst>
                </a:gridCol>
                <a:gridCol w="2169868">
                  <a:extLst>
                    <a:ext uri="{9D8B030D-6E8A-4147-A177-3AD203B41FA5}">
                      <a16:colId xmlns="" xmlns:a16="http://schemas.microsoft.com/office/drawing/2014/main" val="2251532431"/>
                    </a:ext>
                  </a:extLst>
                </a:gridCol>
                <a:gridCol w="4318694">
                  <a:extLst>
                    <a:ext uri="{9D8B030D-6E8A-4147-A177-3AD203B41FA5}">
                      <a16:colId xmlns="" xmlns:a16="http://schemas.microsoft.com/office/drawing/2014/main" val="403676594"/>
                    </a:ext>
                  </a:extLst>
                </a:gridCol>
              </a:tblGrid>
              <a:tr h="648072">
                <a:tc>
                  <a:txBody>
                    <a:bodyPr/>
                    <a:lstStyle/>
                    <a:p>
                      <a:pPr algn="ctr" rtl="1">
                        <a:lnSpc>
                          <a:spcPct val="107000"/>
                        </a:lnSpc>
                        <a:spcAft>
                          <a:spcPts val="0"/>
                        </a:spcAft>
                        <a:tabLst>
                          <a:tab pos="1967865" algn="l"/>
                        </a:tabLst>
                      </a:pPr>
                      <a:r>
                        <a:rPr lang="en-US" sz="1600" dirty="0">
                          <a:effectLst/>
                          <a:cs typeface="+mj-cs"/>
                        </a:rPr>
                        <a:t>Limit on Dose from Public Exposure</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tc>
                  <a:txBody>
                    <a:bodyPr/>
                    <a:lstStyle/>
                    <a:p>
                      <a:pPr algn="ctr" rtl="1">
                        <a:lnSpc>
                          <a:spcPct val="107000"/>
                        </a:lnSpc>
                        <a:spcAft>
                          <a:spcPts val="0"/>
                        </a:spcAft>
                        <a:tabLst>
                          <a:tab pos="1967865" algn="l"/>
                        </a:tabLst>
                      </a:pPr>
                      <a:r>
                        <a:rPr lang="en-US" sz="1600" dirty="0">
                          <a:effectLst/>
                          <a:cs typeface="+mj-cs"/>
                        </a:rPr>
                        <a:t>Limit on Dose from Occupational Exposure</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tc>
                  <a:txBody>
                    <a:bodyPr/>
                    <a:lstStyle/>
                    <a:p>
                      <a:pPr algn="ctr" rtl="1">
                        <a:lnSpc>
                          <a:spcPct val="107000"/>
                        </a:lnSpc>
                        <a:spcAft>
                          <a:spcPts val="0"/>
                        </a:spcAft>
                        <a:tabLst>
                          <a:tab pos="1967865" algn="l"/>
                        </a:tabLst>
                      </a:pPr>
                      <a:r>
                        <a:rPr lang="en-US" sz="1600" dirty="0">
                          <a:effectLst/>
                          <a:cs typeface="+mj-cs"/>
                        </a:rPr>
                        <a:t>Type of Dose Limit</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extLst>
                  <a:ext uri="{0D108BD9-81ED-4DB2-BD59-A6C34878D82A}">
                    <a16:rowId xmlns="" xmlns:a16="http://schemas.microsoft.com/office/drawing/2014/main" val="2957847202"/>
                  </a:ext>
                </a:extLst>
              </a:tr>
              <a:tr h="859187">
                <a:tc>
                  <a:txBody>
                    <a:bodyPr/>
                    <a:lstStyle/>
                    <a:p>
                      <a:pPr algn="ctr">
                        <a:lnSpc>
                          <a:spcPct val="106000"/>
                        </a:lnSpc>
                        <a:spcAft>
                          <a:spcPts val="0"/>
                        </a:spcAft>
                        <a:tabLst>
                          <a:tab pos="1967865" algn="l"/>
                        </a:tabLst>
                      </a:pPr>
                      <a:r>
                        <a:rPr lang="en-US" sz="1600" u="sng" kern="1200" dirty="0">
                          <a:solidFill>
                            <a:srgbClr val="000000"/>
                          </a:solidFill>
                          <a:effectLst/>
                          <a:latin typeface="Times New Roman" panose="02020603050405020304" pitchFamily="18" charset="0"/>
                          <a:ea typeface="+mn-ea"/>
                        </a:rPr>
                        <a:t>50  </a:t>
                      </a:r>
                      <a:r>
                        <a:rPr lang="en-US" sz="1600" u="sng" kern="1200" dirty="0" err="1">
                          <a:solidFill>
                            <a:srgbClr val="000000"/>
                          </a:solidFill>
                          <a:effectLst/>
                          <a:latin typeface="Times New Roman" panose="02020603050405020304" pitchFamily="18" charset="0"/>
                          <a:ea typeface="+mn-ea"/>
                        </a:rPr>
                        <a:t>mSv</a:t>
                      </a:r>
                      <a:r>
                        <a:rPr lang="en-US" sz="1600" u="sng" kern="1200" dirty="0">
                          <a:solidFill>
                            <a:srgbClr val="000000"/>
                          </a:solidFill>
                          <a:effectLst/>
                          <a:latin typeface="Times New Roman" panose="02020603050405020304" pitchFamily="18" charset="0"/>
                          <a:ea typeface="+mn-ea"/>
                        </a:rPr>
                        <a:t> </a:t>
                      </a:r>
                      <a:r>
                        <a:rPr lang="en-US" sz="1600" u="none" kern="1200" dirty="0">
                          <a:solidFill>
                            <a:srgbClr val="000000"/>
                          </a:solidFill>
                          <a:effectLst/>
                          <a:latin typeface="Times New Roman" panose="02020603050405020304" pitchFamily="18" charset="0"/>
                          <a:ea typeface="+mn-ea"/>
                        </a:rPr>
                        <a:t>in a year</a:t>
                      </a:r>
                      <a:endParaRPr lang="en-US" sz="1600" b="0" u="none"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95000"/>
                      </a:schemeClr>
                    </a:solidFill>
                  </a:tcPr>
                </a:tc>
                <a:tc>
                  <a:txBody>
                    <a:bodyPr/>
                    <a:lstStyle/>
                    <a:p>
                      <a:pPr algn="ctr" rtl="0">
                        <a:lnSpc>
                          <a:spcPct val="107000"/>
                        </a:lnSpc>
                        <a:spcAft>
                          <a:spcPts val="800"/>
                        </a:spcAft>
                        <a:tabLst>
                          <a:tab pos="987425" algn="l"/>
                        </a:tabLst>
                      </a:pPr>
                      <a:r>
                        <a:rPr lang="en-US" sz="1600" b="1" u="sng" kern="1200" dirty="0">
                          <a:solidFill>
                            <a:srgbClr val="000000"/>
                          </a:solidFill>
                          <a:effectLst/>
                          <a:latin typeface="Times New Roman" panose="02020603050405020304" pitchFamily="18" charset="0"/>
                          <a:ea typeface="+mn-ea"/>
                          <a:cs typeface="Arial" panose="020B0604020202020204" pitchFamily="34" charset="0"/>
                        </a:rPr>
                        <a:t>500 </a:t>
                      </a:r>
                      <a:r>
                        <a:rPr lang="en-US" sz="1600" b="1" u="sng" kern="1200" dirty="0" err="1">
                          <a:solidFill>
                            <a:srgbClr val="000000"/>
                          </a:solidFill>
                          <a:effectLst/>
                          <a:latin typeface="Times New Roman" panose="02020603050405020304" pitchFamily="18" charset="0"/>
                          <a:ea typeface="+mn-ea"/>
                          <a:cs typeface="Arial" panose="020B0604020202020204" pitchFamily="34" charset="0"/>
                        </a:rPr>
                        <a:t>mSv</a:t>
                      </a:r>
                      <a:r>
                        <a:rPr lang="en-US" sz="1600" b="1" u="none" kern="1200" dirty="0">
                          <a:solidFill>
                            <a:srgbClr val="000000"/>
                          </a:solidFill>
                          <a:effectLst/>
                          <a:latin typeface="Times New Roman" panose="02020603050405020304" pitchFamily="18" charset="0"/>
                          <a:ea typeface="+mn-ea"/>
                          <a:cs typeface="Arial" panose="020B0604020202020204" pitchFamily="34" charset="0"/>
                        </a:rPr>
                        <a:t> in a year</a:t>
                      </a:r>
                      <a:endParaRPr lang="en-US" sz="1600" b="1" u="none"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algn="ctr" rtl="0">
                        <a:lnSpc>
                          <a:spcPct val="107000"/>
                        </a:lnSpc>
                        <a:spcAft>
                          <a:spcPts val="800"/>
                        </a:spcAft>
                        <a:tabLst>
                          <a:tab pos="987425" algn="l"/>
                        </a:tabLst>
                      </a:pPr>
                      <a:r>
                        <a:rPr lang="en-US" sz="1600" b="1" kern="1200" dirty="0">
                          <a:solidFill>
                            <a:srgbClr val="000000"/>
                          </a:solidFill>
                          <a:effectLst/>
                          <a:latin typeface="Times New Roman" panose="02020603050405020304" pitchFamily="18" charset="0"/>
                          <a:ea typeface="+mn-ea"/>
                          <a:cs typeface="Arial" panose="020B0604020202020204" pitchFamily="34" charset="0"/>
                        </a:rPr>
                        <a:t>Equivalent Dose to the </a:t>
                      </a:r>
                      <a:r>
                        <a:rPr lang="en-US" sz="1600" b="1" kern="1200" dirty="0">
                          <a:solidFill>
                            <a:srgbClr val="FF0000"/>
                          </a:solidFill>
                          <a:effectLst/>
                          <a:latin typeface="Times New Roman" panose="02020603050405020304" pitchFamily="18" charset="0"/>
                          <a:ea typeface="+mn-ea"/>
                          <a:cs typeface="Arial" panose="020B0604020202020204" pitchFamily="34" charset="0"/>
                        </a:rPr>
                        <a:t>Skin</a:t>
                      </a:r>
                      <a:r>
                        <a:rPr lang="en-US" sz="1600" b="1" kern="1200" dirty="0">
                          <a:solidFill>
                            <a:srgbClr val="000000"/>
                          </a:solidFill>
                          <a:effectLst/>
                          <a:latin typeface="Times New Roman" panose="02020603050405020304" pitchFamily="18" charset="0"/>
                          <a:ea typeface="+mn-ea"/>
                          <a:cs typeface="Arial" panose="020B0604020202020204" pitchFamily="34" charset="0"/>
                        </a:rPr>
                        <a:t> </a:t>
                      </a:r>
                    </a:p>
                    <a:p>
                      <a:pPr algn="ctr" rtl="0">
                        <a:lnSpc>
                          <a:spcPct val="107000"/>
                        </a:lnSpc>
                        <a:spcAft>
                          <a:spcPts val="800"/>
                        </a:spcAft>
                        <a:tabLst>
                          <a:tab pos="987425" algn="l"/>
                        </a:tabLst>
                      </a:pPr>
                      <a:r>
                        <a:rPr lang="en-US" sz="1600" b="1" kern="1200" dirty="0">
                          <a:solidFill>
                            <a:srgbClr val="000000"/>
                          </a:solidFill>
                          <a:effectLst/>
                          <a:latin typeface="Times New Roman" panose="02020603050405020304" pitchFamily="18" charset="0"/>
                          <a:ea typeface="+mn-ea"/>
                          <a:cs typeface="Arial" panose="020B0604020202020204" pitchFamily="34" charset="0"/>
                        </a:rPr>
                        <a:t>Averaged over </a:t>
                      </a:r>
                      <a:r>
                        <a:rPr lang="en-US" sz="1600" b="1" u="sng" kern="1200" dirty="0">
                          <a:solidFill>
                            <a:srgbClr val="000000"/>
                          </a:solidFill>
                          <a:effectLst/>
                          <a:latin typeface="Times New Roman" panose="02020603050405020304" pitchFamily="18" charset="0"/>
                          <a:ea typeface="+mn-ea"/>
                          <a:cs typeface="Arial" panose="020B0604020202020204" pitchFamily="34" charset="0"/>
                        </a:rPr>
                        <a:t>1 cm2 of skin </a:t>
                      </a:r>
                      <a:r>
                        <a:rPr lang="en-US" sz="1600" b="1" kern="1200" dirty="0">
                          <a:solidFill>
                            <a:srgbClr val="000000"/>
                          </a:solidFill>
                          <a:effectLst/>
                          <a:latin typeface="Times New Roman" panose="02020603050405020304" pitchFamily="18" charset="0"/>
                          <a:ea typeface="+mn-ea"/>
                          <a:cs typeface="Arial" panose="020B0604020202020204" pitchFamily="34" charset="0"/>
                        </a:rPr>
                        <a:t>regardless of the area exposed</a:t>
                      </a:r>
                    </a:p>
                  </a:txBody>
                  <a:tcPr marL="68580" marR="68580" marT="0" marB="0" anchor="ctr">
                    <a:solidFill>
                      <a:schemeClr val="accent5">
                        <a:lumMod val="20000"/>
                        <a:lumOff val="80000"/>
                      </a:schemeClr>
                    </a:solidFill>
                  </a:tcPr>
                </a:tc>
                <a:extLst>
                  <a:ext uri="{0D108BD9-81ED-4DB2-BD59-A6C34878D82A}">
                    <a16:rowId xmlns="" xmlns:a16="http://schemas.microsoft.com/office/drawing/2014/main" val="4106361295"/>
                  </a:ext>
                </a:extLst>
              </a:tr>
            </a:tbl>
          </a:graphicData>
        </a:graphic>
      </p:graphicFrame>
      <p:cxnSp>
        <p:nvCxnSpPr>
          <p:cNvPr id="4" name="Straight Connector 3"/>
          <p:cNvCxnSpPr/>
          <p:nvPr/>
        </p:nvCxnSpPr>
        <p:spPr>
          <a:xfrm>
            <a:off x="289567" y="793421"/>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1261706705"/>
              </p:ext>
            </p:extLst>
          </p:nvPr>
        </p:nvGraphicFramePr>
        <p:xfrm>
          <a:off x="560512" y="3933056"/>
          <a:ext cx="8664451" cy="1533515"/>
        </p:xfrm>
        <a:graphic>
          <a:graphicData uri="http://schemas.openxmlformats.org/drawingml/2006/table">
            <a:tbl>
              <a:tblPr rtl="1" firstRow="1" firstCol="1" bandRow="1">
                <a:tableStyleId>{5C22544A-7EE6-4342-B048-85BDC9FD1C3A}</a:tableStyleId>
              </a:tblPr>
              <a:tblGrid>
                <a:gridCol w="2175889">
                  <a:extLst>
                    <a:ext uri="{9D8B030D-6E8A-4147-A177-3AD203B41FA5}">
                      <a16:colId xmlns="" xmlns:a16="http://schemas.microsoft.com/office/drawing/2014/main" val="2355148106"/>
                    </a:ext>
                  </a:extLst>
                </a:gridCol>
                <a:gridCol w="2169868">
                  <a:extLst>
                    <a:ext uri="{9D8B030D-6E8A-4147-A177-3AD203B41FA5}">
                      <a16:colId xmlns="" xmlns:a16="http://schemas.microsoft.com/office/drawing/2014/main" val="2251532431"/>
                    </a:ext>
                  </a:extLst>
                </a:gridCol>
                <a:gridCol w="4318694">
                  <a:extLst>
                    <a:ext uri="{9D8B030D-6E8A-4147-A177-3AD203B41FA5}">
                      <a16:colId xmlns="" xmlns:a16="http://schemas.microsoft.com/office/drawing/2014/main" val="403676594"/>
                    </a:ext>
                  </a:extLst>
                </a:gridCol>
              </a:tblGrid>
              <a:tr h="741445">
                <a:tc>
                  <a:txBody>
                    <a:bodyPr/>
                    <a:lstStyle/>
                    <a:p>
                      <a:pPr algn="ctr" rtl="1">
                        <a:lnSpc>
                          <a:spcPct val="107000"/>
                        </a:lnSpc>
                        <a:spcAft>
                          <a:spcPts val="0"/>
                        </a:spcAft>
                        <a:tabLst>
                          <a:tab pos="1967865" algn="l"/>
                        </a:tabLst>
                      </a:pPr>
                      <a:r>
                        <a:rPr lang="en-US" sz="1600" dirty="0">
                          <a:effectLst/>
                          <a:cs typeface="+mj-cs"/>
                        </a:rPr>
                        <a:t>Limit on Dose from Public Exposure</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tc>
                  <a:txBody>
                    <a:bodyPr/>
                    <a:lstStyle/>
                    <a:p>
                      <a:pPr algn="ctr" rtl="1">
                        <a:lnSpc>
                          <a:spcPct val="107000"/>
                        </a:lnSpc>
                        <a:spcAft>
                          <a:spcPts val="0"/>
                        </a:spcAft>
                        <a:tabLst>
                          <a:tab pos="1967865" algn="l"/>
                        </a:tabLst>
                      </a:pPr>
                      <a:r>
                        <a:rPr lang="en-US" sz="1600" dirty="0">
                          <a:effectLst/>
                          <a:cs typeface="+mj-cs"/>
                        </a:rPr>
                        <a:t>Limit on Dose from Occupational Exposure</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tc>
                  <a:txBody>
                    <a:bodyPr/>
                    <a:lstStyle/>
                    <a:p>
                      <a:pPr algn="ctr" rtl="1">
                        <a:lnSpc>
                          <a:spcPct val="107000"/>
                        </a:lnSpc>
                        <a:spcAft>
                          <a:spcPts val="0"/>
                        </a:spcAft>
                        <a:tabLst>
                          <a:tab pos="1967865" algn="l"/>
                        </a:tabLst>
                      </a:pPr>
                      <a:r>
                        <a:rPr lang="en-US" sz="1600" dirty="0">
                          <a:effectLst/>
                          <a:cs typeface="+mj-cs"/>
                        </a:rPr>
                        <a:t>Type of Dose Limit</a:t>
                      </a:r>
                      <a:endParaRPr lang="en-US" sz="1600" dirty="0">
                        <a:effectLst/>
                        <a:latin typeface="Calibri" panose="020F0502020204030204" pitchFamily="34" charset="0"/>
                        <a:ea typeface="Calibri" panose="020F0502020204030204" pitchFamily="34" charset="0"/>
                        <a:cs typeface="+mj-cs"/>
                      </a:endParaRPr>
                    </a:p>
                  </a:txBody>
                  <a:tcPr marL="68580" marR="68580" marT="0" marB="0" anchor="ctr">
                    <a:solidFill>
                      <a:srgbClr val="0B9D8C"/>
                    </a:solidFill>
                  </a:tcPr>
                </a:tc>
                <a:extLst>
                  <a:ext uri="{0D108BD9-81ED-4DB2-BD59-A6C34878D82A}">
                    <a16:rowId xmlns="" xmlns:a16="http://schemas.microsoft.com/office/drawing/2014/main" val="2957847202"/>
                  </a:ext>
                </a:extLst>
              </a:tr>
              <a:tr h="792070">
                <a:tc>
                  <a:txBody>
                    <a:bodyPr/>
                    <a:lstStyle/>
                    <a:p>
                      <a:pPr algn="ctr">
                        <a:lnSpc>
                          <a:spcPct val="106000"/>
                        </a:lnSpc>
                        <a:spcAft>
                          <a:spcPts val="0"/>
                        </a:spcAft>
                        <a:tabLst>
                          <a:tab pos="1967865" algn="l"/>
                        </a:tabLst>
                      </a:pPr>
                      <a:r>
                        <a:rPr lang="en-US" sz="1600" b="0" u="none" dirty="0">
                          <a:effectLst/>
                          <a:latin typeface="Times New Roman" panose="02020603050405020304" pitchFamily="18" charset="0"/>
                          <a:ea typeface="Times New Roman" panose="02020603050405020304" pitchFamily="18" charset="0"/>
                        </a:rPr>
                        <a:t>-</a:t>
                      </a:r>
                    </a:p>
                  </a:txBody>
                  <a:tcPr marL="68580" marR="68580" marT="0" marB="0" anchor="ctr">
                    <a:solidFill>
                      <a:schemeClr val="bg1">
                        <a:lumMod val="95000"/>
                      </a:schemeClr>
                    </a:solidFill>
                  </a:tcPr>
                </a:tc>
                <a:tc>
                  <a:txBody>
                    <a:bodyPr/>
                    <a:lstStyle/>
                    <a:p>
                      <a:pPr algn="ctr" rtl="0">
                        <a:lnSpc>
                          <a:spcPct val="107000"/>
                        </a:lnSpc>
                        <a:spcAft>
                          <a:spcPts val="800"/>
                        </a:spcAft>
                        <a:tabLst>
                          <a:tab pos="987425" algn="l"/>
                        </a:tabLst>
                      </a:pPr>
                      <a:r>
                        <a:rPr lang="en-US" sz="1600" b="1" u="sng" kern="1200" dirty="0">
                          <a:solidFill>
                            <a:srgbClr val="000000"/>
                          </a:solidFill>
                          <a:effectLst/>
                          <a:latin typeface="Times New Roman" panose="02020603050405020304" pitchFamily="18" charset="0"/>
                          <a:ea typeface="+mn-ea"/>
                          <a:cs typeface="Arial" panose="020B0604020202020204" pitchFamily="34" charset="0"/>
                        </a:rPr>
                        <a:t>500 </a:t>
                      </a:r>
                      <a:r>
                        <a:rPr lang="en-US" sz="1600" b="1" u="sng" kern="1200" dirty="0" err="1">
                          <a:solidFill>
                            <a:srgbClr val="000000"/>
                          </a:solidFill>
                          <a:effectLst/>
                          <a:latin typeface="Times New Roman" panose="02020603050405020304" pitchFamily="18" charset="0"/>
                          <a:ea typeface="+mn-ea"/>
                          <a:cs typeface="Arial" panose="020B0604020202020204" pitchFamily="34" charset="0"/>
                        </a:rPr>
                        <a:t>mSv</a:t>
                      </a:r>
                      <a:r>
                        <a:rPr lang="en-US" sz="1600" b="1" u="none" kern="1200" dirty="0">
                          <a:solidFill>
                            <a:srgbClr val="000000"/>
                          </a:solidFill>
                          <a:effectLst/>
                          <a:latin typeface="Times New Roman" panose="02020603050405020304" pitchFamily="18" charset="0"/>
                          <a:ea typeface="+mn-ea"/>
                          <a:cs typeface="Arial" panose="020B0604020202020204" pitchFamily="34" charset="0"/>
                        </a:rPr>
                        <a:t> in a year</a:t>
                      </a:r>
                      <a:endParaRPr lang="en-US" sz="1600" b="1" u="none"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algn="ctr" rtl="0">
                        <a:lnSpc>
                          <a:spcPct val="107000"/>
                        </a:lnSpc>
                        <a:spcAft>
                          <a:spcPts val="800"/>
                        </a:spcAft>
                        <a:tabLst>
                          <a:tab pos="987425" algn="l"/>
                        </a:tabLst>
                      </a:pPr>
                      <a:r>
                        <a:rPr lang="en-US" sz="1600" b="1" kern="1200" dirty="0">
                          <a:solidFill>
                            <a:srgbClr val="000000"/>
                          </a:solidFill>
                          <a:effectLst/>
                          <a:latin typeface="Times New Roman" panose="02020603050405020304" pitchFamily="18" charset="0"/>
                          <a:ea typeface="+mn-ea"/>
                          <a:cs typeface="Arial" panose="020B0604020202020204" pitchFamily="34" charset="0"/>
                        </a:rPr>
                        <a:t>Equivalent Dose to the </a:t>
                      </a:r>
                      <a:r>
                        <a:rPr lang="en-US" sz="1600" b="1" kern="1200" dirty="0">
                          <a:solidFill>
                            <a:srgbClr val="FF0000"/>
                          </a:solidFill>
                          <a:effectLst/>
                          <a:latin typeface="Times New Roman" panose="02020603050405020304" pitchFamily="18" charset="0"/>
                          <a:ea typeface="+mn-ea"/>
                          <a:cs typeface="Arial" panose="020B0604020202020204" pitchFamily="34" charset="0"/>
                        </a:rPr>
                        <a:t>Hands and Feet</a:t>
                      </a:r>
                    </a:p>
                  </a:txBody>
                  <a:tcPr marL="68580" marR="68580" marT="0" marB="0" anchor="ctr">
                    <a:solidFill>
                      <a:schemeClr val="accent5">
                        <a:lumMod val="20000"/>
                        <a:lumOff val="80000"/>
                      </a:schemeClr>
                    </a:solidFill>
                  </a:tcPr>
                </a:tc>
                <a:extLst>
                  <a:ext uri="{0D108BD9-81ED-4DB2-BD59-A6C34878D82A}">
                    <a16:rowId xmlns="" xmlns:a16="http://schemas.microsoft.com/office/drawing/2014/main" val="4106361295"/>
                  </a:ext>
                </a:extLst>
              </a:tr>
            </a:tbl>
          </a:graphicData>
        </a:graphic>
      </p:graphicFrame>
      <p:sp>
        <p:nvSpPr>
          <p:cNvPr id="7" name="Rectangle 6"/>
          <p:cNvSpPr/>
          <p:nvPr/>
        </p:nvSpPr>
        <p:spPr>
          <a:xfrm>
            <a:off x="416496" y="324839"/>
            <a:ext cx="4392488" cy="400110"/>
          </a:xfrm>
          <a:prstGeom prst="rect">
            <a:avLst/>
          </a:prstGeom>
        </p:spPr>
        <p:txBody>
          <a:bodyPr wrap="square">
            <a:spAutoFit/>
          </a:bodyPr>
          <a:lstStyle/>
          <a:p>
            <a:r>
              <a:rPr lang="en-US" sz="2000" b="1" dirty="0">
                <a:solidFill>
                  <a:srgbClr val="000099"/>
                </a:solidFill>
                <a:latin typeface="Andalus" panose="02020603050405020304" pitchFamily="18" charset="-78"/>
                <a:cs typeface="Andalus" panose="02020603050405020304" pitchFamily="18" charset="-78"/>
              </a:rPr>
              <a:t>LECTURE  TEN  :   Dose limits</a:t>
            </a:r>
            <a:endParaRPr lang="ar-IQ" dirty="0">
              <a:solidFill>
                <a:srgbClr val="000099"/>
              </a:solidFill>
            </a:endParaRPr>
          </a:p>
        </p:txBody>
      </p:sp>
    </p:spTree>
    <p:extLst>
      <p:ext uri="{BB962C8B-B14F-4D97-AF65-F5344CB8AC3E}">
        <p14:creationId xmlns:p14="http://schemas.microsoft.com/office/powerpoint/2010/main" val="1278507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726EB37-9E97-4537-889C-B06365F54784}" type="slidenum">
              <a:rPr lang="es-ES" smtClean="0"/>
              <a:pPr>
                <a:defRPr/>
              </a:pPr>
              <a:t>6</a:t>
            </a:fld>
            <a:endParaRPr lang="es-ES"/>
          </a:p>
        </p:txBody>
      </p:sp>
      <p:cxnSp>
        <p:nvCxnSpPr>
          <p:cNvPr id="3" name="Straight Connector 2"/>
          <p:cNvCxnSpPr/>
          <p:nvPr/>
        </p:nvCxnSpPr>
        <p:spPr>
          <a:xfrm>
            <a:off x="289567" y="793421"/>
            <a:ext cx="9018063" cy="1"/>
          </a:xfrm>
          <a:prstGeom prst="line">
            <a:avLst/>
          </a:prstGeom>
          <a:ln w="57150">
            <a:solidFill>
              <a:srgbClr val="000099"/>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704528" y="1158992"/>
            <a:ext cx="7683514" cy="685059"/>
          </a:xfrm>
          <a:prstGeom prst="rect">
            <a:avLst/>
          </a:prstGeom>
        </p:spPr>
        <p:txBody>
          <a:bodyPr wrap="square">
            <a:spAutoFit/>
          </a:bodyPr>
          <a:lstStyle/>
          <a:p>
            <a:pPr>
              <a:lnSpc>
                <a:spcPct val="107000"/>
              </a:lnSpc>
              <a:spcAft>
                <a:spcPts val="800"/>
              </a:spcAft>
            </a:pP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To achieve protection from ionizing radiation, there are </a:t>
            </a:r>
            <a:r>
              <a:rPr lang="en-US" b="1" u="sng" dirty="0">
                <a:solidFill>
                  <a:srgbClr val="000099"/>
                </a:solidFill>
                <a:latin typeface="Times New Roman" panose="02020603050405020304" pitchFamily="18" charset="0"/>
                <a:ea typeface="Calibri" panose="020F0502020204030204" pitchFamily="34" charset="0"/>
                <a:cs typeface="Arial" panose="020B0604020202020204" pitchFamily="34" charset="0"/>
              </a:rPr>
              <a:t>two</a:t>
            </a:r>
            <a:r>
              <a:rPr lang="en-US" b="1" dirty="0">
                <a:solidFill>
                  <a:srgbClr val="000099"/>
                </a:solidFill>
                <a:latin typeface="Times New Roman" panose="02020603050405020304" pitchFamily="18" charset="0"/>
                <a:ea typeface="Calibri" panose="020F0502020204030204" pitchFamily="34" charset="0"/>
                <a:cs typeface="Arial" panose="020B0604020202020204" pitchFamily="34" charset="0"/>
              </a:rPr>
              <a:t> important things that must be taken into account :-</a:t>
            </a:r>
            <a:endParaRPr lang="en-US" sz="1100" b="1" dirty="0">
              <a:solidFill>
                <a:srgbClr val="000099"/>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704528" y="2204864"/>
            <a:ext cx="6782988" cy="1063368"/>
          </a:xfrm>
          <a:prstGeom prst="rect">
            <a:avLst/>
          </a:prstGeom>
        </p:spPr>
        <p:txBody>
          <a:bodyPr wrap="square">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One  :    </a:t>
            </a:r>
            <a:r>
              <a:rPr lang="en-US" dirty="0">
                <a:latin typeface="Times New Roman" panose="02020603050405020304" pitchFamily="18" charset="0"/>
                <a:ea typeface="Calibri" panose="020F0502020204030204" pitchFamily="34" charset="0"/>
                <a:cs typeface="Arial" panose="020B0604020202020204" pitchFamily="34" charset="0"/>
              </a:rPr>
              <a:t>Dose limits</a:t>
            </a:r>
          </a:p>
          <a:p>
            <a:pPr>
              <a:lnSpc>
                <a:spcPct val="107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Two   :   </a:t>
            </a:r>
            <a:r>
              <a:rPr lang="en-US" dirty="0">
                <a:latin typeface="Times New Roman" panose="02020603050405020304" pitchFamily="18" charset="0"/>
                <a:ea typeface="Calibri" panose="020F0502020204030204" pitchFamily="34" charset="0"/>
                <a:cs typeface="Arial" panose="020B0604020202020204" pitchFamily="34" charset="0"/>
              </a:rPr>
              <a:t>Fundamental principles of justification and optimization.</a:t>
            </a:r>
          </a:p>
          <a:p>
            <a:pPr marL="285750" indent="-285750">
              <a:lnSpc>
                <a:spcPct val="107000"/>
              </a:lnSpc>
              <a:spcAft>
                <a:spcPts val="800"/>
              </a:spcAft>
              <a:buFont typeface="Wingdings" panose="05000000000000000000" pitchFamily="2" charset="2"/>
              <a:buChar char="§"/>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802154" y="3609448"/>
            <a:ext cx="7992888" cy="2169825"/>
          </a:xfrm>
          <a:prstGeom prst="rect">
            <a:avLst/>
          </a:prstGeom>
        </p:spPr>
        <p:txBody>
          <a:bodyPr wrap="square">
            <a:spAutoFit/>
          </a:bodyPr>
          <a:lstStyle/>
          <a:p>
            <a:pPr algn="justLow">
              <a:lnSpc>
                <a:spcPct val="150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where, Dose limits alone are not enough to ensure radiation protection. They function in combination with the fundamental principles of justification and optimization. Limits on effective dose, combined with optimization of protection, are designed to avoid a risk of stochastic effects that would be considered intolerable in a planned exposure situation.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416496" y="324839"/>
            <a:ext cx="4392488" cy="400110"/>
          </a:xfrm>
          <a:prstGeom prst="rect">
            <a:avLst/>
          </a:prstGeom>
        </p:spPr>
        <p:txBody>
          <a:bodyPr wrap="square">
            <a:spAutoFit/>
          </a:bodyPr>
          <a:lstStyle/>
          <a:p>
            <a:r>
              <a:rPr lang="en-US" sz="2000" b="1" dirty="0">
                <a:solidFill>
                  <a:srgbClr val="000099"/>
                </a:solidFill>
                <a:latin typeface="Andalus" panose="02020603050405020304" pitchFamily="18" charset="-78"/>
                <a:cs typeface="Andalus" panose="02020603050405020304" pitchFamily="18" charset="-78"/>
              </a:rPr>
              <a:t>LECTURE  TEN  :   Dose limits</a:t>
            </a:r>
            <a:endParaRPr lang="ar-IQ" dirty="0">
              <a:solidFill>
                <a:srgbClr val="000099"/>
              </a:solidFill>
            </a:endParaRPr>
          </a:p>
        </p:txBody>
      </p:sp>
    </p:spTree>
    <p:extLst>
      <p:ext uri="{BB962C8B-B14F-4D97-AF65-F5344CB8AC3E}">
        <p14:creationId xmlns:p14="http://schemas.microsoft.com/office/powerpoint/2010/main" val="4239163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143010</TotalTime>
  <Words>496</Words>
  <Application>Microsoft Office PowerPoint</Application>
  <PresentationFormat>A4 Paper (210x297 mm)</PresentationFormat>
  <Paragraphs>73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Siracusa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Maher</cp:lastModifiedBy>
  <cp:revision>3675</cp:revision>
  <cp:lastPrinted>2021-05-04T18:57:13Z</cp:lastPrinted>
  <dcterms:created xsi:type="dcterms:W3CDTF">2008-10-01T01:31:33Z</dcterms:created>
  <dcterms:modified xsi:type="dcterms:W3CDTF">2023-12-12T08:25:28Z</dcterms:modified>
</cp:coreProperties>
</file>