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15" r:id="rId1"/>
  </p:sldMasterIdLst>
  <p:notesMasterIdLst>
    <p:notesMasterId r:id="rId14"/>
  </p:notesMasterIdLst>
  <p:handoutMasterIdLst>
    <p:handoutMasterId r:id="rId15"/>
  </p:handoutMasterIdLst>
  <p:sldIdLst>
    <p:sldId id="673" r:id="rId2"/>
    <p:sldId id="674" r:id="rId3"/>
    <p:sldId id="680" r:id="rId4"/>
    <p:sldId id="675" r:id="rId5"/>
    <p:sldId id="681" r:id="rId6"/>
    <p:sldId id="682" r:id="rId7"/>
    <p:sldId id="683" r:id="rId8"/>
    <p:sldId id="677" r:id="rId9"/>
    <p:sldId id="678" r:id="rId10"/>
    <p:sldId id="684" r:id="rId11"/>
    <p:sldId id="685" r:id="rId12"/>
    <p:sldId id="686" r:id="rId13"/>
  </p:sldIdLst>
  <p:sldSz cx="9906000" cy="6858000" type="A4"/>
  <p:notesSz cx="6735763" cy="9866313"/>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B9D8C"/>
    <a:srgbClr val="000066"/>
    <a:srgbClr val="D3D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06" autoAdjust="0"/>
  </p:normalViewPr>
  <p:slideViewPr>
    <p:cSldViewPr>
      <p:cViewPr>
        <p:scale>
          <a:sx n="81" d="100"/>
          <a:sy n="81" d="100"/>
        </p:scale>
        <p:origin x="-804" y="-36"/>
      </p:cViewPr>
      <p:guideLst>
        <p:guide orient="horz" pos="2160"/>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7"/>
          </a:xfrm>
          <a:prstGeom prst="rect">
            <a:avLst/>
          </a:prstGeom>
        </p:spPr>
        <p:txBody>
          <a:bodyPr vert="horz" lIns="91815" tIns="45907" rIns="91815" bIns="45907" rtlCol="0"/>
          <a:lstStyle>
            <a:lvl1pPr algn="l">
              <a:defRPr sz="1200"/>
            </a:lvl1pPr>
          </a:lstStyle>
          <a:p>
            <a:endParaRPr lang="en-MY"/>
          </a:p>
        </p:txBody>
      </p:sp>
      <p:sp>
        <p:nvSpPr>
          <p:cNvPr id="3" name="Date Placeholder 2"/>
          <p:cNvSpPr>
            <a:spLocks noGrp="1"/>
          </p:cNvSpPr>
          <p:nvPr>
            <p:ph type="dt" sz="quarter" idx="1"/>
          </p:nvPr>
        </p:nvSpPr>
        <p:spPr>
          <a:xfrm>
            <a:off x="3815373" y="1"/>
            <a:ext cx="2918831" cy="493317"/>
          </a:xfrm>
          <a:prstGeom prst="rect">
            <a:avLst/>
          </a:prstGeom>
        </p:spPr>
        <p:txBody>
          <a:bodyPr vert="horz" lIns="91815" tIns="45907" rIns="91815" bIns="45907" rtlCol="0"/>
          <a:lstStyle>
            <a:lvl1pPr algn="r">
              <a:defRPr sz="1200"/>
            </a:lvl1pPr>
          </a:lstStyle>
          <a:p>
            <a:fld id="{D0C8A308-B5BF-4FAB-B128-37B13E06386E}" type="datetimeFigureOut">
              <a:rPr lang="en-MY" smtClean="0"/>
              <a:t>12/12/2023</a:t>
            </a:fld>
            <a:endParaRPr lang="en-MY"/>
          </a:p>
        </p:txBody>
      </p:sp>
      <p:sp>
        <p:nvSpPr>
          <p:cNvPr id="4" name="Footer Placeholder 3"/>
          <p:cNvSpPr>
            <a:spLocks noGrp="1"/>
          </p:cNvSpPr>
          <p:nvPr>
            <p:ph type="ftr" sz="quarter" idx="2"/>
          </p:nvPr>
        </p:nvSpPr>
        <p:spPr>
          <a:xfrm>
            <a:off x="0" y="9371285"/>
            <a:ext cx="2918831" cy="493317"/>
          </a:xfrm>
          <a:prstGeom prst="rect">
            <a:avLst/>
          </a:prstGeom>
        </p:spPr>
        <p:txBody>
          <a:bodyPr vert="horz" lIns="91815" tIns="45907" rIns="91815" bIns="45907" rtlCol="0" anchor="b"/>
          <a:lstStyle>
            <a:lvl1pPr algn="l">
              <a:defRPr sz="1200"/>
            </a:lvl1pPr>
          </a:lstStyle>
          <a:p>
            <a:endParaRPr lang="en-MY"/>
          </a:p>
        </p:txBody>
      </p:sp>
      <p:sp>
        <p:nvSpPr>
          <p:cNvPr id="5" name="Slide Number Placeholder 4"/>
          <p:cNvSpPr>
            <a:spLocks noGrp="1"/>
          </p:cNvSpPr>
          <p:nvPr>
            <p:ph type="sldNum" sz="quarter" idx="3"/>
          </p:nvPr>
        </p:nvSpPr>
        <p:spPr>
          <a:xfrm>
            <a:off x="3815373" y="9371285"/>
            <a:ext cx="2918831" cy="493317"/>
          </a:xfrm>
          <a:prstGeom prst="rect">
            <a:avLst/>
          </a:prstGeom>
        </p:spPr>
        <p:txBody>
          <a:bodyPr vert="horz" lIns="91815" tIns="45907" rIns="91815" bIns="45907" rtlCol="0" anchor="b"/>
          <a:lstStyle>
            <a:lvl1pPr algn="r">
              <a:defRPr sz="1200"/>
            </a:lvl1pPr>
          </a:lstStyle>
          <a:p>
            <a:fld id="{BEB4543B-38BB-4559-85AB-C2FA0A6AA876}" type="slidenum">
              <a:rPr lang="en-MY" smtClean="0"/>
              <a:t>‹#›</a:t>
            </a:fld>
            <a:endParaRPr lang="en-MY"/>
          </a:p>
        </p:txBody>
      </p:sp>
    </p:spTree>
    <p:extLst>
      <p:ext uri="{BB962C8B-B14F-4D97-AF65-F5344CB8AC3E}">
        <p14:creationId xmlns:p14="http://schemas.microsoft.com/office/powerpoint/2010/main" val="468310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7"/>
          </a:xfrm>
          <a:prstGeom prst="rect">
            <a:avLst/>
          </a:prstGeom>
        </p:spPr>
        <p:txBody>
          <a:bodyPr vert="horz" lIns="91815" tIns="45907" rIns="91815" bIns="45907" rtlCol="0"/>
          <a:lstStyle>
            <a:lvl1pPr algn="l">
              <a:defRPr sz="1200"/>
            </a:lvl1pPr>
          </a:lstStyle>
          <a:p>
            <a:endParaRPr lang="en-US"/>
          </a:p>
        </p:txBody>
      </p:sp>
      <p:sp>
        <p:nvSpPr>
          <p:cNvPr id="3" name="Date Placeholder 2"/>
          <p:cNvSpPr>
            <a:spLocks noGrp="1"/>
          </p:cNvSpPr>
          <p:nvPr>
            <p:ph type="dt" idx="1"/>
          </p:nvPr>
        </p:nvSpPr>
        <p:spPr>
          <a:xfrm>
            <a:off x="3815373" y="1"/>
            <a:ext cx="2918831" cy="493317"/>
          </a:xfrm>
          <a:prstGeom prst="rect">
            <a:avLst/>
          </a:prstGeom>
        </p:spPr>
        <p:txBody>
          <a:bodyPr vert="horz" lIns="91815" tIns="45907" rIns="91815" bIns="45907" rtlCol="0"/>
          <a:lstStyle>
            <a:lvl1pPr algn="r">
              <a:defRPr sz="1200"/>
            </a:lvl1pPr>
          </a:lstStyle>
          <a:p>
            <a:fld id="{83AAE222-CB62-4712-86C7-4EC855C6C5A5}" type="datetimeFigureOut">
              <a:rPr lang="en-US" smtClean="0"/>
              <a:pPr/>
              <a:t>12/12/2023</a:t>
            </a:fld>
            <a:endParaRPr lang="en-US"/>
          </a:p>
        </p:txBody>
      </p:sp>
      <p:sp>
        <p:nvSpPr>
          <p:cNvPr id="4" name="Slide Image Placeholder 3"/>
          <p:cNvSpPr>
            <a:spLocks noGrp="1" noRot="1" noChangeAspect="1"/>
          </p:cNvSpPr>
          <p:nvPr>
            <p:ph type="sldImg" idx="2"/>
          </p:nvPr>
        </p:nvSpPr>
        <p:spPr>
          <a:xfrm>
            <a:off x="695325" y="739775"/>
            <a:ext cx="5345113" cy="3702050"/>
          </a:xfrm>
          <a:prstGeom prst="rect">
            <a:avLst/>
          </a:prstGeom>
          <a:noFill/>
          <a:ln w="12700">
            <a:solidFill>
              <a:prstClr val="black"/>
            </a:solidFill>
          </a:ln>
        </p:spPr>
        <p:txBody>
          <a:bodyPr vert="horz" lIns="91815" tIns="45907" rIns="91815" bIns="45907" rtlCol="0" anchor="ctr"/>
          <a:lstStyle/>
          <a:p>
            <a:endParaRPr lang="en-US"/>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1815" tIns="45907" rIns="91815" bIns="459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7"/>
          </a:xfrm>
          <a:prstGeom prst="rect">
            <a:avLst/>
          </a:prstGeom>
        </p:spPr>
        <p:txBody>
          <a:bodyPr vert="horz" lIns="91815" tIns="45907" rIns="91815" bIns="45907"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7"/>
          </a:xfrm>
          <a:prstGeom prst="rect">
            <a:avLst/>
          </a:prstGeom>
        </p:spPr>
        <p:txBody>
          <a:bodyPr vert="horz" lIns="91815" tIns="45907" rIns="91815" bIns="45907" rtlCol="0" anchor="b"/>
          <a:lstStyle>
            <a:lvl1pPr algn="r">
              <a:defRPr sz="1200"/>
            </a:lvl1pPr>
          </a:lstStyle>
          <a:p>
            <a:fld id="{1C759FA1-EA48-41E7-A55D-C6415596A080}" type="slidenum">
              <a:rPr lang="en-US" smtClean="0"/>
              <a:pPr/>
              <a:t>‹#›</a:t>
            </a:fld>
            <a:endParaRPr lang="en-US"/>
          </a:p>
        </p:txBody>
      </p:sp>
    </p:spTree>
    <p:extLst>
      <p:ext uri="{BB962C8B-B14F-4D97-AF65-F5344CB8AC3E}">
        <p14:creationId xmlns:p14="http://schemas.microsoft.com/office/powerpoint/2010/main" val="15209704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ar-IQ"/>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76161756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7666540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854449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62474727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ar-IQ"/>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0493434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38250191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6770662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467186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0965972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ar-IQ"/>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8833055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ar-IQ"/>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ar-IQ"/>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8CAB914-044C-456B-B6AA-C044B13A0423}" type="datetime1">
              <a:rPr lang="en-US" smtClean="0"/>
              <a:t>12/12/2023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15057388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a:defRPr/>
            </a:pPr>
            <a:fld id="{58CAB914-044C-456B-B6AA-C044B13A0423}" type="datetime1">
              <a:rPr lang="en-US" smtClean="0"/>
              <a:t>12/12/2023</a:t>
            </a:fld>
            <a:endParaRPr lang="es-E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1726EB37-9E97-4537-889C-B06365F54784}" type="slidenum">
              <a:rPr lang="es-ES" smtClean="0"/>
              <a:pPr>
                <a:defRPr/>
              </a:pPr>
              <a:t>‹#›</a:t>
            </a:fld>
            <a:endParaRPr lang="es-ES"/>
          </a:p>
        </p:txBody>
      </p:sp>
    </p:spTree>
    <p:extLst>
      <p:ext uri="{BB962C8B-B14F-4D97-AF65-F5344CB8AC3E}">
        <p14:creationId xmlns:p14="http://schemas.microsoft.com/office/powerpoint/2010/main" val="2354971270"/>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ransition spd="med">
    <p:wheel spokes="8"/>
  </p:transition>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ar-IQ"/>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9"/>
          <p:cNvSpPr/>
          <p:nvPr/>
        </p:nvSpPr>
        <p:spPr>
          <a:xfrm>
            <a:off x="1" y="2211155"/>
            <a:ext cx="9905999" cy="1296144"/>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ar-IQ" sz="2800" b="1" dirty="0">
                <a:solidFill>
                  <a:schemeClr val="tx1"/>
                </a:solidFill>
                <a:latin typeface="Arial Black" pitchFamily="34" charset="0"/>
                <a:cs typeface="Arial" pitchFamily="34" charset="0"/>
              </a:rPr>
              <a:t>                                     الوقاية من الاشعاع                                       </a:t>
            </a:r>
          </a:p>
        </p:txBody>
      </p:sp>
      <p:sp>
        <p:nvSpPr>
          <p:cNvPr id="4" name="Rectangle 3"/>
          <p:cNvSpPr/>
          <p:nvPr/>
        </p:nvSpPr>
        <p:spPr>
          <a:xfrm>
            <a:off x="3324605" y="2351385"/>
            <a:ext cx="3256789" cy="523220"/>
          </a:xfrm>
          <a:prstGeom prst="rect">
            <a:avLst/>
          </a:prstGeom>
        </p:spPr>
        <p:txBody>
          <a:bodyPr wrap="none">
            <a:spAutoFit/>
          </a:bodyPr>
          <a:lstStyle/>
          <a:p>
            <a:r>
              <a:rPr lang="en-US" sz="2800" b="1" dirty="0">
                <a:cs typeface="+mj-cs"/>
              </a:rPr>
              <a:t>Radiation Protection</a:t>
            </a:r>
            <a:endParaRPr lang="ar-IQ" sz="2800" b="1" dirty="0">
              <a:cs typeface="+mj-cs"/>
            </a:endParaRPr>
          </a:p>
        </p:txBody>
      </p:sp>
      <p:pic>
        <p:nvPicPr>
          <p:cNvPr id="5" name="Picture 4"/>
          <p:cNvPicPr>
            <a:picLocks noChangeAspect="1"/>
          </p:cNvPicPr>
          <p:nvPr/>
        </p:nvPicPr>
        <p:blipFill>
          <a:blip r:embed="rId2"/>
          <a:stretch>
            <a:fillRect/>
          </a:stretch>
        </p:blipFill>
        <p:spPr>
          <a:xfrm>
            <a:off x="4786236" y="400436"/>
            <a:ext cx="1586381" cy="1532815"/>
          </a:xfrm>
          <a:prstGeom prst="rect">
            <a:avLst/>
          </a:prstGeom>
        </p:spPr>
      </p:pic>
      <p:sp>
        <p:nvSpPr>
          <p:cNvPr id="6" name="Rectangle 5"/>
          <p:cNvSpPr/>
          <p:nvPr/>
        </p:nvSpPr>
        <p:spPr>
          <a:xfrm>
            <a:off x="560512" y="484989"/>
            <a:ext cx="3806668" cy="1015663"/>
          </a:xfrm>
          <a:prstGeom prst="rect">
            <a:avLst/>
          </a:prstGeom>
        </p:spPr>
        <p:txBody>
          <a:bodyPr wrap="square">
            <a:spAutoFit/>
          </a:bodyPr>
          <a:lstStyle/>
          <a:p>
            <a:r>
              <a:rPr lang="en-US" sz="2000" b="1" dirty="0">
                <a:latin typeface="Andalus" panose="02020603050405020304" pitchFamily="18" charset="-78"/>
                <a:cs typeface="Andalus" panose="02020603050405020304" pitchFamily="18" charset="-78"/>
              </a:rPr>
              <a:t>AL-</a:t>
            </a:r>
            <a:r>
              <a:rPr lang="en-US" sz="2000" b="1" dirty="0" err="1">
                <a:latin typeface="Andalus" panose="02020603050405020304" pitchFamily="18" charset="-78"/>
                <a:cs typeface="Andalus" panose="02020603050405020304" pitchFamily="18" charset="-78"/>
              </a:rPr>
              <a:t>Mustaqbal</a:t>
            </a:r>
            <a:r>
              <a:rPr lang="en-US" sz="2000" b="1" dirty="0">
                <a:latin typeface="Andalus" panose="02020603050405020304" pitchFamily="18" charset="-78"/>
                <a:cs typeface="Andalus" panose="02020603050405020304" pitchFamily="18" charset="-78"/>
              </a:rPr>
              <a:t> University College</a:t>
            </a:r>
          </a:p>
          <a:p>
            <a:r>
              <a:rPr lang="en-US" sz="2000" b="1" dirty="0">
                <a:latin typeface="Andalus" panose="02020603050405020304" pitchFamily="18" charset="-78"/>
                <a:cs typeface="Andalus" panose="02020603050405020304" pitchFamily="18" charset="-78"/>
              </a:rPr>
              <a:t>Department of Medical Physics</a:t>
            </a:r>
          </a:p>
          <a:p>
            <a:r>
              <a:rPr lang="en-US" sz="2000" b="1" dirty="0">
                <a:latin typeface="Andalus" panose="02020603050405020304" pitchFamily="18" charset="-78"/>
                <a:cs typeface="Andalus" panose="02020603050405020304" pitchFamily="18" charset="-78"/>
              </a:rPr>
              <a:t>The fourth Stage</a:t>
            </a:r>
          </a:p>
        </p:txBody>
      </p:sp>
      <p:sp>
        <p:nvSpPr>
          <p:cNvPr id="8" name="Rectangle 7"/>
          <p:cNvSpPr/>
          <p:nvPr/>
        </p:nvSpPr>
        <p:spPr>
          <a:xfrm>
            <a:off x="4786236" y="315884"/>
            <a:ext cx="4953000" cy="523220"/>
          </a:xfrm>
          <a:prstGeom prst="rect">
            <a:avLst/>
          </a:prstGeom>
        </p:spPr>
        <p:txBody>
          <a:bodyPr>
            <a:spAutoFit/>
          </a:bodyPr>
          <a:lstStyle/>
          <a:p>
            <a:pPr algn="r" rtl="1">
              <a:spcAft>
                <a:spcPts val="800"/>
              </a:spcAft>
            </a:pPr>
            <a:r>
              <a:rPr lang="ar-IQ" sz="2800" b="1" dirty="0">
                <a:solidFill>
                  <a:srgbClr val="000000"/>
                </a:solidFill>
                <a:latin typeface="Calibri" panose="020F0502020204030204" pitchFamily="34" charset="0"/>
                <a:cs typeface="Andalus" panose="02020603050405020304" pitchFamily="18" charset="-78"/>
              </a:rPr>
              <a:t>كلية المستقبل الجامعة</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8022099" y="971364"/>
            <a:ext cx="1717137" cy="523220"/>
          </a:xfrm>
          <a:prstGeom prst="rect">
            <a:avLst/>
          </a:prstGeom>
        </p:spPr>
        <p:txBody>
          <a:bodyPr wrap="none">
            <a:spAutoFit/>
          </a:bodyPr>
          <a:lstStyle/>
          <a:p>
            <a:pPr lvl="0" algn="r" rtl="1">
              <a:spcAft>
                <a:spcPts val="800"/>
              </a:spcAft>
            </a:pPr>
            <a:r>
              <a:rPr lang="ar-IQ" sz="2800" b="1" dirty="0">
                <a:solidFill>
                  <a:srgbClr val="000000"/>
                </a:solidFill>
                <a:latin typeface="Calibri" panose="020F0502020204030204" pitchFamily="34" charset="0"/>
                <a:cs typeface="Andalus" panose="02020603050405020304" pitchFamily="18" charset="-78"/>
              </a:rPr>
              <a:t>المرحلة الرابعة</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7566846" y="643624"/>
            <a:ext cx="2172390" cy="523220"/>
          </a:xfrm>
          <a:prstGeom prst="rect">
            <a:avLst/>
          </a:prstGeom>
        </p:spPr>
        <p:txBody>
          <a:bodyPr wrap="none">
            <a:spAutoFit/>
          </a:bodyPr>
          <a:lstStyle/>
          <a:p>
            <a:pPr lvl="0" algn="r" rtl="1">
              <a:spcAft>
                <a:spcPts val="800"/>
              </a:spcAft>
            </a:pPr>
            <a:r>
              <a:rPr lang="ar-IQ" sz="2800" b="1" dirty="0">
                <a:solidFill>
                  <a:srgbClr val="000000"/>
                </a:solidFill>
                <a:latin typeface="Calibri" panose="020F0502020204030204" pitchFamily="34" charset="0"/>
                <a:cs typeface="Andalus" panose="02020603050405020304" pitchFamily="18" charset="-78"/>
              </a:rPr>
              <a:t>قسم الفيزياء الطبية</a:t>
            </a:r>
            <a:endParaRPr lang="en-US" sz="1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1080128" y="3938741"/>
            <a:ext cx="2545890" cy="461665"/>
          </a:xfrm>
          <a:prstGeom prst="rect">
            <a:avLst/>
          </a:prstGeom>
        </p:spPr>
        <p:txBody>
          <a:bodyPr wrap="none">
            <a:spAutoFit/>
          </a:bodyPr>
          <a:lstStyle/>
          <a:p>
            <a:pPr algn="l"/>
            <a:r>
              <a:rPr lang="en-US" sz="2400" b="1" dirty="0">
                <a:latin typeface="Andalus" panose="02020603050405020304" pitchFamily="18" charset="-78"/>
                <a:cs typeface="Andalus" panose="02020603050405020304" pitchFamily="18" charset="-78"/>
              </a:rPr>
              <a:t>LECTURE  THREE  :</a:t>
            </a:r>
            <a:endParaRPr lang="ar-IQ" sz="2400" dirty="0">
              <a:latin typeface="Andalus" panose="02020603050405020304" pitchFamily="18" charset="-78"/>
              <a:cs typeface="Andalus" panose="02020603050405020304" pitchFamily="18" charset="-78"/>
            </a:endParaRPr>
          </a:p>
        </p:txBody>
      </p:sp>
      <p:sp>
        <p:nvSpPr>
          <p:cNvPr id="12" name="Rectangle 11"/>
          <p:cNvSpPr/>
          <p:nvPr/>
        </p:nvSpPr>
        <p:spPr>
          <a:xfrm>
            <a:off x="3744424" y="3907964"/>
            <a:ext cx="2792752" cy="523220"/>
          </a:xfrm>
          <a:prstGeom prst="rect">
            <a:avLst/>
          </a:prstGeom>
        </p:spPr>
        <p:txBody>
          <a:bodyPr wrap="none">
            <a:spAutoFit/>
          </a:bodyPr>
          <a:lstStyle/>
          <a:p>
            <a:r>
              <a:rPr lang="en-US" sz="2800" b="1" dirty="0">
                <a:latin typeface="Andalus" panose="02020603050405020304" pitchFamily="18" charset="-78"/>
                <a:cs typeface="Andalus" panose="02020603050405020304" pitchFamily="18" charset="-78"/>
              </a:rPr>
              <a:t>Radiation Sources</a:t>
            </a:r>
            <a:endParaRPr lang="ar-IQ" sz="2800" b="1" dirty="0">
              <a:latin typeface="Andalus" panose="02020603050405020304" pitchFamily="18" charset="-78"/>
              <a:cs typeface="Andalus" panose="02020603050405020304" pitchFamily="18" charset="-78"/>
            </a:endParaRPr>
          </a:p>
        </p:txBody>
      </p:sp>
      <p:sp>
        <p:nvSpPr>
          <p:cNvPr id="13" name="مستطيل 3"/>
          <p:cNvSpPr/>
          <p:nvPr/>
        </p:nvSpPr>
        <p:spPr>
          <a:xfrm>
            <a:off x="344488" y="6194159"/>
            <a:ext cx="4693464" cy="324384"/>
          </a:xfrm>
          <a:prstGeom prst="rect">
            <a:avLst/>
          </a:prstGeom>
        </p:spPr>
        <p:txBody>
          <a:bodyPr wrap="none">
            <a:spAutoFit/>
          </a:bodyPr>
          <a:lstStyle/>
          <a:p>
            <a:pPr marR="64135">
              <a:lnSpc>
                <a:spcPct val="115000"/>
              </a:lnSpc>
              <a:spcAft>
                <a:spcPts val="1000"/>
              </a:spcAft>
            </a:pPr>
            <a:r>
              <a:rPr lang="en-MY" sz="1400" b="1" i="1" dirty="0" err="1">
                <a:effectLst>
                  <a:outerShdw blurRad="69850" dist="43180" dir="5400000" sx="0" sy="0">
                    <a:srgbClr val="000000">
                      <a:alpha val="65000"/>
                    </a:srgbClr>
                  </a:outerShdw>
                </a:effectLst>
                <a:latin typeface="Times New Roman"/>
                <a:ea typeface="Times New Roman"/>
                <a:cs typeface="Arial"/>
              </a:rPr>
              <a:t>Aaat</a:t>
            </a:r>
            <a:r>
              <a:rPr lang="en-MY" sz="1400" b="1" i="1" dirty="0">
                <a:effectLst>
                  <a:outerShdw blurRad="69850" dist="43180" dir="5400000" sx="0" sy="0">
                    <a:srgbClr val="000000">
                      <a:alpha val="65000"/>
                    </a:srgbClr>
                  </a:outerShdw>
                </a:effectLst>
                <a:latin typeface="Times New Roman"/>
                <a:ea typeface="Times New Roman"/>
                <a:cs typeface="Arial"/>
              </a:rPr>
              <a:t>. prof . Dr  </a:t>
            </a:r>
            <a:r>
              <a:rPr lang="en-MY" sz="1400" b="1" i="1" dirty="0" err="1">
                <a:effectLst>
                  <a:outerShdw blurRad="69850" dist="43180" dir="5400000" sx="0" sy="0">
                    <a:srgbClr val="000000">
                      <a:alpha val="65000"/>
                    </a:srgbClr>
                  </a:outerShdw>
                </a:effectLst>
                <a:latin typeface="Times New Roman"/>
                <a:ea typeface="Times New Roman"/>
                <a:cs typeface="Arial"/>
              </a:rPr>
              <a:t>Forat</a:t>
            </a:r>
            <a:r>
              <a:rPr lang="en-MY" sz="1400" b="1" i="1" dirty="0">
                <a:effectLst>
                  <a:outerShdw blurRad="69850" dist="43180" dir="5400000" sx="0" sy="0">
                    <a:srgbClr val="000000">
                      <a:alpha val="65000"/>
                    </a:srgbClr>
                  </a:outerShdw>
                </a:effectLst>
                <a:latin typeface="Times New Roman"/>
                <a:ea typeface="Times New Roman"/>
                <a:cs typeface="Arial"/>
              </a:rPr>
              <a:t> </a:t>
            </a:r>
            <a:r>
              <a:rPr lang="en-MY" sz="1400" b="1" i="1" dirty="0" err="1" smtClean="0">
                <a:effectLst>
                  <a:outerShdw blurRad="69850" dist="43180" dir="5400000" sx="0" sy="0">
                    <a:srgbClr val="000000">
                      <a:alpha val="65000"/>
                    </a:srgbClr>
                  </a:outerShdw>
                </a:effectLst>
                <a:latin typeface="Times New Roman"/>
                <a:ea typeface="Times New Roman"/>
                <a:cs typeface="Arial"/>
              </a:rPr>
              <a:t>Hamzah</a:t>
            </a:r>
            <a:r>
              <a:rPr lang="en-MY" sz="1400" b="1" i="1">
                <a:effectLst>
                  <a:outerShdw blurRad="69850" dist="43180" dir="5400000" sx="0" sy="0">
                    <a:srgbClr val="000000">
                      <a:alpha val="65000"/>
                    </a:srgbClr>
                  </a:outerShdw>
                </a:effectLst>
                <a:latin typeface="Times New Roman"/>
                <a:ea typeface="Times New Roman"/>
                <a:cs typeface="Arial"/>
              </a:rPr>
              <a:t>       </a:t>
            </a:r>
            <a:r>
              <a:rPr lang="en-MY" sz="1400" b="1" i="1" smtClean="0">
                <a:effectLst>
                  <a:outerShdw blurRad="69850" dist="43180" dir="5400000" sx="0" sy="0">
                    <a:srgbClr val="000000">
                      <a:alpha val="65000"/>
                    </a:srgbClr>
                  </a:outerShdw>
                </a:effectLst>
                <a:latin typeface="Times New Roman"/>
                <a:ea typeface="Times New Roman"/>
                <a:cs typeface="Arial"/>
              </a:rPr>
              <a:t>          Dr</a:t>
            </a:r>
            <a:r>
              <a:rPr lang="en-MY" sz="1400" b="1" i="1" dirty="0" err="1">
                <a:effectLst>
                  <a:outerShdw blurRad="69850" dist="43180" dir="5400000" sx="0" sy="0">
                    <a:srgbClr val="000000">
                      <a:alpha val="65000"/>
                    </a:srgbClr>
                  </a:outerShdw>
                </a:effectLst>
                <a:latin typeface="Times New Roman"/>
                <a:ea typeface="Times New Roman"/>
                <a:cs typeface="Arial"/>
              </a:rPr>
              <a:t>.</a:t>
            </a:r>
            <a:r>
              <a:rPr lang="en-MY" sz="1400" b="1" i="1" dirty="0">
                <a:effectLst>
                  <a:outerShdw blurRad="69850" dist="43180" dir="5400000" sx="0" sy="0">
                    <a:srgbClr val="000000">
                      <a:alpha val="65000"/>
                    </a:srgbClr>
                  </a:outerShdw>
                </a:effectLst>
                <a:latin typeface="Times New Roman"/>
                <a:ea typeface="Times New Roman"/>
                <a:cs typeface="Arial"/>
              </a:rPr>
              <a:t> </a:t>
            </a:r>
            <a:r>
              <a:rPr lang="en-MY" sz="1400" b="1" i="1" dirty="0" err="1">
                <a:effectLst>
                  <a:outerShdw blurRad="69850" dist="43180" dir="5400000" sx="0" sy="0">
                    <a:srgbClr val="000000">
                      <a:alpha val="65000"/>
                    </a:srgbClr>
                  </a:outerShdw>
                </a:effectLst>
                <a:latin typeface="Times New Roman"/>
                <a:ea typeface="Times New Roman"/>
                <a:cs typeface="Arial"/>
              </a:rPr>
              <a:t>Ameen</a:t>
            </a:r>
            <a:r>
              <a:rPr lang="en-MY" sz="1400" b="1" i="1" dirty="0">
                <a:effectLst>
                  <a:outerShdw blurRad="69850" dist="43180" dir="5400000" sx="0" sy="0">
                    <a:srgbClr val="000000">
                      <a:alpha val="65000"/>
                    </a:srgbClr>
                  </a:outerShdw>
                </a:effectLst>
                <a:latin typeface="Times New Roman"/>
                <a:ea typeface="Times New Roman"/>
                <a:cs typeface="Arial"/>
              </a:rPr>
              <a:t> </a:t>
            </a:r>
            <a:r>
              <a:rPr lang="en-MY" sz="1400" b="1" i="1" dirty="0" err="1">
                <a:effectLst>
                  <a:outerShdw blurRad="69850" dist="43180" dir="5400000" sx="0" sy="0">
                    <a:srgbClr val="000000">
                      <a:alpha val="65000"/>
                    </a:srgbClr>
                  </a:outerShdw>
                </a:effectLst>
                <a:latin typeface="Times New Roman"/>
                <a:ea typeface="Times New Roman"/>
                <a:cs typeface="Arial"/>
              </a:rPr>
              <a:t>Alwan</a:t>
            </a:r>
            <a:endParaRPr lang="en-MY" sz="1400" dirty="0">
              <a:effectLst/>
              <a:latin typeface="Calibri"/>
              <a:ea typeface="Calibri"/>
              <a:cs typeface="Arial"/>
            </a:endParaRPr>
          </a:p>
        </p:txBody>
      </p:sp>
      <p:pic>
        <p:nvPicPr>
          <p:cNvPr id="17" name="Picture 16"/>
          <p:cNvPicPr>
            <a:picLocks noChangeAspect="1"/>
          </p:cNvPicPr>
          <p:nvPr/>
        </p:nvPicPr>
        <p:blipFill rotWithShape="1">
          <a:blip r:embed="rId3"/>
          <a:srcRect t="13292" r="50373"/>
          <a:stretch/>
        </p:blipFill>
        <p:spPr>
          <a:xfrm>
            <a:off x="7566846" y="1870668"/>
            <a:ext cx="2131778" cy="1977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rotWithShape="1">
          <a:blip r:embed="rId4"/>
          <a:srcRect l="49662" t="11401"/>
          <a:stretch/>
        </p:blipFill>
        <p:spPr>
          <a:xfrm>
            <a:off x="7566846" y="4349036"/>
            <a:ext cx="2131778" cy="1973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rot="19771777">
            <a:off x="396841" y="3866789"/>
            <a:ext cx="464281" cy="523220"/>
          </a:xfrm>
          <a:prstGeom prst="rect">
            <a:avLst/>
          </a:prstGeom>
        </p:spPr>
        <p:txBody>
          <a:bodyPr wrap="square">
            <a:spAutoFit/>
          </a:bodyPr>
          <a:lstStyle/>
          <a:p>
            <a:r>
              <a:rPr lang="en-US" sz="2800" b="1" u="sng" dirty="0">
                <a:solidFill>
                  <a:prstClr val="black"/>
                </a:solidFill>
                <a:latin typeface="Andalus" panose="02020603050405020304" pitchFamily="18" charset="-78"/>
                <a:cs typeface="Andalus" panose="02020603050405020304" pitchFamily="18" charset="-78"/>
              </a:rPr>
              <a:t>3</a:t>
            </a:r>
            <a:endParaRPr lang="ar-IQ" sz="2800" u="sng" dirty="0"/>
          </a:p>
        </p:txBody>
      </p:sp>
    </p:spTree>
    <p:extLst>
      <p:ext uri="{BB962C8B-B14F-4D97-AF65-F5344CB8AC3E}">
        <p14:creationId xmlns:p14="http://schemas.microsoft.com/office/powerpoint/2010/main" val="96034926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72" y="144187"/>
            <a:ext cx="1473224" cy="461665"/>
          </a:xfrm>
          <a:prstGeom prst="rect">
            <a:avLst/>
          </a:prstGeom>
        </p:spPr>
        <p:txBody>
          <a:bodyPr wrap="none">
            <a:spAutoFit/>
          </a:bodyPr>
          <a:lstStyle/>
          <a:p>
            <a:r>
              <a:rPr lang="en-US" sz="2400" b="1" dirty="0"/>
              <a:t>Questions</a:t>
            </a:r>
            <a:endParaRPr lang="ar-IQ" sz="2400" b="1" dirty="0"/>
          </a:p>
        </p:txBody>
      </p:sp>
      <p:cxnSp>
        <p:nvCxnSpPr>
          <p:cNvPr id="4" name="Straight Connector 3"/>
          <p:cNvCxnSpPr/>
          <p:nvPr/>
        </p:nvCxnSpPr>
        <p:spPr>
          <a:xfrm>
            <a:off x="206900" y="612910"/>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0472" y="908720"/>
            <a:ext cx="8280920" cy="338554"/>
          </a:xfrm>
          <a:prstGeom prst="rect">
            <a:avLst/>
          </a:prstGeom>
        </p:spPr>
        <p:txBody>
          <a:bodyPr wrap="square">
            <a:spAutoFit/>
          </a:bodyPr>
          <a:lstStyle/>
          <a:p>
            <a:pPr lvl="0"/>
            <a:r>
              <a:rPr lang="en-US" sz="1600" b="1" dirty="0">
                <a:solidFill>
                  <a:srgbClr val="000000"/>
                </a:solidFill>
                <a:latin typeface="Times New Roman" panose="02020603050405020304" pitchFamily="18" charset="0"/>
                <a:cs typeface="Times New Roman" panose="02020603050405020304" pitchFamily="18" charset="0"/>
              </a:rPr>
              <a:t>1 - Choose the </a:t>
            </a:r>
            <a:r>
              <a:rPr lang="en-US" sz="1600" b="1" u="sng" dirty="0">
                <a:solidFill>
                  <a:srgbClr val="000000"/>
                </a:solidFill>
                <a:latin typeface="Times New Roman" panose="02020603050405020304" pitchFamily="18" charset="0"/>
                <a:cs typeface="Times New Roman" panose="02020603050405020304" pitchFamily="18" charset="0"/>
              </a:rPr>
              <a:t>wrong</a:t>
            </a:r>
            <a:r>
              <a:rPr lang="en-US" sz="1600" b="1" dirty="0">
                <a:solidFill>
                  <a:srgbClr val="000000"/>
                </a:solidFill>
                <a:latin typeface="Times New Roman" panose="02020603050405020304" pitchFamily="18" charset="0"/>
                <a:cs typeface="Times New Roman" panose="02020603050405020304" pitchFamily="18" charset="0"/>
              </a:rPr>
              <a:t> sentence related to the </a:t>
            </a:r>
            <a:r>
              <a:rPr lang="en-US" sz="1600" b="1" u="sng" dirty="0">
                <a:solidFill>
                  <a:srgbClr val="000000"/>
                </a:solidFill>
                <a:latin typeface="Times New Roman" panose="02020603050405020304" pitchFamily="18" charset="0"/>
                <a:cs typeface="Times New Roman" panose="02020603050405020304" pitchFamily="18" charset="0"/>
              </a:rPr>
              <a:t>Cosmic Rays</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416496" y="1412776"/>
            <a:ext cx="9217024" cy="2308324"/>
          </a:xfrm>
          <a:prstGeom prst="rect">
            <a:avLst/>
          </a:prstGeom>
        </p:spPr>
        <p:txBody>
          <a:bodyPr wrap="square">
            <a:spAutoFit/>
          </a:bodyPr>
          <a:lstStyle/>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    The main source of cosmic rays are sun and other celestial events </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     Cosmic radiation increases with the decrease in the height above the earth's surface</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    Some cosmic rays interact with the atmosphere to create different types of radiation</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     It consists of protons or other particles and wave energy</a:t>
            </a: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7" name="Oval 6"/>
          <p:cNvSpPr/>
          <p:nvPr/>
        </p:nvSpPr>
        <p:spPr>
          <a:xfrm>
            <a:off x="4296266" y="3184133"/>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8" name="Rectangle 7"/>
          <p:cNvSpPr/>
          <p:nvPr/>
        </p:nvSpPr>
        <p:spPr>
          <a:xfrm>
            <a:off x="3944888" y="3084143"/>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a:t>
            </a:r>
            <a:endParaRPr lang="ar-IQ" sz="1600" dirty="0"/>
          </a:p>
        </p:txBody>
      </p:sp>
      <p:sp>
        <p:nvSpPr>
          <p:cNvPr id="9" name="Rectangle 8"/>
          <p:cNvSpPr/>
          <p:nvPr/>
        </p:nvSpPr>
        <p:spPr>
          <a:xfrm>
            <a:off x="750701" y="3075677"/>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a:t>
            </a:r>
            <a:endParaRPr lang="ar-IQ" sz="1600" dirty="0"/>
          </a:p>
        </p:txBody>
      </p:sp>
      <p:sp>
        <p:nvSpPr>
          <p:cNvPr id="10" name="Rectangle 9"/>
          <p:cNvSpPr/>
          <p:nvPr/>
        </p:nvSpPr>
        <p:spPr>
          <a:xfrm>
            <a:off x="1827375" y="3090446"/>
            <a:ext cx="32092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a:t>
            </a:r>
            <a:endParaRPr lang="ar-IQ" sz="1600" dirty="0"/>
          </a:p>
        </p:txBody>
      </p:sp>
      <p:sp>
        <p:nvSpPr>
          <p:cNvPr id="11" name="Rectangle 10"/>
          <p:cNvSpPr/>
          <p:nvPr/>
        </p:nvSpPr>
        <p:spPr>
          <a:xfrm>
            <a:off x="2866774" y="3090446"/>
            <a:ext cx="367701" cy="338554"/>
          </a:xfrm>
          <a:prstGeom prst="rect">
            <a:avLst/>
          </a:prstGeom>
        </p:spPr>
        <p:txBody>
          <a:bodyPr wrap="squar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ar-IQ" sz="1600" dirty="0"/>
          </a:p>
        </p:txBody>
      </p:sp>
      <p:sp>
        <p:nvSpPr>
          <p:cNvPr id="12" name="Oval 11"/>
          <p:cNvSpPr/>
          <p:nvPr/>
        </p:nvSpPr>
        <p:spPr>
          <a:xfrm>
            <a:off x="3216146" y="3170482"/>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3" name="Oval 12"/>
          <p:cNvSpPr/>
          <p:nvPr/>
        </p:nvSpPr>
        <p:spPr>
          <a:xfrm>
            <a:off x="1106776" y="3175667"/>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4" name="Oval 13"/>
          <p:cNvSpPr/>
          <p:nvPr/>
        </p:nvSpPr>
        <p:spPr>
          <a:xfrm>
            <a:off x="2174542" y="3157641"/>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7" name="Rectangle 16"/>
          <p:cNvSpPr/>
          <p:nvPr/>
        </p:nvSpPr>
        <p:spPr>
          <a:xfrm>
            <a:off x="224737" y="3834239"/>
            <a:ext cx="8280920" cy="338554"/>
          </a:xfrm>
          <a:prstGeom prst="rect">
            <a:avLst/>
          </a:prstGeom>
        </p:spPr>
        <p:txBody>
          <a:bodyPr wrap="square">
            <a:spAutoFit/>
          </a:bodyPr>
          <a:lstStyle/>
          <a:p>
            <a:pPr lvl="0"/>
            <a:r>
              <a:rPr lang="en-US" sz="1600" b="1" dirty="0">
                <a:solidFill>
                  <a:srgbClr val="000000"/>
                </a:solidFill>
                <a:latin typeface="Times New Roman" panose="02020603050405020304" pitchFamily="18" charset="0"/>
                <a:cs typeface="Times New Roman" panose="02020603050405020304" pitchFamily="18" charset="0"/>
              </a:rPr>
              <a:t>2 - Choose the </a:t>
            </a:r>
            <a:r>
              <a:rPr lang="en-US" sz="1600" b="1" u="sng" dirty="0">
                <a:solidFill>
                  <a:srgbClr val="000000"/>
                </a:solidFill>
                <a:latin typeface="Times New Roman" panose="02020603050405020304" pitchFamily="18" charset="0"/>
                <a:cs typeface="Times New Roman" panose="02020603050405020304" pitchFamily="18" charset="0"/>
              </a:rPr>
              <a:t>wrong</a:t>
            </a:r>
            <a:r>
              <a:rPr lang="en-US" sz="1600" b="1" dirty="0">
                <a:solidFill>
                  <a:srgbClr val="000000"/>
                </a:solidFill>
                <a:latin typeface="Times New Roman" panose="02020603050405020304" pitchFamily="18" charset="0"/>
                <a:cs typeface="Times New Roman" panose="02020603050405020304" pitchFamily="18" charset="0"/>
              </a:rPr>
              <a:t> sentence related to the </a:t>
            </a:r>
            <a:r>
              <a:rPr lang="en-US" sz="1600" b="1" u="sng" dirty="0">
                <a:solidFill>
                  <a:srgbClr val="000000"/>
                </a:solidFill>
                <a:latin typeface="Times New Roman" panose="02020603050405020304" pitchFamily="18" charset="0"/>
                <a:cs typeface="Times New Roman" panose="02020603050405020304" pitchFamily="18" charset="0"/>
              </a:rPr>
              <a:t>Terrestrial Radiation</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18" name="Rectangle 17"/>
          <p:cNvSpPr/>
          <p:nvPr/>
        </p:nvSpPr>
        <p:spPr>
          <a:xfrm>
            <a:off x="440761" y="4338295"/>
            <a:ext cx="9217024" cy="1569660"/>
          </a:xfrm>
          <a:prstGeom prst="rect">
            <a:avLst/>
          </a:prstGeom>
        </p:spPr>
        <p:txBody>
          <a:bodyPr wrap="square">
            <a:spAutoFit/>
          </a:bodyPr>
          <a:lstStyle/>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    The main source of cosmic rays are sun and other celestial events </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     Terrestrial radiation occur through eating of food and drinking water</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 C-    Earth’s crust contains deposits of Uranium, Potassium and Thorium</a:t>
            </a: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21" name="Rectangle 20"/>
          <p:cNvSpPr/>
          <p:nvPr/>
        </p:nvSpPr>
        <p:spPr>
          <a:xfrm>
            <a:off x="731465" y="5676716"/>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a:t>
            </a:r>
            <a:endParaRPr lang="ar-IQ" sz="1600" dirty="0"/>
          </a:p>
        </p:txBody>
      </p:sp>
      <p:sp>
        <p:nvSpPr>
          <p:cNvPr id="22" name="Rectangle 21"/>
          <p:cNvSpPr/>
          <p:nvPr/>
        </p:nvSpPr>
        <p:spPr>
          <a:xfrm>
            <a:off x="1808139" y="5691485"/>
            <a:ext cx="32092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a:t>
            </a:r>
            <a:endParaRPr lang="ar-IQ" sz="1600" dirty="0"/>
          </a:p>
        </p:txBody>
      </p:sp>
      <p:sp>
        <p:nvSpPr>
          <p:cNvPr id="23" name="Rectangle 22"/>
          <p:cNvSpPr/>
          <p:nvPr/>
        </p:nvSpPr>
        <p:spPr>
          <a:xfrm>
            <a:off x="2847538" y="5691485"/>
            <a:ext cx="367701" cy="338554"/>
          </a:xfrm>
          <a:prstGeom prst="rect">
            <a:avLst/>
          </a:prstGeom>
        </p:spPr>
        <p:txBody>
          <a:bodyPr wrap="squar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ar-IQ" sz="1600" dirty="0"/>
          </a:p>
        </p:txBody>
      </p:sp>
      <p:sp>
        <p:nvSpPr>
          <p:cNvPr id="24" name="Oval 23"/>
          <p:cNvSpPr/>
          <p:nvPr/>
        </p:nvSpPr>
        <p:spPr>
          <a:xfrm>
            <a:off x="3196910" y="5771521"/>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25" name="Oval 24"/>
          <p:cNvSpPr/>
          <p:nvPr/>
        </p:nvSpPr>
        <p:spPr>
          <a:xfrm>
            <a:off x="1087540" y="5776706"/>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26" name="Oval 25"/>
          <p:cNvSpPr/>
          <p:nvPr/>
        </p:nvSpPr>
        <p:spPr>
          <a:xfrm>
            <a:off x="2155306" y="5758680"/>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Tree>
    <p:extLst>
      <p:ext uri="{BB962C8B-B14F-4D97-AF65-F5344CB8AC3E}">
        <p14:creationId xmlns:p14="http://schemas.microsoft.com/office/powerpoint/2010/main" val="2699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P spid="11" grpId="0"/>
      <p:bldP spid="12" grpId="0" animBg="1"/>
      <p:bldP spid="13" grpId="0" animBg="1"/>
      <p:bldP spid="14" grpId="0" animBg="1"/>
      <p:bldP spid="17" grpId="0"/>
      <p:bldP spid="18" grpId="0"/>
      <p:bldP spid="21" grpId="0"/>
      <p:bldP spid="22" grpId="0"/>
      <p:bldP spid="23" grpId="0"/>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11</a:t>
            </a:fld>
            <a:endParaRPr lang="es-ES"/>
          </a:p>
        </p:txBody>
      </p:sp>
      <p:sp>
        <p:nvSpPr>
          <p:cNvPr id="3" name="Rectangle 2"/>
          <p:cNvSpPr/>
          <p:nvPr/>
        </p:nvSpPr>
        <p:spPr>
          <a:xfrm>
            <a:off x="200472" y="144187"/>
            <a:ext cx="1473224" cy="461665"/>
          </a:xfrm>
          <a:prstGeom prst="rect">
            <a:avLst/>
          </a:prstGeom>
        </p:spPr>
        <p:txBody>
          <a:bodyPr wrap="none">
            <a:spAutoFit/>
          </a:bodyPr>
          <a:lstStyle/>
          <a:p>
            <a:r>
              <a:rPr lang="en-US" sz="2400" b="1" dirty="0"/>
              <a:t>Questions</a:t>
            </a:r>
            <a:endParaRPr lang="ar-IQ" sz="2400" b="1" dirty="0"/>
          </a:p>
        </p:txBody>
      </p:sp>
      <p:cxnSp>
        <p:nvCxnSpPr>
          <p:cNvPr id="4" name="Straight Connector 3"/>
          <p:cNvCxnSpPr/>
          <p:nvPr/>
        </p:nvCxnSpPr>
        <p:spPr>
          <a:xfrm>
            <a:off x="206900" y="612910"/>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0472" y="908720"/>
            <a:ext cx="8280920" cy="338554"/>
          </a:xfrm>
          <a:prstGeom prst="rect">
            <a:avLst/>
          </a:prstGeom>
        </p:spPr>
        <p:txBody>
          <a:bodyPr wrap="square">
            <a:spAutoFit/>
          </a:bodyPr>
          <a:lstStyle/>
          <a:p>
            <a:pPr lvl="0"/>
            <a:r>
              <a:rPr lang="en-US" sz="1600" b="1" dirty="0">
                <a:solidFill>
                  <a:srgbClr val="000000"/>
                </a:solidFill>
                <a:latin typeface="Times New Roman" panose="02020603050405020304" pitchFamily="18" charset="0"/>
                <a:cs typeface="Times New Roman" panose="02020603050405020304" pitchFamily="18" charset="0"/>
              </a:rPr>
              <a:t>3 - Choose the </a:t>
            </a:r>
            <a:r>
              <a:rPr lang="en-US" sz="1600" b="1" u="sng" dirty="0">
                <a:solidFill>
                  <a:srgbClr val="000000"/>
                </a:solidFill>
                <a:latin typeface="Times New Roman" panose="02020603050405020304" pitchFamily="18" charset="0"/>
                <a:cs typeface="Times New Roman" panose="02020603050405020304" pitchFamily="18" charset="0"/>
              </a:rPr>
              <a:t>wrong</a:t>
            </a:r>
            <a:r>
              <a:rPr lang="en-US" sz="1600" b="1" dirty="0">
                <a:solidFill>
                  <a:srgbClr val="000000"/>
                </a:solidFill>
                <a:latin typeface="Times New Roman" panose="02020603050405020304" pitchFamily="18" charset="0"/>
                <a:cs typeface="Times New Roman" panose="02020603050405020304" pitchFamily="18" charset="0"/>
              </a:rPr>
              <a:t> sentence related to the </a:t>
            </a:r>
            <a:r>
              <a:rPr lang="en-US" sz="1600" b="1" u="sng" dirty="0">
                <a:solidFill>
                  <a:srgbClr val="000000"/>
                </a:solidFill>
                <a:latin typeface="Times New Roman" panose="02020603050405020304" pitchFamily="18" charset="0"/>
                <a:cs typeface="Times New Roman" panose="02020603050405020304" pitchFamily="18" charset="0"/>
              </a:rPr>
              <a:t>Radiation Therapy</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416496" y="1412776"/>
            <a:ext cx="9217024" cy="2308324"/>
          </a:xfrm>
          <a:prstGeom prst="rect">
            <a:avLst/>
          </a:prstGeom>
        </p:spPr>
        <p:txBody>
          <a:bodyPr wrap="square">
            <a:spAutoFit/>
          </a:bodyPr>
          <a:lstStyle/>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     Plain Radiograph/X-ray </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     Linear accelerator treatment</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     Proton beam therapy </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     It is a type of cancer treatment </a:t>
            </a: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7" name="Oval 6"/>
          <p:cNvSpPr/>
          <p:nvPr/>
        </p:nvSpPr>
        <p:spPr>
          <a:xfrm>
            <a:off x="4296266" y="3184133"/>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8" name="Rectangle 7"/>
          <p:cNvSpPr/>
          <p:nvPr/>
        </p:nvSpPr>
        <p:spPr>
          <a:xfrm>
            <a:off x="3944888" y="3084143"/>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a:t>
            </a:r>
            <a:endParaRPr lang="ar-IQ" sz="1600" dirty="0"/>
          </a:p>
        </p:txBody>
      </p:sp>
      <p:sp>
        <p:nvSpPr>
          <p:cNvPr id="9" name="Rectangle 8"/>
          <p:cNvSpPr/>
          <p:nvPr/>
        </p:nvSpPr>
        <p:spPr>
          <a:xfrm>
            <a:off x="750701" y="3075677"/>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a:t>
            </a:r>
            <a:endParaRPr lang="ar-IQ" sz="1600" dirty="0"/>
          </a:p>
        </p:txBody>
      </p:sp>
      <p:sp>
        <p:nvSpPr>
          <p:cNvPr id="10" name="Rectangle 9"/>
          <p:cNvSpPr/>
          <p:nvPr/>
        </p:nvSpPr>
        <p:spPr>
          <a:xfrm>
            <a:off x="1827375" y="3090446"/>
            <a:ext cx="32092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a:t>
            </a:r>
            <a:endParaRPr lang="ar-IQ" sz="1600" dirty="0"/>
          </a:p>
        </p:txBody>
      </p:sp>
      <p:sp>
        <p:nvSpPr>
          <p:cNvPr id="11" name="Rectangle 10"/>
          <p:cNvSpPr/>
          <p:nvPr/>
        </p:nvSpPr>
        <p:spPr>
          <a:xfrm>
            <a:off x="2866774" y="3090446"/>
            <a:ext cx="367701" cy="338554"/>
          </a:xfrm>
          <a:prstGeom prst="rect">
            <a:avLst/>
          </a:prstGeom>
        </p:spPr>
        <p:txBody>
          <a:bodyPr wrap="squar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ar-IQ" sz="1600" dirty="0"/>
          </a:p>
        </p:txBody>
      </p:sp>
      <p:sp>
        <p:nvSpPr>
          <p:cNvPr id="12" name="Oval 11"/>
          <p:cNvSpPr/>
          <p:nvPr/>
        </p:nvSpPr>
        <p:spPr>
          <a:xfrm>
            <a:off x="3216146" y="3170482"/>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3" name="Oval 12"/>
          <p:cNvSpPr/>
          <p:nvPr/>
        </p:nvSpPr>
        <p:spPr>
          <a:xfrm>
            <a:off x="1106776" y="3175667"/>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4" name="Oval 13"/>
          <p:cNvSpPr/>
          <p:nvPr/>
        </p:nvSpPr>
        <p:spPr>
          <a:xfrm>
            <a:off x="2174542" y="3157641"/>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5" name="Rectangle 14"/>
          <p:cNvSpPr/>
          <p:nvPr/>
        </p:nvSpPr>
        <p:spPr>
          <a:xfrm>
            <a:off x="236501" y="3807747"/>
            <a:ext cx="8280920" cy="338554"/>
          </a:xfrm>
          <a:prstGeom prst="rect">
            <a:avLst/>
          </a:prstGeom>
        </p:spPr>
        <p:txBody>
          <a:bodyPr wrap="square">
            <a:spAutoFit/>
          </a:bodyPr>
          <a:lstStyle/>
          <a:p>
            <a:pPr lvl="0"/>
            <a:r>
              <a:rPr lang="en-US" sz="1600" b="1" dirty="0">
                <a:solidFill>
                  <a:srgbClr val="000000"/>
                </a:solidFill>
                <a:latin typeface="Times New Roman" panose="02020603050405020304" pitchFamily="18" charset="0"/>
                <a:cs typeface="Times New Roman" panose="02020603050405020304" pitchFamily="18" charset="0"/>
              </a:rPr>
              <a:t>4 - Choose the </a:t>
            </a:r>
            <a:r>
              <a:rPr lang="en-US" sz="1600" b="1" u="sng" dirty="0">
                <a:solidFill>
                  <a:srgbClr val="000000"/>
                </a:solidFill>
                <a:latin typeface="Times New Roman" panose="02020603050405020304" pitchFamily="18" charset="0"/>
                <a:cs typeface="Times New Roman" panose="02020603050405020304" pitchFamily="18" charset="0"/>
              </a:rPr>
              <a:t>wrong</a:t>
            </a:r>
            <a:r>
              <a:rPr lang="en-US" sz="1600" b="1" dirty="0">
                <a:solidFill>
                  <a:srgbClr val="000000"/>
                </a:solidFill>
                <a:latin typeface="Times New Roman" panose="02020603050405020304" pitchFamily="18" charset="0"/>
                <a:cs typeface="Times New Roman" panose="02020603050405020304" pitchFamily="18" charset="0"/>
              </a:rPr>
              <a:t> sentence related to the </a:t>
            </a:r>
            <a:r>
              <a:rPr lang="en-US" sz="1600" b="1" u="sng" dirty="0">
                <a:solidFill>
                  <a:srgbClr val="000000"/>
                </a:solidFill>
                <a:latin typeface="Times New Roman" panose="02020603050405020304" pitchFamily="18" charset="0"/>
                <a:cs typeface="Times New Roman" panose="02020603050405020304" pitchFamily="18" charset="0"/>
              </a:rPr>
              <a:t>Nuclear Medicine  and  Nuclear Fuel Cycle   </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16" name="Rectangle 15"/>
          <p:cNvSpPr/>
          <p:nvPr/>
        </p:nvSpPr>
        <p:spPr>
          <a:xfrm>
            <a:off x="452525" y="4311803"/>
            <a:ext cx="9217024" cy="2308324"/>
          </a:xfrm>
          <a:prstGeom prst="rect">
            <a:avLst/>
          </a:prstGeom>
        </p:spPr>
        <p:txBody>
          <a:bodyPr wrap="square">
            <a:spAutoFit/>
          </a:bodyPr>
          <a:lstStyle/>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     It is drives turbines to produce electricity</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     It is </a:t>
            </a:r>
            <a:r>
              <a:rPr lang="en-US" sz="16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is</a:t>
            </a: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 achieved through inhalation of radioactive gases</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     It is uses very small amounts of radioactive materials</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     It is uses very small amounts of radioactive materials </a:t>
            </a: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7" name="Oval 16"/>
          <p:cNvSpPr/>
          <p:nvPr/>
        </p:nvSpPr>
        <p:spPr>
          <a:xfrm>
            <a:off x="4332295" y="6083160"/>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8" name="Rectangle 17"/>
          <p:cNvSpPr/>
          <p:nvPr/>
        </p:nvSpPr>
        <p:spPr>
          <a:xfrm>
            <a:off x="3980917" y="5983170"/>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a:t>
            </a:r>
            <a:endParaRPr lang="ar-IQ" sz="1600" dirty="0"/>
          </a:p>
        </p:txBody>
      </p:sp>
      <p:sp>
        <p:nvSpPr>
          <p:cNvPr id="19" name="Rectangle 18"/>
          <p:cNvSpPr/>
          <p:nvPr/>
        </p:nvSpPr>
        <p:spPr>
          <a:xfrm>
            <a:off x="786730" y="5974704"/>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a:t>
            </a:r>
            <a:endParaRPr lang="ar-IQ" sz="1600" dirty="0"/>
          </a:p>
        </p:txBody>
      </p:sp>
      <p:sp>
        <p:nvSpPr>
          <p:cNvPr id="20" name="Rectangle 19"/>
          <p:cNvSpPr/>
          <p:nvPr/>
        </p:nvSpPr>
        <p:spPr>
          <a:xfrm>
            <a:off x="1863404" y="5989473"/>
            <a:ext cx="32092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a:t>
            </a:r>
            <a:endParaRPr lang="ar-IQ" sz="1600" dirty="0"/>
          </a:p>
        </p:txBody>
      </p:sp>
      <p:sp>
        <p:nvSpPr>
          <p:cNvPr id="21" name="Rectangle 20"/>
          <p:cNvSpPr/>
          <p:nvPr/>
        </p:nvSpPr>
        <p:spPr>
          <a:xfrm>
            <a:off x="2902803" y="5989473"/>
            <a:ext cx="367701" cy="338554"/>
          </a:xfrm>
          <a:prstGeom prst="rect">
            <a:avLst/>
          </a:prstGeom>
        </p:spPr>
        <p:txBody>
          <a:bodyPr wrap="squar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ar-IQ" sz="1600" dirty="0"/>
          </a:p>
        </p:txBody>
      </p:sp>
      <p:sp>
        <p:nvSpPr>
          <p:cNvPr id="22" name="Oval 21"/>
          <p:cNvSpPr/>
          <p:nvPr/>
        </p:nvSpPr>
        <p:spPr>
          <a:xfrm>
            <a:off x="3252175" y="6069509"/>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23" name="Oval 22"/>
          <p:cNvSpPr/>
          <p:nvPr/>
        </p:nvSpPr>
        <p:spPr>
          <a:xfrm>
            <a:off x="1142805" y="6074694"/>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24" name="Oval 23"/>
          <p:cNvSpPr/>
          <p:nvPr/>
        </p:nvSpPr>
        <p:spPr>
          <a:xfrm>
            <a:off x="2210571" y="6056668"/>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Tree>
    <p:extLst>
      <p:ext uri="{BB962C8B-B14F-4D97-AF65-F5344CB8AC3E}">
        <p14:creationId xmlns:p14="http://schemas.microsoft.com/office/powerpoint/2010/main" val="11707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fltVal val="0"/>
                                          </p:val>
                                        </p:tav>
                                        <p:tav tm="100000">
                                          <p:val>
                                            <p:strVal val="#ppt_w"/>
                                          </p:val>
                                        </p:tav>
                                      </p:tavLst>
                                    </p:anim>
                                    <p:anim calcmode="lin" valueType="num">
                                      <p:cBhvr>
                                        <p:cTn id="100" dur="500" fill="hold"/>
                                        <p:tgtEl>
                                          <p:spTgt spid="23"/>
                                        </p:tgtEl>
                                        <p:attrNameLst>
                                          <p:attrName>ppt_h</p:attrName>
                                        </p:attrNameLst>
                                      </p:cBhvr>
                                      <p:tavLst>
                                        <p:tav tm="0">
                                          <p:val>
                                            <p:fltVal val="0"/>
                                          </p:val>
                                        </p:tav>
                                        <p:tav tm="100000">
                                          <p:val>
                                            <p:strVal val="#ppt_h"/>
                                          </p:val>
                                        </p:tav>
                                      </p:tavLst>
                                    </p:anim>
                                    <p:animEffect transition="in" filter="fade">
                                      <p:cBhvr>
                                        <p:cTn id="101" dur="500"/>
                                        <p:tgtEl>
                                          <p:spTgt spid="23"/>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P spid="11" grpId="0"/>
      <p:bldP spid="12" grpId="0" animBg="1"/>
      <p:bldP spid="13" grpId="0" animBg="1"/>
      <p:bldP spid="14" grpId="0" animBg="1"/>
      <p:bldP spid="15" grpId="0"/>
      <p:bldP spid="16" grpId="0"/>
      <p:bldP spid="17" grpId="0" animBg="1"/>
      <p:bldP spid="18" grpId="0"/>
      <p:bldP spid="19" grpId="0"/>
      <p:bldP spid="20" grpId="0"/>
      <p:bldP spid="21" grpId="0"/>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12</a:t>
            </a:fld>
            <a:endParaRPr lang="es-ES"/>
          </a:p>
        </p:txBody>
      </p:sp>
      <p:sp>
        <p:nvSpPr>
          <p:cNvPr id="3" name="Rectangle 2"/>
          <p:cNvSpPr/>
          <p:nvPr/>
        </p:nvSpPr>
        <p:spPr>
          <a:xfrm>
            <a:off x="200472" y="144187"/>
            <a:ext cx="1473224" cy="461665"/>
          </a:xfrm>
          <a:prstGeom prst="rect">
            <a:avLst/>
          </a:prstGeom>
        </p:spPr>
        <p:txBody>
          <a:bodyPr wrap="none">
            <a:spAutoFit/>
          </a:bodyPr>
          <a:lstStyle/>
          <a:p>
            <a:r>
              <a:rPr lang="en-US" sz="2400" b="1" dirty="0"/>
              <a:t>Questions</a:t>
            </a:r>
            <a:endParaRPr lang="ar-IQ" sz="2400" b="1" dirty="0"/>
          </a:p>
        </p:txBody>
      </p:sp>
      <p:cxnSp>
        <p:nvCxnSpPr>
          <p:cNvPr id="4" name="Straight Connector 3"/>
          <p:cNvCxnSpPr/>
          <p:nvPr/>
        </p:nvCxnSpPr>
        <p:spPr>
          <a:xfrm>
            <a:off x="206900" y="612910"/>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0472" y="908720"/>
            <a:ext cx="8280920" cy="338554"/>
          </a:xfrm>
          <a:prstGeom prst="rect">
            <a:avLst/>
          </a:prstGeom>
        </p:spPr>
        <p:txBody>
          <a:bodyPr wrap="square">
            <a:spAutoFit/>
          </a:bodyPr>
          <a:lstStyle/>
          <a:p>
            <a:pPr lvl="0"/>
            <a:r>
              <a:rPr lang="en-US" sz="1600" b="1" dirty="0">
                <a:solidFill>
                  <a:srgbClr val="000000"/>
                </a:solidFill>
                <a:latin typeface="Times New Roman" panose="02020603050405020304" pitchFamily="18" charset="0"/>
                <a:cs typeface="Times New Roman" panose="02020603050405020304" pitchFamily="18" charset="0"/>
              </a:rPr>
              <a:t>5 - Choose the </a:t>
            </a:r>
            <a:r>
              <a:rPr lang="en-US" sz="1600" b="1" u="sng" dirty="0">
                <a:solidFill>
                  <a:srgbClr val="000000"/>
                </a:solidFill>
                <a:latin typeface="Times New Roman" panose="02020603050405020304" pitchFamily="18" charset="0"/>
                <a:cs typeface="Times New Roman" panose="02020603050405020304" pitchFamily="18" charset="0"/>
              </a:rPr>
              <a:t>wrong</a:t>
            </a:r>
            <a:r>
              <a:rPr lang="en-US" sz="1600" b="1" dirty="0">
                <a:solidFill>
                  <a:srgbClr val="000000"/>
                </a:solidFill>
                <a:latin typeface="Times New Roman" panose="02020603050405020304" pitchFamily="18" charset="0"/>
                <a:cs typeface="Times New Roman" panose="02020603050405020304" pitchFamily="18" charset="0"/>
              </a:rPr>
              <a:t> sentence related to the </a:t>
            </a:r>
            <a:r>
              <a:rPr lang="en-US" sz="1600" b="1" u="sng" dirty="0">
                <a:solidFill>
                  <a:srgbClr val="000000"/>
                </a:solidFill>
                <a:latin typeface="Times New Roman" panose="02020603050405020304" pitchFamily="18" charset="0"/>
                <a:cs typeface="Times New Roman" panose="02020603050405020304" pitchFamily="18" charset="0"/>
              </a:rPr>
              <a:t>Exposure Through Inhalation</a:t>
            </a: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6" name="Rectangle 5"/>
          <p:cNvSpPr/>
          <p:nvPr/>
        </p:nvSpPr>
        <p:spPr>
          <a:xfrm>
            <a:off x="416496" y="1412776"/>
            <a:ext cx="9217024" cy="2308324"/>
          </a:xfrm>
          <a:prstGeom prst="rect">
            <a:avLst/>
          </a:prstGeom>
        </p:spPr>
        <p:txBody>
          <a:bodyPr wrap="square">
            <a:spAutoFit/>
          </a:bodyPr>
          <a:lstStyle/>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     The radioactive gases emitted from soil </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     Radon is produced by the decay of Uranium</a:t>
            </a:r>
          </a:p>
          <a:p>
            <a:pPr>
              <a:lnSpc>
                <a:spcPct val="150000"/>
              </a:lnSpc>
            </a:pPr>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     The radioactive gases are dangerous radioactive gases in the atmosphere</a:t>
            </a:r>
          </a:p>
          <a:p>
            <a:pPr>
              <a:lnSpc>
                <a:spcPct val="150000"/>
              </a:lnSpc>
            </a:pPr>
            <a:r>
              <a:rPr lang="en-US" sz="1600">
                <a:solidFill>
                  <a:prstClr val="black"/>
                </a:solidFill>
                <a:latin typeface="Times New Roman" panose="02020603050405020304" pitchFamily="18" charset="0"/>
                <a:ea typeface="Calibri" panose="020F0502020204030204" pitchFamily="34" charset="0"/>
                <a:cs typeface="Arial" panose="020B0604020202020204" pitchFamily="34" charset="0"/>
              </a:rPr>
              <a:t>D-     Thoron is produced by the decay of Thorium</a:t>
            </a: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endPar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7" name="Oval 6"/>
          <p:cNvSpPr/>
          <p:nvPr/>
        </p:nvSpPr>
        <p:spPr>
          <a:xfrm>
            <a:off x="4296266" y="3184133"/>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8" name="Rectangle 7"/>
          <p:cNvSpPr/>
          <p:nvPr/>
        </p:nvSpPr>
        <p:spPr>
          <a:xfrm>
            <a:off x="3944888" y="3084143"/>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a:t>
            </a:r>
            <a:endParaRPr lang="ar-IQ" sz="1600" dirty="0"/>
          </a:p>
        </p:txBody>
      </p:sp>
      <p:sp>
        <p:nvSpPr>
          <p:cNvPr id="9" name="Rectangle 8"/>
          <p:cNvSpPr/>
          <p:nvPr/>
        </p:nvSpPr>
        <p:spPr>
          <a:xfrm>
            <a:off x="750701" y="3075677"/>
            <a:ext cx="33214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A</a:t>
            </a:r>
            <a:endParaRPr lang="ar-IQ" sz="1600" dirty="0"/>
          </a:p>
        </p:txBody>
      </p:sp>
      <p:sp>
        <p:nvSpPr>
          <p:cNvPr id="10" name="Rectangle 9"/>
          <p:cNvSpPr/>
          <p:nvPr/>
        </p:nvSpPr>
        <p:spPr>
          <a:xfrm>
            <a:off x="1827375" y="3090446"/>
            <a:ext cx="320922"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B</a:t>
            </a:r>
            <a:endParaRPr lang="ar-IQ" sz="1600" dirty="0"/>
          </a:p>
        </p:txBody>
      </p:sp>
      <p:sp>
        <p:nvSpPr>
          <p:cNvPr id="11" name="Rectangle 10"/>
          <p:cNvSpPr/>
          <p:nvPr/>
        </p:nvSpPr>
        <p:spPr>
          <a:xfrm>
            <a:off x="2866774" y="3090446"/>
            <a:ext cx="367701" cy="338554"/>
          </a:xfrm>
          <a:prstGeom prst="rect">
            <a:avLst/>
          </a:prstGeom>
        </p:spPr>
        <p:txBody>
          <a:bodyPr wrap="squar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ar-IQ" sz="1600" dirty="0"/>
          </a:p>
        </p:txBody>
      </p:sp>
      <p:sp>
        <p:nvSpPr>
          <p:cNvPr id="12" name="Oval 11"/>
          <p:cNvSpPr/>
          <p:nvPr/>
        </p:nvSpPr>
        <p:spPr>
          <a:xfrm>
            <a:off x="3216146" y="3170482"/>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3" name="Oval 12"/>
          <p:cNvSpPr/>
          <p:nvPr/>
        </p:nvSpPr>
        <p:spPr>
          <a:xfrm>
            <a:off x="1106776" y="3175667"/>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4" name="Oval 13"/>
          <p:cNvSpPr/>
          <p:nvPr/>
        </p:nvSpPr>
        <p:spPr>
          <a:xfrm>
            <a:off x="2174542" y="3157641"/>
            <a:ext cx="216024" cy="21602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Tree>
    <p:extLst>
      <p:ext uri="{BB962C8B-B14F-4D97-AF65-F5344CB8AC3E}">
        <p14:creationId xmlns:p14="http://schemas.microsoft.com/office/powerpoint/2010/main" val="33757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p:bldP spid="11" grpId="0"/>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726EB37-9E97-4537-889C-B06365F54784}" type="slidenum">
              <a:rPr lang="es-ES" smtClean="0"/>
              <a:pPr>
                <a:defRPr/>
              </a:pPr>
              <a:t>2</a:t>
            </a:fld>
            <a:endParaRPr lang="es-ES"/>
          </a:p>
        </p:txBody>
      </p:sp>
      <p:sp>
        <p:nvSpPr>
          <p:cNvPr id="9" name="Rectangle 8"/>
          <p:cNvSpPr/>
          <p:nvPr/>
        </p:nvSpPr>
        <p:spPr>
          <a:xfrm>
            <a:off x="436212" y="1560078"/>
            <a:ext cx="3886292" cy="369332"/>
          </a:xfrm>
          <a:prstGeom prst="rect">
            <a:avLst/>
          </a:prstGeom>
        </p:spPr>
        <p:txBody>
          <a:bodyPr wrap="square">
            <a:spAutoFit/>
          </a:bodyPr>
          <a:lstStyle/>
          <a:p>
            <a:r>
              <a:rPr lang="en-US" b="1" u="sng" dirty="0">
                <a:solidFill>
                  <a:prstClr val="black"/>
                </a:solidFill>
                <a:latin typeface="Andalus" panose="02020603050405020304" pitchFamily="18" charset="-78"/>
                <a:cs typeface="Andalus" panose="02020603050405020304" pitchFamily="18" charset="-78"/>
              </a:rPr>
              <a:t>ONE :  </a:t>
            </a:r>
            <a:r>
              <a:rPr lang="en-US" b="1" dirty="0">
                <a:solidFill>
                  <a:prstClr val="black"/>
                </a:solidFill>
                <a:latin typeface="Andalus" panose="02020603050405020304" pitchFamily="18" charset="-78"/>
                <a:cs typeface="Andalus" panose="02020603050405020304" pitchFamily="18" charset="-78"/>
              </a:rPr>
              <a:t>Natural Sources of Radiation</a:t>
            </a:r>
            <a:endParaRPr lang="ar-IQ" dirty="0"/>
          </a:p>
        </p:txBody>
      </p:sp>
      <p:sp>
        <p:nvSpPr>
          <p:cNvPr id="10" name="Rectangle 9"/>
          <p:cNvSpPr/>
          <p:nvPr/>
        </p:nvSpPr>
        <p:spPr>
          <a:xfrm>
            <a:off x="436212" y="3739736"/>
            <a:ext cx="4943807" cy="369332"/>
          </a:xfrm>
          <a:prstGeom prst="rect">
            <a:avLst/>
          </a:prstGeom>
        </p:spPr>
        <p:txBody>
          <a:bodyPr wrap="square">
            <a:spAutoFit/>
          </a:bodyPr>
          <a:lstStyle/>
          <a:p>
            <a:r>
              <a:rPr lang="en-US" b="1" u="sng" dirty="0">
                <a:solidFill>
                  <a:prstClr val="black"/>
                </a:solidFill>
                <a:latin typeface="Andalus" panose="02020603050405020304" pitchFamily="18" charset="-78"/>
                <a:cs typeface="Andalus" panose="02020603050405020304" pitchFamily="18" charset="-78"/>
              </a:rPr>
              <a:t>TWO :  </a:t>
            </a:r>
            <a:r>
              <a:rPr lang="en-US" b="1" dirty="0">
                <a:solidFill>
                  <a:prstClr val="black"/>
                </a:solidFill>
                <a:latin typeface="Andalus" panose="02020603050405020304" pitchFamily="18" charset="-78"/>
                <a:cs typeface="Andalus" panose="02020603050405020304" pitchFamily="18" charset="-78"/>
              </a:rPr>
              <a:t>Manmade (Artificial) Sources of Radiation</a:t>
            </a:r>
            <a:endParaRPr lang="ar-IQ" dirty="0"/>
          </a:p>
        </p:txBody>
      </p:sp>
      <p:sp>
        <p:nvSpPr>
          <p:cNvPr id="15" name="Rectangle 14"/>
          <p:cNvSpPr/>
          <p:nvPr/>
        </p:nvSpPr>
        <p:spPr>
          <a:xfrm>
            <a:off x="424799" y="1030382"/>
            <a:ext cx="2303769" cy="707886"/>
          </a:xfrm>
          <a:prstGeom prst="rect">
            <a:avLst/>
          </a:prstGeom>
        </p:spPr>
        <p:txBody>
          <a:bodyPr wrap="square">
            <a:spAutoFit/>
          </a:bodyPr>
          <a:lstStyle/>
          <a:p>
            <a:r>
              <a:rPr lang="en-US" sz="2000" b="1" dirty="0">
                <a:solidFill>
                  <a:srgbClr val="0070C0"/>
                </a:solidFill>
                <a:latin typeface="Andalus" panose="02020603050405020304" pitchFamily="18" charset="-78"/>
                <a:ea typeface="Calibri" panose="020F0502020204030204" pitchFamily="34" charset="0"/>
                <a:cs typeface="Andalus" panose="02020603050405020304" pitchFamily="18" charset="-78"/>
              </a:rPr>
              <a:t>Sources of Radiation</a:t>
            </a:r>
          </a:p>
          <a:p>
            <a:endParaRPr lang="ar-IQ" sz="2000" dirty="0"/>
          </a:p>
        </p:txBody>
      </p:sp>
      <p:sp>
        <p:nvSpPr>
          <p:cNvPr id="16" name="Rectangle 15"/>
          <p:cNvSpPr/>
          <p:nvPr/>
        </p:nvSpPr>
        <p:spPr>
          <a:xfrm>
            <a:off x="418752" y="337264"/>
            <a:ext cx="2310248" cy="421654"/>
          </a:xfrm>
          <a:prstGeom prst="rect">
            <a:avLst/>
          </a:prstGeom>
        </p:spPr>
        <p:txBody>
          <a:bodyPr wrap="none">
            <a:spAutoFit/>
          </a:bodyPr>
          <a:lstStyle/>
          <a:p>
            <a:pPr algn="r" rtl="1">
              <a:lnSpc>
                <a:spcPct val="107000"/>
              </a:lnSpc>
              <a:spcAft>
                <a:spcPts val="800"/>
              </a:spcAft>
            </a:pPr>
            <a:r>
              <a:rPr lang="en-US" sz="2000" b="1" dirty="0">
                <a:solidFill>
                  <a:srgbClr val="000000"/>
                </a:solidFill>
                <a:latin typeface="Andalus" panose="02020603050405020304" pitchFamily="18" charset="-78"/>
                <a:cs typeface="Arial" panose="020B0604020202020204" pitchFamily="34" charset="0"/>
              </a:rPr>
              <a:t>Sources of Radiation</a:t>
            </a:r>
          </a:p>
        </p:txBody>
      </p:sp>
      <p:cxnSp>
        <p:nvCxnSpPr>
          <p:cNvPr id="18" name="Straight Connector 17"/>
          <p:cNvCxnSpPr/>
          <p:nvPr/>
        </p:nvCxnSpPr>
        <p:spPr>
          <a:xfrm>
            <a:off x="563291" y="950230"/>
            <a:ext cx="9018063"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71477" y="2074165"/>
            <a:ext cx="976549" cy="307777"/>
          </a:xfrm>
          <a:prstGeom prst="rect">
            <a:avLst/>
          </a:prstGeom>
        </p:spPr>
        <p:txBody>
          <a:bodyPr wrap="none">
            <a:spAutoFit/>
          </a:bodyPr>
          <a:lstStyle/>
          <a:p>
            <a:r>
              <a:rPr lang="ar-IQ" sz="1400" dirty="0"/>
              <a:t>الأشعة الكونية</a:t>
            </a:r>
          </a:p>
        </p:txBody>
      </p:sp>
      <p:sp>
        <p:nvSpPr>
          <p:cNvPr id="17" name="Rectangle 16"/>
          <p:cNvSpPr/>
          <p:nvPr/>
        </p:nvSpPr>
        <p:spPr>
          <a:xfrm>
            <a:off x="4004613" y="2276872"/>
            <a:ext cx="1154483" cy="307777"/>
          </a:xfrm>
          <a:prstGeom prst="rect">
            <a:avLst/>
          </a:prstGeom>
        </p:spPr>
        <p:txBody>
          <a:bodyPr wrap="none">
            <a:spAutoFit/>
          </a:bodyPr>
          <a:lstStyle/>
          <a:p>
            <a:r>
              <a:rPr lang="ar-IQ" sz="1400" dirty="0"/>
              <a:t>الإشعاع الأرضي</a:t>
            </a:r>
          </a:p>
        </p:txBody>
      </p:sp>
      <p:sp>
        <p:nvSpPr>
          <p:cNvPr id="4" name="Rectangle 3"/>
          <p:cNvSpPr/>
          <p:nvPr/>
        </p:nvSpPr>
        <p:spPr>
          <a:xfrm>
            <a:off x="4682600" y="3114584"/>
            <a:ext cx="2390398" cy="307777"/>
          </a:xfrm>
          <a:prstGeom prst="rect">
            <a:avLst/>
          </a:prstGeom>
        </p:spPr>
        <p:txBody>
          <a:bodyPr wrap="none">
            <a:spAutoFit/>
          </a:bodyPr>
          <a:lstStyle/>
          <a:p>
            <a:r>
              <a:rPr lang="ar-IQ" sz="1400" dirty="0"/>
              <a:t>التعرض للإشعاع عن طريق الاستنشاق</a:t>
            </a:r>
          </a:p>
        </p:txBody>
      </p:sp>
      <p:sp>
        <p:nvSpPr>
          <p:cNvPr id="19" name="Rectangle 18"/>
          <p:cNvSpPr/>
          <p:nvPr/>
        </p:nvSpPr>
        <p:spPr>
          <a:xfrm>
            <a:off x="1057400" y="4128717"/>
            <a:ext cx="2704587" cy="458074"/>
          </a:xfrm>
          <a:prstGeom prst="rect">
            <a:avLst/>
          </a:prstGeom>
        </p:spPr>
        <p:txBody>
          <a:bodyPr wrap="none">
            <a:spAutoFit/>
          </a:bodyPr>
          <a:lstStyle/>
          <a:p>
            <a:pPr lvl="0" algn="just">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1-    Diagnostic Radiology</a:t>
            </a:r>
          </a:p>
        </p:txBody>
      </p:sp>
      <p:sp>
        <p:nvSpPr>
          <p:cNvPr id="20" name="Rectangle 19"/>
          <p:cNvSpPr/>
          <p:nvPr/>
        </p:nvSpPr>
        <p:spPr>
          <a:xfrm>
            <a:off x="3994472" y="4290403"/>
            <a:ext cx="1069524" cy="276999"/>
          </a:xfrm>
          <a:prstGeom prst="rect">
            <a:avLst/>
          </a:prstGeom>
        </p:spPr>
        <p:txBody>
          <a:bodyPr wrap="none">
            <a:spAutoFit/>
          </a:bodyPr>
          <a:lstStyle/>
          <a:p>
            <a:r>
              <a:rPr lang="ar-IQ" sz="1200" dirty="0"/>
              <a:t>الأشعة التشخيصية</a:t>
            </a:r>
          </a:p>
        </p:txBody>
      </p:sp>
      <p:sp>
        <p:nvSpPr>
          <p:cNvPr id="21" name="Rectangle 20"/>
          <p:cNvSpPr/>
          <p:nvPr/>
        </p:nvSpPr>
        <p:spPr>
          <a:xfrm>
            <a:off x="1057400" y="4562537"/>
            <a:ext cx="2482411" cy="458074"/>
          </a:xfrm>
          <a:prstGeom prst="rect">
            <a:avLst/>
          </a:prstGeom>
        </p:spPr>
        <p:txBody>
          <a:bodyPr wrap="none">
            <a:spAutoFit/>
          </a:bodyPr>
          <a:lstStyle/>
          <a:p>
            <a:pPr lvl="0" algn="just">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2-    Radiation Therapy</a:t>
            </a:r>
          </a:p>
        </p:txBody>
      </p:sp>
      <p:sp>
        <p:nvSpPr>
          <p:cNvPr id="22" name="Rectangle 21"/>
          <p:cNvSpPr/>
          <p:nvPr/>
        </p:nvSpPr>
        <p:spPr>
          <a:xfrm>
            <a:off x="4004613" y="4748737"/>
            <a:ext cx="1039067" cy="276999"/>
          </a:xfrm>
          <a:prstGeom prst="rect">
            <a:avLst/>
          </a:prstGeom>
        </p:spPr>
        <p:txBody>
          <a:bodyPr wrap="none">
            <a:spAutoFit/>
          </a:bodyPr>
          <a:lstStyle/>
          <a:p>
            <a:r>
              <a:rPr lang="ar-IQ" sz="1200" dirty="0"/>
              <a:t>العلاج الاشعاعي </a:t>
            </a:r>
          </a:p>
        </p:txBody>
      </p:sp>
      <p:sp>
        <p:nvSpPr>
          <p:cNvPr id="23" name="Rectangle 22"/>
          <p:cNvSpPr/>
          <p:nvPr/>
        </p:nvSpPr>
        <p:spPr>
          <a:xfrm>
            <a:off x="1089702" y="5007345"/>
            <a:ext cx="2354171" cy="458074"/>
          </a:xfrm>
          <a:prstGeom prst="rect">
            <a:avLst/>
          </a:prstGeom>
        </p:spPr>
        <p:txBody>
          <a:bodyPr wrap="none">
            <a:spAutoFit/>
          </a:bodyPr>
          <a:lstStyle/>
          <a:p>
            <a:pPr lvl="0" algn="just">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3-    Nuclear Medicine</a:t>
            </a:r>
          </a:p>
        </p:txBody>
      </p:sp>
      <p:sp>
        <p:nvSpPr>
          <p:cNvPr id="24" name="Rectangle 23"/>
          <p:cNvSpPr/>
          <p:nvPr/>
        </p:nvSpPr>
        <p:spPr>
          <a:xfrm>
            <a:off x="3787825" y="5157192"/>
            <a:ext cx="821059" cy="276999"/>
          </a:xfrm>
          <a:prstGeom prst="rect">
            <a:avLst/>
          </a:prstGeom>
        </p:spPr>
        <p:txBody>
          <a:bodyPr wrap="none">
            <a:spAutoFit/>
          </a:bodyPr>
          <a:lstStyle/>
          <a:p>
            <a:r>
              <a:rPr lang="ar-IQ" sz="1200" dirty="0"/>
              <a:t>الطب النووي</a:t>
            </a:r>
          </a:p>
        </p:txBody>
      </p:sp>
      <p:sp>
        <p:nvSpPr>
          <p:cNvPr id="25" name="Rectangle 24"/>
          <p:cNvSpPr/>
          <p:nvPr/>
        </p:nvSpPr>
        <p:spPr>
          <a:xfrm>
            <a:off x="1080200" y="5419198"/>
            <a:ext cx="3296736" cy="458074"/>
          </a:xfrm>
          <a:prstGeom prst="rect">
            <a:avLst/>
          </a:prstGeom>
        </p:spPr>
        <p:txBody>
          <a:bodyPr wrap="none">
            <a:spAutoFit/>
          </a:bodyPr>
          <a:lstStyle/>
          <a:p>
            <a:pPr lvl="0" algn="just">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4-    Nuclear Fuel Cycle  (NPPs)</a:t>
            </a:r>
          </a:p>
        </p:txBody>
      </p:sp>
      <p:sp>
        <p:nvSpPr>
          <p:cNvPr id="26" name="Rectangle 25"/>
          <p:cNvSpPr/>
          <p:nvPr/>
        </p:nvSpPr>
        <p:spPr>
          <a:xfrm>
            <a:off x="4322504" y="5517232"/>
            <a:ext cx="1282723" cy="307777"/>
          </a:xfrm>
          <a:prstGeom prst="rect">
            <a:avLst/>
          </a:prstGeom>
        </p:spPr>
        <p:txBody>
          <a:bodyPr wrap="none">
            <a:spAutoFit/>
          </a:bodyPr>
          <a:lstStyle/>
          <a:p>
            <a:r>
              <a:rPr lang="ar-IQ" sz="1400" dirty="0"/>
              <a:t>دورة الوقود النووي</a:t>
            </a:r>
          </a:p>
        </p:txBody>
      </p:sp>
      <p:sp>
        <p:nvSpPr>
          <p:cNvPr id="27" name="Rectangle 26"/>
          <p:cNvSpPr/>
          <p:nvPr/>
        </p:nvSpPr>
        <p:spPr>
          <a:xfrm>
            <a:off x="1074589" y="1917397"/>
            <a:ext cx="1941557" cy="507831"/>
          </a:xfrm>
          <a:prstGeom prst="rect">
            <a:avLst/>
          </a:prstGeom>
        </p:spPr>
        <p:txBody>
          <a:bodyPr wrap="none">
            <a:spAutoFit/>
          </a:bodyPr>
          <a:lstStyle/>
          <a:p>
            <a:pPr lvl="0" algn="just">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1-     Cosmic Rays</a:t>
            </a:r>
          </a:p>
        </p:txBody>
      </p:sp>
      <p:sp>
        <p:nvSpPr>
          <p:cNvPr id="28" name="Rectangle 27"/>
          <p:cNvSpPr/>
          <p:nvPr/>
        </p:nvSpPr>
        <p:spPr>
          <a:xfrm>
            <a:off x="1080200" y="2273097"/>
            <a:ext cx="2745623" cy="507831"/>
          </a:xfrm>
          <a:prstGeom prst="rect">
            <a:avLst/>
          </a:prstGeom>
        </p:spPr>
        <p:txBody>
          <a:bodyPr wrap="none">
            <a:spAutoFit/>
          </a:bodyPr>
          <a:lstStyle/>
          <a:p>
            <a:pPr lvl="0" algn="just">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2-     Terrestrial Radiation</a:t>
            </a:r>
          </a:p>
        </p:txBody>
      </p:sp>
      <p:sp>
        <p:nvSpPr>
          <p:cNvPr id="29" name="Rectangle 28"/>
          <p:cNvSpPr/>
          <p:nvPr/>
        </p:nvSpPr>
        <p:spPr>
          <a:xfrm>
            <a:off x="1106820" y="2661155"/>
            <a:ext cx="3429465" cy="976165"/>
          </a:xfrm>
          <a:prstGeom prst="rect">
            <a:avLst/>
          </a:prstGeom>
        </p:spPr>
        <p:txBody>
          <a:bodyPr wrap="none">
            <a:spAutoFit/>
          </a:bodyPr>
          <a:lstStyle/>
          <a:p>
            <a:pPr lvl="0">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3-    Exposure Through Ingestion</a:t>
            </a:r>
          </a:p>
          <a:p>
            <a:pPr lvl="0">
              <a:lnSpc>
                <a:spcPct val="150000"/>
              </a:lnSpc>
              <a:spcAft>
                <a:spcPts val="800"/>
              </a:spcAft>
            </a:pPr>
            <a:r>
              <a:rPr lang="en-US" b="1" dirty="0">
                <a:latin typeface="Times New Roman" panose="02020603050405020304" pitchFamily="18" charset="0"/>
                <a:ea typeface="Calibri" panose="020F0502020204030204" pitchFamily="34" charset="0"/>
                <a:cs typeface="Arial" panose="020B0604020202020204" pitchFamily="34" charset="0"/>
              </a:rPr>
              <a:t> </a:t>
            </a:r>
          </a:p>
        </p:txBody>
      </p:sp>
      <p:sp>
        <p:nvSpPr>
          <p:cNvPr id="3" name="Rectangle 2"/>
          <p:cNvSpPr/>
          <p:nvPr/>
        </p:nvSpPr>
        <p:spPr>
          <a:xfrm>
            <a:off x="1064003" y="3042934"/>
            <a:ext cx="3544881" cy="458074"/>
          </a:xfrm>
          <a:prstGeom prst="rect">
            <a:avLst/>
          </a:prstGeom>
        </p:spPr>
        <p:txBody>
          <a:bodyPr wrap="none">
            <a:spAutoFit/>
          </a:bodyPr>
          <a:lstStyle/>
          <a:p>
            <a:pPr lvl="0">
              <a:lnSpc>
                <a:spcPct val="150000"/>
              </a:lnSpc>
              <a:spcAft>
                <a:spcPts val="800"/>
              </a:spcAft>
            </a:pP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4-    Exposure Through Inhalation</a:t>
            </a:r>
          </a:p>
        </p:txBody>
      </p:sp>
      <p:sp>
        <p:nvSpPr>
          <p:cNvPr id="5" name="Rectangle 4"/>
          <p:cNvSpPr/>
          <p:nvPr/>
        </p:nvSpPr>
        <p:spPr>
          <a:xfrm>
            <a:off x="4682600" y="2724220"/>
            <a:ext cx="1691489" cy="307777"/>
          </a:xfrm>
          <a:prstGeom prst="rect">
            <a:avLst/>
          </a:prstGeom>
        </p:spPr>
        <p:txBody>
          <a:bodyPr wrap="none">
            <a:spAutoFit/>
          </a:bodyPr>
          <a:lstStyle/>
          <a:p>
            <a:r>
              <a:rPr lang="ar-IQ" sz="1400" dirty="0"/>
              <a:t>التعرض من خلال الابتلاع</a:t>
            </a:r>
          </a:p>
        </p:txBody>
      </p:sp>
    </p:spTree>
    <p:extLst>
      <p:ext uri="{BB962C8B-B14F-4D97-AF65-F5344CB8AC3E}">
        <p14:creationId xmlns:p14="http://schemas.microsoft.com/office/powerpoint/2010/main" val="1124119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4" grpId="0"/>
      <p:bldP spid="20" grpId="0"/>
      <p:bldP spid="22" grpId="0"/>
      <p:bldP spid="24" grpId="0"/>
      <p:bldP spid="2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60512" y="1022472"/>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76602" y="1772816"/>
            <a:ext cx="8696877" cy="3876702"/>
          </a:xfrm>
          <a:prstGeom prst="rect">
            <a:avLst/>
          </a:prstGeom>
        </p:spPr>
        <p:txBody>
          <a:bodyPr wrap="square">
            <a:spAutoFit/>
          </a:bodyPr>
          <a:lstStyle/>
          <a:p>
            <a:pPr marL="285750" indent="-285750" algn="justLow">
              <a:lnSpc>
                <a:spcPct val="107000"/>
              </a:lnSpc>
              <a:spcAft>
                <a:spcPts val="8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Arial" panose="020B0604020202020204" pitchFamily="34" charset="0"/>
              </a:rPr>
              <a:t>Radiation is around us, on earth, in water and soil at all times .</a:t>
            </a:r>
          </a:p>
          <a:p>
            <a:pPr marL="285750" indent="-285750" algn="justLow">
              <a:lnSpc>
                <a:spcPct val="107000"/>
              </a:lnSpc>
              <a:spcAft>
                <a:spcPts val="800"/>
              </a:spcAft>
              <a:buFont typeface="Wingdings" panose="05000000000000000000" pitchFamily="2" charset="2"/>
              <a:buChar char="q"/>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Arial" panose="020B0604020202020204" pitchFamily="34" charset="0"/>
              </a:rPr>
              <a:t> The human body contains some radioactive materials.</a:t>
            </a:r>
          </a:p>
          <a:p>
            <a:pPr marL="285750" indent="-285750" algn="justLow">
              <a:lnSpc>
                <a:spcPct val="107000"/>
              </a:lnSpc>
              <a:spcAft>
                <a:spcPts val="800"/>
              </a:spcAft>
              <a:buFont typeface="Wingdings" panose="05000000000000000000" pitchFamily="2" charset="2"/>
              <a:buChar char="q"/>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Cosmic radiation </a:t>
            </a:r>
            <a:r>
              <a:rPr lang="en-US" dirty="0">
                <a:latin typeface="Times New Roman" panose="02020603050405020304" pitchFamily="18" charset="0"/>
                <a:ea typeface="Calibri" panose="020F0502020204030204" pitchFamily="34" charset="0"/>
                <a:cs typeface="Arial" panose="020B0604020202020204" pitchFamily="34" charset="0"/>
              </a:rPr>
              <a:t>from space also contributes to the background radiation around us.</a:t>
            </a:r>
          </a:p>
          <a:p>
            <a:pPr marL="285750" indent="-285750" algn="justLow">
              <a:lnSpc>
                <a:spcPct val="107000"/>
              </a:lnSpc>
              <a:spcAft>
                <a:spcPts val="800"/>
              </a:spcAft>
              <a:buFont typeface="Wingdings" panose="05000000000000000000" pitchFamily="2" charset="2"/>
              <a:buChar char="q"/>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Arial" panose="020B0604020202020204" pitchFamily="34" charset="0"/>
              </a:rPr>
              <a:t> The source of </a:t>
            </a:r>
            <a:r>
              <a:rPr lang="en-US" b="1" dirty="0">
                <a:solidFill>
                  <a:srgbClr val="0070C0"/>
                </a:solidFill>
                <a:latin typeface="Times New Roman" panose="02020603050405020304" pitchFamily="18" charset="0"/>
                <a:ea typeface="Calibri" panose="020F0502020204030204" pitchFamily="34" charset="0"/>
                <a:cs typeface="Arial" panose="020B0604020202020204" pitchFamily="34" charset="0"/>
              </a:rPr>
              <a:t>terrestrial radiation </a:t>
            </a:r>
            <a:r>
              <a:rPr lang="en-US" dirty="0">
                <a:latin typeface="Times New Roman" panose="02020603050405020304" pitchFamily="18" charset="0"/>
                <a:ea typeface="Calibri" panose="020F0502020204030204" pitchFamily="34" charset="0"/>
                <a:cs typeface="Arial" panose="020B0604020202020204" pitchFamily="34" charset="0"/>
              </a:rPr>
              <a:t>(radiation sources in the </a:t>
            </a:r>
            <a:r>
              <a:rPr lang="en-US" b="1" dirty="0">
                <a:latin typeface="Times New Roman" panose="02020603050405020304" pitchFamily="18" charset="0"/>
                <a:ea typeface="Calibri" panose="020F0502020204030204" pitchFamily="34" charset="0"/>
                <a:cs typeface="Arial" panose="020B0604020202020204" pitchFamily="34" charset="0"/>
              </a:rPr>
              <a:t>soil</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dirty="0">
                <a:latin typeface="Times New Roman" panose="02020603050405020304" pitchFamily="18" charset="0"/>
                <a:ea typeface="Calibri" panose="020F0502020204030204" pitchFamily="34" charset="0"/>
                <a:cs typeface="Arial" panose="020B0604020202020204" pitchFamily="34" charset="0"/>
              </a:rPr>
              <a:t>water</a:t>
            </a:r>
            <a:r>
              <a:rPr lang="en-US" dirty="0">
                <a:latin typeface="Times New Roman" panose="02020603050405020304" pitchFamily="18" charset="0"/>
                <a:ea typeface="Calibri" panose="020F0502020204030204" pitchFamily="34" charset="0"/>
                <a:cs typeface="Arial" panose="020B0604020202020204" pitchFamily="34" charset="0"/>
              </a:rPr>
              <a:t>) are uranium , potassium and thorium .</a:t>
            </a:r>
          </a:p>
          <a:p>
            <a:pPr marL="285750" indent="-285750" algn="justLow">
              <a:lnSpc>
                <a:spcPct val="107000"/>
              </a:lnSpc>
              <a:spcAft>
                <a:spcPts val="800"/>
              </a:spcAft>
              <a:buFont typeface="Wingdings" panose="05000000000000000000" pitchFamily="2" charset="2"/>
              <a:buChar char="q"/>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q"/>
            </a:pPr>
            <a:r>
              <a:rPr lang="en-US" dirty="0">
                <a:latin typeface="Times New Roman" panose="02020603050405020304" pitchFamily="18" charset="0"/>
                <a:ea typeface="Calibri" panose="020F0502020204030204" pitchFamily="34" charset="0"/>
                <a:cs typeface="Arial" panose="020B0604020202020204" pitchFamily="34" charset="0"/>
              </a:rPr>
              <a:t>The source of radiation is either natural or man-made.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76603" y="1197589"/>
            <a:ext cx="1503938" cy="400110"/>
          </a:xfrm>
          <a:prstGeom prst="rect">
            <a:avLst/>
          </a:prstGeom>
        </p:spPr>
        <p:txBody>
          <a:bodyPr wrap="none">
            <a:spAutoFit/>
          </a:bodyPr>
          <a:lstStyle/>
          <a:p>
            <a:r>
              <a:rPr lang="en-US" sz="2000" b="1" dirty="0">
                <a:solidFill>
                  <a:srgbClr val="0070C0"/>
                </a:solidFill>
                <a:latin typeface="Andalus" panose="02020603050405020304" pitchFamily="18" charset="-78"/>
                <a:cs typeface="Arial" panose="020B0604020202020204" pitchFamily="34" charset="0"/>
              </a:rPr>
              <a:t>Introduction</a:t>
            </a:r>
            <a:endParaRPr lang="ar-IQ" dirty="0">
              <a:solidFill>
                <a:srgbClr val="0070C0"/>
              </a:solidFill>
            </a:endParaRPr>
          </a:p>
        </p:txBody>
      </p:sp>
      <p:sp>
        <p:nvSpPr>
          <p:cNvPr id="7" name="Rectangle 6"/>
          <p:cNvSpPr/>
          <p:nvPr/>
        </p:nvSpPr>
        <p:spPr>
          <a:xfrm>
            <a:off x="418752" y="311139"/>
            <a:ext cx="2310248" cy="421654"/>
          </a:xfrm>
          <a:prstGeom prst="rect">
            <a:avLst/>
          </a:prstGeom>
        </p:spPr>
        <p:txBody>
          <a:bodyPr wrap="none">
            <a:spAutoFit/>
          </a:bodyPr>
          <a:lstStyle/>
          <a:p>
            <a:pPr algn="r" rtl="1">
              <a:lnSpc>
                <a:spcPct val="107000"/>
              </a:lnSpc>
              <a:spcAft>
                <a:spcPts val="800"/>
              </a:spcAft>
            </a:pPr>
            <a:r>
              <a:rPr lang="en-US" sz="2000" b="1" dirty="0">
                <a:solidFill>
                  <a:srgbClr val="0070C0"/>
                </a:solidFill>
                <a:latin typeface="Andalus" panose="02020603050405020304" pitchFamily="18" charset="-78"/>
                <a:cs typeface="Arial" panose="020B0604020202020204" pitchFamily="34" charset="0"/>
              </a:rPr>
              <a:t>Sources of Radiation</a:t>
            </a:r>
          </a:p>
        </p:txBody>
      </p:sp>
      <p:sp>
        <p:nvSpPr>
          <p:cNvPr id="3" name="Rectangle 2"/>
          <p:cNvSpPr/>
          <p:nvPr/>
        </p:nvSpPr>
        <p:spPr>
          <a:xfrm>
            <a:off x="3132558" y="2865165"/>
            <a:ext cx="5796798" cy="1655261"/>
          </a:xfrm>
          <a:prstGeom prst="rect">
            <a:avLst/>
          </a:prstGeom>
        </p:spPr>
        <p:txBody>
          <a:bodyPr wrap="square">
            <a:spAutoFit/>
          </a:bodyPr>
          <a:lstStyle/>
          <a:p>
            <a:pPr algn="r" rtl="1">
              <a:lnSpc>
                <a:spcPct val="107000"/>
              </a:lnSpc>
              <a:spcAft>
                <a:spcPts val="800"/>
              </a:spcAft>
            </a:pPr>
            <a:r>
              <a:rPr lang="ar-IQ" sz="14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14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14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14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14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5069543" y="1530042"/>
            <a:ext cx="4363694" cy="322845"/>
          </a:xfrm>
          <a:prstGeom prst="rect">
            <a:avLst/>
          </a:prstGeom>
        </p:spPr>
        <p:txBody>
          <a:bodyPr wrap="none">
            <a:spAutoFit/>
          </a:bodyPr>
          <a:lstStyle/>
          <a:p>
            <a:pPr lvl="0" algn="r" rtl="1">
              <a:lnSpc>
                <a:spcPct val="107000"/>
              </a:lnSpc>
              <a:spcAft>
                <a:spcPts val="800"/>
              </a:spcAft>
            </a:pPr>
            <a:r>
              <a:rPr lang="ar-IQ" sz="1400" dirty="0">
                <a:solidFill>
                  <a:prstClr val="black"/>
                </a:solidFill>
                <a:latin typeface="Calibri" panose="020F0502020204030204" pitchFamily="34" charset="0"/>
                <a:ea typeface="Calibri" panose="020F0502020204030204" pitchFamily="34" charset="0"/>
              </a:rPr>
              <a:t>الإشعاع موجود حولنا ، على الأرض  وفي الماء والتربة في جميع الأوقات</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6034230" y="5262841"/>
            <a:ext cx="2823209" cy="322845"/>
          </a:xfrm>
          <a:prstGeom prst="rect">
            <a:avLst/>
          </a:prstGeom>
        </p:spPr>
        <p:txBody>
          <a:bodyPr wrap="none">
            <a:spAutoFit/>
          </a:bodyPr>
          <a:lstStyle/>
          <a:p>
            <a:pPr lvl="0" algn="r" rtl="1">
              <a:lnSpc>
                <a:spcPct val="107000"/>
              </a:lnSpc>
              <a:spcAft>
                <a:spcPts val="800"/>
              </a:spcAft>
            </a:pPr>
            <a:r>
              <a:rPr lang="ar-IQ" sz="1400" dirty="0">
                <a:solidFill>
                  <a:prstClr val="black"/>
                </a:solidFill>
                <a:latin typeface="Calibri" panose="020F0502020204030204" pitchFamily="34" charset="0"/>
                <a:ea typeface="Calibri" panose="020F0502020204030204" pitchFamily="34" charset="0"/>
              </a:rPr>
              <a:t>مصدر الإشعاع إما طبيعي أو من صنع الإنسان</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6233102" y="2542320"/>
            <a:ext cx="2757485" cy="322845"/>
          </a:xfrm>
          <a:prstGeom prst="rect">
            <a:avLst/>
          </a:prstGeom>
        </p:spPr>
        <p:txBody>
          <a:bodyPr wrap="none">
            <a:spAutoFit/>
          </a:bodyPr>
          <a:lstStyle/>
          <a:p>
            <a:pPr lvl="0" algn="r" rtl="1">
              <a:lnSpc>
                <a:spcPct val="107000"/>
              </a:lnSpc>
              <a:spcAft>
                <a:spcPts val="800"/>
              </a:spcAft>
            </a:pPr>
            <a:r>
              <a:rPr lang="ar-IQ" sz="1400" dirty="0">
                <a:solidFill>
                  <a:prstClr val="black"/>
                </a:solidFill>
                <a:latin typeface="Calibri" panose="020F0502020204030204" pitchFamily="34" charset="0"/>
                <a:ea typeface="Calibri" panose="020F0502020204030204" pitchFamily="34" charset="0"/>
              </a:rPr>
              <a:t>يحتوي جسم الإنسان على بعض المواد المشعة</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4063850" y="3934256"/>
            <a:ext cx="6969224" cy="307777"/>
          </a:xfrm>
          <a:prstGeom prst="rect">
            <a:avLst/>
          </a:prstGeom>
        </p:spPr>
        <p:txBody>
          <a:bodyPr wrap="square">
            <a:spAutoFit/>
          </a:bodyPr>
          <a:lstStyle/>
          <a:p>
            <a:r>
              <a:rPr lang="ar-IQ" sz="1400" dirty="0">
                <a:solidFill>
                  <a:prstClr val="black"/>
                </a:solidFill>
                <a:latin typeface="Calibri" panose="020F0502020204030204" pitchFamily="34" charset="0"/>
                <a:ea typeface="Calibri" panose="020F0502020204030204" pitchFamily="34" charset="0"/>
              </a:rPr>
              <a:t>مصدر الإشعاع الأرضي (مصادر الإشعاع في التربة والمياه) هو اليورانيوم والبوتاسيوم والثوريوم</a:t>
            </a:r>
            <a:endParaRPr lang="ar-IQ" dirty="0"/>
          </a:p>
        </p:txBody>
      </p:sp>
      <p:sp>
        <p:nvSpPr>
          <p:cNvPr id="13" name="Rectangle 12"/>
          <p:cNvSpPr/>
          <p:nvPr/>
        </p:nvSpPr>
        <p:spPr>
          <a:xfrm>
            <a:off x="5346749" y="3116227"/>
            <a:ext cx="4115229" cy="307777"/>
          </a:xfrm>
          <a:prstGeom prst="rect">
            <a:avLst/>
          </a:prstGeom>
        </p:spPr>
        <p:txBody>
          <a:bodyPr wrap="none">
            <a:spAutoFit/>
          </a:bodyPr>
          <a:lstStyle/>
          <a:p>
            <a:r>
              <a:rPr lang="ar-IQ" sz="1400" dirty="0"/>
              <a:t>تساهم الاشعة الكونية  القادمة من الفضاء في إشعاع الموجود من حولنا</a:t>
            </a:r>
          </a:p>
        </p:txBody>
      </p:sp>
      <p:cxnSp>
        <p:nvCxnSpPr>
          <p:cNvPr id="15" name="Straight Arrow Connector 14"/>
          <p:cNvCxnSpPr/>
          <p:nvPr/>
        </p:nvCxnSpPr>
        <p:spPr>
          <a:xfrm flipV="1">
            <a:off x="3341366" y="2209260"/>
            <a:ext cx="870061" cy="19651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14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410" y="1764594"/>
            <a:ext cx="5832648" cy="2984278"/>
          </a:xfrm>
          <a:prstGeom prst="rect">
            <a:avLst/>
          </a:prstGeom>
          <a:ln>
            <a:noFill/>
          </a:ln>
        </p:spPr>
        <p:txBody>
          <a:bodyPr wrap="square">
            <a:spAutoFit/>
          </a:bodyPr>
          <a:lstStyle/>
          <a:p>
            <a:pPr rtl="1">
              <a:lnSpc>
                <a:spcPct val="107000"/>
              </a:lnSpc>
              <a:spcAft>
                <a:spcPts val="800"/>
              </a:spcAft>
            </a:pPr>
            <a:r>
              <a:rPr lang="en-US" b="1" dirty="0">
                <a:solidFill>
                  <a:srgbClr val="000099"/>
                </a:solidFill>
                <a:latin typeface="Andalus" panose="02020603050405020304" pitchFamily="18" charset="-78"/>
                <a:ea typeface="Calibri" panose="020F0502020204030204" pitchFamily="34" charset="0"/>
                <a:cs typeface="Andalus" panose="02020603050405020304" pitchFamily="18" charset="-78"/>
              </a:rPr>
              <a:t>Natural sources of radiation</a:t>
            </a:r>
            <a:endParaRPr lang="en-US" sz="100" b="1" dirty="0">
              <a:solidFill>
                <a:srgbClr val="000099"/>
              </a:solidFill>
              <a:latin typeface="Andalus" panose="02020603050405020304" pitchFamily="18" charset="-78"/>
              <a:ea typeface="Calibri" panose="020F0502020204030204" pitchFamily="34" charset="0"/>
              <a:cs typeface="Andalus" panose="02020603050405020304" pitchFamily="18" charset="-78"/>
            </a:endParaRPr>
          </a:p>
          <a:p>
            <a:pPr algn="just">
              <a:lnSpc>
                <a:spcPct val="150000"/>
              </a:lnSpc>
              <a:spcAft>
                <a:spcPts val="800"/>
              </a:spcAft>
            </a:pPr>
            <a:r>
              <a:rPr lang="en-US" dirty="0">
                <a:latin typeface="Times New Roman" panose="02020603050405020304" pitchFamily="18" charset="0"/>
                <a:ea typeface="Calibri" panose="020F0502020204030204" pitchFamily="34" charset="0"/>
                <a:cs typeface="+mj-cs"/>
              </a:rPr>
              <a:t>Radiation has always been present and is all around us in many forms. Life has evolved in a world with significant levels of ionizing radiation, and our bodies have adapted to it. Many natural sources produced during the formation of the solar system and through the interaction of cosmic rays with molecules in the atmosphere. </a:t>
            </a:r>
          </a:p>
        </p:txBody>
      </p:sp>
      <p:pic>
        <p:nvPicPr>
          <p:cNvPr id="11" name="Picture 10"/>
          <p:cNvPicPr>
            <a:picLocks noChangeAspect="1"/>
          </p:cNvPicPr>
          <p:nvPr/>
        </p:nvPicPr>
        <p:blipFill rotWithShape="1">
          <a:blip r:embed="rId2"/>
          <a:srcRect t="13292" r="50373"/>
          <a:stretch/>
        </p:blipFill>
        <p:spPr>
          <a:xfrm>
            <a:off x="6681192" y="1838020"/>
            <a:ext cx="2814265" cy="2787669"/>
          </a:xfrm>
          <a:prstGeom prst="rect">
            <a:avLst/>
          </a:prstGeom>
        </p:spPr>
      </p:pic>
      <p:sp>
        <p:nvSpPr>
          <p:cNvPr id="12" name="Rectangle 11"/>
          <p:cNvSpPr/>
          <p:nvPr/>
        </p:nvSpPr>
        <p:spPr>
          <a:xfrm>
            <a:off x="632106" y="676897"/>
            <a:ext cx="3539752" cy="388696"/>
          </a:xfrm>
          <a:prstGeom prst="rect">
            <a:avLst/>
          </a:prstGeom>
        </p:spPr>
        <p:txBody>
          <a:bodyPr wrap="none">
            <a:spAutoFit/>
          </a:bodyPr>
          <a:lstStyle/>
          <a:p>
            <a:pPr algn="r" rtl="1">
              <a:lnSpc>
                <a:spcPct val="107000"/>
              </a:lnSpc>
              <a:spcAft>
                <a:spcPts val="800"/>
              </a:spcAft>
            </a:pPr>
            <a:r>
              <a:rPr lang="en-US" b="1" dirty="0">
                <a:solidFill>
                  <a:srgbClr val="000099"/>
                </a:solidFill>
                <a:latin typeface="Andalus" panose="02020603050405020304" pitchFamily="18" charset="-78"/>
                <a:cs typeface="Arial" panose="020B0604020202020204" pitchFamily="34" charset="0"/>
              </a:rPr>
              <a:t>ONE :  Natural Sources of Radiation</a:t>
            </a:r>
          </a:p>
        </p:txBody>
      </p:sp>
      <p:cxnSp>
        <p:nvCxnSpPr>
          <p:cNvPr id="13" name="Straight Connector 12"/>
          <p:cNvCxnSpPr/>
          <p:nvPr/>
        </p:nvCxnSpPr>
        <p:spPr>
          <a:xfrm>
            <a:off x="676360" y="1278214"/>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00976" y="4625689"/>
            <a:ext cx="2873479" cy="307777"/>
          </a:xfrm>
          <a:prstGeom prst="rect">
            <a:avLst/>
          </a:prstGeom>
        </p:spPr>
        <p:txBody>
          <a:bodyPr wrap="none">
            <a:spAutoFit/>
          </a:bodyPr>
          <a:lstStyle/>
          <a:p>
            <a:r>
              <a:rPr lang="en-US" sz="1400" b="1" dirty="0"/>
              <a:t>Natural sources of ionizing radiation</a:t>
            </a:r>
          </a:p>
        </p:txBody>
      </p:sp>
      <p:sp>
        <p:nvSpPr>
          <p:cNvPr id="2" name="Rectangle 1"/>
          <p:cNvSpPr/>
          <p:nvPr/>
        </p:nvSpPr>
        <p:spPr>
          <a:xfrm>
            <a:off x="687381" y="4963324"/>
            <a:ext cx="8280920" cy="1704569"/>
          </a:xfrm>
          <a:prstGeom prst="rect">
            <a:avLst/>
          </a:prstGeom>
        </p:spPr>
        <p:txBody>
          <a:bodyPr wrap="square">
            <a:spAutoFit/>
          </a:bodyPr>
          <a:lstStyle/>
          <a:p>
            <a:pPr lvl="0" algn="just">
              <a:lnSpc>
                <a:spcPct val="150000"/>
              </a:lnSpc>
              <a:spcAft>
                <a:spcPts val="800"/>
              </a:spcAft>
            </a:pPr>
            <a:r>
              <a:rPr lang="en-US" dirty="0">
                <a:solidFill>
                  <a:prstClr val="black"/>
                </a:solidFill>
                <a:latin typeface="Times New Roman" panose="02020603050405020304" pitchFamily="18" charset="0"/>
                <a:ea typeface="Calibri" panose="020F0502020204030204" pitchFamily="34" charset="0"/>
              </a:rPr>
              <a:t>According to the United Nations Scientific Committee on the Effects of Atomic Radiation (UNSCEAR), there are four major sources of natural radiation: </a:t>
            </a:r>
            <a:r>
              <a:rPr lang="en-US" b="1" dirty="0">
                <a:solidFill>
                  <a:prstClr val="black"/>
                </a:solidFill>
                <a:latin typeface="Times New Roman" panose="02020603050405020304" pitchFamily="18" charset="0"/>
                <a:ea typeface="Calibri" panose="020F0502020204030204" pitchFamily="34" charset="0"/>
              </a:rPr>
              <a:t>(1) cosmic radiation, (2) terrestrial radiation , (3)</a:t>
            </a:r>
            <a:r>
              <a:rPr lang="en-US" dirty="0">
                <a:solidFill>
                  <a:prstClr val="black"/>
                </a:solidFill>
                <a:latin typeface="Times New Roman" panose="02020603050405020304" pitchFamily="18" charset="0"/>
                <a:ea typeface="Calibri" panose="020F0502020204030204" pitchFamily="34" charset="0"/>
              </a:rPr>
              <a:t> </a:t>
            </a:r>
            <a:r>
              <a:rPr lang="en-US" b="1" dirty="0">
                <a:solidFill>
                  <a:prstClr val="black"/>
                </a:solidFill>
                <a:latin typeface="Times New Roman" panose="02020603050405020304" pitchFamily="18" charset="0"/>
                <a:ea typeface="Calibri" panose="020F0502020204030204" pitchFamily="34" charset="0"/>
              </a:rPr>
              <a:t>exposure through ingestion,</a:t>
            </a:r>
            <a:r>
              <a:rPr lang="en-US" dirty="0">
                <a:solidFill>
                  <a:prstClr val="black"/>
                </a:solidFill>
                <a:latin typeface="Times New Roman" panose="02020603050405020304" pitchFamily="18" charset="0"/>
                <a:ea typeface="Calibri" panose="020F0502020204030204" pitchFamily="34" charset="0"/>
              </a:rPr>
              <a:t> and </a:t>
            </a:r>
            <a:r>
              <a:rPr lang="en-US" b="1" dirty="0">
                <a:solidFill>
                  <a:prstClr val="black"/>
                </a:solidFill>
                <a:latin typeface="Times New Roman" panose="02020603050405020304" pitchFamily="18" charset="0"/>
                <a:ea typeface="Calibri" panose="020F0502020204030204" pitchFamily="34" charset="0"/>
              </a:rPr>
              <a:t>(4) ingestion.</a:t>
            </a:r>
          </a:p>
        </p:txBody>
      </p:sp>
    </p:spTree>
    <p:extLst>
      <p:ext uri="{BB962C8B-B14F-4D97-AF65-F5344CB8AC3E}">
        <p14:creationId xmlns:p14="http://schemas.microsoft.com/office/powerpoint/2010/main" val="27443826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951" y="242855"/>
            <a:ext cx="3539752" cy="388696"/>
          </a:xfrm>
          <a:prstGeom prst="rect">
            <a:avLst/>
          </a:prstGeom>
        </p:spPr>
        <p:txBody>
          <a:bodyPr wrap="none">
            <a:spAutoFit/>
          </a:bodyPr>
          <a:lstStyle/>
          <a:p>
            <a:pPr algn="r" rtl="1">
              <a:lnSpc>
                <a:spcPct val="107000"/>
              </a:lnSpc>
              <a:spcAft>
                <a:spcPts val="800"/>
              </a:spcAft>
            </a:pPr>
            <a:r>
              <a:rPr lang="en-US" b="1" dirty="0">
                <a:solidFill>
                  <a:srgbClr val="000099"/>
                </a:solidFill>
                <a:latin typeface="Andalus" panose="02020603050405020304" pitchFamily="18" charset="-78"/>
                <a:cs typeface="Arial" panose="020B0604020202020204" pitchFamily="34" charset="0"/>
              </a:rPr>
              <a:t>ONE :  Natural Sources of Radiation</a:t>
            </a:r>
          </a:p>
        </p:txBody>
      </p:sp>
      <p:cxnSp>
        <p:nvCxnSpPr>
          <p:cNvPr id="5" name="Straight Connector 4"/>
          <p:cNvCxnSpPr/>
          <p:nvPr/>
        </p:nvCxnSpPr>
        <p:spPr>
          <a:xfrm>
            <a:off x="390309" y="718250"/>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5914" y="743024"/>
            <a:ext cx="1941557"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1-     Cosmic Rays</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977336" y="1988840"/>
            <a:ext cx="1735090" cy="1037478"/>
          </a:xfrm>
          <a:prstGeom prst="rect">
            <a:avLst/>
          </a:prstGeom>
        </p:spPr>
      </p:pic>
      <p:pic>
        <p:nvPicPr>
          <p:cNvPr id="8" name="Picture 7"/>
          <p:cNvPicPr>
            <a:picLocks noChangeAspect="1"/>
          </p:cNvPicPr>
          <p:nvPr/>
        </p:nvPicPr>
        <p:blipFill rotWithShape="1">
          <a:blip r:embed="rId3"/>
          <a:srcRect l="11570" r="8211"/>
          <a:stretch/>
        </p:blipFill>
        <p:spPr>
          <a:xfrm>
            <a:off x="7977336" y="4653136"/>
            <a:ext cx="1726274" cy="1049704"/>
          </a:xfrm>
          <a:prstGeom prst="rect">
            <a:avLst/>
          </a:prstGeom>
        </p:spPr>
      </p:pic>
      <p:sp>
        <p:nvSpPr>
          <p:cNvPr id="10" name="Rectangle 9"/>
          <p:cNvSpPr/>
          <p:nvPr/>
        </p:nvSpPr>
        <p:spPr>
          <a:xfrm>
            <a:off x="7995294" y="5752472"/>
            <a:ext cx="1910705" cy="523220"/>
          </a:xfrm>
          <a:prstGeom prst="rect">
            <a:avLst/>
          </a:prstGeom>
        </p:spPr>
        <p:txBody>
          <a:bodyPr wrap="square">
            <a:spAutoFit/>
          </a:bodyPr>
          <a:lstStyle/>
          <a:p>
            <a:r>
              <a:rPr lang="en-US" sz="1400" dirty="0">
                <a:latin typeface="Segoe Print" panose="02000600000000000000" pitchFamily="2" charset="0"/>
              </a:rPr>
              <a:t>Cosmic rays source is the sun  </a:t>
            </a:r>
          </a:p>
        </p:txBody>
      </p:sp>
      <p:sp>
        <p:nvSpPr>
          <p:cNvPr id="11" name="Rectangle 10"/>
          <p:cNvSpPr/>
          <p:nvPr/>
        </p:nvSpPr>
        <p:spPr>
          <a:xfrm>
            <a:off x="220106" y="1374192"/>
            <a:ext cx="7488833" cy="5295168"/>
          </a:xfrm>
          <a:prstGeom prst="rect">
            <a:avLst/>
          </a:prstGeom>
        </p:spPr>
        <p:txBody>
          <a:bodyPr wrap="square">
            <a:spAutoFit/>
          </a:bodyPr>
          <a:lstStyle/>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Cosmic rays are found in </a:t>
            </a:r>
            <a:r>
              <a:rPr lang="en-US" b="1" dirty="0">
                <a:latin typeface="Times New Roman" panose="02020603050405020304" pitchFamily="18" charset="0"/>
                <a:ea typeface="Calibri" panose="020F0502020204030204" pitchFamily="34" charset="0"/>
                <a:cs typeface="Arial" panose="020B0604020202020204" pitchFamily="34" charset="0"/>
              </a:rPr>
              <a:t>space</a:t>
            </a:r>
            <a:r>
              <a:rPr lang="en-US" dirty="0">
                <a:latin typeface="Times New Roman" panose="02020603050405020304" pitchFamily="18" charset="0"/>
                <a:ea typeface="Calibri" panose="020F0502020204030204" pitchFamily="34" charset="0"/>
                <a:cs typeface="Arial" panose="020B0604020202020204" pitchFamily="34" charset="0"/>
              </a:rPr>
              <a:t> and created from various sources, including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sun</a:t>
            </a:r>
            <a:r>
              <a:rPr lang="en-US" dirty="0">
                <a:latin typeface="Times New Roman" panose="02020603050405020304" pitchFamily="18" charset="0"/>
                <a:ea typeface="Calibri" panose="020F0502020204030204" pitchFamily="34" charset="0"/>
                <a:cs typeface="Arial" panose="020B0604020202020204" pitchFamily="34" charset="0"/>
              </a:rPr>
              <a:t> and other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celestial events </a:t>
            </a:r>
            <a:r>
              <a:rPr lang="en-US" dirty="0">
                <a:latin typeface="Times New Roman" panose="02020603050405020304" pitchFamily="18" charset="0"/>
                <a:ea typeface="Calibri" panose="020F0502020204030204" pitchFamily="34" charset="0"/>
                <a:cs typeface="Arial" panose="020B0604020202020204" pitchFamily="34" charset="0"/>
              </a:rPr>
              <a:t>in the universe.</a:t>
            </a:r>
          </a:p>
          <a:p>
            <a:pPr marL="285750" indent="-285750" algn="justLow">
              <a:lnSpc>
                <a:spcPct val="107000"/>
              </a:lnSpc>
              <a:spcAft>
                <a:spcPts val="800"/>
              </a:spcAft>
              <a:buFont typeface="Wingdings" panose="05000000000000000000" pitchFamily="2" charset="2"/>
              <a:buChar char="§"/>
            </a:pPr>
            <a:endParaRPr lang="en-US" sz="8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 Cosmic rays are made up of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protons</a:t>
            </a:r>
            <a:r>
              <a:rPr lang="en-US" dirty="0">
                <a:latin typeface="Times New Roman" panose="02020603050405020304" pitchFamily="18" charset="0"/>
                <a:ea typeface="Calibri" panose="020F0502020204030204" pitchFamily="34" charset="0"/>
                <a:cs typeface="Arial" panose="020B0604020202020204" pitchFamily="34" charset="0"/>
              </a:rPr>
              <a:t> but can be other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particles</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or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wave energy</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p>
          <a:p>
            <a:pPr marL="285750" indent="-285750" algn="justLow">
              <a:lnSpc>
                <a:spcPct val="107000"/>
              </a:lnSpc>
              <a:spcAft>
                <a:spcPts val="800"/>
              </a:spcAft>
              <a:buFont typeface="Wingdings" panose="05000000000000000000" pitchFamily="2" charset="2"/>
              <a:buChar char="§"/>
            </a:pPr>
            <a:endParaRPr lang="en-US" sz="800" dirty="0">
              <a:solidFill>
                <a:srgbClr val="FF0000"/>
              </a:solidFill>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 Some cosmic rays reach the </a:t>
            </a:r>
            <a:r>
              <a:rPr lang="en-US" b="1" dirty="0">
                <a:latin typeface="Times New Roman" panose="02020603050405020304" pitchFamily="18" charset="0"/>
                <a:ea typeface="Calibri" panose="020F0502020204030204" pitchFamily="34" charset="0"/>
                <a:cs typeface="Arial" panose="020B0604020202020204" pitchFamily="34" charset="0"/>
              </a:rPr>
              <a:t>Earth</a:t>
            </a:r>
            <a:r>
              <a:rPr lang="en-US" dirty="0">
                <a:latin typeface="Times New Roman" panose="02020603050405020304" pitchFamily="18" charset="0"/>
                <a:ea typeface="Calibri" panose="020F0502020204030204" pitchFamily="34" charset="0"/>
                <a:cs typeface="Arial" panose="020B0604020202020204" pitchFamily="34" charset="0"/>
              </a:rPr>
              <a:t>, while others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interact with the atmosphere</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to create different types of radiation.</a:t>
            </a:r>
          </a:p>
          <a:p>
            <a:pPr marL="285750" indent="-285750" algn="justLow">
              <a:lnSpc>
                <a:spcPct val="107000"/>
              </a:lnSpc>
              <a:spcAft>
                <a:spcPts val="800"/>
              </a:spcAft>
              <a:buFont typeface="Wingdings" panose="05000000000000000000" pitchFamily="2" charset="2"/>
              <a:buChar char="§"/>
            </a:pPr>
            <a:endParaRPr lang="en-US" sz="800" dirty="0">
              <a:latin typeface="Times New Roman" panose="02020603050405020304" pitchFamily="18" charset="0"/>
              <a:ea typeface="Calibri" panose="020F0502020204030204" pitchFamily="34" charset="0"/>
              <a:cs typeface="Arial" panose="020B0604020202020204" pitchFamily="34" charset="0"/>
            </a:endParaRPr>
          </a:p>
          <a:p>
            <a:pPr algn="justLow">
              <a:lnSpc>
                <a:spcPct val="107000"/>
              </a:lnSpc>
              <a:spcAft>
                <a:spcPts val="800"/>
              </a:spcAft>
            </a:pPr>
            <a:r>
              <a:rPr lang="en-US" sz="100" dirty="0">
                <a:latin typeface="Times New Roman" panose="02020603050405020304" pitchFamily="18" charset="0"/>
                <a:ea typeface="Calibri" panose="020F0502020204030204" pitchFamily="34" charset="0"/>
                <a:cs typeface="Arial" panose="020B0604020202020204" pitchFamily="34" charset="0"/>
              </a:rPr>
              <a:t> </a:t>
            </a: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 Some cosmic rays will penetrate the earth’s atmosphere and become </a:t>
            </a:r>
            <a:r>
              <a:rPr lang="en-US" b="1" dirty="0">
                <a:latin typeface="Times New Roman" panose="02020603050405020304" pitchFamily="18" charset="0"/>
                <a:ea typeface="Calibri" panose="020F0502020204030204" pitchFamily="34" charset="0"/>
                <a:cs typeface="Arial" panose="020B0604020202020204" pitchFamily="34" charset="0"/>
              </a:rPr>
              <a:t>absorbed by humans</a:t>
            </a:r>
            <a:r>
              <a:rPr lang="en-US" dirty="0">
                <a:latin typeface="Times New Roman" panose="02020603050405020304" pitchFamily="18" charset="0"/>
                <a:ea typeface="Calibri" panose="020F0502020204030204" pitchFamily="34" charset="0"/>
                <a:cs typeface="Arial" panose="020B0604020202020204" pitchFamily="34" charset="0"/>
              </a:rPr>
              <a:t>. </a:t>
            </a:r>
          </a:p>
          <a:p>
            <a:pPr marL="285750" indent="-285750" algn="justLow">
              <a:lnSpc>
                <a:spcPct val="107000"/>
              </a:lnSpc>
              <a:spcAft>
                <a:spcPts val="800"/>
              </a:spcAft>
              <a:buFont typeface="Wingdings" panose="05000000000000000000" pitchFamily="2" charset="2"/>
              <a:buChar char="§"/>
            </a:pPr>
            <a:endParaRPr lang="en-US" sz="8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Radiation levels of cosmic rays </a:t>
            </a:r>
            <a:r>
              <a:rPr lang="en-US" b="1" dirty="0">
                <a:latin typeface="Times New Roman" panose="02020603050405020304" pitchFamily="18" charset="0"/>
                <a:ea typeface="Calibri" panose="020F0502020204030204" pitchFamily="34" charset="0"/>
                <a:cs typeface="Arial" panose="020B0604020202020204" pitchFamily="34" charset="0"/>
              </a:rPr>
              <a:t>increase as you get closer to the source</a:t>
            </a:r>
            <a:endParaRPr lang="en-US" dirty="0">
              <a:latin typeface="Times New Roman" panose="02020603050405020304" pitchFamily="18" charset="0"/>
              <a:ea typeface="Calibri" panose="020F0502020204030204" pitchFamily="34" charset="0"/>
              <a:cs typeface="Arial" panose="020B0604020202020204" pitchFamily="34" charset="0"/>
            </a:endParaRPr>
          </a:p>
          <a:p>
            <a:pPr algn="justLow">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390309" y="5984301"/>
            <a:ext cx="7148429" cy="685059"/>
          </a:xfrm>
          <a:prstGeom prst="rect">
            <a:avLst/>
          </a:prstGeom>
        </p:spPr>
        <p:txBody>
          <a:bodyPr wrap="square">
            <a:spAutoFit/>
          </a:bodyPr>
          <a:lstStyle/>
          <a:p>
            <a:pPr lvl="0" algn="justLow">
              <a:lnSpc>
                <a:spcPct val="107000"/>
              </a:lnSpc>
              <a:spcAft>
                <a:spcPts val="800"/>
              </a:spcAft>
            </a:pP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So the amount of cosmic radiation increases with the increase in the height above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earth's surface </a:t>
            </a:r>
          </a:p>
        </p:txBody>
      </p:sp>
      <p:sp>
        <p:nvSpPr>
          <p:cNvPr id="14" name="Rectangle 13"/>
          <p:cNvSpPr/>
          <p:nvPr/>
        </p:nvSpPr>
        <p:spPr>
          <a:xfrm>
            <a:off x="7870501" y="3075950"/>
            <a:ext cx="1984678" cy="646331"/>
          </a:xfrm>
          <a:prstGeom prst="rect">
            <a:avLst/>
          </a:prstGeom>
        </p:spPr>
        <p:txBody>
          <a:bodyPr wrap="square">
            <a:spAutoFit/>
          </a:bodyPr>
          <a:lstStyle/>
          <a:p>
            <a:pPr lvl="0" algn="justLow"/>
            <a:r>
              <a:rPr lang="en-US" sz="1200" dirty="0">
                <a:solidFill>
                  <a:prstClr val="black"/>
                </a:solidFill>
                <a:latin typeface="Segoe Print" panose="02000600000000000000" pitchFamily="2" charset="0"/>
              </a:rPr>
              <a:t>Cosmic rays source is outside of the solar system</a:t>
            </a:r>
          </a:p>
        </p:txBody>
      </p:sp>
      <p:sp>
        <p:nvSpPr>
          <p:cNvPr id="2" name="Rectangle 1"/>
          <p:cNvSpPr/>
          <p:nvPr/>
        </p:nvSpPr>
        <p:spPr>
          <a:xfrm>
            <a:off x="2432720" y="881746"/>
            <a:ext cx="1207382" cy="369332"/>
          </a:xfrm>
          <a:prstGeom prst="rect">
            <a:avLst/>
          </a:prstGeom>
        </p:spPr>
        <p:txBody>
          <a:bodyPr wrap="none">
            <a:spAutoFit/>
          </a:bodyPr>
          <a:lstStyle/>
          <a:p>
            <a:r>
              <a:rPr lang="ar-IQ" dirty="0"/>
              <a:t>الأشعة الكونية</a:t>
            </a:r>
          </a:p>
        </p:txBody>
      </p:sp>
      <p:sp>
        <p:nvSpPr>
          <p:cNvPr id="3" name="Rectangle 2"/>
          <p:cNvSpPr/>
          <p:nvPr/>
        </p:nvSpPr>
        <p:spPr>
          <a:xfrm>
            <a:off x="786788" y="1160839"/>
            <a:ext cx="6984776" cy="307724"/>
          </a:xfrm>
          <a:prstGeom prst="rect">
            <a:avLst/>
          </a:prstGeom>
        </p:spPr>
        <p:txBody>
          <a:bodyPr wrap="square">
            <a:spAutoFit/>
          </a:bodyPr>
          <a:lstStyle/>
          <a:p>
            <a:r>
              <a:rPr lang="ar-IQ" sz="1400" dirty="0"/>
              <a:t>توجد الأشعة الكونية في الفضاء وتتكون من مصادر مختلفة ، بما في ذلك الشمس والاجرام السماوية الأخرى في الكون </a:t>
            </a:r>
          </a:p>
        </p:txBody>
      </p:sp>
      <p:sp>
        <p:nvSpPr>
          <p:cNvPr id="9" name="Rectangle 8"/>
          <p:cNvSpPr/>
          <p:nvPr/>
        </p:nvSpPr>
        <p:spPr>
          <a:xfrm>
            <a:off x="1640632" y="2212265"/>
            <a:ext cx="5553209" cy="307777"/>
          </a:xfrm>
          <a:prstGeom prst="rect">
            <a:avLst/>
          </a:prstGeom>
        </p:spPr>
        <p:txBody>
          <a:bodyPr wrap="square">
            <a:spAutoFit/>
          </a:bodyPr>
          <a:lstStyle/>
          <a:p>
            <a:r>
              <a:rPr lang="ar-IQ" sz="1400" dirty="0"/>
              <a:t>تتكون الأشعة الكونية من البروتونات ولكن يمكن أن تكون جسيمات أو طاقة موجية</a:t>
            </a:r>
          </a:p>
        </p:txBody>
      </p:sp>
      <p:sp>
        <p:nvSpPr>
          <p:cNvPr id="12" name="Rectangle 11"/>
          <p:cNvSpPr/>
          <p:nvPr/>
        </p:nvSpPr>
        <p:spPr>
          <a:xfrm>
            <a:off x="786788" y="3288306"/>
            <a:ext cx="7495749" cy="307777"/>
          </a:xfrm>
          <a:prstGeom prst="rect">
            <a:avLst/>
          </a:prstGeom>
        </p:spPr>
        <p:txBody>
          <a:bodyPr wrap="square">
            <a:spAutoFit/>
          </a:bodyPr>
          <a:lstStyle/>
          <a:p>
            <a:r>
              <a:rPr lang="ar-IQ" sz="1400" dirty="0"/>
              <a:t>تصل بعض الأشعة الكونية إلى الأرض ، بينما يتفاعل البعض الآخر مع الغلاف الجوي لإنتاج أنواع مختلفة من الإشعاع</a:t>
            </a:r>
          </a:p>
        </p:txBody>
      </p:sp>
      <p:sp>
        <p:nvSpPr>
          <p:cNvPr id="15" name="Rectangle 14"/>
          <p:cNvSpPr/>
          <p:nvPr/>
        </p:nvSpPr>
        <p:spPr>
          <a:xfrm>
            <a:off x="1488022" y="4345359"/>
            <a:ext cx="4953000" cy="307777"/>
          </a:xfrm>
          <a:prstGeom prst="rect">
            <a:avLst/>
          </a:prstGeom>
        </p:spPr>
        <p:txBody>
          <a:bodyPr>
            <a:spAutoFit/>
          </a:bodyPr>
          <a:lstStyle/>
          <a:p>
            <a:r>
              <a:rPr lang="ar-IQ" sz="1400" dirty="0"/>
              <a:t>تخترق بعض من الأشعة الكونية الغلاف الجوي للأرض ويمتصها البشر</a:t>
            </a:r>
          </a:p>
        </p:txBody>
      </p:sp>
      <p:sp>
        <p:nvSpPr>
          <p:cNvPr id="16" name="Rectangle 15"/>
          <p:cNvSpPr/>
          <p:nvPr/>
        </p:nvSpPr>
        <p:spPr>
          <a:xfrm>
            <a:off x="-29913" y="5436089"/>
            <a:ext cx="7747343" cy="307777"/>
          </a:xfrm>
          <a:prstGeom prst="rect">
            <a:avLst/>
          </a:prstGeom>
        </p:spPr>
        <p:txBody>
          <a:bodyPr wrap="square">
            <a:spAutoFit/>
          </a:bodyPr>
          <a:lstStyle/>
          <a:p>
            <a:pPr algn="r"/>
            <a:r>
              <a:rPr lang="ar-IQ" sz="1400" dirty="0"/>
              <a:t>تزداد مستويات إشعاع الأشعة الكونية كلما اقتربت من المصدرلذلك تزداد كمية الإشعاع الكوني مع زيادة الارتفاع فوق سطح الأرض</a:t>
            </a:r>
          </a:p>
        </p:txBody>
      </p:sp>
    </p:spTree>
    <p:extLst>
      <p:ext uri="{BB962C8B-B14F-4D97-AF65-F5344CB8AC3E}">
        <p14:creationId xmlns:p14="http://schemas.microsoft.com/office/powerpoint/2010/main" val="12617023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P spid="9" grpId="0"/>
      <p:bldP spid="1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512" y="1516377"/>
            <a:ext cx="6696743" cy="2296847"/>
          </a:xfrm>
          <a:prstGeom prst="rect">
            <a:avLst/>
          </a:prstGeom>
        </p:spPr>
        <p:txBody>
          <a:bodyPr wrap="square">
            <a:spAutoFit/>
          </a:bodyPr>
          <a:lstStyle/>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The source of terrestrial radiation is 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Earth’s crust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latin typeface="Times New Roman" panose="02020603050405020304" pitchFamily="18" charset="0"/>
                <a:ea typeface="Calibri" panose="020F0502020204030204" pitchFamily="34" charset="0"/>
                <a:cs typeface="Arial" panose="020B0604020202020204" pitchFamily="34" charset="0"/>
              </a:rPr>
              <a:t>the hard outer layer of the Earth</a:t>
            </a:r>
            <a:r>
              <a:rPr lang="en-US" dirty="0">
                <a:latin typeface="Times New Roman" panose="02020603050405020304" pitchFamily="18" charset="0"/>
                <a:ea typeface="Calibri" panose="020F0502020204030204" pitchFamily="34" charset="0"/>
                <a:cs typeface="Arial" panose="020B0604020202020204" pitchFamily="34" charset="0"/>
              </a:rPr>
              <a:t>). </a:t>
            </a:r>
          </a:p>
          <a:p>
            <a:pPr marL="285750" indent="-285750" algn="justLow">
              <a:lnSpc>
                <a:spcPct val="107000"/>
              </a:lnSpc>
              <a:spcAft>
                <a:spcPts val="800"/>
              </a:spcAft>
              <a:buFont typeface="Wingdings" panose="05000000000000000000" pitchFamily="2" charset="2"/>
              <a:buChar char="§"/>
            </a:pPr>
            <a:endParaRPr lang="en-US" sz="8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Earth’s crust contains </a:t>
            </a:r>
            <a:r>
              <a:rPr lang="en-US" b="1" dirty="0">
                <a:latin typeface="Times New Roman" panose="02020603050405020304" pitchFamily="18" charset="0"/>
                <a:ea typeface="Calibri" panose="020F0502020204030204" pitchFamily="34" charset="0"/>
                <a:cs typeface="Arial" panose="020B0604020202020204" pitchFamily="34" charset="0"/>
              </a:rPr>
              <a:t>deposits of Uranium, Potassium and Thorium</a:t>
            </a:r>
            <a:r>
              <a:rPr lang="en-US" dirty="0">
                <a:latin typeface="Times New Roman" panose="02020603050405020304" pitchFamily="18" charset="0"/>
                <a:ea typeface="Calibri" panose="020F0502020204030204" pitchFamily="34" charset="0"/>
                <a:cs typeface="Arial" panose="020B0604020202020204" pitchFamily="34" charset="0"/>
              </a:rPr>
              <a:t> which, during the natural decay process, will release small amounts of ionizing radiation.</a:t>
            </a:r>
          </a:p>
          <a:p>
            <a:pPr marL="285750" indent="-285750" algn="justLow">
              <a:lnSpc>
                <a:spcPct val="107000"/>
              </a:lnSpc>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34151" y="221627"/>
            <a:ext cx="3539752" cy="388696"/>
          </a:xfrm>
          <a:prstGeom prst="rect">
            <a:avLst/>
          </a:prstGeom>
          <a:noFill/>
          <a:ln>
            <a:noFill/>
          </a:ln>
        </p:spPr>
        <p:txBody>
          <a:bodyPr wrap="none">
            <a:spAutoFit/>
          </a:bodyPr>
          <a:lstStyle/>
          <a:p>
            <a:pPr algn="r" rtl="1">
              <a:lnSpc>
                <a:spcPct val="107000"/>
              </a:lnSpc>
              <a:spcAft>
                <a:spcPts val="800"/>
              </a:spcAft>
            </a:pPr>
            <a:r>
              <a:rPr lang="en-US" b="1" dirty="0">
                <a:solidFill>
                  <a:srgbClr val="000099"/>
                </a:solidFill>
                <a:latin typeface="Andalus" panose="02020603050405020304" pitchFamily="18" charset="-78"/>
                <a:cs typeface="Arial" panose="020B0604020202020204" pitchFamily="34" charset="0"/>
              </a:rPr>
              <a:t>ONE :  Natural Sources of Radiation</a:t>
            </a:r>
          </a:p>
        </p:txBody>
      </p:sp>
      <p:cxnSp>
        <p:nvCxnSpPr>
          <p:cNvPr id="6" name="Straight Connector 5"/>
          <p:cNvCxnSpPr/>
          <p:nvPr/>
        </p:nvCxnSpPr>
        <p:spPr>
          <a:xfrm>
            <a:off x="295647" y="782775"/>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2884" y="878480"/>
            <a:ext cx="2803332"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2 -     Terrestrial Radiation</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7545288" y="1584857"/>
            <a:ext cx="2114611" cy="1354669"/>
          </a:xfrm>
          <a:prstGeom prst="rect">
            <a:avLst/>
          </a:prstGeom>
        </p:spPr>
      </p:pic>
      <p:sp>
        <p:nvSpPr>
          <p:cNvPr id="10" name="Rectangle 9"/>
          <p:cNvSpPr/>
          <p:nvPr/>
        </p:nvSpPr>
        <p:spPr>
          <a:xfrm>
            <a:off x="7151253" y="3027401"/>
            <a:ext cx="2626797" cy="276999"/>
          </a:xfrm>
          <a:prstGeom prst="rect">
            <a:avLst/>
          </a:prstGeom>
        </p:spPr>
        <p:txBody>
          <a:bodyPr wrap="square">
            <a:spAutoFit/>
          </a:bodyPr>
          <a:lstStyle/>
          <a:p>
            <a:r>
              <a:rPr lang="en-US" sz="1200" dirty="0">
                <a:latin typeface="Segoe Print" panose="02000600000000000000" pitchFamily="2" charset="0"/>
              </a:rPr>
              <a:t>Terrestrial Radiation from soil </a:t>
            </a:r>
            <a:endParaRPr lang="ar-IQ" sz="1200" dirty="0">
              <a:latin typeface="Segoe Print" panose="02000600000000000000" pitchFamily="2" charset="0"/>
            </a:endParaRPr>
          </a:p>
        </p:txBody>
      </p:sp>
      <p:sp>
        <p:nvSpPr>
          <p:cNvPr id="15" name="Rectangle 14"/>
          <p:cNvSpPr/>
          <p:nvPr/>
        </p:nvSpPr>
        <p:spPr>
          <a:xfrm>
            <a:off x="295647" y="3988860"/>
            <a:ext cx="3519233"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3 -     Exposure Through Ingestion</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7" name="Rectangle 16"/>
          <p:cNvSpPr/>
          <p:nvPr/>
        </p:nvSpPr>
        <p:spPr>
          <a:xfrm>
            <a:off x="560512" y="4659424"/>
            <a:ext cx="6709697" cy="2042932"/>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
            </a:pPr>
            <a:r>
              <a:rPr lang="en-US" sz="2800" baseline="30000" dirty="0">
                <a:latin typeface="Times New Roman" panose="02020603050405020304" pitchFamily="18" charset="0"/>
                <a:ea typeface="Calibri" panose="020F0502020204030204" pitchFamily="34" charset="0"/>
                <a:cs typeface="Arial" panose="020B0604020202020204" pitchFamily="34" charset="0"/>
              </a:rPr>
              <a:t>Exposure radiation occur through </a:t>
            </a:r>
            <a:r>
              <a:rPr lang="en-US" sz="2800" b="1" baseline="30000" dirty="0">
                <a:latin typeface="Times New Roman" panose="02020603050405020304" pitchFamily="18" charset="0"/>
                <a:ea typeface="Calibri" panose="020F0502020204030204" pitchFamily="34" charset="0"/>
                <a:cs typeface="Arial" panose="020B0604020202020204" pitchFamily="34" charset="0"/>
              </a:rPr>
              <a:t>ingestion</a:t>
            </a:r>
            <a:r>
              <a:rPr lang="en-US" sz="2800" baseline="30000" dirty="0">
                <a:latin typeface="Times New Roman" panose="02020603050405020304" pitchFamily="18" charset="0"/>
                <a:ea typeface="Calibri" panose="020F0502020204030204" pitchFamily="34" charset="0"/>
                <a:cs typeface="Arial" panose="020B0604020202020204" pitchFamily="34" charset="0"/>
              </a:rPr>
              <a:t> (eating) </a:t>
            </a:r>
            <a:r>
              <a:rPr lang="en-US" sz="2800" b="1" baseline="30000" dirty="0">
                <a:latin typeface="Times New Roman" panose="02020603050405020304" pitchFamily="18" charset="0"/>
                <a:ea typeface="Calibri" panose="020F0502020204030204" pitchFamily="34" charset="0"/>
                <a:cs typeface="Arial" panose="020B0604020202020204" pitchFamily="34" charset="0"/>
              </a:rPr>
              <a:t>of food and drinking water.</a:t>
            </a:r>
          </a:p>
          <a:p>
            <a:pPr marL="457200" indent="-457200" algn="just">
              <a:lnSpc>
                <a:spcPct val="107000"/>
              </a:lnSpc>
              <a:spcAft>
                <a:spcPts val="800"/>
              </a:spcAft>
              <a:buFont typeface="Wingdings" panose="05000000000000000000" pitchFamily="2" charset="2"/>
              <a:buChar char="§"/>
            </a:pPr>
            <a:endParaRPr lang="en-US" sz="800" dirty="0">
              <a:latin typeface="Calibri" panose="020F050202020403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Font typeface="Wingdings" panose="05000000000000000000" pitchFamily="2" charset="2"/>
              <a:buChar char="§"/>
            </a:pPr>
            <a:r>
              <a:rPr lang="en-US" sz="2600" baseline="30000" dirty="0">
                <a:latin typeface="Times New Roman" panose="02020603050405020304" pitchFamily="18" charset="0"/>
                <a:ea typeface="Calibri" panose="020F0502020204030204" pitchFamily="34" charset="0"/>
                <a:cs typeface="Arial" panose="020B0604020202020204" pitchFamily="34" charset="0"/>
              </a:rPr>
              <a:t>The </a:t>
            </a:r>
            <a:r>
              <a:rPr lang="en-US" sz="2600" b="1" baseline="30000" dirty="0">
                <a:latin typeface="Times New Roman" panose="02020603050405020304" pitchFamily="18" charset="0"/>
                <a:ea typeface="Calibri" panose="020F0502020204030204" pitchFamily="34" charset="0"/>
                <a:cs typeface="Arial" panose="020B0604020202020204" pitchFamily="34" charset="0"/>
              </a:rPr>
              <a:t>food and water </a:t>
            </a:r>
            <a:r>
              <a:rPr lang="en-US" sz="2600" baseline="30000" dirty="0">
                <a:latin typeface="Times New Roman" panose="02020603050405020304" pitchFamily="18" charset="0"/>
                <a:ea typeface="Calibri" panose="020F0502020204030204" pitchFamily="34" charset="0"/>
                <a:cs typeface="Arial" panose="020B0604020202020204" pitchFamily="34" charset="0"/>
              </a:rPr>
              <a:t>contains amounts of </a:t>
            </a:r>
            <a:r>
              <a:rPr lang="en-US" sz="2600" b="1" baseline="30000" dirty="0">
                <a:solidFill>
                  <a:srgbClr val="FF0000"/>
                </a:solidFill>
                <a:latin typeface="Times New Roman" panose="02020603050405020304" pitchFamily="18" charset="0"/>
                <a:ea typeface="Calibri" panose="020F0502020204030204" pitchFamily="34" charset="0"/>
                <a:cs typeface="Arial" panose="020B0604020202020204" pitchFamily="34" charset="0"/>
              </a:rPr>
              <a:t>radioactive materials</a:t>
            </a:r>
            <a:r>
              <a:rPr lang="en-US" sz="2600" b="1" baseline="30000" dirty="0">
                <a:latin typeface="Times New Roman" panose="02020603050405020304" pitchFamily="18" charset="0"/>
                <a:ea typeface="Calibri" panose="020F0502020204030204" pitchFamily="34" charset="0"/>
                <a:cs typeface="Arial" panose="020B0604020202020204" pitchFamily="34" charset="0"/>
              </a:rPr>
              <a:t> and radioactive isotopes</a:t>
            </a:r>
            <a:r>
              <a:rPr lang="en-US" sz="2600" baseline="30000" dirty="0">
                <a:latin typeface="Times New Roman" panose="02020603050405020304" pitchFamily="18" charset="0"/>
                <a:ea typeface="Calibri" panose="020F0502020204030204" pitchFamily="34" charset="0"/>
                <a:cs typeface="Arial" panose="020B0604020202020204" pitchFamily="34" charset="0"/>
              </a:rPr>
              <a:t> such as potassium-40 and carbon-14 , which come from groundwater.</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rotWithShape="1">
          <a:blip r:embed="rId3"/>
          <a:srcRect l="26876"/>
          <a:stretch/>
        </p:blipFill>
        <p:spPr>
          <a:xfrm>
            <a:off x="7473280" y="4043130"/>
            <a:ext cx="2177626" cy="2194182"/>
          </a:xfrm>
          <a:prstGeom prst="rect">
            <a:avLst/>
          </a:prstGeom>
        </p:spPr>
      </p:pic>
      <p:sp>
        <p:nvSpPr>
          <p:cNvPr id="13" name="Rectangle 12"/>
          <p:cNvSpPr/>
          <p:nvPr/>
        </p:nvSpPr>
        <p:spPr>
          <a:xfrm>
            <a:off x="7412245" y="6237312"/>
            <a:ext cx="2380696" cy="461665"/>
          </a:xfrm>
          <a:prstGeom prst="rect">
            <a:avLst/>
          </a:prstGeom>
        </p:spPr>
        <p:txBody>
          <a:bodyPr wrap="square">
            <a:spAutoFit/>
          </a:bodyPr>
          <a:lstStyle/>
          <a:p>
            <a:r>
              <a:rPr lang="en-US" sz="1200" dirty="0">
                <a:latin typeface="Segoe Print" panose="02000600000000000000" pitchFamily="2" charset="0"/>
              </a:rPr>
              <a:t>Exposure Through Ingestion &amp; Inhalation</a:t>
            </a:r>
            <a:endParaRPr lang="ar-IQ" sz="1200" dirty="0">
              <a:latin typeface="Segoe Print" panose="02000600000000000000" pitchFamily="2" charset="0"/>
            </a:endParaRPr>
          </a:p>
        </p:txBody>
      </p:sp>
      <p:sp>
        <p:nvSpPr>
          <p:cNvPr id="3" name="Rectangle 2"/>
          <p:cNvSpPr/>
          <p:nvPr/>
        </p:nvSpPr>
        <p:spPr>
          <a:xfrm>
            <a:off x="7545288" y="1695095"/>
            <a:ext cx="637099" cy="338554"/>
          </a:xfrm>
          <a:prstGeom prst="rect">
            <a:avLst/>
          </a:prstGeom>
        </p:spPr>
        <p:txBody>
          <a:bodyPr wrap="square">
            <a:spAutoFit/>
          </a:bodyPr>
          <a:lstStyle/>
          <a:p>
            <a:r>
              <a:rPr lang="en-US" sz="800" b="1" dirty="0">
                <a:solidFill>
                  <a:prstClr val="black"/>
                </a:solidFill>
                <a:latin typeface="Times New Roman" panose="02020603050405020304" pitchFamily="18" charset="0"/>
                <a:ea typeface="Calibri" panose="020F0502020204030204" pitchFamily="34" charset="0"/>
                <a:cs typeface="Arial" panose="020B0604020202020204" pitchFamily="34" charset="0"/>
              </a:rPr>
              <a:t>Earth’s crust </a:t>
            </a:r>
            <a:endParaRPr lang="ar-IQ" sz="800" dirty="0"/>
          </a:p>
        </p:txBody>
      </p:sp>
      <p:cxnSp>
        <p:nvCxnSpPr>
          <p:cNvPr id="11" name="Straight Arrow Connector 10"/>
          <p:cNvCxnSpPr/>
          <p:nvPr/>
        </p:nvCxnSpPr>
        <p:spPr>
          <a:xfrm>
            <a:off x="7863837" y="2033649"/>
            <a:ext cx="335266" cy="3737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37638" y="1012264"/>
            <a:ext cx="1154483" cy="307777"/>
          </a:xfrm>
          <a:prstGeom prst="rect">
            <a:avLst/>
          </a:prstGeom>
        </p:spPr>
        <p:txBody>
          <a:bodyPr wrap="none">
            <a:spAutoFit/>
          </a:bodyPr>
          <a:lstStyle/>
          <a:p>
            <a:r>
              <a:rPr lang="ar-IQ" sz="1400" dirty="0"/>
              <a:t>الإشعاع الأرضي</a:t>
            </a:r>
          </a:p>
        </p:txBody>
      </p:sp>
      <p:sp>
        <p:nvSpPr>
          <p:cNvPr id="7" name="Rectangle 6"/>
          <p:cNvSpPr/>
          <p:nvPr/>
        </p:nvSpPr>
        <p:spPr>
          <a:xfrm>
            <a:off x="4953000" y="1256244"/>
            <a:ext cx="936475" cy="307777"/>
          </a:xfrm>
          <a:prstGeom prst="rect">
            <a:avLst/>
          </a:prstGeom>
        </p:spPr>
        <p:txBody>
          <a:bodyPr wrap="none">
            <a:spAutoFit/>
          </a:bodyPr>
          <a:lstStyle/>
          <a:p>
            <a:r>
              <a:rPr lang="ar-IQ" sz="1400" dirty="0"/>
              <a:t>قشرة الأرض</a:t>
            </a:r>
          </a:p>
        </p:txBody>
      </p:sp>
      <p:sp>
        <p:nvSpPr>
          <p:cNvPr id="12" name="Rectangle 11"/>
          <p:cNvSpPr/>
          <p:nvPr/>
        </p:nvSpPr>
        <p:spPr>
          <a:xfrm>
            <a:off x="5606155" y="5311558"/>
            <a:ext cx="930063" cy="307777"/>
          </a:xfrm>
          <a:prstGeom prst="rect">
            <a:avLst/>
          </a:prstGeom>
        </p:spPr>
        <p:txBody>
          <a:bodyPr wrap="none">
            <a:spAutoFit/>
          </a:bodyPr>
          <a:lstStyle/>
          <a:p>
            <a:r>
              <a:rPr lang="ar-IQ" sz="1400" dirty="0"/>
              <a:t>المواد المشعة</a:t>
            </a:r>
          </a:p>
        </p:txBody>
      </p:sp>
      <p:sp>
        <p:nvSpPr>
          <p:cNvPr id="16" name="Rectangle 15"/>
          <p:cNvSpPr/>
          <p:nvPr/>
        </p:nvSpPr>
        <p:spPr>
          <a:xfrm>
            <a:off x="57810" y="5820583"/>
            <a:ext cx="1005403" cy="307777"/>
          </a:xfrm>
          <a:prstGeom prst="rect">
            <a:avLst/>
          </a:prstGeom>
        </p:spPr>
        <p:txBody>
          <a:bodyPr wrap="none">
            <a:spAutoFit/>
          </a:bodyPr>
          <a:lstStyle/>
          <a:p>
            <a:r>
              <a:rPr lang="ar-IQ" sz="1400" dirty="0"/>
              <a:t>النظائر المشعة</a:t>
            </a:r>
          </a:p>
        </p:txBody>
      </p:sp>
    </p:spTree>
    <p:extLst>
      <p:ext uri="{BB962C8B-B14F-4D97-AF65-F5344CB8AC3E}">
        <p14:creationId xmlns:p14="http://schemas.microsoft.com/office/powerpoint/2010/main" val="23322687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3" grpId="0"/>
      <p:bldP spid="14" grpId="0"/>
      <p:bldP spid="7" grpId="0"/>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984" y="910623"/>
            <a:ext cx="3660297" cy="458074"/>
          </a:xfrm>
          <a:prstGeom prst="rect">
            <a:avLst/>
          </a:prstGeom>
        </p:spPr>
        <p:txBody>
          <a:bodyPr wrap="none">
            <a:spAutoFit/>
          </a:bodyPr>
          <a:lstStyle/>
          <a:p>
            <a:pPr lvl="0">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4 -     Exposure Through Inhalation</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sp>
        <p:nvSpPr>
          <p:cNvPr id="4" name="Rectangle 3"/>
          <p:cNvSpPr/>
          <p:nvPr/>
        </p:nvSpPr>
        <p:spPr>
          <a:xfrm>
            <a:off x="4311969" y="1013622"/>
            <a:ext cx="2390398" cy="307777"/>
          </a:xfrm>
          <a:prstGeom prst="rect">
            <a:avLst/>
          </a:prstGeom>
        </p:spPr>
        <p:txBody>
          <a:bodyPr wrap="none">
            <a:spAutoFit/>
          </a:bodyPr>
          <a:lstStyle/>
          <a:p>
            <a:r>
              <a:rPr lang="ar-IQ" sz="1400" dirty="0"/>
              <a:t>التعرض للإشعاع عن طريق الاستنشاق</a:t>
            </a:r>
          </a:p>
        </p:txBody>
      </p:sp>
      <p:sp>
        <p:nvSpPr>
          <p:cNvPr id="5" name="Rectangle 4"/>
          <p:cNvSpPr/>
          <p:nvPr/>
        </p:nvSpPr>
        <p:spPr>
          <a:xfrm>
            <a:off x="570354" y="1496544"/>
            <a:ext cx="8743356" cy="4522007"/>
          </a:xfrm>
          <a:prstGeom prst="rect">
            <a:avLst/>
          </a:prstGeom>
        </p:spPr>
        <p:txBody>
          <a:bodyPr wrap="square">
            <a:spAutoFit/>
          </a:bodyPr>
          <a:lstStyle/>
          <a:p>
            <a:pPr marL="285750" indent="-285750" algn="justLow">
              <a:lnSpc>
                <a:spcPct val="150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Exposure radiation through inhalation is achieved through </a:t>
            </a:r>
            <a:r>
              <a:rPr lang="en-US" b="1" dirty="0">
                <a:latin typeface="Times New Roman" panose="02020603050405020304" pitchFamily="18" charset="0"/>
                <a:ea typeface="Calibri" panose="020F0502020204030204" pitchFamily="34" charset="0"/>
                <a:cs typeface="Arial" panose="020B0604020202020204" pitchFamily="34" charset="0"/>
              </a:rPr>
              <a:t>inhalation of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radioactive gases</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emitted from the </a:t>
            </a:r>
            <a:r>
              <a:rPr lang="en-US" b="1" dirty="0">
                <a:latin typeface="Times New Roman" panose="02020603050405020304" pitchFamily="18" charset="0"/>
                <a:ea typeface="Calibri" panose="020F0502020204030204" pitchFamily="34" charset="0"/>
                <a:cs typeface="Arial" panose="020B0604020202020204" pitchFamily="34" charset="0"/>
              </a:rPr>
              <a:t>soil.</a:t>
            </a:r>
            <a:endParaRPr lang="en-US" sz="400" b="1"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07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 The radioactive gases emitted from soil are </a:t>
            </a:r>
            <a:r>
              <a:rPr lang="en-US" b="1" dirty="0">
                <a:latin typeface="Times New Roman" panose="02020603050405020304" pitchFamily="18" charset="0"/>
                <a:ea typeface="Calibri" panose="020F0502020204030204" pitchFamily="34" charset="0"/>
                <a:cs typeface="Arial" panose="020B0604020202020204" pitchFamily="34" charset="0"/>
              </a:rPr>
              <a:t>Radon gas and Thoron gas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aseline="30000" dirty="0">
                <a:latin typeface="Times New Roman" panose="02020603050405020304" pitchFamily="18" charset="0"/>
                <a:ea typeface="Calibri" panose="020F0502020204030204" pitchFamily="34" charset="0"/>
                <a:cs typeface="Arial" panose="020B0604020202020204" pitchFamily="34" charset="0"/>
              </a:rPr>
              <a:t>238</a:t>
            </a:r>
            <a:r>
              <a:rPr lang="en-US" dirty="0">
                <a:latin typeface="Times New Roman" panose="02020603050405020304" pitchFamily="18" charset="0"/>
                <a:ea typeface="Calibri" panose="020F0502020204030204" pitchFamily="34" charset="0"/>
                <a:cs typeface="Arial" panose="020B0604020202020204" pitchFamily="34" charset="0"/>
              </a:rPr>
              <a:t>U, </a:t>
            </a:r>
            <a:r>
              <a:rPr lang="en-US" baseline="30000" dirty="0">
                <a:latin typeface="Times New Roman" panose="02020603050405020304" pitchFamily="18" charset="0"/>
                <a:ea typeface="Calibri" panose="020F0502020204030204" pitchFamily="34" charset="0"/>
                <a:cs typeface="Arial" panose="020B0604020202020204" pitchFamily="34" charset="0"/>
              </a:rPr>
              <a:t>235</a:t>
            </a:r>
            <a:r>
              <a:rPr lang="en-US" dirty="0">
                <a:latin typeface="Times New Roman" panose="02020603050405020304" pitchFamily="18" charset="0"/>
                <a:ea typeface="Calibri" panose="020F0502020204030204" pitchFamily="34" charset="0"/>
                <a:cs typeface="Arial" panose="020B0604020202020204" pitchFamily="34" charset="0"/>
              </a:rPr>
              <a:t>U, and </a:t>
            </a:r>
            <a:r>
              <a:rPr lang="en-US" baseline="30000" dirty="0">
                <a:latin typeface="Times New Roman" panose="02020603050405020304" pitchFamily="18" charset="0"/>
                <a:ea typeface="Calibri" panose="020F0502020204030204" pitchFamily="34" charset="0"/>
                <a:cs typeface="Arial" panose="020B0604020202020204" pitchFamily="34" charset="0"/>
              </a:rPr>
              <a:t>232</a:t>
            </a:r>
            <a:r>
              <a:rPr lang="en-US" dirty="0">
                <a:latin typeface="Times New Roman" panose="02020603050405020304" pitchFamily="18" charset="0"/>
                <a:ea typeface="Calibri" panose="020F0502020204030204" pitchFamily="34" charset="0"/>
                <a:cs typeface="Arial" panose="020B0604020202020204" pitchFamily="34" charset="0"/>
              </a:rPr>
              <a:t>Th).</a:t>
            </a: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Arial" panose="020B0604020202020204" pitchFamily="34" charset="0"/>
              </a:rPr>
              <a:t>Radon</a:t>
            </a:r>
            <a:r>
              <a:rPr lang="en-US" dirty="0">
                <a:latin typeface="Times New Roman" panose="02020603050405020304" pitchFamily="18" charset="0"/>
                <a:ea typeface="Calibri" panose="020F0502020204030204" pitchFamily="34" charset="0"/>
                <a:cs typeface="Arial" panose="020B0604020202020204" pitchFamily="34" charset="0"/>
              </a:rPr>
              <a:t> is produced by the </a:t>
            </a:r>
            <a:r>
              <a:rPr lang="en-US" b="1" dirty="0">
                <a:latin typeface="Times New Roman" panose="02020603050405020304" pitchFamily="18" charset="0"/>
                <a:ea typeface="Calibri" panose="020F0502020204030204" pitchFamily="34" charset="0"/>
                <a:cs typeface="Arial" panose="020B0604020202020204" pitchFamily="34" charset="0"/>
              </a:rPr>
              <a:t>decay of Uranium</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r>
              <a:rPr lang="en-US" b="1" dirty="0">
                <a:latin typeface="Times New Roman" panose="02020603050405020304" pitchFamily="18" charset="0"/>
                <a:ea typeface="Calibri" panose="020F0502020204030204" pitchFamily="34" charset="0"/>
                <a:cs typeface="Arial" panose="020B0604020202020204" pitchFamily="34" charset="0"/>
              </a:rPr>
              <a:t>Thoron</a:t>
            </a:r>
            <a:r>
              <a:rPr lang="en-US" dirty="0">
                <a:latin typeface="Times New Roman" panose="02020603050405020304" pitchFamily="18" charset="0"/>
                <a:ea typeface="Calibri" panose="020F0502020204030204" pitchFamily="34" charset="0"/>
                <a:cs typeface="Arial" panose="020B0604020202020204" pitchFamily="34" charset="0"/>
              </a:rPr>
              <a:t> is produced by the </a:t>
            </a:r>
            <a:r>
              <a:rPr lang="en-US" b="1" dirty="0">
                <a:latin typeface="Times New Roman" panose="02020603050405020304" pitchFamily="18" charset="0"/>
                <a:ea typeface="Calibri" panose="020F0502020204030204" pitchFamily="34" charset="0"/>
                <a:cs typeface="Arial" panose="020B0604020202020204" pitchFamily="34" charset="0"/>
              </a:rPr>
              <a:t>decay of Thorium</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Radon gas and thoron gas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levels</a:t>
            </a:r>
            <a:r>
              <a:rPr lang="en-US" dirty="0">
                <a:latin typeface="Times New Roman" panose="02020603050405020304" pitchFamily="18" charset="0"/>
                <a:ea typeface="Calibri" panose="020F0502020204030204" pitchFamily="34" charset="0"/>
                <a:cs typeface="Arial" panose="020B0604020202020204" pitchFamily="34" charset="0"/>
              </a:rPr>
              <a:t> differs depending location on the composition of soil due to the different composition of the soil.</a:t>
            </a:r>
            <a:endParaRPr lang="en-US" sz="400" dirty="0">
              <a:latin typeface="Times New Roman" panose="02020603050405020304" pitchFamily="18" charset="0"/>
              <a:ea typeface="Calibri" panose="020F0502020204030204" pitchFamily="34" charset="0"/>
              <a:cs typeface="Arial" panose="020B0604020202020204" pitchFamily="34" charset="0"/>
            </a:endParaRPr>
          </a:p>
          <a:p>
            <a:pPr marL="285750" indent="-285750" algn="justLow">
              <a:lnSpc>
                <a:spcPct val="150000"/>
              </a:lnSpc>
              <a:spcAft>
                <a:spcPts val="80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Arial" panose="020B0604020202020204" pitchFamily="34" charset="0"/>
              </a:rPr>
              <a:t>These gases (</a:t>
            </a:r>
            <a:r>
              <a:rPr lang="en-US" dirty="0">
                <a:solidFill>
                  <a:prstClr val="black"/>
                </a:solidFill>
                <a:latin typeface="Times New Roman" panose="02020603050405020304" pitchFamily="18" charset="0"/>
                <a:ea typeface="Calibri" panose="020F0502020204030204" pitchFamily="34" charset="0"/>
                <a:cs typeface="Arial" panose="020B0604020202020204" pitchFamily="34" charset="0"/>
              </a:rPr>
              <a:t>Radon gas and Thoron gas </a:t>
            </a:r>
            <a:r>
              <a:rPr lang="en-US" dirty="0">
                <a:latin typeface="Times New Roman" panose="02020603050405020304" pitchFamily="18" charset="0"/>
                <a:ea typeface="Calibri" panose="020F0502020204030204" pitchFamily="34" charset="0"/>
                <a:cs typeface="Arial" panose="020B0604020202020204" pitchFamily="34" charset="0"/>
              </a:rPr>
              <a:t>) are </a:t>
            </a:r>
            <a:r>
              <a:rPr lang="en-US" b="1" dirty="0">
                <a:latin typeface="Times New Roman" panose="02020603050405020304" pitchFamily="18" charset="0"/>
                <a:ea typeface="Calibri" panose="020F0502020204030204" pitchFamily="34" charset="0"/>
                <a:cs typeface="Arial" panose="020B0604020202020204" pitchFamily="34" charset="0"/>
              </a:rPr>
              <a:t>non-dangerous</a:t>
            </a:r>
            <a:r>
              <a:rPr lang="en-US" dirty="0">
                <a:latin typeface="Times New Roman" panose="02020603050405020304" pitchFamily="18" charset="0"/>
                <a:ea typeface="Calibri" panose="020F0502020204030204" pitchFamily="34" charset="0"/>
                <a:cs typeface="Arial" panose="020B0604020202020204" pitchFamily="34" charset="0"/>
              </a:rPr>
              <a:t> radioactive gases in the atmosphere , but inside the closed places become </a:t>
            </a:r>
            <a:r>
              <a:rPr lang="en-US" b="1" dirty="0">
                <a:latin typeface="Times New Roman" panose="02020603050405020304" pitchFamily="18" charset="0"/>
                <a:ea typeface="Calibri" panose="020F0502020204030204" pitchFamily="34" charset="0"/>
                <a:cs typeface="Arial" panose="020B0604020202020204" pitchFamily="34" charset="0"/>
              </a:rPr>
              <a:t>dangerous</a:t>
            </a:r>
            <a:r>
              <a:rPr lang="en-US" dirty="0">
                <a:latin typeface="Times New Roman" panose="02020603050405020304" pitchFamily="18" charset="0"/>
                <a:ea typeface="Calibri" panose="020F0502020204030204" pitchFamily="34" charset="0"/>
                <a:cs typeface="Arial" panose="020B0604020202020204" pitchFamily="34" charset="0"/>
              </a:rPr>
              <a:t>.</a:t>
            </a:r>
          </a:p>
        </p:txBody>
      </p:sp>
      <p:sp>
        <p:nvSpPr>
          <p:cNvPr id="6" name="Rectangle 5"/>
          <p:cNvSpPr/>
          <p:nvPr/>
        </p:nvSpPr>
        <p:spPr>
          <a:xfrm>
            <a:off x="129521" y="298375"/>
            <a:ext cx="3539752" cy="388696"/>
          </a:xfrm>
          <a:prstGeom prst="rect">
            <a:avLst/>
          </a:prstGeom>
        </p:spPr>
        <p:txBody>
          <a:bodyPr wrap="none">
            <a:spAutoFit/>
          </a:bodyPr>
          <a:lstStyle/>
          <a:p>
            <a:pPr algn="r" rtl="1">
              <a:lnSpc>
                <a:spcPct val="107000"/>
              </a:lnSpc>
              <a:spcAft>
                <a:spcPts val="800"/>
              </a:spcAft>
            </a:pPr>
            <a:r>
              <a:rPr lang="en-US" b="1" dirty="0">
                <a:solidFill>
                  <a:srgbClr val="000099"/>
                </a:solidFill>
                <a:latin typeface="Andalus" panose="02020603050405020304" pitchFamily="18" charset="-78"/>
                <a:cs typeface="Arial" panose="020B0604020202020204" pitchFamily="34" charset="0"/>
              </a:rPr>
              <a:t>ONE :  Natural Sources of Radiation</a:t>
            </a:r>
          </a:p>
        </p:txBody>
      </p:sp>
      <p:cxnSp>
        <p:nvCxnSpPr>
          <p:cNvPr id="7" name="Straight Connector 6"/>
          <p:cNvCxnSpPr/>
          <p:nvPr/>
        </p:nvCxnSpPr>
        <p:spPr>
          <a:xfrm>
            <a:off x="295647" y="782775"/>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045897" y="3177082"/>
            <a:ext cx="1045479" cy="338554"/>
          </a:xfrm>
          <a:prstGeom prst="rect">
            <a:avLst/>
          </a:prstGeom>
        </p:spPr>
        <p:txBody>
          <a:bodyPr wrap="none">
            <a:spAutoFit/>
          </a:bodyPr>
          <a:lstStyle/>
          <a:p>
            <a:r>
              <a:rPr lang="en-US" sz="1600" dirty="0">
                <a:solidFill>
                  <a:srgbClr val="FF0000"/>
                </a:solidFill>
                <a:latin typeface="Times New Roman" panose="02020603050405020304" pitchFamily="18" charset="0"/>
                <a:ea typeface="Calibri" panose="020F0502020204030204" pitchFamily="34" charset="0"/>
                <a:cs typeface="Arial" panose="020B0604020202020204" pitchFamily="34" charset="0"/>
              </a:rPr>
              <a:t>Radon gas</a:t>
            </a:r>
            <a:endParaRPr lang="ar-IQ" sz="1600" dirty="0">
              <a:solidFill>
                <a:srgbClr val="FF0000"/>
              </a:solidFill>
            </a:endParaRPr>
          </a:p>
        </p:txBody>
      </p:sp>
      <p:sp>
        <p:nvSpPr>
          <p:cNvPr id="8" name="Right Arrow 7"/>
          <p:cNvSpPr/>
          <p:nvPr/>
        </p:nvSpPr>
        <p:spPr>
          <a:xfrm>
            <a:off x="7185248" y="3320280"/>
            <a:ext cx="648072" cy="144016"/>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9" name="Rectangle 8"/>
          <p:cNvSpPr/>
          <p:nvPr/>
        </p:nvSpPr>
        <p:spPr>
          <a:xfrm>
            <a:off x="7130366" y="3045646"/>
            <a:ext cx="663964"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decay</a:t>
            </a:r>
            <a:endParaRPr lang="ar-IQ" sz="1600" dirty="0"/>
          </a:p>
        </p:txBody>
      </p:sp>
      <p:sp>
        <p:nvSpPr>
          <p:cNvPr id="10" name="Rectangle 9"/>
          <p:cNvSpPr/>
          <p:nvPr/>
        </p:nvSpPr>
        <p:spPr>
          <a:xfrm>
            <a:off x="7833320" y="3170908"/>
            <a:ext cx="915635"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Uranium</a:t>
            </a:r>
            <a:endParaRPr lang="ar-IQ" sz="1600" dirty="0"/>
          </a:p>
        </p:txBody>
      </p:sp>
      <p:sp>
        <p:nvSpPr>
          <p:cNvPr id="11" name="Rectangle 10"/>
          <p:cNvSpPr/>
          <p:nvPr/>
        </p:nvSpPr>
        <p:spPr>
          <a:xfrm>
            <a:off x="6005720" y="3766839"/>
            <a:ext cx="1165704" cy="338554"/>
          </a:xfrm>
          <a:prstGeom prst="rect">
            <a:avLst/>
          </a:prstGeom>
        </p:spPr>
        <p:txBody>
          <a:bodyPr wrap="none">
            <a:spAutoFit/>
          </a:bodyPr>
          <a:lstStyle/>
          <a:p>
            <a:r>
              <a:rPr lang="en-US" sz="1600" dirty="0">
                <a:solidFill>
                  <a:srgbClr val="FF0000"/>
                </a:solidFill>
                <a:latin typeface="Times New Roman" panose="02020603050405020304" pitchFamily="18" charset="0"/>
                <a:ea typeface="Calibri" panose="020F0502020204030204" pitchFamily="34" charset="0"/>
                <a:cs typeface="Arial" panose="020B0604020202020204" pitchFamily="34" charset="0"/>
              </a:rPr>
              <a:t>Thoron gas </a:t>
            </a:r>
            <a:endParaRPr lang="ar-IQ" sz="1600" dirty="0">
              <a:solidFill>
                <a:srgbClr val="FF0000"/>
              </a:solidFill>
            </a:endParaRPr>
          </a:p>
        </p:txBody>
      </p:sp>
      <p:sp>
        <p:nvSpPr>
          <p:cNvPr id="12" name="Right Arrow 11"/>
          <p:cNvSpPr/>
          <p:nvPr/>
        </p:nvSpPr>
        <p:spPr>
          <a:xfrm>
            <a:off x="7190919" y="3887131"/>
            <a:ext cx="648072" cy="144016"/>
          </a:xfrm>
          <a:prstGeom prst="rightArrow">
            <a:avLst/>
          </a:prstGeom>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1600"/>
          </a:p>
        </p:txBody>
      </p:sp>
      <p:sp>
        <p:nvSpPr>
          <p:cNvPr id="13" name="Rectangle 12"/>
          <p:cNvSpPr/>
          <p:nvPr/>
        </p:nvSpPr>
        <p:spPr>
          <a:xfrm>
            <a:off x="7136037" y="3612497"/>
            <a:ext cx="663964"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decay</a:t>
            </a:r>
            <a:endParaRPr lang="ar-IQ" sz="1600" dirty="0"/>
          </a:p>
        </p:txBody>
      </p:sp>
      <p:sp>
        <p:nvSpPr>
          <p:cNvPr id="14" name="Rectangle 13"/>
          <p:cNvSpPr/>
          <p:nvPr/>
        </p:nvSpPr>
        <p:spPr>
          <a:xfrm>
            <a:off x="7838991" y="3737759"/>
            <a:ext cx="904415" cy="338554"/>
          </a:xfrm>
          <a:prstGeom prst="rect">
            <a:avLst/>
          </a:prstGeom>
        </p:spPr>
        <p:txBody>
          <a:bodyPr wrap="none">
            <a:spAutoFit/>
          </a:bodyPr>
          <a:lstStyle/>
          <a:p>
            <a:r>
              <a:rPr lang="en-US" sz="1600" dirty="0">
                <a:solidFill>
                  <a:prstClr val="black"/>
                </a:solidFill>
                <a:latin typeface="Times New Roman" panose="02020603050405020304" pitchFamily="18" charset="0"/>
                <a:ea typeface="Calibri" panose="020F0502020204030204" pitchFamily="34" charset="0"/>
                <a:cs typeface="Arial" panose="020B0604020202020204" pitchFamily="34" charset="0"/>
              </a:rPr>
              <a:t>Thorium</a:t>
            </a:r>
            <a:endParaRPr lang="ar-IQ" sz="1600" dirty="0"/>
          </a:p>
        </p:txBody>
      </p:sp>
      <p:sp>
        <p:nvSpPr>
          <p:cNvPr id="15" name="Rectangle 14"/>
          <p:cNvSpPr/>
          <p:nvPr/>
        </p:nvSpPr>
        <p:spPr>
          <a:xfrm>
            <a:off x="8041028" y="1342084"/>
            <a:ext cx="1050288" cy="307777"/>
          </a:xfrm>
          <a:prstGeom prst="rect">
            <a:avLst/>
          </a:prstGeom>
        </p:spPr>
        <p:txBody>
          <a:bodyPr wrap="none">
            <a:spAutoFit/>
          </a:bodyPr>
          <a:lstStyle/>
          <a:p>
            <a:r>
              <a:rPr lang="ar-IQ" sz="1400" dirty="0"/>
              <a:t>الغازات المشعة</a:t>
            </a:r>
          </a:p>
        </p:txBody>
      </p:sp>
      <p:sp>
        <p:nvSpPr>
          <p:cNvPr id="16" name="Rectangle 15"/>
          <p:cNvSpPr/>
          <p:nvPr/>
        </p:nvSpPr>
        <p:spPr>
          <a:xfrm>
            <a:off x="5206468" y="2204864"/>
            <a:ext cx="1744388" cy="307777"/>
          </a:xfrm>
          <a:prstGeom prst="rect">
            <a:avLst/>
          </a:prstGeom>
        </p:spPr>
        <p:txBody>
          <a:bodyPr wrap="none">
            <a:spAutoFit/>
          </a:bodyPr>
          <a:lstStyle/>
          <a:p>
            <a:r>
              <a:rPr lang="ar-IQ" sz="1400" dirty="0"/>
              <a:t>غاز الرادون وغاز الثورون</a:t>
            </a:r>
          </a:p>
        </p:txBody>
      </p:sp>
    </p:spTree>
    <p:extLst>
      <p:ext uri="{BB962C8B-B14F-4D97-AF65-F5344CB8AC3E}">
        <p14:creationId xmlns:p14="http://schemas.microsoft.com/office/powerpoint/2010/main" val="16207413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087" y="281378"/>
            <a:ext cx="4995278" cy="388696"/>
          </a:xfrm>
          <a:prstGeom prst="rect">
            <a:avLst/>
          </a:prstGeom>
        </p:spPr>
        <p:txBody>
          <a:bodyPr wrap="none">
            <a:spAutoFit/>
          </a:bodyPr>
          <a:lstStyle/>
          <a:p>
            <a:pPr algn="r" rtl="1">
              <a:lnSpc>
                <a:spcPct val="107000"/>
              </a:lnSpc>
              <a:spcAft>
                <a:spcPts val="800"/>
              </a:spcAft>
            </a:pPr>
            <a:r>
              <a:rPr lang="en-US" b="1" dirty="0">
                <a:solidFill>
                  <a:srgbClr val="000099"/>
                </a:solidFill>
                <a:latin typeface="Andalus" panose="02020603050405020304" pitchFamily="18" charset="-78"/>
                <a:cs typeface="Arial" panose="020B0604020202020204" pitchFamily="34" charset="0"/>
              </a:rPr>
              <a:t>TWO :  Man-made (Artificial) Sources of Radiation</a:t>
            </a:r>
          </a:p>
        </p:txBody>
      </p:sp>
      <p:cxnSp>
        <p:nvCxnSpPr>
          <p:cNvPr id="6" name="Straight Connector 5"/>
          <p:cNvCxnSpPr/>
          <p:nvPr/>
        </p:nvCxnSpPr>
        <p:spPr>
          <a:xfrm>
            <a:off x="344488" y="764704"/>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4488" y="945780"/>
            <a:ext cx="9217024" cy="368755"/>
          </a:xfrm>
          <a:prstGeom prst="rect">
            <a:avLst/>
          </a:prstGeom>
        </p:spPr>
        <p:txBody>
          <a:bodyPr wrap="square">
            <a:spAutoFit/>
          </a:bodyPr>
          <a:lstStyle/>
          <a:p>
            <a:pPr rtl="1">
              <a:lnSpc>
                <a:spcPct val="107000"/>
              </a:lnSpc>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The artificial (man-made) sources of ionizing radiation come from following :</a:t>
            </a:r>
          </a:p>
        </p:txBody>
      </p:sp>
      <p:sp>
        <p:nvSpPr>
          <p:cNvPr id="10" name="Rectangle 9"/>
          <p:cNvSpPr/>
          <p:nvPr/>
        </p:nvSpPr>
        <p:spPr>
          <a:xfrm>
            <a:off x="304197" y="1362107"/>
            <a:ext cx="2704587"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1-    Diagnostic Radiology</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2" name="Rectangle 11"/>
          <p:cNvSpPr/>
          <p:nvPr/>
        </p:nvSpPr>
        <p:spPr>
          <a:xfrm>
            <a:off x="3286319" y="1518584"/>
            <a:ext cx="1069524" cy="276999"/>
          </a:xfrm>
          <a:prstGeom prst="rect">
            <a:avLst/>
          </a:prstGeom>
        </p:spPr>
        <p:txBody>
          <a:bodyPr wrap="none">
            <a:spAutoFit/>
          </a:bodyPr>
          <a:lstStyle/>
          <a:p>
            <a:r>
              <a:rPr lang="ar-IQ" sz="1200" dirty="0"/>
              <a:t>الأشعة التشخيصية</a:t>
            </a:r>
          </a:p>
        </p:txBody>
      </p:sp>
      <p:sp>
        <p:nvSpPr>
          <p:cNvPr id="13" name="Rectangle 12"/>
          <p:cNvSpPr/>
          <p:nvPr/>
        </p:nvSpPr>
        <p:spPr>
          <a:xfrm>
            <a:off x="344488" y="1976295"/>
            <a:ext cx="4392488" cy="1733808"/>
          </a:xfrm>
          <a:prstGeom prst="rect">
            <a:avLst/>
          </a:prstGeom>
        </p:spPr>
        <p:txBody>
          <a:bodyPr wrap="square">
            <a:spAutoFit/>
          </a:bodyPr>
          <a:lstStyle/>
          <a:p>
            <a:pPr lvl="1" defTabSz="457200">
              <a:spcAft>
                <a:spcPts val="800"/>
              </a:spcAft>
            </a:pPr>
            <a:r>
              <a:rPr lang="en-US" sz="1600" dirty="0">
                <a:latin typeface="Times New Roman" panose="02020603050405020304" pitchFamily="18" charset="0"/>
                <a:ea typeface="Calibri" panose="020F0502020204030204" pitchFamily="34" charset="0"/>
                <a:cs typeface="+mj-cs"/>
              </a:rPr>
              <a:t>     </a:t>
            </a:r>
            <a:r>
              <a:rPr lang="en-US" sz="1600" dirty="0" err="1">
                <a:latin typeface="Times New Roman" panose="02020603050405020304" pitchFamily="18" charset="0"/>
                <a:ea typeface="Calibri" panose="020F0502020204030204" pitchFamily="34" charset="0"/>
                <a:cs typeface="+mj-cs"/>
              </a:rPr>
              <a:t>i</a:t>
            </a:r>
            <a:r>
              <a:rPr lang="en-US" sz="1600" dirty="0">
                <a:latin typeface="Times New Roman" panose="02020603050405020304" pitchFamily="18" charset="0"/>
                <a:ea typeface="Calibri" panose="020F0502020204030204" pitchFamily="34" charset="0"/>
                <a:cs typeface="+mj-cs"/>
              </a:rPr>
              <a:t> ) Plain Radiograph/X-ray        </a:t>
            </a:r>
            <a:r>
              <a:rPr lang="ar-IQ" sz="1600" dirty="0">
                <a:latin typeface="Times New Roman" panose="02020603050405020304" pitchFamily="18" charset="0"/>
                <a:ea typeface="Calibri" panose="020F0502020204030204" pitchFamily="34" charset="0"/>
                <a:cs typeface="+mj-cs"/>
              </a:rPr>
              <a:t> </a:t>
            </a:r>
            <a:endParaRPr lang="en-US" sz="1600" dirty="0">
              <a:latin typeface="Times New Roman" panose="02020603050405020304" pitchFamily="18" charset="0"/>
              <a:ea typeface="Calibri" panose="020F0502020204030204" pitchFamily="34" charset="0"/>
              <a:cs typeface="+mj-cs"/>
            </a:endParaRPr>
          </a:p>
          <a:p>
            <a:pPr lvl="1" defTabSz="457200">
              <a:spcAft>
                <a:spcPts val="800"/>
              </a:spcAft>
            </a:pPr>
            <a:r>
              <a:rPr lang="en-US" sz="1600" dirty="0">
                <a:latin typeface="Times New Roman" panose="02020603050405020304" pitchFamily="18" charset="0"/>
                <a:ea typeface="Calibri" panose="020F0502020204030204" pitchFamily="34" charset="0"/>
                <a:cs typeface="+mj-cs"/>
              </a:rPr>
              <a:t>     ii) Computed Tomography (CT)             </a:t>
            </a:r>
            <a:r>
              <a:rPr lang="ar-IQ" sz="1600" dirty="0">
                <a:latin typeface="Times New Roman" panose="02020603050405020304" pitchFamily="18" charset="0"/>
                <a:ea typeface="Calibri" panose="020F0502020204030204" pitchFamily="34" charset="0"/>
                <a:cs typeface="+mj-cs"/>
              </a:rPr>
              <a:t> </a:t>
            </a:r>
            <a:endParaRPr lang="en-US" sz="1600" dirty="0">
              <a:latin typeface="Times New Roman" panose="02020603050405020304" pitchFamily="18" charset="0"/>
              <a:ea typeface="Calibri" panose="020F0502020204030204" pitchFamily="34" charset="0"/>
              <a:cs typeface="+mj-cs"/>
            </a:endParaRPr>
          </a:p>
          <a:p>
            <a:pPr lvl="1" defTabSz="457200">
              <a:spcAft>
                <a:spcPts val="800"/>
              </a:spcAft>
            </a:pPr>
            <a:r>
              <a:rPr lang="en-US" sz="1600" dirty="0">
                <a:latin typeface="Times New Roman" panose="02020603050405020304" pitchFamily="18" charset="0"/>
                <a:ea typeface="Calibri" panose="020F0502020204030204" pitchFamily="34" charset="0"/>
                <a:cs typeface="+mj-cs"/>
              </a:rPr>
              <a:t>     iii) Fluoroscopy                           </a:t>
            </a:r>
            <a:r>
              <a:rPr lang="ar-IQ" sz="1600" dirty="0">
                <a:latin typeface="Times New Roman" panose="02020603050405020304" pitchFamily="18" charset="0"/>
                <a:ea typeface="Calibri" panose="020F0502020204030204" pitchFamily="34" charset="0"/>
                <a:cs typeface="+mj-cs"/>
              </a:rPr>
              <a:t> </a:t>
            </a:r>
            <a:endParaRPr lang="en-US" sz="1600" dirty="0">
              <a:latin typeface="Times New Roman" panose="02020603050405020304" pitchFamily="18" charset="0"/>
              <a:ea typeface="Calibri" panose="020F0502020204030204" pitchFamily="34" charset="0"/>
              <a:cs typeface="+mj-cs"/>
            </a:endParaRPr>
          </a:p>
          <a:p>
            <a:pPr lvl="1" defTabSz="457200">
              <a:spcAft>
                <a:spcPts val="800"/>
              </a:spcAft>
            </a:pPr>
            <a:r>
              <a:rPr lang="en-US" sz="1600" dirty="0">
                <a:latin typeface="Times New Roman" panose="02020603050405020304" pitchFamily="18" charset="0"/>
                <a:ea typeface="Calibri" panose="020F0502020204030204" pitchFamily="34" charset="0"/>
                <a:cs typeface="+mj-cs"/>
              </a:rPr>
              <a:t>      iv) Mammography                                        </a:t>
            </a:r>
          </a:p>
          <a:p>
            <a:pPr lvl="1" defTabSz="457200">
              <a:spcAft>
                <a:spcPts val="800"/>
              </a:spcAft>
            </a:pPr>
            <a:r>
              <a:rPr lang="en-US" sz="1600" dirty="0">
                <a:latin typeface="Times New Roman" panose="02020603050405020304" pitchFamily="18" charset="0"/>
                <a:ea typeface="Calibri" panose="020F0502020204030204" pitchFamily="34" charset="0"/>
                <a:cs typeface="+mj-cs"/>
              </a:rPr>
              <a:t>      v) Angiography                                             </a:t>
            </a:r>
            <a:endParaRPr lang="ar-IQ" sz="1600" dirty="0">
              <a:latin typeface="Times New Roman" panose="02020603050405020304" pitchFamily="18" charset="0"/>
              <a:ea typeface="Calibri" panose="020F0502020204030204" pitchFamily="34" charset="0"/>
              <a:cs typeface="+mj-cs"/>
            </a:endParaRPr>
          </a:p>
        </p:txBody>
      </p:sp>
      <p:sp>
        <p:nvSpPr>
          <p:cNvPr id="14" name="Rectangle 13"/>
          <p:cNvSpPr/>
          <p:nvPr/>
        </p:nvSpPr>
        <p:spPr>
          <a:xfrm>
            <a:off x="344488" y="4001834"/>
            <a:ext cx="2540119"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2-    Radiation Therapy</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rotWithShape="1">
          <a:blip r:embed="rId2"/>
          <a:srcRect t="9499" r="16841"/>
          <a:stretch/>
        </p:blipFill>
        <p:spPr>
          <a:xfrm>
            <a:off x="6050305" y="1628800"/>
            <a:ext cx="1584176" cy="1130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3"/>
          <a:stretch>
            <a:fillRect/>
          </a:stretch>
        </p:blipFill>
        <p:spPr>
          <a:xfrm>
            <a:off x="7689304" y="1628800"/>
            <a:ext cx="1584176" cy="1155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4"/>
          <a:stretch>
            <a:fillRect/>
          </a:stretch>
        </p:blipFill>
        <p:spPr>
          <a:xfrm>
            <a:off x="6050304" y="2783902"/>
            <a:ext cx="1584177" cy="1062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5"/>
          <a:stretch>
            <a:fillRect/>
          </a:stretch>
        </p:blipFill>
        <p:spPr>
          <a:xfrm>
            <a:off x="7689304" y="2783901"/>
            <a:ext cx="1584176" cy="1062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a:off x="3297425" y="4178797"/>
            <a:ext cx="1039067" cy="276999"/>
          </a:xfrm>
          <a:prstGeom prst="rect">
            <a:avLst/>
          </a:prstGeom>
        </p:spPr>
        <p:txBody>
          <a:bodyPr wrap="none">
            <a:spAutoFit/>
          </a:bodyPr>
          <a:lstStyle/>
          <a:p>
            <a:r>
              <a:rPr lang="ar-IQ" sz="1200" dirty="0"/>
              <a:t>العلاج الاشعاعي </a:t>
            </a:r>
          </a:p>
        </p:txBody>
      </p:sp>
      <p:sp>
        <p:nvSpPr>
          <p:cNvPr id="22" name="Rectangle 21"/>
          <p:cNvSpPr/>
          <p:nvPr/>
        </p:nvSpPr>
        <p:spPr>
          <a:xfrm>
            <a:off x="992560" y="4632540"/>
            <a:ext cx="6264695" cy="1779333"/>
          </a:xfrm>
          <a:prstGeom prst="rect">
            <a:avLst/>
          </a:prstGeom>
        </p:spPr>
        <p:txBody>
          <a:bodyPr wrap="square">
            <a:spAutoFit/>
          </a:bodyPr>
          <a:lstStyle/>
          <a:p>
            <a:pPr algn="justLow">
              <a:lnSpc>
                <a:spcPct val="107000"/>
              </a:lnSpc>
              <a:spcAft>
                <a:spcPts val="800"/>
              </a:spcAft>
              <a:tabLst>
                <a:tab pos="1683385" algn="l"/>
              </a:tabLst>
            </a:pPr>
            <a:r>
              <a:rPr lang="en-US" dirty="0">
                <a:latin typeface="Times New Roman" panose="02020603050405020304" pitchFamily="18" charset="0"/>
                <a:ea typeface="Calibri" panose="020F0502020204030204" pitchFamily="34" charset="0"/>
                <a:cs typeface="Arial" panose="020B0604020202020204" pitchFamily="34" charset="0"/>
              </a:rPr>
              <a:t>Radiation therapy is a type of cancer treatment that uses beams of energy to kill cancer cells. This treatment is carried out using the following : </a:t>
            </a:r>
          </a:p>
          <a:p>
            <a:pPr marL="400050" indent="-400050" algn="justLow">
              <a:lnSpc>
                <a:spcPct val="107000"/>
              </a:lnSpc>
              <a:spcAft>
                <a:spcPts val="800"/>
              </a:spcAft>
              <a:buAutoNum type="romanLcParenR"/>
              <a:tabLst>
                <a:tab pos="1683385" algn="l"/>
              </a:tabLst>
            </a:pPr>
            <a:r>
              <a:rPr lang="en-US" dirty="0">
                <a:latin typeface="Times New Roman" panose="02020603050405020304" pitchFamily="18" charset="0"/>
                <a:ea typeface="Calibri" panose="020F0502020204030204" pitchFamily="34" charset="0"/>
                <a:cs typeface="Arial" panose="020B0604020202020204" pitchFamily="34" charset="0"/>
              </a:rPr>
              <a:t>Linear accelerator treatment</a:t>
            </a:r>
          </a:p>
          <a:p>
            <a:pPr marL="400050" indent="-400050" algn="justLow">
              <a:lnSpc>
                <a:spcPct val="107000"/>
              </a:lnSpc>
              <a:spcAft>
                <a:spcPts val="800"/>
              </a:spcAft>
              <a:buAutoNum type="romanLcParenR"/>
              <a:tabLst>
                <a:tab pos="1683385" algn="l"/>
              </a:tabLst>
            </a:pPr>
            <a:r>
              <a:rPr lang="en-US" dirty="0">
                <a:latin typeface="Times New Roman" panose="02020603050405020304" pitchFamily="18" charset="0"/>
                <a:ea typeface="Calibri" panose="020F0502020204030204" pitchFamily="34" charset="0"/>
                <a:cs typeface="Arial" panose="020B0604020202020204" pitchFamily="34" charset="0"/>
              </a:rPr>
              <a:t>Proton beam therapy (charged particles)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6"/>
          <a:stretch>
            <a:fillRect/>
          </a:stretch>
        </p:blipFill>
        <p:spPr>
          <a:xfrm>
            <a:off x="7475356" y="4632540"/>
            <a:ext cx="2164190" cy="1646892"/>
          </a:xfrm>
          <a:prstGeom prst="rect">
            <a:avLst/>
          </a:prstGeom>
        </p:spPr>
      </p:pic>
      <p:sp>
        <p:nvSpPr>
          <p:cNvPr id="24" name="Rectangle 23"/>
          <p:cNvSpPr/>
          <p:nvPr/>
        </p:nvSpPr>
        <p:spPr>
          <a:xfrm>
            <a:off x="7362897" y="6337249"/>
            <a:ext cx="2276649" cy="307777"/>
          </a:xfrm>
          <a:prstGeom prst="rect">
            <a:avLst/>
          </a:prstGeom>
        </p:spPr>
        <p:txBody>
          <a:bodyPr wrap="none">
            <a:spAutoFit/>
          </a:bodyPr>
          <a:lstStyle/>
          <a:p>
            <a:r>
              <a:rPr lang="en-US" sz="1400" dirty="0"/>
              <a:t>Linear accelerator treatment</a:t>
            </a:r>
          </a:p>
        </p:txBody>
      </p:sp>
      <p:sp>
        <p:nvSpPr>
          <p:cNvPr id="25" name="Rectangle 24"/>
          <p:cNvSpPr/>
          <p:nvPr/>
        </p:nvSpPr>
        <p:spPr>
          <a:xfrm>
            <a:off x="8036860" y="6536377"/>
            <a:ext cx="649986" cy="276999"/>
          </a:xfrm>
          <a:prstGeom prst="rect">
            <a:avLst/>
          </a:prstGeom>
        </p:spPr>
        <p:txBody>
          <a:bodyPr wrap="none">
            <a:spAutoFit/>
          </a:bodyPr>
          <a:lstStyle/>
          <a:p>
            <a:r>
              <a:rPr lang="en-US" sz="1200" dirty="0"/>
              <a:t>(LINAC)</a:t>
            </a:r>
            <a:endParaRPr lang="ar-IQ" sz="1200" dirty="0"/>
          </a:p>
        </p:txBody>
      </p:sp>
      <p:sp>
        <p:nvSpPr>
          <p:cNvPr id="2" name="Rectangle 1"/>
          <p:cNvSpPr/>
          <p:nvPr/>
        </p:nvSpPr>
        <p:spPr>
          <a:xfrm>
            <a:off x="4269960" y="5583409"/>
            <a:ext cx="1366080" cy="307777"/>
          </a:xfrm>
          <a:prstGeom prst="rect">
            <a:avLst/>
          </a:prstGeom>
        </p:spPr>
        <p:txBody>
          <a:bodyPr wrap="none">
            <a:spAutoFit/>
          </a:bodyPr>
          <a:lstStyle/>
          <a:p>
            <a:r>
              <a:rPr lang="ar-IQ" sz="1400" dirty="0"/>
              <a:t>علاج المعجل الخطي</a:t>
            </a:r>
          </a:p>
        </p:txBody>
      </p:sp>
      <p:sp>
        <p:nvSpPr>
          <p:cNvPr id="3" name="Rectangle 2"/>
          <p:cNvSpPr/>
          <p:nvPr/>
        </p:nvSpPr>
        <p:spPr>
          <a:xfrm>
            <a:off x="2104586" y="6301541"/>
            <a:ext cx="3127779" cy="307777"/>
          </a:xfrm>
          <a:prstGeom prst="rect">
            <a:avLst/>
          </a:prstGeom>
        </p:spPr>
        <p:txBody>
          <a:bodyPr wrap="none">
            <a:spAutoFit/>
          </a:bodyPr>
          <a:lstStyle/>
          <a:p>
            <a:r>
              <a:rPr lang="ar-IQ" sz="1400" dirty="0"/>
              <a:t>العلاج الإشعاعي بالبروتونات (الجسيمات المشحونة)</a:t>
            </a:r>
          </a:p>
        </p:txBody>
      </p:sp>
    </p:spTree>
    <p:extLst>
      <p:ext uri="{BB962C8B-B14F-4D97-AF65-F5344CB8AC3E}">
        <p14:creationId xmlns:p14="http://schemas.microsoft.com/office/powerpoint/2010/main" val="16469682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281378"/>
            <a:ext cx="4887877" cy="388696"/>
          </a:xfrm>
          <a:prstGeom prst="rect">
            <a:avLst/>
          </a:prstGeom>
        </p:spPr>
        <p:txBody>
          <a:bodyPr wrap="none">
            <a:spAutoFit/>
          </a:bodyPr>
          <a:lstStyle/>
          <a:p>
            <a:pPr algn="r" rtl="1">
              <a:lnSpc>
                <a:spcPct val="107000"/>
              </a:lnSpc>
              <a:spcAft>
                <a:spcPts val="800"/>
              </a:spcAft>
            </a:pPr>
            <a:r>
              <a:rPr lang="en-US" b="1" dirty="0">
                <a:solidFill>
                  <a:srgbClr val="000099"/>
                </a:solidFill>
                <a:latin typeface="Andalus" panose="02020603050405020304" pitchFamily="18" charset="-78"/>
                <a:cs typeface="Arial" panose="020B0604020202020204" pitchFamily="34" charset="0"/>
              </a:rPr>
              <a:t>TWO :  Manmade (Artificial) Sources of Radiation</a:t>
            </a:r>
          </a:p>
        </p:txBody>
      </p:sp>
      <p:cxnSp>
        <p:nvCxnSpPr>
          <p:cNvPr id="4" name="Straight Connector 3"/>
          <p:cNvCxnSpPr/>
          <p:nvPr/>
        </p:nvCxnSpPr>
        <p:spPr>
          <a:xfrm>
            <a:off x="344488" y="802522"/>
            <a:ext cx="9018063" cy="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13490" y="1094397"/>
            <a:ext cx="2354171"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3-    Nuclear Medicine</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sp>
        <p:nvSpPr>
          <p:cNvPr id="6" name="Rectangle 5"/>
          <p:cNvSpPr/>
          <p:nvPr/>
        </p:nvSpPr>
        <p:spPr>
          <a:xfrm>
            <a:off x="2811745" y="1276414"/>
            <a:ext cx="821059" cy="276999"/>
          </a:xfrm>
          <a:prstGeom prst="rect">
            <a:avLst/>
          </a:prstGeom>
        </p:spPr>
        <p:txBody>
          <a:bodyPr wrap="none">
            <a:spAutoFit/>
          </a:bodyPr>
          <a:lstStyle/>
          <a:p>
            <a:r>
              <a:rPr lang="ar-IQ" sz="1200" dirty="0"/>
              <a:t>الطب النووي</a:t>
            </a:r>
          </a:p>
        </p:txBody>
      </p:sp>
      <p:sp>
        <p:nvSpPr>
          <p:cNvPr id="8" name="Rectangle 7"/>
          <p:cNvSpPr/>
          <p:nvPr/>
        </p:nvSpPr>
        <p:spPr>
          <a:xfrm>
            <a:off x="851044" y="1552471"/>
            <a:ext cx="8520435" cy="878895"/>
          </a:xfrm>
          <a:prstGeom prst="rect">
            <a:avLst/>
          </a:prstGeom>
        </p:spPr>
        <p:txBody>
          <a:bodyPr wrap="square">
            <a:spAutoFit/>
          </a:bodyPr>
          <a:lstStyle/>
          <a:p>
            <a:pPr rtl="1">
              <a:lnSpc>
                <a:spcPct val="150000"/>
              </a:lnSpc>
              <a:spcAft>
                <a:spcPts val="800"/>
              </a:spcAft>
              <a:tabLst>
                <a:tab pos="1683385" algn="l"/>
              </a:tabLst>
            </a:pPr>
            <a:r>
              <a:rPr lang="en-US" dirty="0">
                <a:latin typeface="Times New Roman" panose="02020603050405020304" pitchFamily="18" charset="0"/>
                <a:ea typeface="Calibri" panose="020F0502020204030204" pitchFamily="34" charset="0"/>
                <a:cs typeface="Arial" panose="020B0604020202020204" pitchFamily="34" charset="0"/>
              </a:rPr>
              <a:t>Nuclear medicine is a field of radiology that uses </a:t>
            </a:r>
            <a:r>
              <a:rPr lang="en-US" b="1" dirty="0">
                <a:latin typeface="Times New Roman" panose="02020603050405020304" pitchFamily="18" charset="0"/>
                <a:ea typeface="Calibri" panose="020F0502020204030204" pitchFamily="34" charset="0"/>
                <a:cs typeface="Arial" panose="020B0604020202020204" pitchFamily="34" charset="0"/>
              </a:rPr>
              <a:t>very small amounts of radioactive materials</a:t>
            </a:r>
            <a:r>
              <a:rPr lang="en-US" dirty="0">
                <a:latin typeface="Times New Roman" panose="02020603050405020304" pitchFamily="18" charset="0"/>
                <a:ea typeface="Calibri" panose="020F0502020204030204" pitchFamily="34" charset="0"/>
                <a:cs typeface="Arial" panose="020B0604020202020204" pitchFamily="34" charset="0"/>
              </a:rPr>
              <a:t> to examine organ function and structure.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413490" y="2661908"/>
            <a:ext cx="3296736" cy="458074"/>
          </a:xfrm>
          <a:prstGeom prst="rect">
            <a:avLst/>
          </a:prstGeom>
        </p:spPr>
        <p:txBody>
          <a:bodyPr wrap="none">
            <a:spAutoFit/>
          </a:bodyPr>
          <a:lstStyle/>
          <a:p>
            <a:pPr lvl="0" algn="just">
              <a:lnSpc>
                <a:spcPct val="150000"/>
              </a:lnSpc>
              <a:spcAft>
                <a:spcPts val="800"/>
              </a:spcAft>
            </a:pPr>
            <a:r>
              <a:rPr lang="en-US" b="1" u="sng" dirty="0">
                <a:solidFill>
                  <a:srgbClr val="000099"/>
                </a:solidFill>
                <a:latin typeface="Times New Roman" panose="02020603050405020304" pitchFamily="18" charset="0"/>
                <a:ea typeface="Calibri" panose="020F0502020204030204" pitchFamily="34" charset="0"/>
                <a:cs typeface="Arial" panose="020B0604020202020204" pitchFamily="34" charset="0"/>
              </a:rPr>
              <a:t>4-    Nuclear Fuel Cycle  (NPPs)</a:t>
            </a:r>
            <a:endParaRPr lang="en-US" b="1" dirty="0">
              <a:solidFill>
                <a:srgbClr val="000099"/>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0" name="Rectangle 9"/>
          <p:cNvSpPr/>
          <p:nvPr/>
        </p:nvSpPr>
        <p:spPr>
          <a:xfrm>
            <a:off x="3803368" y="2812205"/>
            <a:ext cx="1282723" cy="307777"/>
          </a:xfrm>
          <a:prstGeom prst="rect">
            <a:avLst/>
          </a:prstGeom>
        </p:spPr>
        <p:txBody>
          <a:bodyPr wrap="none">
            <a:spAutoFit/>
          </a:bodyPr>
          <a:lstStyle/>
          <a:p>
            <a:r>
              <a:rPr lang="ar-IQ" sz="1400" dirty="0"/>
              <a:t>دورة الوقود النووي</a:t>
            </a:r>
          </a:p>
        </p:txBody>
      </p:sp>
      <p:sp>
        <p:nvSpPr>
          <p:cNvPr id="11" name="Rectangle 10"/>
          <p:cNvSpPr/>
          <p:nvPr/>
        </p:nvSpPr>
        <p:spPr>
          <a:xfrm>
            <a:off x="666559" y="3225750"/>
            <a:ext cx="8373919" cy="878895"/>
          </a:xfrm>
          <a:prstGeom prst="rect">
            <a:avLst/>
          </a:prstGeom>
        </p:spPr>
        <p:txBody>
          <a:bodyPr wrap="square">
            <a:spAutoFit/>
          </a:bodyPr>
          <a:lstStyle/>
          <a:p>
            <a:pPr rtl="1">
              <a:lnSpc>
                <a:spcPct val="150000"/>
              </a:lnSpc>
              <a:spcAft>
                <a:spcPts val="800"/>
              </a:spcAft>
              <a:tabLst>
                <a:tab pos="1683385" algn="l"/>
              </a:tabLst>
            </a:pPr>
            <a:r>
              <a:rPr lang="en-US" dirty="0">
                <a:latin typeface="Times New Roman" panose="02020603050405020304" pitchFamily="18" charset="0"/>
                <a:ea typeface="Calibri" panose="020F0502020204030204" pitchFamily="34" charset="0"/>
                <a:cs typeface="Arial" panose="020B0604020202020204" pitchFamily="34" charset="0"/>
              </a:rPr>
              <a:t>Nuclear fuel cycle is the processes that use </a:t>
            </a:r>
            <a:r>
              <a:rPr lang="en-US" b="1" dirty="0">
                <a:latin typeface="Times New Roman" panose="02020603050405020304" pitchFamily="18" charset="0"/>
                <a:ea typeface="Calibri" panose="020F0502020204030204" pitchFamily="34" charset="0"/>
                <a:cs typeface="Arial" panose="020B0604020202020204" pitchFamily="34" charset="0"/>
              </a:rPr>
              <a:t>uranium to produce a chain reaction that produces steam</a:t>
            </a:r>
            <a:r>
              <a:rPr lang="en-US" dirty="0">
                <a:latin typeface="Times New Roman" panose="02020603050405020304" pitchFamily="18" charset="0"/>
                <a:ea typeface="Calibri" panose="020F0502020204030204" pitchFamily="34" charset="0"/>
                <a:cs typeface="Arial" panose="020B0604020202020204" pitchFamily="34" charset="0"/>
              </a:rPr>
              <a:t>, which in turn drives turbines to produce electricity.</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rot="21242711">
            <a:off x="3277947" y="4189553"/>
            <a:ext cx="2232249" cy="1919239"/>
          </a:xfrm>
          <a:prstGeom prst="rect">
            <a:avLst/>
          </a:prstGeom>
        </p:spPr>
      </p:pic>
      <p:sp>
        <p:nvSpPr>
          <p:cNvPr id="13" name="Rectangle 12"/>
          <p:cNvSpPr/>
          <p:nvPr/>
        </p:nvSpPr>
        <p:spPr>
          <a:xfrm>
            <a:off x="3222274" y="6207829"/>
            <a:ext cx="3242894" cy="461665"/>
          </a:xfrm>
          <a:prstGeom prst="rect">
            <a:avLst/>
          </a:prstGeom>
        </p:spPr>
        <p:txBody>
          <a:bodyPr wrap="square">
            <a:spAutoFit/>
          </a:bodyPr>
          <a:lstStyle/>
          <a:p>
            <a:r>
              <a:rPr lang="en-US" sz="1200" dirty="0">
                <a:latin typeface="Segoe Print" panose="02000600000000000000" pitchFamily="2" charset="0"/>
              </a:rPr>
              <a:t>Diagram showing the proportions of</a:t>
            </a:r>
          </a:p>
          <a:p>
            <a:r>
              <a:rPr lang="en-US" sz="1200" dirty="0">
                <a:latin typeface="Segoe Print" panose="02000600000000000000" pitchFamily="2" charset="0"/>
              </a:rPr>
              <a:t> radiation sources in nature</a:t>
            </a:r>
            <a:endParaRPr lang="ar-IQ" sz="1200" dirty="0">
              <a:latin typeface="Segoe Print" panose="02000600000000000000" pitchFamily="2" charset="0"/>
            </a:endParaRPr>
          </a:p>
        </p:txBody>
      </p:sp>
      <p:sp>
        <p:nvSpPr>
          <p:cNvPr id="2" name="Rectangle 1"/>
          <p:cNvSpPr/>
          <p:nvPr/>
        </p:nvSpPr>
        <p:spPr>
          <a:xfrm>
            <a:off x="6033120" y="1321929"/>
            <a:ext cx="2246128" cy="307777"/>
          </a:xfrm>
          <a:prstGeom prst="rect">
            <a:avLst/>
          </a:prstGeom>
        </p:spPr>
        <p:txBody>
          <a:bodyPr wrap="none">
            <a:spAutoFit/>
          </a:bodyPr>
          <a:lstStyle/>
          <a:p>
            <a:r>
              <a:rPr lang="ar-IQ" sz="1400" dirty="0"/>
              <a:t>كميات صغيرة جدا من المواد المشعة</a:t>
            </a:r>
          </a:p>
        </p:txBody>
      </p:sp>
      <p:sp>
        <p:nvSpPr>
          <p:cNvPr id="7" name="Rectangle 6"/>
          <p:cNvSpPr/>
          <p:nvPr/>
        </p:nvSpPr>
        <p:spPr>
          <a:xfrm>
            <a:off x="5396255" y="2987424"/>
            <a:ext cx="4496744" cy="369332"/>
          </a:xfrm>
          <a:prstGeom prst="rect">
            <a:avLst/>
          </a:prstGeom>
        </p:spPr>
        <p:txBody>
          <a:bodyPr wrap="none">
            <a:spAutoFit/>
          </a:bodyPr>
          <a:lstStyle/>
          <a:p>
            <a:r>
              <a:rPr lang="ar-IQ" dirty="0"/>
              <a:t>استخدام اليورانيوم لإنتاج سلسلة تفاعلات ينتج اثرها البخار</a:t>
            </a:r>
          </a:p>
        </p:txBody>
      </p:sp>
    </p:spTree>
    <p:extLst>
      <p:ext uri="{BB962C8B-B14F-4D97-AF65-F5344CB8AC3E}">
        <p14:creationId xmlns:p14="http://schemas.microsoft.com/office/powerpoint/2010/main" val="17371209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156087</TotalTime>
  <Words>1302</Words>
  <Application>Microsoft Office PowerPoint</Application>
  <PresentationFormat>A4 Paper (210x297 mm)</PresentationFormat>
  <Paragraphs>195</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Maher</cp:lastModifiedBy>
  <cp:revision>3748</cp:revision>
  <cp:lastPrinted>2022-09-11T06:42:17Z</cp:lastPrinted>
  <dcterms:created xsi:type="dcterms:W3CDTF">2008-10-01T01:31:33Z</dcterms:created>
  <dcterms:modified xsi:type="dcterms:W3CDTF">2023-12-12T08:22:46Z</dcterms:modified>
</cp:coreProperties>
</file>