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15" r:id="rId1"/>
  </p:sldMasterIdLst>
  <p:notesMasterIdLst>
    <p:notesMasterId r:id="rId13"/>
  </p:notesMasterIdLst>
  <p:handoutMasterIdLst>
    <p:handoutMasterId r:id="rId14"/>
  </p:handoutMasterIdLst>
  <p:sldIdLst>
    <p:sldId id="673" r:id="rId2"/>
    <p:sldId id="684" r:id="rId3"/>
    <p:sldId id="675" r:id="rId4"/>
    <p:sldId id="676" r:id="rId5"/>
    <p:sldId id="678" r:id="rId6"/>
    <p:sldId id="679" r:id="rId7"/>
    <p:sldId id="680" r:id="rId8"/>
    <p:sldId id="681" r:id="rId9"/>
    <p:sldId id="685" r:id="rId10"/>
    <p:sldId id="682" r:id="rId11"/>
    <p:sldId id="683" r:id="rId12"/>
  </p:sldIdLst>
  <p:sldSz cx="9906000" cy="6858000" type="A4"/>
  <p:notesSz cx="6950075" cy="9236075"/>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B9D8C"/>
    <a:srgbClr val="000066"/>
    <a:srgbClr val="D3D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06" autoAdjust="0"/>
  </p:normalViewPr>
  <p:slideViewPr>
    <p:cSldViewPr>
      <p:cViewPr>
        <p:scale>
          <a:sx n="70" d="100"/>
          <a:sy n="70" d="100"/>
        </p:scale>
        <p:origin x="-1158" y="-180"/>
      </p:cViewPr>
      <p:guideLst>
        <p:guide orient="horz" pos="2160"/>
        <p:guide pos="312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5"/>
          </a:xfrm>
          <a:prstGeom prst="rect">
            <a:avLst/>
          </a:prstGeom>
        </p:spPr>
        <p:txBody>
          <a:bodyPr vert="horz" lIns="91815" tIns="45907" rIns="91815" bIns="45907" rtlCol="0"/>
          <a:lstStyle>
            <a:lvl1pPr algn="l">
              <a:defRPr sz="1200"/>
            </a:lvl1pPr>
          </a:lstStyle>
          <a:p>
            <a:endParaRPr lang="en-MY"/>
          </a:p>
        </p:txBody>
      </p:sp>
      <p:sp>
        <p:nvSpPr>
          <p:cNvPr id="3" name="Date Placeholder 2"/>
          <p:cNvSpPr>
            <a:spLocks noGrp="1"/>
          </p:cNvSpPr>
          <p:nvPr>
            <p:ph type="dt" sz="quarter" idx="1"/>
          </p:nvPr>
        </p:nvSpPr>
        <p:spPr>
          <a:xfrm>
            <a:off x="3936767" y="0"/>
            <a:ext cx="3011700" cy="461805"/>
          </a:xfrm>
          <a:prstGeom prst="rect">
            <a:avLst/>
          </a:prstGeom>
        </p:spPr>
        <p:txBody>
          <a:bodyPr vert="horz" lIns="91815" tIns="45907" rIns="91815" bIns="45907" rtlCol="0"/>
          <a:lstStyle>
            <a:lvl1pPr algn="r">
              <a:defRPr sz="1200"/>
            </a:lvl1pPr>
          </a:lstStyle>
          <a:p>
            <a:fld id="{D0C8A308-B5BF-4FAB-B128-37B13E06386E}" type="datetimeFigureOut">
              <a:rPr lang="en-MY" smtClean="0"/>
              <a:t>12/12/2023</a:t>
            </a:fld>
            <a:endParaRPr lang="en-MY"/>
          </a:p>
        </p:txBody>
      </p:sp>
      <p:sp>
        <p:nvSpPr>
          <p:cNvPr id="4" name="Footer Placeholder 3"/>
          <p:cNvSpPr>
            <a:spLocks noGrp="1"/>
          </p:cNvSpPr>
          <p:nvPr>
            <p:ph type="ftr" sz="quarter" idx="2"/>
          </p:nvPr>
        </p:nvSpPr>
        <p:spPr>
          <a:xfrm>
            <a:off x="0" y="8772668"/>
            <a:ext cx="3011700" cy="461805"/>
          </a:xfrm>
          <a:prstGeom prst="rect">
            <a:avLst/>
          </a:prstGeom>
        </p:spPr>
        <p:txBody>
          <a:bodyPr vert="horz" lIns="91815" tIns="45907" rIns="91815" bIns="45907" rtlCol="0" anchor="b"/>
          <a:lstStyle>
            <a:lvl1pPr algn="l">
              <a:defRPr sz="1200"/>
            </a:lvl1pPr>
          </a:lstStyle>
          <a:p>
            <a:endParaRPr lang="en-MY"/>
          </a:p>
        </p:txBody>
      </p:sp>
      <p:sp>
        <p:nvSpPr>
          <p:cNvPr id="5" name="Slide Number Placeholder 4"/>
          <p:cNvSpPr>
            <a:spLocks noGrp="1"/>
          </p:cNvSpPr>
          <p:nvPr>
            <p:ph type="sldNum" sz="quarter" idx="3"/>
          </p:nvPr>
        </p:nvSpPr>
        <p:spPr>
          <a:xfrm>
            <a:off x="3936767" y="8772668"/>
            <a:ext cx="3011700" cy="461805"/>
          </a:xfrm>
          <a:prstGeom prst="rect">
            <a:avLst/>
          </a:prstGeom>
        </p:spPr>
        <p:txBody>
          <a:bodyPr vert="horz" lIns="91815" tIns="45907" rIns="91815" bIns="45907" rtlCol="0" anchor="b"/>
          <a:lstStyle>
            <a:lvl1pPr algn="r">
              <a:defRPr sz="1200"/>
            </a:lvl1pPr>
          </a:lstStyle>
          <a:p>
            <a:fld id="{BEB4543B-38BB-4559-85AB-C2FA0A6AA876}" type="slidenum">
              <a:rPr lang="en-MY" smtClean="0"/>
              <a:t>‹#›</a:t>
            </a:fld>
            <a:endParaRPr lang="en-MY"/>
          </a:p>
        </p:txBody>
      </p:sp>
    </p:spTree>
    <p:extLst>
      <p:ext uri="{BB962C8B-B14F-4D97-AF65-F5344CB8AC3E}">
        <p14:creationId xmlns:p14="http://schemas.microsoft.com/office/powerpoint/2010/main" val="4683103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5"/>
          </a:xfrm>
          <a:prstGeom prst="rect">
            <a:avLst/>
          </a:prstGeom>
        </p:spPr>
        <p:txBody>
          <a:bodyPr vert="horz" lIns="91815" tIns="45907" rIns="91815" bIns="45907" rtlCol="0"/>
          <a:lstStyle>
            <a:lvl1pPr algn="l">
              <a:defRPr sz="1200"/>
            </a:lvl1pPr>
          </a:lstStyle>
          <a:p>
            <a:endParaRPr lang="en-US"/>
          </a:p>
        </p:txBody>
      </p:sp>
      <p:sp>
        <p:nvSpPr>
          <p:cNvPr id="3" name="Date Placeholder 2"/>
          <p:cNvSpPr>
            <a:spLocks noGrp="1"/>
          </p:cNvSpPr>
          <p:nvPr>
            <p:ph type="dt" idx="1"/>
          </p:nvPr>
        </p:nvSpPr>
        <p:spPr>
          <a:xfrm>
            <a:off x="3936767" y="0"/>
            <a:ext cx="3011700" cy="461805"/>
          </a:xfrm>
          <a:prstGeom prst="rect">
            <a:avLst/>
          </a:prstGeom>
        </p:spPr>
        <p:txBody>
          <a:bodyPr vert="horz" lIns="91815" tIns="45907" rIns="91815" bIns="45907" rtlCol="0"/>
          <a:lstStyle>
            <a:lvl1pPr algn="r">
              <a:defRPr sz="1200"/>
            </a:lvl1pPr>
          </a:lstStyle>
          <a:p>
            <a:fld id="{83AAE222-CB62-4712-86C7-4EC855C6C5A5}" type="datetimeFigureOut">
              <a:rPr lang="en-US" smtClean="0"/>
              <a:pPr/>
              <a:t>12/12/2023</a:t>
            </a:fld>
            <a:endParaRPr lang="en-US"/>
          </a:p>
        </p:txBody>
      </p:sp>
      <p:sp>
        <p:nvSpPr>
          <p:cNvPr id="4" name="Slide Image Placeholder 3"/>
          <p:cNvSpPr>
            <a:spLocks noGrp="1" noRot="1" noChangeAspect="1"/>
          </p:cNvSpPr>
          <p:nvPr>
            <p:ph type="sldImg" idx="2"/>
          </p:nvPr>
        </p:nvSpPr>
        <p:spPr>
          <a:xfrm>
            <a:off x="971550" y="692150"/>
            <a:ext cx="5006975" cy="3465513"/>
          </a:xfrm>
          <a:prstGeom prst="rect">
            <a:avLst/>
          </a:prstGeom>
          <a:noFill/>
          <a:ln w="12700">
            <a:solidFill>
              <a:prstClr val="black"/>
            </a:solidFill>
          </a:ln>
        </p:spPr>
        <p:txBody>
          <a:bodyPr vert="horz" lIns="91815" tIns="45907" rIns="91815" bIns="45907" rtlCol="0" anchor="ctr"/>
          <a:lstStyle/>
          <a:p>
            <a:endParaRPr lang="en-US"/>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1815" tIns="45907" rIns="91815" bIns="4590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700" cy="461805"/>
          </a:xfrm>
          <a:prstGeom prst="rect">
            <a:avLst/>
          </a:prstGeom>
        </p:spPr>
        <p:txBody>
          <a:bodyPr vert="horz" lIns="91815" tIns="45907" rIns="91815" bIns="45907"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8"/>
            <a:ext cx="3011700" cy="461805"/>
          </a:xfrm>
          <a:prstGeom prst="rect">
            <a:avLst/>
          </a:prstGeom>
        </p:spPr>
        <p:txBody>
          <a:bodyPr vert="horz" lIns="91815" tIns="45907" rIns="91815" bIns="45907" rtlCol="0" anchor="b"/>
          <a:lstStyle>
            <a:lvl1pPr algn="r">
              <a:defRPr sz="1200"/>
            </a:lvl1pPr>
          </a:lstStyle>
          <a:p>
            <a:fld id="{1C759FA1-EA48-41E7-A55D-C6415596A080}" type="slidenum">
              <a:rPr lang="en-US" smtClean="0"/>
              <a:pPr/>
              <a:t>‹#›</a:t>
            </a:fld>
            <a:endParaRPr lang="en-US"/>
          </a:p>
        </p:txBody>
      </p:sp>
    </p:spTree>
    <p:extLst>
      <p:ext uri="{BB962C8B-B14F-4D97-AF65-F5344CB8AC3E}">
        <p14:creationId xmlns:p14="http://schemas.microsoft.com/office/powerpoint/2010/main" val="15209704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ar-IQ"/>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ar-IQ"/>
          </a:p>
        </p:txBody>
      </p:sp>
      <p:sp>
        <p:nvSpPr>
          <p:cNvPr id="4" name="Date Placeholder 3"/>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176161756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27666540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158544490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62474727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ar-IQ"/>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204934344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382501917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endParaRPr lang="ar-IQ"/>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167706624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154671868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209659720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ar-IQ"/>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288330550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ar-IQ"/>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ar-IQ"/>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150573885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a:defRPr/>
            </a:pPr>
            <a:fld id="{58CAB914-044C-456B-B6AA-C044B13A0423}" type="datetime1">
              <a:rPr lang="en-US" smtClean="0"/>
              <a:t>12/12/2023</a:t>
            </a:fld>
            <a:endParaRPr lang="es-E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2354971270"/>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Lst>
  <p:transition spd="med">
    <p:wheel spokes="8"/>
  </p:transition>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ar-IQ"/>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9"/>
          <p:cNvSpPr/>
          <p:nvPr/>
        </p:nvSpPr>
        <p:spPr>
          <a:xfrm>
            <a:off x="1" y="2211155"/>
            <a:ext cx="9905999" cy="1296144"/>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r>
              <a:rPr lang="ar-IQ" sz="2800" b="1" dirty="0">
                <a:solidFill>
                  <a:schemeClr val="tx1"/>
                </a:solidFill>
                <a:latin typeface="Arial Black" pitchFamily="34" charset="0"/>
                <a:cs typeface="Arial" pitchFamily="34" charset="0"/>
              </a:rPr>
              <a:t>                                     الوقاية من الاشعاع                                       </a:t>
            </a:r>
          </a:p>
        </p:txBody>
      </p:sp>
      <p:sp>
        <p:nvSpPr>
          <p:cNvPr id="4" name="Rectangle 3"/>
          <p:cNvSpPr/>
          <p:nvPr/>
        </p:nvSpPr>
        <p:spPr>
          <a:xfrm>
            <a:off x="3324605" y="2351385"/>
            <a:ext cx="3256789" cy="523220"/>
          </a:xfrm>
          <a:prstGeom prst="rect">
            <a:avLst/>
          </a:prstGeom>
        </p:spPr>
        <p:txBody>
          <a:bodyPr wrap="none">
            <a:spAutoFit/>
          </a:bodyPr>
          <a:lstStyle/>
          <a:p>
            <a:r>
              <a:rPr lang="en-US" sz="2800" b="1" dirty="0">
                <a:cs typeface="+mj-cs"/>
              </a:rPr>
              <a:t>Radiation Protection</a:t>
            </a:r>
            <a:endParaRPr lang="ar-IQ" sz="2800" b="1" dirty="0">
              <a:cs typeface="+mj-cs"/>
            </a:endParaRPr>
          </a:p>
        </p:txBody>
      </p:sp>
      <p:pic>
        <p:nvPicPr>
          <p:cNvPr id="5" name="Picture 4"/>
          <p:cNvPicPr>
            <a:picLocks noChangeAspect="1"/>
          </p:cNvPicPr>
          <p:nvPr/>
        </p:nvPicPr>
        <p:blipFill>
          <a:blip r:embed="rId2"/>
          <a:stretch>
            <a:fillRect/>
          </a:stretch>
        </p:blipFill>
        <p:spPr>
          <a:xfrm>
            <a:off x="4786236" y="400436"/>
            <a:ext cx="1586381" cy="1532815"/>
          </a:xfrm>
          <a:prstGeom prst="rect">
            <a:avLst/>
          </a:prstGeom>
        </p:spPr>
      </p:pic>
      <p:sp>
        <p:nvSpPr>
          <p:cNvPr id="6" name="Rectangle 5"/>
          <p:cNvSpPr/>
          <p:nvPr/>
        </p:nvSpPr>
        <p:spPr>
          <a:xfrm>
            <a:off x="560512" y="484989"/>
            <a:ext cx="3806668" cy="1015663"/>
          </a:xfrm>
          <a:prstGeom prst="rect">
            <a:avLst/>
          </a:prstGeom>
        </p:spPr>
        <p:txBody>
          <a:bodyPr wrap="square">
            <a:spAutoFit/>
          </a:bodyPr>
          <a:lstStyle/>
          <a:p>
            <a:r>
              <a:rPr lang="en-US" sz="2000" b="1" dirty="0">
                <a:latin typeface="Andalus" panose="02020603050405020304" pitchFamily="18" charset="-78"/>
                <a:cs typeface="Andalus" panose="02020603050405020304" pitchFamily="18" charset="-78"/>
              </a:rPr>
              <a:t>AL-</a:t>
            </a:r>
            <a:r>
              <a:rPr lang="en-US" sz="2000" b="1" dirty="0" err="1">
                <a:latin typeface="Andalus" panose="02020603050405020304" pitchFamily="18" charset="-78"/>
                <a:cs typeface="Andalus" panose="02020603050405020304" pitchFamily="18" charset="-78"/>
              </a:rPr>
              <a:t>Mustaqbal</a:t>
            </a:r>
            <a:r>
              <a:rPr lang="en-US" sz="2000" b="1" dirty="0">
                <a:latin typeface="Andalus" panose="02020603050405020304" pitchFamily="18" charset="-78"/>
                <a:cs typeface="Andalus" panose="02020603050405020304" pitchFamily="18" charset="-78"/>
              </a:rPr>
              <a:t> University College</a:t>
            </a:r>
          </a:p>
          <a:p>
            <a:r>
              <a:rPr lang="en-US" sz="2000" b="1" dirty="0">
                <a:latin typeface="Andalus" panose="02020603050405020304" pitchFamily="18" charset="-78"/>
                <a:cs typeface="Andalus" panose="02020603050405020304" pitchFamily="18" charset="-78"/>
              </a:rPr>
              <a:t>Department of Medical Physics</a:t>
            </a:r>
          </a:p>
          <a:p>
            <a:r>
              <a:rPr lang="en-US" sz="2000" b="1" dirty="0">
                <a:latin typeface="Andalus" panose="02020603050405020304" pitchFamily="18" charset="-78"/>
                <a:cs typeface="Andalus" panose="02020603050405020304" pitchFamily="18" charset="-78"/>
              </a:rPr>
              <a:t>The fourth Stage</a:t>
            </a:r>
          </a:p>
        </p:txBody>
      </p:sp>
      <p:sp>
        <p:nvSpPr>
          <p:cNvPr id="8" name="Rectangle 7"/>
          <p:cNvSpPr/>
          <p:nvPr/>
        </p:nvSpPr>
        <p:spPr>
          <a:xfrm>
            <a:off x="4786236" y="315884"/>
            <a:ext cx="4953000" cy="523220"/>
          </a:xfrm>
          <a:prstGeom prst="rect">
            <a:avLst/>
          </a:prstGeom>
        </p:spPr>
        <p:txBody>
          <a:bodyPr>
            <a:spAutoFit/>
          </a:bodyPr>
          <a:lstStyle/>
          <a:p>
            <a:pPr algn="r" rtl="1">
              <a:spcAft>
                <a:spcPts val="800"/>
              </a:spcAft>
            </a:pPr>
            <a:r>
              <a:rPr lang="ar-IQ" sz="2800" b="1" dirty="0">
                <a:solidFill>
                  <a:srgbClr val="000000"/>
                </a:solidFill>
                <a:latin typeface="Calibri" panose="020F0502020204030204" pitchFamily="34" charset="0"/>
                <a:cs typeface="Andalus" panose="02020603050405020304" pitchFamily="18" charset="-78"/>
              </a:rPr>
              <a:t>كلية المستقبل الجامعة</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7617296" y="1026387"/>
            <a:ext cx="1717137" cy="523220"/>
          </a:xfrm>
          <a:prstGeom prst="rect">
            <a:avLst/>
          </a:prstGeom>
        </p:spPr>
        <p:txBody>
          <a:bodyPr wrap="none">
            <a:spAutoFit/>
          </a:bodyPr>
          <a:lstStyle/>
          <a:p>
            <a:pPr lvl="0" algn="r" rtl="1">
              <a:spcAft>
                <a:spcPts val="800"/>
              </a:spcAft>
            </a:pPr>
            <a:r>
              <a:rPr lang="ar-IQ" sz="2800" b="1" dirty="0">
                <a:solidFill>
                  <a:srgbClr val="000000"/>
                </a:solidFill>
                <a:latin typeface="Calibri" panose="020F0502020204030204" pitchFamily="34" charset="0"/>
                <a:cs typeface="Andalus" panose="02020603050405020304" pitchFamily="18" charset="-78"/>
              </a:rPr>
              <a:t>المرحلة الرابعة</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7401272" y="643624"/>
            <a:ext cx="2172390" cy="523220"/>
          </a:xfrm>
          <a:prstGeom prst="rect">
            <a:avLst/>
          </a:prstGeom>
        </p:spPr>
        <p:txBody>
          <a:bodyPr wrap="none">
            <a:spAutoFit/>
          </a:bodyPr>
          <a:lstStyle/>
          <a:p>
            <a:pPr lvl="0" algn="r" rtl="1">
              <a:spcAft>
                <a:spcPts val="800"/>
              </a:spcAft>
            </a:pPr>
            <a:r>
              <a:rPr lang="ar-IQ" sz="2800" b="1" dirty="0">
                <a:solidFill>
                  <a:srgbClr val="000000"/>
                </a:solidFill>
                <a:latin typeface="Calibri" panose="020F0502020204030204" pitchFamily="34" charset="0"/>
                <a:cs typeface="Andalus" panose="02020603050405020304" pitchFamily="18" charset="-78"/>
              </a:rPr>
              <a:t>قسم الفيزياء الطبية</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373470" y="4046447"/>
            <a:ext cx="2542684" cy="461665"/>
          </a:xfrm>
          <a:prstGeom prst="rect">
            <a:avLst/>
          </a:prstGeom>
        </p:spPr>
        <p:txBody>
          <a:bodyPr wrap="none">
            <a:spAutoFit/>
          </a:bodyPr>
          <a:lstStyle/>
          <a:p>
            <a:r>
              <a:rPr lang="en-US" sz="2400" b="1" dirty="0">
                <a:latin typeface="Andalus" panose="02020603050405020304" pitchFamily="18" charset="-78"/>
                <a:cs typeface="Andalus" panose="02020603050405020304" pitchFamily="18" charset="-78"/>
              </a:rPr>
              <a:t>LECTURE  SEVEN  :</a:t>
            </a:r>
            <a:endParaRPr lang="ar-IQ" sz="2400" dirty="0">
              <a:latin typeface="Andalus" panose="02020603050405020304" pitchFamily="18" charset="-78"/>
              <a:cs typeface="Andalus" panose="02020603050405020304" pitchFamily="18" charset="-78"/>
            </a:endParaRPr>
          </a:p>
        </p:txBody>
      </p:sp>
      <p:sp>
        <p:nvSpPr>
          <p:cNvPr id="12" name="Rectangle 11"/>
          <p:cNvSpPr/>
          <p:nvPr/>
        </p:nvSpPr>
        <p:spPr>
          <a:xfrm>
            <a:off x="417387" y="4581251"/>
            <a:ext cx="4968552" cy="461665"/>
          </a:xfrm>
          <a:prstGeom prst="rect">
            <a:avLst/>
          </a:prstGeom>
        </p:spPr>
        <p:txBody>
          <a:bodyPr wrap="square">
            <a:spAutoFit/>
          </a:bodyPr>
          <a:lstStyle/>
          <a:p>
            <a:r>
              <a:rPr lang="en-US" sz="2400" b="1" dirty="0">
                <a:latin typeface="Andalus" panose="02020603050405020304" pitchFamily="18" charset="-78"/>
                <a:cs typeface="Andalus" panose="02020603050405020304" pitchFamily="18" charset="-78"/>
              </a:rPr>
              <a:t>Detectors for Radiation Protection</a:t>
            </a:r>
            <a:endParaRPr lang="ar-IQ" sz="2400" b="1" dirty="0">
              <a:latin typeface="Andalus" panose="02020603050405020304" pitchFamily="18" charset="-78"/>
              <a:cs typeface="Andalus" panose="02020603050405020304" pitchFamily="18" charset="-78"/>
            </a:endParaRPr>
          </a:p>
        </p:txBody>
      </p:sp>
      <p:sp>
        <p:nvSpPr>
          <p:cNvPr id="13" name="مستطيل 3"/>
          <p:cNvSpPr/>
          <p:nvPr/>
        </p:nvSpPr>
        <p:spPr>
          <a:xfrm>
            <a:off x="344488" y="6194159"/>
            <a:ext cx="5501378" cy="324384"/>
          </a:xfrm>
          <a:prstGeom prst="rect">
            <a:avLst/>
          </a:prstGeom>
        </p:spPr>
        <p:txBody>
          <a:bodyPr wrap="none">
            <a:spAutoFit/>
          </a:bodyPr>
          <a:lstStyle/>
          <a:p>
            <a:pPr marR="64135">
              <a:lnSpc>
                <a:spcPct val="115000"/>
              </a:lnSpc>
              <a:spcAft>
                <a:spcPts val="1000"/>
              </a:spcAft>
            </a:pPr>
            <a:r>
              <a:rPr lang="en-MY" sz="1400" b="1" i="1" dirty="0" err="1">
                <a:effectLst>
                  <a:outerShdw blurRad="69850" dist="43180" dir="5400000" sx="0" sy="0">
                    <a:srgbClr val="000000">
                      <a:alpha val="65000"/>
                    </a:srgbClr>
                  </a:outerShdw>
                </a:effectLst>
                <a:latin typeface="Times New Roman"/>
                <a:ea typeface="Times New Roman"/>
                <a:cs typeface="Arial"/>
              </a:rPr>
              <a:t>Aaat</a:t>
            </a:r>
            <a:r>
              <a:rPr lang="en-MY" sz="1400" b="1" i="1" dirty="0">
                <a:effectLst>
                  <a:outerShdw blurRad="69850" dist="43180" dir="5400000" sx="0" sy="0">
                    <a:srgbClr val="000000">
                      <a:alpha val="65000"/>
                    </a:srgbClr>
                  </a:outerShdw>
                </a:effectLst>
                <a:latin typeface="Times New Roman"/>
                <a:ea typeface="Times New Roman"/>
                <a:cs typeface="Arial"/>
              </a:rPr>
              <a:t>. prof . Dr  </a:t>
            </a:r>
            <a:r>
              <a:rPr lang="en-MY" sz="1400" b="1" i="1" dirty="0" err="1">
                <a:effectLst>
                  <a:outerShdw blurRad="69850" dist="43180" dir="5400000" sx="0" sy="0">
                    <a:srgbClr val="000000">
                      <a:alpha val="65000"/>
                    </a:srgbClr>
                  </a:outerShdw>
                </a:effectLst>
                <a:latin typeface="Times New Roman"/>
                <a:ea typeface="Times New Roman"/>
                <a:cs typeface="Arial"/>
              </a:rPr>
              <a:t>Forat</a:t>
            </a:r>
            <a:r>
              <a:rPr lang="en-MY" sz="1400" b="1" i="1" dirty="0">
                <a:effectLst>
                  <a:outerShdw blurRad="69850" dist="43180" dir="5400000" sx="0" sy="0">
                    <a:srgbClr val="000000">
                      <a:alpha val="65000"/>
                    </a:srgbClr>
                  </a:outerShdw>
                </a:effectLst>
                <a:latin typeface="Times New Roman"/>
                <a:ea typeface="Times New Roman"/>
                <a:cs typeface="Arial"/>
              </a:rPr>
              <a:t> </a:t>
            </a:r>
            <a:r>
              <a:rPr lang="en-MY" sz="1400" b="1" i="1" dirty="0" err="1" smtClean="0">
                <a:effectLst>
                  <a:outerShdw blurRad="69850" dist="43180" dir="5400000" sx="0" sy="0">
                    <a:srgbClr val="000000">
                      <a:alpha val="65000"/>
                    </a:srgbClr>
                  </a:outerShdw>
                </a:effectLst>
                <a:latin typeface="Times New Roman"/>
                <a:ea typeface="Times New Roman"/>
                <a:cs typeface="Arial"/>
              </a:rPr>
              <a:t>Hamzah</a:t>
            </a:r>
            <a:r>
              <a:rPr lang="en-MY" sz="1400" b="1" i="1">
                <a:effectLst>
                  <a:outerShdw blurRad="69850" dist="43180" dir="5400000" sx="0" sy="0">
                    <a:srgbClr val="000000">
                      <a:alpha val="65000"/>
                    </a:srgbClr>
                  </a:outerShdw>
                </a:effectLst>
                <a:latin typeface="Times New Roman"/>
                <a:ea typeface="Times New Roman"/>
                <a:cs typeface="Arial"/>
              </a:rPr>
              <a:t>    </a:t>
            </a:r>
            <a:r>
              <a:rPr lang="en-MY" sz="1400" b="1" i="1" smtClean="0">
                <a:effectLst>
                  <a:outerShdw blurRad="69850" dist="43180" dir="5400000" sx="0" sy="0">
                    <a:srgbClr val="000000">
                      <a:alpha val="65000"/>
                    </a:srgbClr>
                  </a:outerShdw>
                </a:effectLst>
                <a:latin typeface="Times New Roman"/>
                <a:ea typeface="Times New Roman"/>
                <a:cs typeface="Arial"/>
              </a:rPr>
              <a:t>                               </a:t>
            </a:r>
            <a:r>
              <a:rPr lang="en-MY" sz="1400" b="1" i="1" dirty="0" err="1">
                <a:effectLst>
                  <a:outerShdw blurRad="69850" dist="43180" dir="5400000" sx="0" sy="0">
                    <a:srgbClr val="000000">
                      <a:alpha val="65000"/>
                    </a:srgbClr>
                  </a:outerShdw>
                </a:effectLst>
                <a:latin typeface="Times New Roman"/>
                <a:ea typeface="Times New Roman"/>
                <a:cs typeface="Arial"/>
              </a:rPr>
              <a:t>Dr.</a:t>
            </a:r>
            <a:r>
              <a:rPr lang="en-MY" sz="1400" b="1" i="1" dirty="0">
                <a:effectLst>
                  <a:outerShdw blurRad="69850" dist="43180" dir="5400000" sx="0" sy="0">
                    <a:srgbClr val="000000">
                      <a:alpha val="65000"/>
                    </a:srgbClr>
                  </a:outerShdw>
                </a:effectLst>
                <a:latin typeface="Times New Roman"/>
                <a:ea typeface="Times New Roman"/>
                <a:cs typeface="Arial"/>
              </a:rPr>
              <a:t> </a:t>
            </a:r>
            <a:r>
              <a:rPr lang="en-MY" sz="1400" b="1" i="1" dirty="0" err="1">
                <a:effectLst>
                  <a:outerShdw blurRad="69850" dist="43180" dir="5400000" sx="0" sy="0">
                    <a:srgbClr val="000000">
                      <a:alpha val="65000"/>
                    </a:srgbClr>
                  </a:outerShdw>
                </a:effectLst>
                <a:latin typeface="Times New Roman"/>
                <a:ea typeface="Times New Roman"/>
                <a:cs typeface="Arial"/>
              </a:rPr>
              <a:t>Ameen</a:t>
            </a:r>
            <a:r>
              <a:rPr lang="en-MY" sz="1400" b="1" i="1" dirty="0">
                <a:effectLst>
                  <a:outerShdw blurRad="69850" dist="43180" dir="5400000" sx="0" sy="0">
                    <a:srgbClr val="000000">
                      <a:alpha val="65000"/>
                    </a:srgbClr>
                  </a:outerShdw>
                </a:effectLst>
                <a:latin typeface="Times New Roman"/>
                <a:ea typeface="Times New Roman"/>
                <a:cs typeface="Arial"/>
              </a:rPr>
              <a:t> </a:t>
            </a:r>
            <a:r>
              <a:rPr lang="en-MY" sz="1400" b="1" i="1" dirty="0" err="1">
                <a:effectLst>
                  <a:outerShdw blurRad="69850" dist="43180" dir="5400000" sx="0" sy="0">
                    <a:srgbClr val="000000">
                      <a:alpha val="65000"/>
                    </a:srgbClr>
                  </a:outerShdw>
                </a:effectLst>
                <a:latin typeface="Times New Roman"/>
                <a:ea typeface="Times New Roman"/>
                <a:cs typeface="Arial"/>
              </a:rPr>
              <a:t>Alwan</a:t>
            </a:r>
            <a:endParaRPr lang="en-MY" sz="1400" dirty="0">
              <a:effectLst/>
              <a:latin typeface="Calibri"/>
              <a:ea typeface="Calibri"/>
              <a:cs typeface="Arial"/>
            </a:endParaRPr>
          </a:p>
        </p:txBody>
      </p:sp>
      <p:sp>
        <p:nvSpPr>
          <p:cNvPr id="2" name="Rectangle 1"/>
          <p:cNvSpPr/>
          <p:nvPr/>
        </p:nvSpPr>
        <p:spPr>
          <a:xfrm>
            <a:off x="2752259" y="4046448"/>
            <a:ext cx="3007555" cy="461665"/>
          </a:xfrm>
          <a:prstGeom prst="rect">
            <a:avLst/>
          </a:prstGeom>
        </p:spPr>
        <p:txBody>
          <a:bodyPr wrap="none">
            <a:spAutoFit/>
          </a:bodyPr>
          <a:lstStyle/>
          <a:p>
            <a:pPr lvl="0"/>
            <a:r>
              <a:rPr lang="en-US" sz="2400" b="1" dirty="0">
                <a:solidFill>
                  <a:prstClr val="black"/>
                </a:solidFill>
                <a:latin typeface="Andalus" panose="02020603050405020304" pitchFamily="18" charset="-78"/>
                <a:cs typeface="Andalus" panose="02020603050405020304" pitchFamily="18" charset="-78"/>
              </a:rPr>
              <a:t>Radiation Dosimeters  </a:t>
            </a:r>
            <a:endParaRPr lang="ar-IQ" sz="2400" dirty="0">
              <a:solidFill>
                <a:prstClr val="black"/>
              </a:solidFill>
              <a:latin typeface="Andalus" panose="02020603050405020304" pitchFamily="18" charset="-78"/>
              <a:cs typeface="Andalus" panose="02020603050405020304" pitchFamily="18" charset="-78"/>
            </a:endParaRPr>
          </a:p>
        </p:txBody>
      </p:sp>
      <p:pic>
        <p:nvPicPr>
          <p:cNvPr id="7" name="Picture 6"/>
          <p:cNvPicPr>
            <a:picLocks noChangeAspect="1"/>
          </p:cNvPicPr>
          <p:nvPr/>
        </p:nvPicPr>
        <p:blipFill>
          <a:blip r:embed="rId3"/>
          <a:stretch>
            <a:fillRect/>
          </a:stretch>
        </p:blipFill>
        <p:spPr>
          <a:xfrm>
            <a:off x="8586882" y="1903761"/>
            <a:ext cx="1109714" cy="1885280"/>
          </a:xfrm>
          <a:prstGeom prst="rect">
            <a:avLst/>
          </a:prstGeom>
        </p:spPr>
      </p:pic>
      <p:pic>
        <p:nvPicPr>
          <p:cNvPr id="14" name="Picture 13"/>
          <p:cNvPicPr>
            <a:picLocks noChangeAspect="1"/>
          </p:cNvPicPr>
          <p:nvPr/>
        </p:nvPicPr>
        <p:blipFill>
          <a:blip r:embed="rId4"/>
          <a:stretch>
            <a:fillRect/>
          </a:stretch>
        </p:blipFill>
        <p:spPr>
          <a:xfrm>
            <a:off x="8636766" y="3941253"/>
            <a:ext cx="1102470" cy="1506446"/>
          </a:xfrm>
          <a:prstGeom prst="rect">
            <a:avLst/>
          </a:prstGeom>
        </p:spPr>
      </p:pic>
      <p:pic>
        <p:nvPicPr>
          <p:cNvPr id="21" name="Picture 20"/>
          <p:cNvPicPr>
            <a:picLocks noChangeAspect="1"/>
          </p:cNvPicPr>
          <p:nvPr/>
        </p:nvPicPr>
        <p:blipFill>
          <a:blip r:embed="rId5"/>
          <a:stretch>
            <a:fillRect/>
          </a:stretch>
        </p:blipFill>
        <p:spPr>
          <a:xfrm>
            <a:off x="7905328" y="5599911"/>
            <a:ext cx="1705573" cy="997441"/>
          </a:xfrm>
          <a:prstGeom prst="rect">
            <a:avLst/>
          </a:prstGeom>
        </p:spPr>
      </p:pic>
      <p:pic>
        <p:nvPicPr>
          <p:cNvPr id="16" name="Picture 15"/>
          <p:cNvPicPr>
            <a:picLocks noChangeAspect="1"/>
          </p:cNvPicPr>
          <p:nvPr/>
        </p:nvPicPr>
        <p:blipFill>
          <a:blip r:embed="rId6"/>
          <a:stretch>
            <a:fillRect/>
          </a:stretch>
        </p:blipFill>
        <p:spPr>
          <a:xfrm rot="16046295">
            <a:off x="7545065" y="3969307"/>
            <a:ext cx="1540693" cy="725334"/>
          </a:xfrm>
          <a:prstGeom prst="rect">
            <a:avLst/>
          </a:prstGeom>
        </p:spPr>
      </p:pic>
      <p:sp>
        <p:nvSpPr>
          <p:cNvPr id="15" name="Rectangle 14"/>
          <p:cNvSpPr/>
          <p:nvPr/>
        </p:nvSpPr>
        <p:spPr>
          <a:xfrm>
            <a:off x="4842558" y="4604515"/>
            <a:ext cx="2098651" cy="369332"/>
          </a:xfrm>
          <a:prstGeom prst="rect">
            <a:avLst/>
          </a:prstGeom>
        </p:spPr>
        <p:txBody>
          <a:bodyPr wrap="none">
            <a:spAutoFit/>
          </a:bodyPr>
          <a:lstStyle/>
          <a:p>
            <a:r>
              <a:rPr lang="ar-IQ" dirty="0"/>
              <a:t>أجهزة الحماية من الإشعاع</a:t>
            </a:r>
          </a:p>
        </p:txBody>
      </p:sp>
      <p:sp>
        <p:nvSpPr>
          <p:cNvPr id="19" name="Rectangle 18"/>
          <p:cNvSpPr/>
          <p:nvPr/>
        </p:nvSpPr>
        <p:spPr>
          <a:xfrm>
            <a:off x="5579426" y="4092614"/>
            <a:ext cx="2137124" cy="369332"/>
          </a:xfrm>
          <a:prstGeom prst="rect">
            <a:avLst/>
          </a:prstGeom>
        </p:spPr>
        <p:txBody>
          <a:bodyPr wrap="none">
            <a:spAutoFit/>
          </a:bodyPr>
          <a:lstStyle/>
          <a:p>
            <a:pPr algn="r"/>
            <a:r>
              <a:rPr lang="ar-IQ" dirty="0">
                <a:solidFill>
                  <a:srgbClr val="000000"/>
                </a:solidFill>
                <a:latin typeface="Arial" panose="020B0604020202020204" pitchFamily="34" charset="0"/>
              </a:rPr>
              <a:t>مقياس الجرعات الإشعاعية</a:t>
            </a:r>
            <a:endParaRPr lang="ar-IQ"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960349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09387" y="692696"/>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4528" y="1628800"/>
            <a:ext cx="8790364" cy="4637873"/>
          </a:xfrm>
          <a:prstGeom prst="rect">
            <a:avLst/>
          </a:prstGeom>
        </p:spPr>
        <p:txBody>
          <a:bodyPr wrap="square">
            <a:spAutoFit/>
          </a:bodyPr>
          <a:lstStyle/>
          <a:p>
            <a:pPr algn="justLow">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Personnel monitoring devices must be worn by personnel as specified below and/or in such instances as deemed necessary by the Radiation Control </a:t>
            </a:r>
            <a:r>
              <a:rPr lang="en-US" dirty="0" smtClean="0">
                <a:latin typeface="Times New Roman" panose="02020603050405020304" pitchFamily="18" charset="0"/>
                <a:ea typeface="Calibri" panose="020F0502020204030204" pitchFamily="34" charset="0"/>
                <a:cs typeface="Arial" panose="020B0604020202020204" pitchFamily="34" charset="0"/>
              </a:rPr>
              <a:t>Department.</a:t>
            </a:r>
            <a:r>
              <a:rPr lang="ar-IQ" dirty="0">
                <a:latin typeface="Times New Roman" panose="02020603050405020304" pitchFamily="18" charset="0"/>
                <a:ea typeface="Calibri" panose="020F0502020204030204" pitchFamily="34" charset="0"/>
                <a:cs typeface="Arial" panose="020B0604020202020204" pitchFamily="34" charset="0"/>
              </a:rPr>
              <a:t> يجب ارتداء أجهزة مراقبة الأفراد من قبل الموظفين</a:t>
            </a:r>
            <a:endParaRPr lang="en-US"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endParaRPr lang="en-US" sz="800"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r>
              <a:rPr lang="en-US" b="1" dirty="0" smtClean="0">
                <a:latin typeface="Times New Roman" panose="02020603050405020304" pitchFamily="18" charset="0"/>
                <a:ea typeface="Calibri" panose="020F0502020204030204" pitchFamily="34" charset="0"/>
                <a:cs typeface="Arial" panose="020B0604020202020204" pitchFamily="34" charset="0"/>
              </a:rPr>
              <a:t>Whole</a:t>
            </a:r>
            <a:r>
              <a:rPr lang="ar-IQ" b="1" dirty="0" smtClean="0">
                <a:latin typeface="Times New Roman" panose="02020603050405020304" pitchFamily="18" charset="0"/>
                <a:ea typeface="Calibri" panose="020F0502020204030204" pitchFamily="34" charset="0"/>
                <a:cs typeface="Arial" panose="020B0604020202020204" pitchFamily="34" charset="0"/>
              </a:rPr>
              <a:t>كل </a:t>
            </a:r>
            <a:r>
              <a:rPr lang="en-US" b="1" dirty="0" smtClean="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Body </a:t>
            </a:r>
            <a:r>
              <a:rPr lang="en-US" b="1" dirty="0" err="1">
                <a:latin typeface="Times New Roman" panose="02020603050405020304" pitchFamily="18" charset="0"/>
                <a:ea typeface="Calibri" panose="020F0502020204030204" pitchFamily="34" charset="0"/>
                <a:cs typeface="Arial" panose="020B0604020202020204" pitchFamily="34" charset="0"/>
              </a:rPr>
              <a:t>Luxel</a:t>
            </a:r>
            <a:r>
              <a:rPr lang="en-US" b="1" dirty="0">
                <a:latin typeface="Times New Roman" panose="02020603050405020304" pitchFamily="18" charset="0"/>
                <a:ea typeface="Calibri" panose="020F0502020204030204" pitchFamily="34" charset="0"/>
                <a:cs typeface="Arial" panose="020B0604020202020204" pitchFamily="34" charset="0"/>
              </a:rPr>
              <a:t>/Film/TLD Badges</a:t>
            </a:r>
            <a:endParaRPr lang="en-US" b="1"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Whole body badges shall be worn when:</a:t>
            </a:r>
            <a:endParaRPr lang="en-US"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endParaRPr lang="en-US" sz="900" dirty="0">
              <a:latin typeface="Calibri" panose="020F0502020204030204" pitchFamily="34" charset="0"/>
              <a:ea typeface="Calibri" panose="020F0502020204030204" pitchFamily="34" charset="0"/>
              <a:cs typeface="Arial" panose="020B0604020202020204" pitchFamily="34" charset="0"/>
            </a:endParaRPr>
          </a:p>
          <a:p>
            <a:pPr marL="342900" indent="-342900" algn="justLow">
              <a:lnSpc>
                <a:spcPct val="107000"/>
              </a:lnSpc>
              <a:spcAft>
                <a:spcPts val="800"/>
              </a:spcAft>
              <a:buAutoNum type="arabicParenR"/>
            </a:pPr>
            <a:r>
              <a:rPr lang="en-US" dirty="0">
                <a:latin typeface="Times New Roman" panose="02020603050405020304" pitchFamily="18" charset="0"/>
                <a:ea typeface="Calibri" panose="020F0502020204030204" pitchFamily="34" charset="0"/>
                <a:cs typeface="Arial" panose="020B0604020202020204" pitchFamily="34" charset="0"/>
              </a:rPr>
              <a:t>working with beta emitters where the energy is 300 </a:t>
            </a:r>
            <a:r>
              <a:rPr lang="en-US" dirty="0" err="1">
                <a:latin typeface="Times New Roman" panose="02020603050405020304" pitchFamily="18" charset="0"/>
                <a:ea typeface="Calibri" panose="020F0502020204030204" pitchFamily="34" charset="0"/>
                <a:cs typeface="Arial" panose="020B0604020202020204" pitchFamily="34" charset="0"/>
              </a:rPr>
              <a:t>keV</a:t>
            </a:r>
            <a:r>
              <a:rPr lang="en-US" dirty="0">
                <a:latin typeface="Times New Roman" panose="02020603050405020304" pitchFamily="18" charset="0"/>
                <a:ea typeface="Calibri" panose="020F0502020204030204" pitchFamily="34" charset="0"/>
                <a:cs typeface="Arial" panose="020B0604020202020204" pitchFamily="34" charset="0"/>
              </a:rPr>
              <a:t> or higher and the quantity greater than 1 </a:t>
            </a:r>
            <a:r>
              <a:rPr lang="en-US" dirty="0" err="1">
                <a:latin typeface="Times New Roman" panose="02020603050405020304" pitchFamily="18" charset="0"/>
                <a:ea typeface="Calibri" panose="020F0502020204030204" pitchFamily="34" charset="0"/>
                <a:cs typeface="Arial" panose="020B0604020202020204" pitchFamily="34" charset="0"/>
              </a:rPr>
              <a:t>millicurie</a:t>
            </a:r>
            <a:r>
              <a:rPr lang="en-US" dirty="0">
                <a:latin typeface="Times New Roman" panose="02020603050405020304" pitchFamily="18" charset="0"/>
                <a:ea typeface="Calibri" panose="020F0502020204030204" pitchFamily="34" charset="0"/>
                <a:cs typeface="Arial" panose="020B0604020202020204" pitchFamily="34" charset="0"/>
              </a:rPr>
              <a:t> (37 </a:t>
            </a:r>
            <a:r>
              <a:rPr lang="en-US" dirty="0" err="1">
                <a:latin typeface="Times New Roman" panose="02020603050405020304" pitchFamily="18" charset="0"/>
                <a:ea typeface="Calibri" panose="020F0502020204030204" pitchFamily="34" charset="0"/>
                <a:cs typeface="Arial" panose="020B0604020202020204" pitchFamily="34" charset="0"/>
              </a:rPr>
              <a:t>MBq</a:t>
            </a:r>
            <a:r>
              <a:rPr lang="en-US" dirty="0">
                <a:latin typeface="Times New Roman" panose="02020603050405020304" pitchFamily="18" charset="0"/>
                <a:ea typeface="Calibri" panose="020F0502020204030204" pitchFamily="34" charset="0"/>
                <a:cs typeface="Arial" panose="020B0604020202020204" pitchFamily="34" charset="0"/>
              </a:rPr>
              <a:t>) in any month</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ar-IQ" dirty="0">
                <a:latin typeface="Times New Roman" panose="02020603050405020304" pitchFamily="18" charset="0"/>
                <a:ea typeface="Calibri" panose="020F0502020204030204" pitchFamily="34" charset="0"/>
                <a:cs typeface="Arial" panose="020B0604020202020204" pitchFamily="34" charset="0"/>
              </a:rPr>
              <a:t> العمل مع بواعث بيتا</a:t>
            </a:r>
            <a:endParaRPr lang="en-US" dirty="0">
              <a:latin typeface="Times New Roman" panose="02020603050405020304" pitchFamily="18" charset="0"/>
              <a:ea typeface="Calibri" panose="020F0502020204030204" pitchFamily="34" charset="0"/>
              <a:cs typeface="Arial" panose="020B0604020202020204" pitchFamily="34" charset="0"/>
            </a:endParaRPr>
          </a:p>
          <a:p>
            <a:pPr marL="342900" indent="-342900" algn="justLow">
              <a:lnSpc>
                <a:spcPct val="107000"/>
              </a:lnSpc>
              <a:spcAft>
                <a:spcPts val="800"/>
              </a:spcAft>
              <a:buAutoNum type="arabicParenR"/>
            </a:pPr>
            <a:endParaRPr lang="en-US" sz="100"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2) working with any gamma emitters where the energy is 50 </a:t>
            </a:r>
            <a:r>
              <a:rPr lang="en-US" dirty="0" err="1">
                <a:latin typeface="Times New Roman" panose="02020603050405020304" pitchFamily="18" charset="0"/>
                <a:ea typeface="Calibri" panose="020F0502020204030204" pitchFamily="34" charset="0"/>
                <a:cs typeface="Arial" panose="020B0604020202020204" pitchFamily="34" charset="0"/>
              </a:rPr>
              <a:t>keV</a:t>
            </a:r>
            <a:r>
              <a:rPr lang="en-US" dirty="0">
                <a:latin typeface="Times New Roman" panose="02020603050405020304" pitchFamily="18" charset="0"/>
                <a:ea typeface="Calibri" panose="020F0502020204030204" pitchFamily="34" charset="0"/>
                <a:cs typeface="Arial" panose="020B0604020202020204" pitchFamily="34" charset="0"/>
              </a:rPr>
              <a:t> or higher and the quantity greater than 0.2 </a:t>
            </a:r>
            <a:r>
              <a:rPr lang="en-US" dirty="0" err="1">
                <a:latin typeface="Times New Roman" panose="02020603050405020304" pitchFamily="18" charset="0"/>
                <a:ea typeface="Calibri" panose="020F0502020204030204" pitchFamily="34" charset="0"/>
                <a:cs typeface="Arial" panose="020B0604020202020204" pitchFamily="34" charset="0"/>
              </a:rPr>
              <a:t>milliCuries</a:t>
            </a:r>
            <a:r>
              <a:rPr lang="en-US" dirty="0">
                <a:latin typeface="Times New Roman" panose="02020603050405020304" pitchFamily="18" charset="0"/>
                <a:ea typeface="Calibri" panose="020F0502020204030204" pitchFamily="34" charset="0"/>
                <a:cs typeface="Arial" panose="020B0604020202020204" pitchFamily="34" charset="0"/>
              </a:rPr>
              <a:t> (7.4 </a:t>
            </a:r>
            <a:r>
              <a:rPr lang="en-US" dirty="0" err="1">
                <a:latin typeface="Times New Roman" panose="02020603050405020304" pitchFamily="18" charset="0"/>
                <a:ea typeface="Calibri" panose="020F0502020204030204" pitchFamily="34" charset="0"/>
                <a:cs typeface="Arial" panose="020B0604020202020204" pitchFamily="34" charset="0"/>
              </a:rPr>
              <a:t>MBq</a:t>
            </a:r>
            <a:r>
              <a:rPr lang="en-US" dirty="0">
                <a:latin typeface="Times New Roman" panose="02020603050405020304" pitchFamily="18" charset="0"/>
                <a:ea typeface="Calibri" panose="020F0502020204030204" pitchFamily="34" charset="0"/>
                <a:cs typeface="Arial" panose="020B0604020202020204" pitchFamily="34" charset="0"/>
              </a:rPr>
              <a:t>) in any month</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ar-IQ" dirty="0">
                <a:latin typeface="Times New Roman" panose="02020603050405020304" pitchFamily="18" charset="0"/>
                <a:ea typeface="Calibri" panose="020F0502020204030204" pitchFamily="34" charset="0"/>
                <a:cs typeface="Arial" panose="020B0604020202020204" pitchFamily="34" charset="0"/>
              </a:rPr>
              <a:t> العمل مع أي بواعث جاما</a:t>
            </a:r>
            <a:endParaRPr lang="en-US" dirty="0">
              <a:latin typeface="Times New Roman" panose="02020603050405020304" pitchFamily="18" charset="0"/>
              <a:ea typeface="Calibri" panose="020F0502020204030204" pitchFamily="34" charset="0"/>
              <a:cs typeface="Arial" panose="020B0604020202020204" pitchFamily="34" charset="0"/>
            </a:endParaRPr>
          </a:p>
          <a:p>
            <a:pPr algn="justLow">
              <a:lnSpc>
                <a:spcPct val="107000"/>
              </a:lnSpc>
              <a:spcAft>
                <a:spcPts val="800"/>
              </a:spcAft>
            </a:pPr>
            <a:endParaRPr lang="en-US" sz="400"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3) working with neutron sources. Special neutron badges may be required in addition to other badges</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ar-IQ" dirty="0">
                <a:latin typeface="Times New Roman" panose="02020603050405020304" pitchFamily="18" charset="0"/>
                <a:ea typeface="Calibri" panose="020F0502020204030204" pitchFamily="34" charset="0"/>
                <a:cs typeface="Arial" panose="020B0604020202020204" pitchFamily="34" charset="0"/>
              </a:rPr>
              <a:t> العمل مع مصادر النيوترونات.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84992" y="227870"/>
            <a:ext cx="4683179" cy="369332"/>
          </a:xfrm>
          <a:prstGeom prst="rect">
            <a:avLst/>
          </a:prstGeom>
          <a:ln>
            <a:noFill/>
          </a:ln>
        </p:spPr>
        <p:txBody>
          <a:bodyPr wrap="square">
            <a:spAutoFit/>
          </a:bodyPr>
          <a:lstStyle/>
          <a:p>
            <a:pPr lvl="0"/>
            <a:r>
              <a:rPr lang="en-US" b="1" dirty="0">
                <a:solidFill>
                  <a:srgbClr val="000099"/>
                </a:solidFill>
                <a:latin typeface="Andalus" panose="02020603050405020304" pitchFamily="18" charset="-78"/>
                <a:cs typeface="Andalus" panose="02020603050405020304" pitchFamily="18" charset="-78"/>
              </a:rPr>
              <a:t>   LECTURE  SEVEN  :</a:t>
            </a:r>
            <a:r>
              <a:rPr lang="en-US" dirty="0">
                <a:solidFill>
                  <a:srgbClr val="000099"/>
                </a:solidFill>
                <a:latin typeface="Andalus" panose="02020603050405020304" pitchFamily="18" charset="-78"/>
                <a:cs typeface="Andalus" panose="02020603050405020304" pitchFamily="18" charset="-78"/>
              </a:rPr>
              <a:t>   </a:t>
            </a:r>
            <a:r>
              <a:rPr lang="en-US" b="1" dirty="0" smtClean="0">
                <a:solidFill>
                  <a:srgbClr val="000099"/>
                </a:solidFill>
                <a:latin typeface="Andalus" panose="02020603050405020304" pitchFamily="18" charset="-78"/>
                <a:cs typeface="Andalus" panose="02020603050405020304" pitchFamily="18" charset="-78"/>
              </a:rPr>
              <a:t>Dosimeters </a:t>
            </a:r>
            <a:endParaRPr lang="ar-IQ" b="1" dirty="0">
              <a:solidFill>
                <a:srgbClr val="000099"/>
              </a:solidFill>
              <a:latin typeface="Andalus" panose="02020603050405020304" pitchFamily="18" charset="-78"/>
              <a:cs typeface="Andalus" panose="02020603050405020304" pitchFamily="18" charset="-78"/>
            </a:endParaRPr>
          </a:p>
        </p:txBody>
      </p:sp>
      <p:sp>
        <p:nvSpPr>
          <p:cNvPr id="6" name="Rectangle 5"/>
          <p:cNvSpPr/>
          <p:nvPr/>
        </p:nvSpPr>
        <p:spPr>
          <a:xfrm>
            <a:off x="416496" y="979369"/>
            <a:ext cx="3044423" cy="369332"/>
          </a:xfrm>
          <a:prstGeom prst="rect">
            <a:avLst/>
          </a:prstGeom>
        </p:spPr>
        <p:txBody>
          <a:bodyPr wrap="none">
            <a:spAutoFit/>
          </a:bodyPr>
          <a:lstStyle/>
          <a:p>
            <a:r>
              <a:rPr lang="en-US" b="1" dirty="0">
                <a:solidFill>
                  <a:srgbClr val="000099"/>
                </a:solidFill>
                <a:latin typeface="Times New Roman" panose="02020603050405020304" pitchFamily="18" charset="0"/>
              </a:rPr>
              <a:t> Use of Personnel Dosimeters</a:t>
            </a:r>
          </a:p>
        </p:txBody>
      </p:sp>
    </p:spTree>
    <p:extLst>
      <p:ext uri="{BB962C8B-B14F-4D97-AF65-F5344CB8AC3E}">
        <p14:creationId xmlns:p14="http://schemas.microsoft.com/office/powerpoint/2010/main" val="2073013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726EB37-9E97-4537-889C-B06365F54784}" type="slidenum">
              <a:rPr lang="es-ES" smtClean="0"/>
              <a:pPr>
                <a:defRPr/>
              </a:pPr>
              <a:t>11</a:t>
            </a:fld>
            <a:endParaRPr lang="es-ES"/>
          </a:p>
        </p:txBody>
      </p:sp>
      <p:sp>
        <p:nvSpPr>
          <p:cNvPr id="3" name="Rectangle 2"/>
          <p:cNvSpPr/>
          <p:nvPr/>
        </p:nvSpPr>
        <p:spPr>
          <a:xfrm>
            <a:off x="776535" y="1204385"/>
            <a:ext cx="8448427" cy="2503762"/>
          </a:xfrm>
          <a:prstGeom prst="rect">
            <a:avLst/>
          </a:prstGeom>
        </p:spPr>
        <p:txBody>
          <a:bodyPr wrap="square">
            <a:spAutoFit/>
          </a:bodyPr>
          <a:lstStyle/>
          <a:p>
            <a:pPr lvl="0" algn="justLow">
              <a:lnSpc>
                <a:spcPct val="107000"/>
              </a:lnSpc>
              <a:spcAft>
                <a:spcPts val="800"/>
              </a:spcAft>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4) working with any apparatus capable of producing or emitting ionizing radiation as deemed necessary by the Radiation Control Department. For example, x-ray equipment, high power amplifying tubes, accelerators, etc</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a:t>
            </a:r>
            <a:r>
              <a:rPr lang="ar-IQ" dirty="0">
                <a:solidFill>
                  <a:prstClr val="black"/>
                </a:solidFill>
                <a:latin typeface="Times New Roman" panose="02020603050405020304" pitchFamily="18" charset="0"/>
                <a:ea typeface="Calibri" panose="020F0502020204030204" pitchFamily="34" charset="0"/>
                <a:cs typeface="Arial" panose="020B0604020202020204" pitchFamily="34" charset="0"/>
              </a:rPr>
              <a:t> العمل مع أي جهاز قادر على إنتاج أو إصدار إشعاع مؤين</a:t>
            </a:r>
            <a:endPar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lvl="0" algn="justLow">
              <a:lnSpc>
                <a:spcPct val="107000"/>
              </a:lnSpc>
              <a:spcAft>
                <a:spcPts val="800"/>
              </a:spcAft>
            </a:pPr>
            <a:endParaRPr lang="en-US" sz="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Low">
              <a:lnSpc>
                <a:spcPct val="107000"/>
              </a:lnSpc>
              <a:spcAft>
                <a:spcPts val="800"/>
              </a:spcAft>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5) specified by the Radiation Control Department, the Radiation Control Officer, and/or the Radiation Control Committee or the Human Use of Radionuclides and Radiation Committee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a:t>
            </a:r>
            <a:r>
              <a:rPr lang="ar-IQ" dirty="0">
                <a:solidFill>
                  <a:prstClr val="black"/>
                </a:solidFill>
                <a:latin typeface="Times New Roman" panose="02020603050405020304" pitchFamily="18" charset="0"/>
                <a:ea typeface="Calibri" panose="020F0502020204030204" pitchFamily="34" charset="0"/>
                <a:cs typeface="Arial" panose="020B0604020202020204" pitchFamily="34" charset="0"/>
              </a:rPr>
              <a:t> يحددها قسم التحكم في الإشعاع</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cxnSp>
        <p:nvCxnSpPr>
          <p:cNvPr id="4" name="Straight Connector 3"/>
          <p:cNvCxnSpPr/>
          <p:nvPr/>
        </p:nvCxnSpPr>
        <p:spPr>
          <a:xfrm>
            <a:off x="355678" y="864046"/>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0279" y="324545"/>
            <a:ext cx="4683179" cy="369332"/>
          </a:xfrm>
          <a:prstGeom prst="rect">
            <a:avLst/>
          </a:prstGeom>
          <a:ln>
            <a:noFill/>
          </a:ln>
        </p:spPr>
        <p:txBody>
          <a:bodyPr wrap="square">
            <a:spAutoFit/>
          </a:bodyPr>
          <a:lstStyle/>
          <a:p>
            <a:pPr lvl="0"/>
            <a:r>
              <a:rPr lang="en-US" b="1" dirty="0">
                <a:solidFill>
                  <a:srgbClr val="000099"/>
                </a:solidFill>
                <a:latin typeface="Andalus" panose="02020603050405020304" pitchFamily="18" charset="-78"/>
                <a:cs typeface="Andalus" panose="02020603050405020304" pitchFamily="18" charset="-78"/>
              </a:rPr>
              <a:t>   LECTURE  SEVEN  :</a:t>
            </a:r>
            <a:r>
              <a:rPr lang="en-US" dirty="0">
                <a:solidFill>
                  <a:srgbClr val="000099"/>
                </a:solidFill>
                <a:latin typeface="Andalus" panose="02020603050405020304" pitchFamily="18" charset="-78"/>
                <a:cs typeface="Andalus" panose="02020603050405020304" pitchFamily="18" charset="-78"/>
              </a:rPr>
              <a:t>   </a:t>
            </a:r>
            <a:r>
              <a:rPr lang="en-US" b="1" dirty="0" err="1">
                <a:solidFill>
                  <a:srgbClr val="000099"/>
                </a:solidFill>
                <a:latin typeface="Andalus" panose="02020603050405020304" pitchFamily="18" charset="-78"/>
                <a:cs typeface="Andalus" panose="02020603050405020304" pitchFamily="18" charset="-78"/>
              </a:rPr>
              <a:t>Dosi</a:t>
            </a:r>
            <a:r>
              <a:rPr lang="en-US" b="1" dirty="0">
                <a:solidFill>
                  <a:srgbClr val="000099"/>
                </a:solidFill>
                <a:latin typeface="Andalus" panose="02020603050405020304" pitchFamily="18" charset="-78"/>
                <a:cs typeface="Andalus" panose="02020603050405020304" pitchFamily="18" charset="-78"/>
              </a:rPr>
              <a:t>-meters </a:t>
            </a:r>
            <a:endParaRPr lang="ar-IQ" b="1" dirty="0">
              <a:solidFill>
                <a:srgbClr val="000099"/>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108448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56203" y="1117607"/>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8144" y="479825"/>
            <a:ext cx="6223048" cy="707886"/>
          </a:xfrm>
          <a:prstGeom prst="rect">
            <a:avLst/>
          </a:prstGeom>
          <a:ln>
            <a:noFill/>
          </a:ln>
        </p:spPr>
        <p:txBody>
          <a:bodyPr wrap="square">
            <a:spAutoFit/>
          </a:bodyPr>
          <a:lstStyle/>
          <a:p>
            <a:pPr lvl="0"/>
            <a:r>
              <a:rPr lang="en-US" sz="2000" b="1" dirty="0">
                <a:solidFill>
                  <a:srgbClr val="000099"/>
                </a:solidFill>
                <a:latin typeface="Andalus" panose="02020603050405020304" pitchFamily="18" charset="-78"/>
                <a:cs typeface="Andalus" panose="02020603050405020304" pitchFamily="18" charset="-78"/>
              </a:rPr>
              <a:t>   LECTURE  SEVEN  :  A Radiation </a:t>
            </a:r>
            <a:r>
              <a:rPr lang="en-US" sz="2000" b="1" dirty="0" smtClean="0">
                <a:solidFill>
                  <a:srgbClr val="000099"/>
                </a:solidFill>
                <a:latin typeface="Andalus" panose="02020603050405020304" pitchFamily="18" charset="-78"/>
                <a:cs typeface="Andalus" panose="02020603050405020304" pitchFamily="18" charset="-78"/>
              </a:rPr>
              <a:t>Dosimeter </a:t>
            </a:r>
            <a:endParaRPr lang="en-US" sz="2000" b="1" dirty="0">
              <a:solidFill>
                <a:srgbClr val="000099"/>
              </a:solidFill>
              <a:latin typeface="Andalus" panose="02020603050405020304" pitchFamily="18" charset="-78"/>
              <a:cs typeface="Andalus" panose="02020603050405020304" pitchFamily="18" charset="-78"/>
            </a:endParaRPr>
          </a:p>
          <a:p>
            <a:pPr lvl="0"/>
            <a:r>
              <a:rPr lang="en-US" sz="2000" b="1" dirty="0">
                <a:solidFill>
                  <a:srgbClr val="000099"/>
                </a:solidFill>
                <a:latin typeface="Andalus" panose="02020603050405020304" pitchFamily="18" charset="-78"/>
                <a:cs typeface="Andalus" panose="02020603050405020304" pitchFamily="18" charset="-78"/>
              </a:rPr>
              <a:t>  </a:t>
            </a:r>
            <a:endParaRPr lang="ar-IQ" sz="2000" b="1" dirty="0">
              <a:solidFill>
                <a:srgbClr val="000099"/>
              </a:solidFill>
              <a:latin typeface="Andalus" panose="02020603050405020304" pitchFamily="18" charset="-78"/>
              <a:cs typeface="Andalus" panose="02020603050405020304" pitchFamily="18" charset="-78"/>
            </a:endParaRPr>
          </a:p>
        </p:txBody>
      </p:sp>
      <p:sp>
        <p:nvSpPr>
          <p:cNvPr id="7" name="Rectangle 6"/>
          <p:cNvSpPr/>
          <p:nvPr/>
        </p:nvSpPr>
        <p:spPr>
          <a:xfrm>
            <a:off x="872024" y="2492896"/>
            <a:ext cx="7368583" cy="4662815"/>
          </a:xfrm>
          <a:prstGeom prst="rect">
            <a:avLst/>
          </a:prstGeom>
        </p:spPr>
        <p:txBody>
          <a:bodyPr wrap="square">
            <a:spAutoFit/>
          </a:bodyPr>
          <a:lstStyle/>
          <a:p>
            <a:pPr marL="285750" lvl="0" indent="-285750" algn="justLow">
              <a:lnSpc>
                <a:spcPct val="150000"/>
              </a:lnSpc>
              <a:buFont typeface="Wingdings" panose="05000000000000000000" pitchFamily="2" charset="2"/>
              <a:buChar char="q"/>
            </a:pPr>
            <a:r>
              <a:rPr lang="en-US" b="1" u="sng" dirty="0">
                <a:latin typeface="Times New Roman" panose="02020603050405020304" pitchFamily="18" charset="0"/>
                <a:cs typeface="+mj-cs"/>
              </a:rPr>
              <a:t>One      :    Film badge</a:t>
            </a:r>
          </a:p>
          <a:p>
            <a:pPr marL="285750" lvl="0" indent="-285750" algn="justLow">
              <a:lnSpc>
                <a:spcPct val="150000"/>
              </a:lnSpc>
              <a:buFont typeface="Wingdings" panose="05000000000000000000" pitchFamily="2" charset="2"/>
              <a:buChar char="§"/>
            </a:pPr>
            <a:endParaRPr lang="en-US" b="1" dirty="0">
              <a:latin typeface="Times New Roman" panose="02020603050405020304" pitchFamily="18" charset="0"/>
              <a:cs typeface="+mj-cs"/>
            </a:endParaRPr>
          </a:p>
          <a:p>
            <a:pPr marL="285750" lvl="0" indent="-285750" algn="justLow">
              <a:lnSpc>
                <a:spcPct val="150000"/>
              </a:lnSpc>
              <a:buFont typeface="Wingdings" panose="05000000000000000000" pitchFamily="2" charset="2"/>
              <a:buChar char="§"/>
            </a:pPr>
            <a:endParaRPr lang="en-US" b="1" dirty="0">
              <a:latin typeface="Times New Roman" panose="02020603050405020304" pitchFamily="18" charset="0"/>
              <a:cs typeface="+mj-cs"/>
            </a:endParaRPr>
          </a:p>
          <a:p>
            <a:pPr marL="285750" lvl="0" indent="-285750" algn="justLow">
              <a:lnSpc>
                <a:spcPct val="150000"/>
              </a:lnSpc>
              <a:buFont typeface="Wingdings" panose="05000000000000000000" pitchFamily="2" charset="2"/>
              <a:buChar char="q"/>
            </a:pPr>
            <a:r>
              <a:rPr lang="en-US" b="1" u="sng" dirty="0">
                <a:latin typeface="Times New Roman" panose="02020603050405020304" pitchFamily="18" charset="0"/>
                <a:cs typeface="+mj-cs"/>
              </a:rPr>
              <a:t>Two     :    Thermo-luminescent dosimeter  (TLD)</a:t>
            </a:r>
          </a:p>
          <a:p>
            <a:pPr marL="285750" lvl="0" indent="-285750" algn="justLow">
              <a:lnSpc>
                <a:spcPct val="150000"/>
              </a:lnSpc>
              <a:buFont typeface="Wingdings" panose="05000000000000000000" pitchFamily="2" charset="2"/>
              <a:buChar char="q"/>
            </a:pPr>
            <a:endParaRPr lang="en-US" b="1" dirty="0">
              <a:latin typeface="Times New Roman" panose="02020603050405020304" pitchFamily="18" charset="0"/>
              <a:cs typeface="+mj-cs"/>
            </a:endParaRPr>
          </a:p>
          <a:p>
            <a:pPr lvl="0" algn="justLow">
              <a:lnSpc>
                <a:spcPct val="150000"/>
              </a:lnSpc>
            </a:pPr>
            <a:endParaRPr lang="en-US" b="1" dirty="0">
              <a:latin typeface="Times New Roman" panose="02020603050405020304" pitchFamily="18" charset="0"/>
              <a:cs typeface="+mj-cs"/>
            </a:endParaRPr>
          </a:p>
          <a:p>
            <a:pPr lvl="0" algn="justLow">
              <a:lnSpc>
                <a:spcPct val="150000"/>
              </a:lnSpc>
            </a:pPr>
            <a:endParaRPr lang="en-US" b="1" dirty="0">
              <a:latin typeface="Times New Roman" panose="02020603050405020304" pitchFamily="18" charset="0"/>
              <a:cs typeface="+mj-cs"/>
            </a:endParaRPr>
          </a:p>
          <a:p>
            <a:pPr marL="285750" lvl="0" indent="-285750" algn="justLow">
              <a:lnSpc>
                <a:spcPct val="150000"/>
              </a:lnSpc>
              <a:buFont typeface="Wingdings" panose="05000000000000000000" pitchFamily="2" charset="2"/>
              <a:buChar char="q"/>
            </a:pPr>
            <a:r>
              <a:rPr lang="en-US" b="1" u="sng" dirty="0">
                <a:latin typeface="Times New Roman" panose="02020603050405020304" pitchFamily="18" charset="0"/>
                <a:cs typeface="+mj-cs"/>
              </a:rPr>
              <a:t>Three   :    Optically stimulated luminescent  (OSL) dosimeter</a:t>
            </a:r>
          </a:p>
          <a:p>
            <a:pPr lvl="0" algn="justLow">
              <a:lnSpc>
                <a:spcPct val="150000"/>
              </a:lnSpc>
            </a:pPr>
            <a:endParaRPr lang="en-US" b="1" dirty="0">
              <a:latin typeface="Times New Roman" panose="02020603050405020304" pitchFamily="18" charset="0"/>
              <a:cs typeface="+mj-cs"/>
            </a:endParaRPr>
          </a:p>
          <a:p>
            <a:pPr marL="285750" lvl="0" indent="-285750" algn="justLow">
              <a:lnSpc>
                <a:spcPct val="150000"/>
              </a:lnSpc>
              <a:buFont typeface="Wingdings" panose="05000000000000000000" pitchFamily="2" charset="2"/>
              <a:buChar char="q"/>
            </a:pPr>
            <a:r>
              <a:rPr lang="en-US" b="1" u="sng" dirty="0">
                <a:latin typeface="Times New Roman" panose="02020603050405020304" pitchFamily="18" charset="0"/>
                <a:cs typeface="+mj-cs"/>
              </a:rPr>
              <a:t>Four     :     Pocket dosimeter  (PD)</a:t>
            </a:r>
          </a:p>
          <a:p>
            <a:pPr lvl="0" algn="justLow">
              <a:lnSpc>
                <a:spcPct val="150000"/>
              </a:lnSpc>
            </a:pPr>
            <a:endParaRPr lang="en-US" b="1" dirty="0">
              <a:latin typeface="Times New Roman" panose="02020603050405020304" pitchFamily="18" charset="0"/>
              <a:cs typeface="+mj-cs"/>
            </a:endParaRPr>
          </a:p>
        </p:txBody>
      </p:sp>
      <p:sp>
        <p:nvSpPr>
          <p:cNvPr id="4" name="Rectangle 3"/>
          <p:cNvSpPr/>
          <p:nvPr/>
        </p:nvSpPr>
        <p:spPr>
          <a:xfrm>
            <a:off x="1868421" y="2946247"/>
            <a:ext cx="3140603" cy="646331"/>
          </a:xfrm>
          <a:prstGeom prst="rect">
            <a:avLst/>
          </a:prstGeom>
        </p:spPr>
        <p:txBody>
          <a:bodyPr wrap="none">
            <a:spAutoFit/>
          </a:bodyPr>
          <a:lstStyle/>
          <a:p>
            <a:pPr marL="342900" indent="-342900">
              <a:buFont typeface="Wingdings" panose="05000000000000000000" pitchFamily="2" charset="2"/>
              <a:buChar char="§"/>
            </a:pPr>
            <a:r>
              <a:rPr lang="en-US" b="1" dirty="0">
                <a:latin typeface="Times New Roman" panose="02020603050405020304" pitchFamily="18" charset="0"/>
                <a:ea typeface="Calibri" panose="020F0502020204030204" pitchFamily="34" charset="0"/>
                <a:cs typeface="+mj-cs"/>
              </a:rPr>
              <a:t>Film badge features</a:t>
            </a:r>
          </a:p>
          <a:p>
            <a:pPr marL="342900" indent="-342900">
              <a:buFont typeface="Wingdings" panose="05000000000000000000" pitchFamily="2" charset="2"/>
              <a:buChar char="§"/>
            </a:pPr>
            <a:r>
              <a:rPr lang="en-US" b="1" dirty="0">
                <a:latin typeface="Times New Roman" panose="02020603050405020304" pitchFamily="18" charset="0"/>
                <a:ea typeface="Calibri" panose="020F0502020204030204" pitchFamily="34" charset="0"/>
                <a:cs typeface="+mj-cs"/>
              </a:rPr>
              <a:t>Film badge disadvantages </a:t>
            </a:r>
            <a:endParaRPr lang="ar-IQ" dirty="0">
              <a:cs typeface="+mj-cs"/>
            </a:endParaRPr>
          </a:p>
        </p:txBody>
      </p:sp>
      <p:sp>
        <p:nvSpPr>
          <p:cNvPr id="8" name="Rectangle 7"/>
          <p:cNvSpPr/>
          <p:nvPr/>
        </p:nvSpPr>
        <p:spPr>
          <a:xfrm>
            <a:off x="1868421" y="4170488"/>
            <a:ext cx="2505814" cy="923330"/>
          </a:xfrm>
          <a:prstGeom prst="rect">
            <a:avLst/>
          </a:prstGeom>
        </p:spPr>
        <p:txBody>
          <a:bodyPr wrap="none">
            <a:spAutoFit/>
          </a:bodyPr>
          <a:lstStyle/>
          <a:p>
            <a:pPr marL="342900" indent="-342900">
              <a:buFont typeface="Wingdings" panose="05000000000000000000" pitchFamily="2" charset="2"/>
              <a:buChar char="§"/>
            </a:pPr>
            <a:r>
              <a:rPr lang="en-US" b="1" dirty="0">
                <a:latin typeface="Times New Roman" panose="02020603050405020304" pitchFamily="18" charset="0"/>
                <a:ea typeface="Calibri" panose="020F0502020204030204" pitchFamily="34" charset="0"/>
                <a:cs typeface="+mj-cs"/>
              </a:rPr>
              <a:t>TLD  features</a:t>
            </a:r>
          </a:p>
          <a:p>
            <a:pPr marL="342900" indent="-342900">
              <a:buFont typeface="Wingdings" panose="05000000000000000000" pitchFamily="2" charset="2"/>
              <a:buChar char="§"/>
            </a:pPr>
            <a:r>
              <a:rPr lang="en-US" b="1" dirty="0">
                <a:latin typeface="Times New Roman" panose="02020603050405020304" pitchFamily="18" charset="0"/>
                <a:ea typeface="Calibri" panose="020F0502020204030204" pitchFamily="34" charset="0"/>
                <a:cs typeface="+mj-cs"/>
              </a:rPr>
              <a:t>TLD  disadvantages</a:t>
            </a:r>
          </a:p>
          <a:p>
            <a:pPr marL="342900" indent="-342900">
              <a:buFont typeface="Wingdings" panose="05000000000000000000" pitchFamily="2" charset="2"/>
              <a:buChar char="§"/>
            </a:pPr>
            <a:r>
              <a:rPr lang="en-US" b="1" dirty="0">
                <a:latin typeface="Times New Roman" panose="02020603050405020304" pitchFamily="18" charset="0"/>
                <a:ea typeface="Calibri" panose="020F0502020204030204" pitchFamily="34" charset="0"/>
                <a:cs typeface="+mj-cs"/>
              </a:rPr>
              <a:t>How TLD works ?</a:t>
            </a:r>
          </a:p>
        </p:txBody>
      </p:sp>
      <p:sp>
        <p:nvSpPr>
          <p:cNvPr id="9" name="Rectangle 8"/>
          <p:cNvSpPr/>
          <p:nvPr/>
        </p:nvSpPr>
        <p:spPr>
          <a:xfrm>
            <a:off x="1897273" y="5825621"/>
            <a:ext cx="1828449" cy="388696"/>
          </a:xfrm>
          <a:prstGeom prst="rect">
            <a:avLst/>
          </a:prstGeom>
        </p:spPr>
        <p:txBody>
          <a:bodyPr wrap="none">
            <a:spAutoFit/>
          </a:bodyPr>
          <a:lstStyle/>
          <a:p>
            <a:pPr marL="285750" indent="-285750">
              <a:lnSpc>
                <a:spcPct val="107000"/>
              </a:lnSpc>
              <a:spcAft>
                <a:spcPts val="800"/>
              </a:spcAft>
              <a:buFont typeface="Wingdings" panose="05000000000000000000" pitchFamily="2" charset="2"/>
              <a:buChar char="§"/>
            </a:pPr>
            <a:r>
              <a:rPr lang="en-US" b="1" dirty="0">
                <a:latin typeface="Times New Roman" panose="02020603050405020304" pitchFamily="18" charset="0"/>
                <a:ea typeface="Calibri" panose="020F0502020204030204" pitchFamily="34" charset="0"/>
                <a:cs typeface="+mj-cs"/>
              </a:rPr>
              <a:t>OSL  features</a:t>
            </a:r>
            <a:endParaRPr lang="en-US" b="1" dirty="0">
              <a:effectLst/>
              <a:latin typeface="Calibri" panose="020F0502020204030204" pitchFamily="34" charset="0"/>
              <a:ea typeface="Calibri" panose="020F0502020204030204" pitchFamily="34" charset="0"/>
              <a:cs typeface="+mj-cs"/>
            </a:endParaRPr>
          </a:p>
        </p:txBody>
      </p:sp>
      <p:sp>
        <p:nvSpPr>
          <p:cNvPr id="2" name="Rectangle 1"/>
          <p:cNvSpPr/>
          <p:nvPr/>
        </p:nvSpPr>
        <p:spPr>
          <a:xfrm>
            <a:off x="4120028" y="2638490"/>
            <a:ext cx="184731" cy="307777"/>
          </a:xfrm>
          <a:prstGeom prst="rect">
            <a:avLst/>
          </a:prstGeom>
        </p:spPr>
        <p:txBody>
          <a:bodyPr wrap="none">
            <a:spAutoFit/>
          </a:bodyPr>
          <a:lstStyle/>
          <a:p>
            <a:pPr algn="just"/>
            <a:endParaRPr lang="ar-IQ" sz="1400" i="0" dirty="0">
              <a:solidFill>
                <a:srgbClr val="1E1E1E"/>
              </a:solidFill>
              <a:effectLst/>
              <a:latin typeface="Roboto Slab"/>
            </a:endParaRPr>
          </a:p>
        </p:txBody>
      </p:sp>
      <p:sp>
        <p:nvSpPr>
          <p:cNvPr id="10" name="Rectangle 9"/>
          <p:cNvSpPr/>
          <p:nvPr/>
        </p:nvSpPr>
        <p:spPr>
          <a:xfrm>
            <a:off x="4801255" y="6361691"/>
            <a:ext cx="1412566" cy="307777"/>
          </a:xfrm>
          <a:prstGeom prst="rect">
            <a:avLst/>
          </a:prstGeom>
        </p:spPr>
        <p:txBody>
          <a:bodyPr wrap="none">
            <a:spAutoFit/>
          </a:bodyPr>
          <a:lstStyle/>
          <a:p>
            <a:pPr algn="just"/>
            <a:r>
              <a:rPr lang="ar-IQ" sz="1400" dirty="0">
                <a:solidFill>
                  <a:srgbClr val="1E1E1E"/>
                </a:solidFill>
                <a:latin typeface="Roboto Slab"/>
              </a:rPr>
              <a:t>مقياس الجرعة الجيبي</a:t>
            </a:r>
            <a:endParaRPr lang="ar-IQ" sz="1400" i="0" dirty="0">
              <a:solidFill>
                <a:srgbClr val="1E1E1E"/>
              </a:solidFill>
              <a:effectLst/>
              <a:latin typeface="Roboto Slab"/>
            </a:endParaRPr>
          </a:p>
        </p:txBody>
      </p:sp>
      <p:sp>
        <p:nvSpPr>
          <p:cNvPr id="11" name="Rectangle 10"/>
          <p:cNvSpPr/>
          <p:nvPr/>
        </p:nvSpPr>
        <p:spPr>
          <a:xfrm>
            <a:off x="6524806" y="3801156"/>
            <a:ext cx="2130711" cy="307777"/>
          </a:xfrm>
          <a:prstGeom prst="rect">
            <a:avLst/>
          </a:prstGeom>
        </p:spPr>
        <p:txBody>
          <a:bodyPr wrap="none">
            <a:spAutoFit/>
          </a:bodyPr>
          <a:lstStyle/>
          <a:p>
            <a:pPr algn="just"/>
            <a:r>
              <a:rPr lang="ar-IQ" sz="1400" dirty="0">
                <a:solidFill>
                  <a:srgbClr val="1E1E1E"/>
                </a:solidFill>
                <a:latin typeface="Roboto Slab"/>
              </a:rPr>
              <a:t>مقاييس الجرعات اللمعان الحراري</a:t>
            </a:r>
            <a:endParaRPr lang="ar-IQ" sz="1400" i="0" dirty="0">
              <a:solidFill>
                <a:srgbClr val="1E1E1E"/>
              </a:solidFill>
              <a:effectLst/>
              <a:latin typeface="Roboto Slab"/>
            </a:endParaRPr>
          </a:p>
        </p:txBody>
      </p:sp>
      <p:sp>
        <p:nvSpPr>
          <p:cNvPr id="12" name="Rectangle 11"/>
          <p:cNvSpPr/>
          <p:nvPr/>
        </p:nvSpPr>
        <p:spPr>
          <a:xfrm>
            <a:off x="5476068" y="529127"/>
            <a:ext cx="1701107" cy="307777"/>
          </a:xfrm>
          <a:prstGeom prst="rect">
            <a:avLst/>
          </a:prstGeom>
        </p:spPr>
        <p:txBody>
          <a:bodyPr wrap="none">
            <a:spAutoFit/>
          </a:bodyPr>
          <a:lstStyle/>
          <a:p>
            <a:pPr algn="r"/>
            <a:r>
              <a:rPr lang="ar-IQ" sz="1400" dirty="0">
                <a:solidFill>
                  <a:srgbClr val="000000"/>
                </a:solidFill>
                <a:latin typeface="Arial" panose="020B0604020202020204" pitchFamily="34" charset="0"/>
              </a:rPr>
              <a:t>مقياس الجرعات الإشعاعية</a:t>
            </a:r>
            <a:endParaRPr lang="ar-IQ" sz="1400" b="0" i="0" dirty="0">
              <a:solidFill>
                <a:srgbClr val="000000"/>
              </a:solidFill>
              <a:effectLst/>
              <a:latin typeface="Arial" panose="020B0604020202020204" pitchFamily="34" charset="0"/>
            </a:endParaRPr>
          </a:p>
        </p:txBody>
      </p:sp>
      <p:sp>
        <p:nvSpPr>
          <p:cNvPr id="13" name="Rectangle 12"/>
          <p:cNvSpPr/>
          <p:nvPr/>
        </p:nvSpPr>
        <p:spPr>
          <a:xfrm>
            <a:off x="7499300" y="5478433"/>
            <a:ext cx="1851789" cy="307777"/>
          </a:xfrm>
          <a:prstGeom prst="rect">
            <a:avLst/>
          </a:prstGeom>
        </p:spPr>
        <p:txBody>
          <a:bodyPr wrap="none">
            <a:spAutoFit/>
          </a:bodyPr>
          <a:lstStyle/>
          <a:p>
            <a:r>
              <a:rPr lang="ar-IQ" sz="1400" dirty="0">
                <a:solidFill>
                  <a:srgbClr val="5F6368"/>
                </a:solidFill>
                <a:latin typeface="arial" panose="020B0604020202020204" pitchFamily="34" charset="0"/>
              </a:rPr>
              <a:t>مقياس اللمعان المحفز بصريًا</a:t>
            </a:r>
            <a:endParaRPr lang="ar-IQ" sz="1400" dirty="0"/>
          </a:p>
        </p:txBody>
      </p:sp>
      <p:sp>
        <p:nvSpPr>
          <p:cNvPr id="16" name="Rectangle 15"/>
          <p:cNvSpPr/>
          <p:nvPr/>
        </p:nvSpPr>
        <p:spPr>
          <a:xfrm>
            <a:off x="3642944" y="2646425"/>
            <a:ext cx="1366080" cy="276999"/>
          </a:xfrm>
          <a:prstGeom prst="rect">
            <a:avLst/>
          </a:prstGeom>
        </p:spPr>
        <p:txBody>
          <a:bodyPr wrap="none">
            <a:spAutoFit/>
          </a:bodyPr>
          <a:lstStyle/>
          <a:p>
            <a:pPr algn="just"/>
            <a:r>
              <a:rPr lang="ar-IQ" sz="1200" dirty="0">
                <a:solidFill>
                  <a:srgbClr val="1E1E1E"/>
                </a:solidFill>
                <a:latin typeface="Roboto Slab"/>
              </a:rPr>
              <a:t>الحامل ذو الفيلم الحساس</a:t>
            </a:r>
            <a:endParaRPr lang="ar-IQ" sz="1200" i="0" dirty="0">
              <a:solidFill>
                <a:srgbClr val="1E1E1E"/>
              </a:solidFill>
              <a:effectLst/>
              <a:latin typeface="Roboto Slab"/>
            </a:endParaRPr>
          </a:p>
        </p:txBody>
      </p:sp>
      <p:sp>
        <p:nvSpPr>
          <p:cNvPr id="17" name="Rectangle 16"/>
          <p:cNvSpPr/>
          <p:nvPr/>
        </p:nvSpPr>
        <p:spPr>
          <a:xfrm>
            <a:off x="458144" y="1282249"/>
            <a:ext cx="8834042" cy="646331"/>
          </a:xfrm>
          <a:prstGeom prst="rect">
            <a:avLst/>
          </a:prstGeom>
        </p:spPr>
        <p:txBody>
          <a:bodyPr wrap="square">
            <a:spAutoFit/>
          </a:bodyPr>
          <a:lstStyle/>
          <a:p>
            <a:pPr lvl="0" algn="justLow"/>
            <a:r>
              <a:rPr lang="en-US" b="1" dirty="0">
                <a:solidFill>
                  <a:srgbClr val="000099"/>
                </a:solidFill>
                <a:latin typeface="Times New Roman" panose="02020603050405020304" pitchFamily="18" charset="0"/>
              </a:rPr>
              <a:t>A radiation </a:t>
            </a:r>
            <a:r>
              <a:rPr lang="en-US" b="1" dirty="0" smtClean="0">
                <a:solidFill>
                  <a:srgbClr val="000099"/>
                </a:solidFill>
                <a:latin typeface="Times New Roman" panose="02020603050405020304" pitchFamily="18" charset="0"/>
              </a:rPr>
              <a:t>dosimeter </a:t>
            </a:r>
            <a:r>
              <a:rPr lang="en-US" dirty="0">
                <a:solidFill>
                  <a:prstClr val="black"/>
                </a:solidFill>
                <a:latin typeface="Times New Roman" panose="02020603050405020304" pitchFamily="18" charset="0"/>
              </a:rPr>
              <a:t>: It is a device that measures does absorption of external ionizing radiation. </a:t>
            </a:r>
          </a:p>
        </p:txBody>
      </p:sp>
      <p:sp>
        <p:nvSpPr>
          <p:cNvPr id="18" name="Rectangle 17"/>
          <p:cNvSpPr/>
          <p:nvPr/>
        </p:nvSpPr>
        <p:spPr>
          <a:xfrm>
            <a:off x="581568" y="2019275"/>
            <a:ext cx="7488832" cy="369332"/>
          </a:xfrm>
          <a:prstGeom prst="rect">
            <a:avLst/>
          </a:prstGeom>
        </p:spPr>
        <p:txBody>
          <a:bodyPr wrap="square">
            <a:spAutoFit/>
          </a:bodyPr>
          <a:lstStyle/>
          <a:p>
            <a:pPr lvl="0" algn="justLow"/>
            <a:r>
              <a:rPr lang="en-US" dirty="0">
                <a:solidFill>
                  <a:prstClr val="black"/>
                </a:solidFill>
                <a:latin typeface="Times New Roman" panose="02020603050405020304" pitchFamily="18" charset="0"/>
              </a:rPr>
              <a:t>There are four major types of monitoring devices in use today are ;</a:t>
            </a:r>
          </a:p>
        </p:txBody>
      </p:sp>
      <p:sp>
        <p:nvSpPr>
          <p:cNvPr id="19" name="Rectangle 18"/>
          <p:cNvSpPr/>
          <p:nvPr/>
        </p:nvSpPr>
        <p:spPr>
          <a:xfrm>
            <a:off x="4780658" y="1116949"/>
            <a:ext cx="4841599" cy="307777"/>
          </a:xfrm>
          <a:prstGeom prst="rect">
            <a:avLst/>
          </a:prstGeom>
        </p:spPr>
        <p:txBody>
          <a:bodyPr wrap="square">
            <a:spAutoFit/>
          </a:bodyPr>
          <a:lstStyle/>
          <a:p>
            <a:r>
              <a:rPr lang="ar-IQ" sz="1400" dirty="0"/>
              <a:t>هو الجهاز الذي يقيس امتصاص الإشعاع المؤين الخارجي</a:t>
            </a:r>
          </a:p>
        </p:txBody>
      </p:sp>
    </p:spTree>
    <p:extLst>
      <p:ext uri="{BB962C8B-B14F-4D97-AF65-F5344CB8AC3E}">
        <p14:creationId xmlns:p14="http://schemas.microsoft.com/office/powerpoint/2010/main" val="226185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nodePh="1">
                                  <p:stCondLst>
                                    <p:cond delay="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3" grpId="0"/>
      <p:bldP spid="16"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88504" y="642099"/>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63082" y="2265457"/>
            <a:ext cx="7675324" cy="3939540"/>
          </a:xfrm>
          <a:prstGeom prst="rect">
            <a:avLst/>
          </a:prstGeom>
        </p:spPr>
        <p:txBody>
          <a:bodyPr wrap="square">
            <a:spAutoFit/>
          </a:bodyPr>
          <a:lstStyle/>
          <a:p>
            <a:pPr algn="justLow">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1)  </a:t>
            </a:r>
            <a:r>
              <a:rPr lang="en-US" dirty="0">
                <a:latin typeface="Times New Roman" panose="02020603050405020304" pitchFamily="18" charset="0"/>
                <a:ea typeface="Calibri" panose="020F0502020204030204" pitchFamily="34" charset="0"/>
                <a:cs typeface="Arial" panose="020B0604020202020204" pitchFamily="34" charset="0"/>
              </a:rPr>
              <a:t>It is used as a personnel monitor device </a:t>
            </a:r>
            <a:r>
              <a:rPr lang="en-US" b="1" dirty="0">
                <a:latin typeface="Times New Roman" panose="02020603050405020304" pitchFamily="18" charset="0"/>
                <a:ea typeface="Calibri" panose="020F0502020204030204" pitchFamily="34" charset="0"/>
                <a:cs typeface="Arial" panose="020B0604020202020204" pitchFamily="34" charset="0"/>
              </a:rPr>
              <a:t>for X- and gamma radiation and charged particles</a:t>
            </a:r>
            <a:endParaRPr lang="en-US" b="1" dirty="0">
              <a:latin typeface="Calibri" panose="020F0502020204030204" pitchFamily="34" charset="0"/>
              <a:ea typeface="Calibri" panose="020F0502020204030204" pitchFamily="34" charset="0"/>
              <a:cs typeface="Arial" panose="020B0604020202020204" pitchFamily="34" charset="0"/>
            </a:endParaRPr>
          </a:p>
          <a:p>
            <a:pPr algn="justLow">
              <a:spcAft>
                <a:spcPts val="800"/>
              </a:spcAft>
            </a:pPr>
            <a:r>
              <a:rPr lang="ar-IQ" sz="100" dirty="0">
                <a:latin typeface="Calibri" panose="020F0502020204030204" pitchFamily="34" charset="0"/>
                <a:ea typeface="Calibri" panose="020F0502020204030204" pitchFamily="34" charset="0"/>
                <a:cs typeface="Times New Roman" panose="02020603050405020304" pitchFamily="18" charset="0"/>
              </a:rPr>
              <a:t> </a:t>
            </a:r>
            <a:endParaRPr lang="en-US" sz="100" dirty="0">
              <a:latin typeface="Calibri" panose="020F0502020204030204" pitchFamily="34" charset="0"/>
              <a:ea typeface="Calibri" panose="020F0502020204030204" pitchFamily="34" charset="0"/>
              <a:cs typeface="Times New Roman" panose="02020603050405020304" pitchFamily="18" charset="0"/>
            </a:endParaRPr>
          </a:p>
          <a:p>
            <a:pPr algn="justLow">
              <a:spcAft>
                <a:spcPts val="800"/>
              </a:spcAft>
            </a:pPr>
            <a:endParaRPr lang="en-US" sz="100" dirty="0">
              <a:latin typeface="Calibri" panose="020F0502020204030204" pitchFamily="34" charset="0"/>
              <a:ea typeface="Calibri" panose="020F0502020204030204" pitchFamily="34" charset="0"/>
              <a:cs typeface="Arial" panose="020B0604020202020204" pitchFamily="34" charset="0"/>
            </a:endParaRPr>
          </a:p>
          <a:p>
            <a:pPr algn="justLow">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2)  </a:t>
            </a:r>
            <a:r>
              <a:rPr lang="en-US" dirty="0">
                <a:latin typeface="Times New Roman" panose="02020603050405020304" pitchFamily="18" charset="0"/>
                <a:ea typeface="Calibri" panose="020F0502020204030204" pitchFamily="34" charset="0"/>
                <a:cs typeface="Arial" panose="020B0604020202020204" pitchFamily="34" charset="0"/>
              </a:rPr>
              <a:t>It consists of </a:t>
            </a:r>
            <a:r>
              <a:rPr lang="en-US" b="1" dirty="0" err="1">
                <a:latin typeface="Times New Roman" panose="02020603050405020304" pitchFamily="18" charset="0"/>
                <a:ea typeface="Calibri" panose="020F0502020204030204" pitchFamily="34" charset="0"/>
                <a:cs typeface="Arial" panose="020B0604020202020204" pitchFamily="34" charset="0"/>
              </a:rPr>
              <a:t>i</a:t>
            </a:r>
            <a:r>
              <a:rPr lang="en-US" b="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photographic film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b="1" dirty="0">
                <a:latin typeface="Times New Roman" panose="02020603050405020304" pitchFamily="18" charset="0"/>
                <a:ea typeface="Calibri" panose="020F0502020204030204" pitchFamily="34" charset="0"/>
                <a:cs typeface="Arial" panose="020B0604020202020204" pitchFamily="34" charset="0"/>
              </a:rPr>
              <a:t>ii)</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film holder</a:t>
            </a:r>
            <a:endParaRPr lang="en-US" dirty="0">
              <a:latin typeface="Calibri" panose="020F0502020204030204" pitchFamily="34" charset="0"/>
              <a:ea typeface="Calibri" panose="020F0502020204030204" pitchFamily="34" charset="0"/>
              <a:cs typeface="Arial" panose="020B0604020202020204" pitchFamily="34" charset="0"/>
            </a:endParaRPr>
          </a:p>
          <a:p>
            <a:pPr algn="justLow">
              <a:spcAft>
                <a:spcPts val="800"/>
              </a:spcAft>
            </a:pPr>
            <a:endParaRPr lang="en-US" sz="100" dirty="0">
              <a:latin typeface="Calibri" panose="020F0502020204030204" pitchFamily="34" charset="0"/>
              <a:ea typeface="Calibri" panose="020F0502020204030204" pitchFamily="34" charset="0"/>
              <a:cs typeface="Arial" panose="020B0604020202020204" pitchFamily="34" charset="0"/>
            </a:endParaRPr>
          </a:p>
          <a:p>
            <a:pPr algn="justLow">
              <a:spcAft>
                <a:spcPts val="800"/>
              </a:spcAft>
            </a:pPr>
            <a:endParaRPr lang="en-US" sz="100" dirty="0">
              <a:latin typeface="Calibri" panose="020F0502020204030204" pitchFamily="34" charset="0"/>
              <a:ea typeface="Calibri" panose="020F0502020204030204" pitchFamily="34" charset="0"/>
              <a:cs typeface="Arial" panose="020B0604020202020204" pitchFamily="34" charset="0"/>
            </a:endParaRPr>
          </a:p>
          <a:p>
            <a:pPr algn="justLow">
              <a:spcAft>
                <a:spcPts val="800"/>
              </a:spcAft>
            </a:pPr>
            <a:r>
              <a:rPr lang="en-US" b="1" dirty="0">
                <a:latin typeface="Calibri" panose="020F0502020204030204" pitchFamily="34" charset="0"/>
                <a:ea typeface="Calibri" panose="020F0502020204030204" pitchFamily="34" charset="0"/>
                <a:cs typeface="+mj-cs"/>
              </a:rPr>
              <a:t>3)  </a:t>
            </a:r>
            <a:r>
              <a:rPr lang="en-US" dirty="0">
                <a:latin typeface="Times New Roman" panose="02020603050405020304" pitchFamily="18" charset="0"/>
                <a:ea typeface="Calibri" panose="020F0502020204030204" pitchFamily="34" charset="0"/>
                <a:cs typeface="Arial" panose="020B0604020202020204" pitchFamily="34" charset="0"/>
              </a:rPr>
              <a:t>The film holder contains </a:t>
            </a:r>
            <a:r>
              <a:rPr lang="en-US" b="1" dirty="0">
                <a:latin typeface="Times New Roman" panose="02020603050405020304" pitchFamily="18" charset="0"/>
                <a:ea typeface="Calibri" panose="020F0502020204030204" pitchFamily="34" charset="0"/>
                <a:cs typeface="Arial" panose="020B0604020202020204" pitchFamily="34" charset="0"/>
              </a:rPr>
              <a:t>various filters </a:t>
            </a:r>
            <a:r>
              <a:rPr lang="en-US" dirty="0">
                <a:latin typeface="Times New Roman" panose="02020603050405020304" pitchFamily="18" charset="0"/>
                <a:ea typeface="Calibri" panose="020F0502020204030204" pitchFamily="34" charset="0"/>
                <a:cs typeface="Arial" panose="020B0604020202020204" pitchFamily="34" charset="0"/>
              </a:rPr>
              <a:t>(e.g. lead, tin, aluminum, plastic).</a:t>
            </a:r>
            <a:endParaRPr lang="en-US" dirty="0">
              <a:latin typeface="Calibri" panose="020F0502020204030204" pitchFamily="34" charset="0"/>
              <a:ea typeface="Calibri" panose="020F0502020204030204" pitchFamily="34" charset="0"/>
              <a:cs typeface="Arial" panose="020B0604020202020204" pitchFamily="34" charset="0"/>
            </a:endParaRPr>
          </a:p>
          <a:p>
            <a:pPr marL="285750" indent="-285750" algn="justLow">
              <a:spcAft>
                <a:spcPts val="800"/>
              </a:spcAft>
              <a:buFont typeface="Wingdings" panose="05000000000000000000" pitchFamily="2" charset="2"/>
              <a:buChar char="§"/>
            </a:pPr>
            <a:endParaRPr lang="en-US" sz="100" dirty="0">
              <a:latin typeface="Calibri" panose="020F0502020204030204" pitchFamily="34" charset="0"/>
              <a:ea typeface="Calibri" panose="020F0502020204030204" pitchFamily="34" charset="0"/>
              <a:cs typeface="Arial" panose="020B0604020202020204" pitchFamily="34" charset="0"/>
            </a:endParaRPr>
          </a:p>
          <a:p>
            <a:pPr marL="285750" indent="-285750" algn="justLow">
              <a:spcAft>
                <a:spcPts val="800"/>
              </a:spcAft>
              <a:buFont typeface="Wingdings" panose="05000000000000000000" pitchFamily="2" charset="2"/>
              <a:buChar char="§"/>
            </a:pPr>
            <a:endParaRPr lang="en-US" sz="100" dirty="0">
              <a:latin typeface="Calibri" panose="020F0502020204030204" pitchFamily="34" charset="0"/>
              <a:ea typeface="Calibri" panose="020F0502020204030204" pitchFamily="34" charset="0"/>
              <a:cs typeface="Arial" panose="020B0604020202020204" pitchFamily="34" charset="0"/>
            </a:endParaRPr>
          </a:p>
          <a:p>
            <a:pPr algn="justLow">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4)  </a:t>
            </a:r>
            <a:r>
              <a:rPr lang="en-US" dirty="0">
                <a:latin typeface="Times New Roman" panose="02020603050405020304" pitchFamily="18" charset="0"/>
                <a:ea typeface="Calibri" panose="020F0502020204030204" pitchFamily="34" charset="0"/>
                <a:cs typeface="Arial" panose="020B0604020202020204" pitchFamily="34" charset="0"/>
              </a:rPr>
              <a:t>Radiation passing through </a:t>
            </a:r>
            <a:r>
              <a:rPr lang="en-US" b="1" dirty="0">
                <a:latin typeface="Times New Roman" panose="02020603050405020304" pitchFamily="18" charset="0"/>
                <a:ea typeface="Calibri" panose="020F0502020204030204" pitchFamily="34" charset="0"/>
                <a:cs typeface="Arial" panose="020B0604020202020204" pitchFamily="34" charset="0"/>
              </a:rPr>
              <a:t>the filters will produce a density distribution on the film</a:t>
            </a:r>
            <a:r>
              <a:rPr lang="en-US" dirty="0">
                <a:latin typeface="Times New Roman" panose="02020603050405020304" pitchFamily="18" charset="0"/>
                <a:ea typeface="Calibri" panose="020F0502020204030204" pitchFamily="34" charset="0"/>
                <a:cs typeface="Arial" panose="020B0604020202020204" pitchFamily="34" charset="0"/>
              </a:rPr>
              <a:t> from which the energy range and type of the radiation can be </a:t>
            </a:r>
            <a:r>
              <a:rPr lang="en-US" dirty="0" smtClean="0">
                <a:latin typeface="Times New Roman" panose="02020603050405020304" pitchFamily="18" charset="0"/>
                <a:ea typeface="Calibri" panose="020F0502020204030204" pitchFamily="34" charset="0"/>
                <a:cs typeface="Arial" panose="020B0604020202020204" pitchFamily="34" charset="0"/>
              </a:rPr>
              <a:t>determined.</a:t>
            </a:r>
            <a:r>
              <a:rPr lang="ar-IQ" dirty="0" smtClean="0">
                <a:latin typeface="Times New Roman" panose="02020603050405020304" pitchFamily="18" charset="0"/>
                <a:ea typeface="Calibri" panose="020F0502020204030204" pitchFamily="34" charset="0"/>
                <a:cs typeface="Arial" panose="020B0604020202020204" pitchFamily="34" charset="0"/>
              </a:rPr>
              <a:t>مدى الطاقة , نوع الاشعاع) </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Low">
              <a:spcAft>
                <a:spcPts val="800"/>
              </a:spcAft>
            </a:pPr>
            <a:endParaRPr lang="en-US" sz="100" dirty="0">
              <a:latin typeface="Calibri" panose="020F0502020204030204" pitchFamily="34" charset="0"/>
              <a:ea typeface="Calibri" panose="020F0502020204030204" pitchFamily="34" charset="0"/>
              <a:cs typeface="Arial" panose="020B0604020202020204" pitchFamily="34" charset="0"/>
            </a:endParaRPr>
          </a:p>
          <a:p>
            <a:pPr algn="justLow">
              <a:spcAft>
                <a:spcPts val="800"/>
              </a:spcAft>
            </a:pPr>
            <a:endParaRPr lang="en-US" sz="100" dirty="0">
              <a:latin typeface="Calibri" panose="020F0502020204030204" pitchFamily="34" charset="0"/>
              <a:ea typeface="Calibri" panose="020F0502020204030204" pitchFamily="34" charset="0"/>
              <a:cs typeface="Arial" panose="020B0604020202020204" pitchFamily="34" charset="0"/>
            </a:endParaRPr>
          </a:p>
          <a:p>
            <a:pPr algn="justLow">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5) </a:t>
            </a:r>
            <a:r>
              <a:rPr lang="en-US" dirty="0">
                <a:latin typeface="Times New Roman" panose="02020603050405020304" pitchFamily="18" charset="0"/>
                <a:ea typeface="Calibri" panose="020F0502020204030204" pitchFamily="34" charset="0"/>
                <a:cs typeface="Arial" panose="020B0604020202020204" pitchFamily="34" charset="0"/>
              </a:rPr>
              <a:t>The effect of radiation exposure is a </a:t>
            </a:r>
            <a:r>
              <a:rPr lang="en-US" b="1" dirty="0">
                <a:latin typeface="Times New Roman" panose="02020603050405020304" pitchFamily="18" charset="0"/>
                <a:ea typeface="Calibri" panose="020F0502020204030204" pitchFamily="34" charset="0"/>
                <a:cs typeface="Arial" panose="020B0604020202020204" pitchFamily="34" charset="0"/>
              </a:rPr>
              <a:t>darkening of the film</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b="1" dirty="0">
                <a:latin typeface="Times New Roman" panose="02020603050405020304" pitchFamily="18" charset="0"/>
                <a:ea typeface="Calibri" panose="020F0502020204030204" pitchFamily="34" charset="0"/>
                <a:cs typeface="Arial" panose="020B0604020202020204" pitchFamily="34" charset="0"/>
              </a:rPr>
              <a:t>the amount of darkening </a:t>
            </a:r>
            <a:r>
              <a:rPr lang="en-US" dirty="0">
                <a:latin typeface="Times New Roman" panose="02020603050405020304" pitchFamily="18" charset="0"/>
                <a:ea typeface="Calibri" panose="020F0502020204030204" pitchFamily="34" charset="0"/>
                <a:cs typeface="Arial" panose="020B0604020202020204" pitchFamily="34" charset="0"/>
              </a:rPr>
              <a:t>is proportional to the dose absorbed by the film.</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1208584" y="1497299"/>
            <a:ext cx="4002058" cy="388696"/>
          </a:xfrm>
          <a:prstGeom prst="rect">
            <a:avLst/>
          </a:prstGeom>
        </p:spPr>
        <p:txBody>
          <a:bodyPr wrap="none">
            <a:spAutoFit/>
          </a:bodyPr>
          <a:lstStyle/>
          <a:p>
            <a:pPr>
              <a:lnSpc>
                <a:spcPct val="107000"/>
              </a:lnSpc>
              <a:spcAft>
                <a:spcPts val="800"/>
              </a:spcAft>
            </a:pPr>
            <a:r>
              <a:rPr lang="en-US" b="1" dirty="0">
                <a:solidFill>
                  <a:srgbClr val="000099"/>
                </a:solidFill>
                <a:latin typeface="Times New Roman" panose="02020603050405020304" pitchFamily="18" charset="0"/>
                <a:ea typeface="Calibri" panose="020F0502020204030204" pitchFamily="34" charset="0"/>
                <a:cs typeface="Arial" panose="020B0604020202020204" pitchFamily="34" charset="0"/>
              </a:rPr>
              <a:t> Film badge </a:t>
            </a:r>
            <a:r>
              <a:rPr lang="en-US" b="1" dirty="0" smtClean="0">
                <a:solidFill>
                  <a:srgbClr val="000099"/>
                </a:solidFill>
                <a:latin typeface="Times New Roman" panose="02020603050405020304" pitchFamily="18" charset="0"/>
                <a:ea typeface="Calibri" panose="020F0502020204030204" pitchFamily="34" charset="0"/>
                <a:cs typeface="Arial" panose="020B0604020202020204" pitchFamily="34" charset="0"/>
              </a:rPr>
              <a:t>features </a:t>
            </a:r>
            <a:r>
              <a:rPr lang="ar-IQ" b="1" dirty="0" smtClean="0">
                <a:solidFill>
                  <a:srgbClr val="000099"/>
                </a:solidFill>
                <a:latin typeface="Times New Roman" panose="02020603050405020304" pitchFamily="18" charset="0"/>
                <a:ea typeface="Calibri" panose="020F0502020204030204" pitchFamily="34" charset="0"/>
                <a:cs typeface="Arial" panose="020B0604020202020204" pitchFamily="34" charset="0"/>
              </a:rPr>
              <a:t>مميزات اشارة الفلم     </a:t>
            </a:r>
            <a:endParaRPr lang="en-US" b="1" dirty="0">
              <a:solidFill>
                <a:srgbClr val="000099"/>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2"/>
          <a:stretch>
            <a:fillRect/>
          </a:stretch>
        </p:blipFill>
        <p:spPr>
          <a:xfrm>
            <a:off x="8138406" y="2500687"/>
            <a:ext cx="1599303" cy="1266887"/>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3"/>
          <a:stretch>
            <a:fillRect/>
          </a:stretch>
        </p:blipFill>
        <p:spPr>
          <a:xfrm>
            <a:off x="8138406" y="1150787"/>
            <a:ext cx="1584441" cy="1290978"/>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122389" y="993566"/>
            <a:ext cx="3168353" cy="458074"/>
          </a:xfrm>
          <a:prstGeom prst="rect">
            <a:avLst/>
          </a:prstGeom>
        </p:spPr>
        <p:txBody>
          <a:bodyPr wrap="square">
            <a:spAutoFit/>
          </a:bodyPr>
          <a:lstStyle/>
          <a:p>
            <a:pPr lvl="0" algn="justLow">
              <a:lnSpc>
                <a:spcPct val="150000"/>
              </a:lnSpc>
            </a:pPr>
            <a:r>
              <a:rPr lang="en-US" b="1" u="sng" dirty="0">
                <a:solidFill>
                  <a:srgbClr val="000099"/>
                </a:solidFill>
                <a:latin typeface="Times New Roman" panose="02020603050405020304" pitchFamily="18" charset="0"/>
              </a:rPr>
              <a:t>One    :     </a:t>
            </a:r>
            <a:r>
              <a:rPr lang="en-US" b="1" dirty="0">
                <a:solidFill>
                  <a:srgbClr val="000099"/>
                </a:solidFill>
                <a:latin typeface="Times New Roman" panose="02020603050405020304" pitchFamily="18" charset="0"/>
              </a:rPr>
              <a:t>   Film badge</a:t>
            </a:r>
          </a:p>
        </p:txBody>
      </p:sp>
      <p:sp>
        <p:nvSpPr>
          <p:cNvPr id="17" name="Rectangle 16"/>
          <p:cNvSpPr/>
          <p:nvPr/>
        </p:nvSpPr>
        <p:spPr>
          <a:xfrm>
            <a:off x="181531" y="116632"/>
            <a:ext cx="4683179" cy="369332"/>
          </a:xfrm>
          <a:prstGeom prst="rect">
            <a:avLst/>
          </a:prstGeom>
          <a:ln>
            <a:noFill/>
          </a:ln>
        </p:spPr>
        <p:txBody>
          <a:bodyPr wrap="square">
            <a:spAutoFit/>
          </a:bodyPr>
          <a:lstStyle/>
          <a:p>
            <a:pPr lvl="0"/>
            <a:r>
              <a:rPr lang="en-US" b="1" dirty="0">
                <a:solidFill>
                  <a:srgbClr val="000099"/>
                </a:solidFill>
                <a:latin typeface="Andalus" panose="02020603050405020304" pitchFamily="18" charset="-78"/>
                <a:cs typeface="Andalus" panose="02020603050405020304" pitchFamily="18" charset="-78"/>
              </a:rPr>
              <a:t>   LECTURE  SEVEN  :</a:t>
            </a:r>
            <a:r>
              <a:rPr lang="en-US" dirty="0">
                <a:solidFill>
                  <a:srgbClr val="000099"/>
                </a:solidFill>
                <a:latin typeface="Andalus" panose="02020603050405020304" pitchFamily="18" charset="-78"/>
                <a:cs typeface="Andalus" panose="02020603050405020304" pitchFamily="18" charset="-78"/>
              </a:rPr>
              <a:t>   </a:t>
            </a:r>
            <a:r>
              <a:rPr lang="en-US" b="1" dirty="0" smtClean="0">
                <a:solidFill>
                  <a:srgbClr val="000099"/>
                </a:solidFill>
                <a:latin typeface="Andalus" panose="02020603050405020304" pitchFamily="18" charset="-78"/>
                <a:cs typeface="Andalus" panose="02020603050405020304" pitchFamily="18" charset="-78"/>
              </a:rPr>
              <a:t>Dosimeters </a:t>
            </a:r>
            <a:endParaRPr lang="ar-IQ" b="1" dirty="0">
              <a:solidFill>
                <a:srgbClr val="000099"/>
              </a:solidFill>
              <a:latin typeface="Andalus" panose="02020603050405020304" pitchFamily="18" charset="-78"/>
              <a:cs typeface="Andalus" panose="02020603050405020304" pitchFamily="18" charset="-78"/>
            </a:endParaRPr>
          </a:p>
        </p:txBody>
      </p:sp>
      <p:sp>
        <p:nvSpPr>
          <p:cNvPr id="19" name="Rectangle 18"/>
          <p:cNvSpPr/>
          <p:nvPr/>
        </p:nvSpPr>
        <p:spPr>
          <a:xfrm>
            <a:off x="2636567" y="2976833"/>
            <a:ext cx="918841" cy="276999"/>
          </a:xfrm>
          <a:prstGeom prst="rect">
            <a:avLst/>
          </a:prstGeom>
        </p:spPr>
        <p:txBody>
          <a:bodyPr wrap="none">
            <a:spAutoFit/>
          </a:bodyPr>
          <a:lstStyle/>
          <a:p>
            <a:pPr algn="just"/>
            <a:r>
              <a:rPr lang="ar-IQ" sz="1200" dirty="0">
                <a:solidFill>
                  <a:srgbClr val="1E1E1E"/>
                </a:solidFill>
                <a:latin typeface="Roboto Slab"/>
              </a:rPr>
              <a:t>فيلم فوتوغرافي</a:t>
            </a:r>
            <a:endParaRPr lang="ar-IQ" sz="1200" i="0" dirty="0">
              <a:solidFill>
                <a:srgbClr val="1E1E1E"/>
              </a:solidFill>
              <a:effectLst/>
              <a:latin typeface="Roboto Slab"/>
            </a:endParaRPr>
          </a:p>
        </p:txBody>
      </p:sp>
      <p:sp>
        <p:nvSpPr>
          <p:cNvPr id="7" name="Rectangle 6"/>
          <p:cNvSpPr/>
          <p:nvPr/>
        </p:nvSpPr>
        <p:spPr>
          <a:xfrm>
            <a:off x="4880103" y="2976833"/>
            <a:ext cx="708848" cy="276999"/>
          </a:xfrm>
          <a:prstGeom prst="rect">
            <a:avLst/>
          </a:prstGeom>
        </p:spPr>
        <p:txBody>
          <a:bodyPr wrap="none">
            <a:spAutoFit/>
          </a:bodyPr>
          <a:lstStyle/>
          <a:p>
            <a:r>
              <a:rPr lang="ar-IQ" sz="1200" dirty="0"/>
              <a:t>حامل الفيلم</a:t>
            </a:r>
          </a:p>
        </p:txBody>
      </p:sp>
      <p:sp>
        <p:nvSpPr>
          <p:cNvPr id="9" name="Rectangle 8"/>
          <p:cNvSpPr/>
          <p:nvPr/>
        </p:nvSpPr>
        <p:spPr>
          <a:xfrm>
            <a:off x="7688526" y="6430570"/>
            <a:ext cx="2484199" cy="307777"/>
          </a:xfrm>
          <a:prstGeom prst="rect">
            <a:avLst/>
          </a:prstGeom>
        </p:spPr>
        <p:txBody>
          <a:bodyPr wrap="square">
            <a:spAutoFit/>
          </a:bodyPr>
          <a:lstStyle/>
          <a:p>
            <a:r>
              <a:rPr lang="en-US" sz="1400" b="1" dirty="0">
                <a:solidFill>
                  <a:srgbClr val="0070C0"/>
                </a:solidFill>
                <a:latin typeface="Segoe Print" panose="02000600000000000000" pitchFamily="2" charset="0"/>
              </a:rPr>
              <a:t>Film badge dosimeter</a:t>
            </a:r>
            <a:endParaRPr lang="ar-IQ" sz="1400" dirty="0">
              <a:solidFill>
                <a:srgbClr val="0070C0"/>
              </a:solidFill>
              <a:latin typeface="Segoe Print" panose="02000600000000000000" pitchFamily="2" charset="0"/>
            </a:endParaRPr>
          </a:p>
        </p:txBody>
      </p:sp>
      <p:sp>
        <p:nvSpPr>
          <p:cNvPr id="5" name="Rectangle 4"/>
          <p:cNvSpPr/>
          <p:nvPr/>
        </p:nvSpPr>
        <p:spPr>
          <a:xfrm>
            <a:off x="2557092" y="2052722"/>
            <a:ext cx="5709776" cy="307777"/>
          </a:xfrm>
          <a:prstGeom prst="rect">
            <a:avLst/>
          </a:prstGeom>
        </p:spPr>
        <p:txBody>
          <a:bodyPr wrap="square">
            <a:spAutoFit/>
          </a:bodyPr>
          <a:lstStyle/>
          <a:p>
            <a:r>
              <a:rPr lang="ar-IQ" sz="1400" dirty="0"/>
              <a:t>يتم استخدامه كجهاز مراقبة شخصي للاشعة السينية وإشعاع غاما والجزيئات المشحونة</a:t>
            </a:r>
          </a:p>
        </p:txBody>
      </p:sp>
      <p:pic>
        <p:nvPicPr>
          <p:cNvPr id="1026" name="Picture 2" descr="Film badge dosimeter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8406" y="3846449"/>
            <a:ext cx="1650405" cy="154388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8820446" y="5450292"/>
            <a:ext cx="1085554" cy="307777"/>
          </a:xfrm>
          <a:prstGeom prst="rect">
            <a:avLst/>
          </a:prstGeom>
        </p:spPr>
        <p:txBody>
          <a:bodyPr wrap="none">
            <a:spAutoFit/>
          </a:bodyPr>
          <a:lstStyle/>
          <a:p>
            <a:pPr lvl="0" algn="justLow">
              <a:spcAft>
                <a:spcPts val="800"/>
              </a:spcAft>
            </a:pPr>
            <a:r>
              <a:rPr lang="en-US" sz="1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Film holder</a:t>
            </a:r>
            <a:endParaRPr lang="en-US" sz="14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cxnSp>
        <p:nvCxnSpPr>
          <p:cNvPr id="21" name="Straight Arrow Connector 20"/>
          <p:cNvCxnSpPr/>
          <p:nvPr/>
        </p:nvCxnSpPr>
        <p:spPr>
          <a:xfrm flipV="1">
            <a:off x="9429416" y="5072346"/>
            <a:ext cx="16989" cy="444886"/>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H="1" flipV="1">
            <a:off x="8608490" y="5338076"/>
            <a:ext cx="88926" cy="42772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4" name="Rectangle 23"/>
          <p:cNvSpPr/>
          <p:nvPr/>
        </p:nvSpPr>
        <p:spPr>
          <a:xfrm>
            <a:off x="8187081" y="5705766"/>
            <a:ext cx="1795540" cy="307777"/>
          </a:xfrm>
          <a:prstGeom prst="rect">
            <a:avLst/>
          </a:prstGeom>
        </p:spPr>
        <p:txBody>
          <a:bodyPr wrap="square">
            <a:spAutoFit/>
          </a:bodyPr>
          <a:lstStyle/>
          <a:p>
            <a:r>
              <a:rPr lang="en-US" sz="1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Photographic film </a:t>
            </a:r>
            <a:endParaRPr lang="ar-IQ" sz="1400" dirty="0">
              <a:solidFill>
                <a:srgbClr val="FF0000"/>
              </a:solidFill>
            </a:endParaRPr>
          </a:p>
        </p:txBody>
      </p:sp>
      <p:sp>
        <p:nvSpPr>
          <p:cNvPr id="26" name="Rectangle 25"/>
          <p:cNvSpPr/>
          <p:nvPr/>
        </p:nvSpPr>
        <p:spPr>
          <a:xfrm>
            <a:off x="4136631" y="4145867"/>
            <a:ext cx="2550698" cy="307777"/>
          </a:xfrm>
          <a:prstGeom prst="rect">
            <a:avLst/>
          </a:prstGeom>
        </p:spPr>
        <p:txBody>
          <a:bodyPr wrap="none">
            <a:spAutoFit/>
          </a:bodyPr>
          <a:lstStyle/>
          <a:p>
            <a:r>
              <a:rPr lang="ar-IQ" sz="1400" dirty="0"/>
              <a:t>ستنتج المرشحات توزيعًا للكثافة على الفيلم</a:t>
            </a:r>
          </a:p>
        </p:txBody>
      </p:sp>
      <p:sp>
        <p:nvSpPr>
          <p:cNvPr id="27" name="Rectangle 26"/>
          <p:cNvSpPr/>
          <p:nvPr/>
        </p:nvSpPr>
        <p:spPr>
          <a:xfrm>
            <a:off x="1833793" y="5266372"/>
            <a:ext cx="6217576" cy="307777"/>
          </a:xfrm>
          <a:prstGeom prst="rect">
            <a:avLst/>
          </a:prstGeom>
        </p:spPr>
        <p:txBody>
          <a:bodyPr wrap="square">
            <a:spAutoFit/>
          </a:bodyPr>
          <a:lstStyle/>
          <a:p>
            <a:r>
              <a:rPr lang="ar-IQ" sz="1400" dirty="0"/>
              <a:t>تأثير التعرض للإشعاع هو تعتيم الفيلم ، وكمية التعتيم تتناسب مع الجرعة التي يمتصها الفيلم</a:t>
            </a:r>
          </a:p>
        </p:txBody>
      </p:sp>
      <p:sp>
        <p:nvSpPr>
          <p:cNvPr id="14" name="Rectangle 13"/>
          <p:cNvSpPr/>
          <p:nvPr/>
        </p:nvSpPr>
        <p:spPr>
          <a:xfrm>
            <a:off x="8282180" y="6007371"/>
            <a:ext cx="1506631" cy="307777"/>
          </a:xfrm>
          <a:prstGeom prst="rect">
            <a:avLst/>
          </a:prstGeom>
        </p:spPr>
        <p:txBody>
          <a:bodyPr wrap="none">
            <a:spAutoFit/>
          </a:bodyPr>
          <a:lstStyle/>
          <a:p>
            <a:r>
              <a:rPr lang="en-US" sz="1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&amp; Various filters </a:t>
            </a:r>
            <a:endParaRPr lang="ar-IQ" sz="1400" dirty="0">
              <a:solidFill>
                <a:srgbClr val="FF0000"/>
              </a:solidFill>
            </a:endParaRPr>
          </a:p>
        </p:txBody>
      </p:sp>
    </p:spTree>
    <p:extLst>
      <p:ext uri="{BB962C8B-B14F-4D97-AF65-F5344CB8AC3E}">
        <p14:creationId xmlns:p14="http://schemas.microsoft.com/office/powerpoint/2010/main" val="142590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anim calcmode="lin" valueType="num">
                                      <p:cBhvr>
                                        <p:cTn id="18" dur="2000" fill="hold"/>
                                        <p:tgtEl>
                                          <p:spTgt spid="19"/>
                                        </p:tgtEl>
                                        <p:attrNameLst>
                                          <p:attrName>ppt_w</p:attrName>
                                        </p:attrNameLst>
                                      </p:cBhvr>
                                      <p:tavLst>
                                        <p:tav tm="0" fmla="#ppt_w*sin(2.5*pi*$)">
                                          <p:val>
                                            <p:fltVal val="0"/>
                                          </p:val>
                                        </p:tav>
                                        <p:tav tm="100000">
                                          <p:val>
                                            <p:fltVal val="1"/>
                                          </p:val>
                                        </p:tav>
                                      </p:tavLst>
                                    </p:anim>
                                    <p:anim calcmode="lin" valueType="num">
                                      <p:cBhvr>
                                        <p:cTn id="19" dur="2000" fill="hold"/>
                                        <p:tgtEl>
                                          <p:spTgt spid="19"/>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2000"/>
                                        <p:tgtEl>
                                          <p:spTgt spid="26"/>
                                        </p:tgtEl>
                                      </p:cBhvr>
                                    </p:animEffect>
                                    <p:anim calcmode="lin" valueType="num">
                                      <p:cBhvr>
                                        <p:cTn id="33" dur="2000" fill="hold"/>
                                        <p:tgtEl>
                                          <p:spTgt spid="26"/>
                                        </p:tgtEl>
                                        <p:attrNameLst>
                                          <p:attrName>ppt_w</p:attrName>
                                        </p:attrNameLst>
                                      </p:cBhvr>
                                      <p:tavLst>
                                        <p:tav tm="0" fmla="#ppt_w*sin(2.5*pi*$)">
                                          <p:val>
                                            <p:fltVal val="0"/>
                                          </p:val>
                                        </p:tav>
                                        <p:tav tm="100000">
                                          <p:val>
                                            <p:fltVal val="1"/>
                                          </p:val>
                                        </p:tav>
                                      </p:tavLst>
                                    </p:anim>
                                    <p:anim calcmode="lin" valueType="num">
                                      <p:cBhvr>
                                        <p:cTn id="34" dur="2000" fill="hold"/>
                                        <p:tgtEl>
                                          <p:spTgt spid="26"/>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anim calcmode="lin" valueType="num">
                                      <p:cBhvr>
                                        <p:cTn id="38" dur="2000" fill="hold"/>
                                        <p:tgtEl>
                                          <p:spTgt spid="27"/>
                                        </p:tgtEl>
                                        <p:attrNameLst>
                                          <p:attrName>ppt_w</p:attrName>
                                        </p:attrNameLst>
                                      </p:cBhvr>
                                      <p:tavLst>
                                        <p:tav tm="0" fmla="#ppt_w*sin(2.5*pi*$)">
                                          <p:val>
                                            <p:fltVal val="0"/>
                                          </p:val>
                                        </p:tav>
                                        <p:tav tm="100000">
                                          <p:val>
                                            <p:fltVal val="1"/>
                                          </p:val>
                                        </p:tav>
                                      </p:tavLst>
                                    </p:anim>
                                    <p:anim calcmode="lin" valueType="num">
                                      <p:cBhvr>
                                        <p:cTn id="39" dur="2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9" grpId="0"/>
      <p:bldP spid="7" grpId="0"/>
      <p:bldP spid="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52644" y="980728"/>
            <a:ext cx="8770399"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52644" y="1277507"/>
            <a:ext cx="5093061" cy="373757"/>
          </a:xfrm>
          <a:prstGeom prst="rect">
            <a:avLst/>
          </a:prstGeom>
        </p:spPr>
        <p:txBody>
          <a:bodyPr wrap="none">
            <a:spAutoFit/>
          </a:bodyPr>
          <a:lstStyle/>
          <a:p>
            <a:pPr>
              <a:lnSpc>
                <a:spcPct val="107000"/>
              </a:lnSpc>
              <a:spcAft>
                <a:spcPts val="800"/>
              </a:spcAft>
            </a:pPr>
            <a:r>
              <a:rPr lang="en-US" b="1" dirty="0">
                <a:solidFill>
                  <a:srgbClr val="000099"/>
                </a:solidFill>
                <a:latin typeface="Times New Roman" panose="02020603050405020304" pitchFamily="18" charset="0"/>
                <a:ea typeface="Calibri" panose="020F0502020204030204" pitchFamily="34" charset="0"/>
                <a:cs typeface="Arial" panose="020B0604020202020204" pitchFamily="34" charset="0"/>
              </a:rPr>
              <a:t> Film badge </a:t>
            </a:r>
            <a:r>
              <a:rPr lang="en-US" b="1" dirty="0" smtClean="0">
                <a:solidFill>
                  <a:srgbClr val="000099"/>
                </a:solidFill>
                <a:latin typeface="Times New Roman" panose="02020603050405020304" pitchFamily="18" charset="0"/>
                <a:ea typeface="Calibri" panose="020F0502020204030204" pitchFamily="34" charset="0"/>
                <a:cs typeface="Arial" panose="020B0604020202020204" pitchFamily="34" charset="0"/>
              </a:rPr>
              <a:t>disadvantages </a:t>
            </a:r>
            <a:r>
              <a:rPr lang="ar-IQ" b="1" dirty="0" smtClean="0">
                <a:solidFill>
                  <a:srgbClr val="000099"/>
                </a:solidFill>
                <a:latin typeface="Times New Roman" panose="02020603050405020304" pitchFamily="18" charset="0"/>
                <a:ea typeface="Calibri" panose="020F0502020204030204" pitchFamily="34" charset="0"/>
                <a:cs typeface="Arial" panose="020B0604020202020204" pitchFamily="34" charset="0"/>
              </a:rPr>
              <a:t>مساوئ اشارة الفلم            </a:t>
            </a:r>
            <a:r>
              <a:rPr lang="en-US" b="1" dirty="0" smtClean="0">
                <a:solidFill>
                  <a:srgbClr val="000099"/>
                </a:solidFill>
                <a:latin typeface="Times New Roman" panose="02020603050405020304" pitchFamily="18" charset="0"/>
                <a:ea typeface="Calibri" panose="020F0502020204030204" pitchFamily="34" charset="0"/>
                <a:cs typeface="Arial" panose="020B0604020202020204" pitchFamily="34" charset="0"/>
              </a:rPr>
              <a:t> </a:t>
            </a:r>
            <a:endParaRPr lang="en-US" b="1" dirty="0">
              <a:solidFill>
                <a:srgbClr val="000099"/>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776536" y="2078791"/>
            <a:ext cx="8280920" cy="3967881"/>
          </a:xfrm>
          <a:prstGeom prst="rect">
            <a:avLst/>
          </a:prstGeom>
        </p:spPr>
        <p:txBody>
          <a:bodyPr wrap="square">
            <a:spAutoFit/>
          </a:bodyPr>
          <a:lstStyle/>
          <a:p>
            <a:pPr algn="justLow">
              <a:lnSpc>
                <a:spcPct val="107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Fogging</a:t>
            </a:r>
            <a:r>
              <a:rPr lang="en-US" dirty="0">
                <a:latin typeface="Times New Roman" panose="02020603050405020304" pitchFamily="18" charset="0"/>
                <a:ea typeface="Calibri" panose="020F0502020204030204" pitchFamily="34" charset="0"/>
                <a:cs typeface="Arial" panose="020B0604020202020204" pitchFamily="34" charset="0"/>
              </a:rPr>
              <a:t> may result from </a:t>
            </a:r>
            <a:r>
              <a:rPr lang="en-US" b="1" dirty="0">
                <a:latin typeface="Times New Roman" panose="02020603050405020304" pitchFamily="18" charset="0"/>
                <a:ea typeface="Calibri" panose="020F0502020204030204" pitchFamily="34" charset="0"/>
                <a:cs typeface="Arial" panose="020B0604020202020204" pitchFamily="34" charset="0"/>
              </a:rPr>
              <a:t>mechanical pressure, high temperatures or exposure to light</a:t>
            </a:r>
            <a:r>
              <a:rPr lang="en-US" dirty="0">
                <a:latin typeface="Times New Roman" panose="02020603050405020304" pitchFamily="18" charset="0"/>
                <a:ea typeface="Calibri" panose="020F0502020204030204" pitchFamily="34" charset="0"/>
                <a:cs typeface="Arial" panose="020B0604020202020204" pitchFamily="34" charset="0"/>
              </a:rPr>
              <a:t> before </a:t>
            </a:r>
            <a:r>
              <a:rPr lang="en-US" dirty="0" smtClean="0">
                <a:latin typeface="Times New Roman" panose="02020603050405020304" pitchFamily="18" charset="0"/>
                <a:ea typeface="Calibri" panose="020F0502020204030204" pitchFamily="34" charset="0"/>
                <a:cs typeface="Arial" panose="020B0604020202020204" pitchFamily="34" charset="0"/>
              </a:rPr>
              <a:t>development.</a:t>
            </a:r>
            <a:r>
              <a:rPr lang="ar-IQ" dirty="0" smtClean="0">
                <a:latin typeface="Times New Roman" panose="02020603050405020304" pitchFamily="18" charset="0"/>
                <a:ea typeface="Calibri" panose="020F0502020204030204" pitchFamily="34" charset="0"/>
                <a:cs typeface="Arial" panose="020B0604020202020204" pitchFamily="34" charset="0"/>
              </a:rPr>
              <a:t>(نمو)</a:t>
            </a:r>
            <a:endParaRPr lang="en-US"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Fading</a:t>
            </a:r>
            <a:r>
              <a:rPr lang="en-US" dirty="0">
                <a:latin typeface="Times New Roman" panose="02020603050405020304" pitchFamily="18" charset="0"/>
                <a:ea typeface="Calibri" panose="020F0502020204030204" pitchFamily="34" charset="0"/>
                <a:cs typeface="Arial" panose="020B0604020202020204" pitchFamily="34" charset="0"/>
              </a:rPr>
              <a:t> of the latent image can occur, which is dependent on the time interval between exposure and development.</a:t>
            </a:r>
            <a:endParaRPr lang="en-US"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 </a:t>
            </a:r>
            <a:r>
              <a:rPr lang="ar-IQ" dirty="0" smtClean="0">
                <a:latin typeface="Times New Roman" panose="02020603050405020304" pitchFamily="18" charset="0"/>
                <a:ea typeface="Calibri" panose="020F0502020204030204" pitchFamily="34" charset="0"/>
                <a:cs typeface="Arial" panose="020B0604020202020204" pitchFamily="34" charset="0"/>
              </a:rPr>
              <a:t> يمكن ان تؤثر الاخطاء في عملية النمو على القراءة ولا يمكن تصحيحها           </a:t>
            </a:r>
            <a:endParaRPr lang="en-US"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3)</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Errors in the development process </a:t>
            </a:r>
            <a:r>
              <a:rPr lang="en-US" dirty="0">
                <a:latin typeface="Times New Roman" panose="02020603050405020304" pitchFamily="18" charset="0"/>
                <a:ea typeface="Calibri" panose="020F0502020204030204" pitchFamily="34" charset="0"/>
                <a:cs typeface="Arial" panose="020B0604020202020204" pitchFamily="34" charset="0"/>
              </a:rPr>
              <a:t>can affect the reading, and cannot usually be corrected.</a:t>
            </a:r>
            <a:endParaRPr lang="en-US"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r>
              <a:rPr lang="ar-IQ"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ar-IQ" dirty="0" smtClean="0">
                <a:latin typeface="Times New Roman" panose="02020603050405020304" pitchFamily="18" charset="0"/>
                <a:ea typeface="Calibri" panose="020F0502020204030204" pitchFamily="34" charset="0"/>
                <a:cs typeface="Arial" panose="020B0604020202020204" pitchFamily="34" charset="0"/>
              </a:rPr>
              <a:t>    تمتلك طاقات بيتا اقل من حساسية الفلم</a:t>
            </a:r>
            <a:endParaRPr lang="en-US"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4)</a:t>
            </a:r>
            <a:r>
              <a:rPr lang="en-US" dirty="0">
                <a:latin typeface="Times New Roman" panose="02020603050405020304" pitchFamily="18" charset="0"/>
                <a:ea typeface="Calibri" panose="020F0502020204030204" pitchFamily="34" charset="0"/>
                <a:cs typeface="Arial" panose="020B0604020202020204" pitchFamily="34" charset="0"/>
              </a:rPr>
              <a:t> Isotopes such as H-3, C-14 or S-35 </a:t>
            </a:r>
            <a:r>
              <a:rPr lang="en-US" b="1" dirty="0">
                <a:latin typeface="Times New Roman" panose="02020603050405020304" pitchFamily="18" charset="0"/>
                <a:ea typeface="Calibri" panose="020F0502020204030204" pitchFamily="34" charset="0"/>
                <a:cs typeface="Arial" panose="020B0604020202020204" pitchFamily="34" charset="0"/>
              </a:rPr>
              <a:t>have </a:t>
            </a:r>
            <a:r>
              <a:rPr lang="en-US" b="1" u="sng" dirty="0">
                <a:latin typeface="Times New Roman" panose="02020603050405020304" pitchFamily="18" charset="0"/>
                <a:ea typeface="Calibri" panose="020F0502020204030204" pitchFamily="34" charset="0"/>
                <a:cs typeface="Arial" panose="020B0604020202020204" pitchFamily="34" charset="0"/>
              </a:rPr>
              <a:t>beta</a:t>
            </a:r>
            <a:r>
              <a:rPr lang="en-US" b="1" dirty="0">
                <a:latin typeface="Times New Roman" panose="02020603050405020304" pitchFamily="18" charset="0"/>
                <a:ea typeface="Calibri" panose="020F0502020204030204" pitchFamily="34" charset="0"/>
                <a:cs typeface="Arial" panose="020B0604020202020204" pitchFamily="34" charset="0"/>
              </a:rPr>
              <a:t> energies </a:t>
            </a:r>
            <a:r>
              <a:rPr lang="en-US" dirty="0">
                <a:latin typeface="Times New Roman" panose="02020603050405020304" pitchFamily="18" charset="0"/>
                <a:ea typeface="Calibri" panose="020F0502020204030204" pitchFamily="34" charset="0"/>
                <a:cs typeface="Arial" panose="020B0604020202020204" pitchFamily="34" charset="0"/>
              </a:rPr>
              <a:t>below the sensitivity of the film and </a:t>
            </a:r>
            <a:r>
              <a:rPr lang="en-US" b="1" dirty="0">
                <a:latin typeface="Times New Roman" panose="02020603050405020304" pitchFamily="18" charset="0"/>
                <a:ea typeface="Calibri" panose="020F0502020204030204" pitchFamily="34" charset="0"/>
                <a:cs typeface="Arial" panose="020B0604020202020204" pitchFamily="34" charset="0"/>
              </a:rPr>
              <a:t>cannot be detected</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189550" y="413438"/>
            <a:ext cx="4683179" cy="369332"/>
          </a:xfrm>
          <a:prstGeom prst="rect">
            <a:avLst/>
          </a:prstGeom>
          <a:ln>
            <a:noFill/>
          </a:ln>
        </p:spPr>
        <p:txBody>
          <a:bodyPr wrap="square">
            <a:spAutoFit/>
          </a:bodyPr>
          <a:lstStyle/>
          <a:p>
            <a:pPr lvl="0"/>
            <a:r>
              <a:rPr lang="en-US" b="1" dirty="0">
                <a:solidFill>
                  <a:srgbClr val="000099"/>
                </a:solidFill>
                <a:latin typeface="Andalus" panose="02020603050405020304" pitchFamily="18" charset="-78"/>
                <a:cs typeface="Andalus" panose="02020603050405020304" pitchFamily="18" charset="-78"/>
              </a:rPr>
              <a:t>   LECTURE  SEVEN  :</a:t>
            </a:r>
            <a:r>
              <a:rPr lang="en-US" dirty="0">
                <a:solidFill>
                  <a:srgbClr val="000099"/>
                </a:solidFill>
                <a:latin typeface="Andalus" panose="02020603050405020304" pitchFamily="18" charset="-78"/>
                <a:cs typeface="Andalus" panose="02020603050405020304" pitchFamily="18" charset="-78"/>
              </a:rPr>
              <a:t>   </a:t>
            </a:r>
            <a:r>
              <a:rPr lang="en-US" b="1" dirty="0" err="1">
                <a:solidFill>
                  <a:srgbClr val="000099"/>
                </a:solidFill>
                <a:latin typeface="Andalus" panose="02020603050405020304" pitchFamily="18" charset="-78"/>
                <a:cs typeface="Andalus" panose="02020603050405020304" pitchFamily="18" charset="-78"/>
              </a:rPr>
              <a:t>Dosi</a:t>
            </a:r>
            <a:r>
              <a:rPr lang="en-US" b="1" dirty="0">
                <a:solidFill>
                  <a:srgbClr val="000099"/>
                </a:solidFill>
                <a:latin typeface="Andalus" panose="02020603050405020304" pitchFamily="18" charset="-78"/>
                <a:cs typeface="Andalus" panose="02020603050405020304" pitchFamily="18" charset="-78"/>
              </a:rPr>
              <a:t>-meters </a:t>
            </a:r>
            <a:endParaRPr lang="ar-IQ" b="1" dirty="0">
              <a:solidFill>
                <a:srgbClr val="000099"/>
              </a:solidFill>
              <a:latin typeface="Andalus" panose="02020603050405020304" pitchFamily="18" charset="-78"/>
              <a:cs typeface="Andalus" panose="02020603050405020304" pitchFamily="18" charset="-78"/>
            </a:endParaRPr>
          </a:p>
        </p:txBody>
      </p:sp>
      <p:sp>
        <p:nvSpPr>
          <p:cNvPr id="4" name="Rectangle 3"/>
          <p:cNvSpPr/>
          <p:nvPr/>
        </p:nvSpPr>
        <p:spPr>
          <a:xfrm>
            <a:off x="1156127" y="1801445"/>
            <a:ext cx="623889" cy="307777"/>
          </a:xfrm>
          <a:prstGeom prst="rect">
            <a:avLst/>
          </a:prstGeom>
        </p:spPr>
        <p:txBody>
          <a:bodyPr wrap="none">
            <a:spAutoFit/>
          </a:bodyPr>
          <a:lstStyle/>
          <a:p>
            <a:r>
              <a:rPr lang="ar-IQ" sz="1400" dirty="0"/>
              <a:t>الضباب</a:t>
            </a:r>
          </a:p>
        </p:txBody>
      </p:sp>
      <p:sp>
        <p:nvSpPr>
          <p:cNvPr id="5" name="Rectangle 4"/>
          <p:cNvSpPr/>
          <p:nvPr/>
        </p:nvSpPr>
        <p:spPr>
          <a:xfrm>
            <a:off x="3800872" y="1801445"/>
            <a:ext cx="1197764" cy="307777"/>
          </a:xfrm>
          <a:prstGeom prst="rect">
            <a:avLst/>
          </a:prstGeom>
        </p:spPr>
        <p:txBody>
          <a:bodyPr wrap="none">
            <a:spAutoFit/>
          </a:bodyPr>
          <a:lstStyle/>
          <a:p>
            <a:r>
              <a:rPr lang="ar-IQ" sz="1400" dirty="0"/>
              <a:t>الضغط الميكانيكي</a:t>
            </a:r>
          </a:p>
        </p:txBody>
      </p:sp>
      <p:sp>
        <p:nvSpPr>
          <p:cNvPr id="6" name="Oval 5"/>
          <p:cNvSpPr/>
          <p:nvPr/>
        </p:nvSpPr>
        <p:spPr>
          <a:xfrm>
            <a:off x="1280592" y="2354885"/>
            <a:ext cx="2376264" cy="3947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Rectangle 9"/>
          <p:cNvSpPr/>
          <p:nvPr/>
        </p:nvSpPr>
        <p:spPr>
          <a:xfrm>
            <a:off x="1158629" y="2874007"/>
            <a:ext cx="535724" cy="307777"/>
          </a:xfrm>
          <a:prstGeom prst="rect">
            <a:avLst/>
          </a:prstGeom>
        </p:spPr>
        <p:txBody>
          <a:bodyPr wrap="none">
            <a:spAutoFit/>
          </a:bodyPr>
          <a:lstStyle/>
          <a:p>
            <a:r>
              <a:rPr lang="ar-IQ" sz="1400" dirty="0"/>
              <a:t>تلاشي</a:t>
            </a:r>
          </a:p>
        </p:txBody>
      </p:sp>
      <p:sp>
        <p:nvSpPr>
          <p:cNvPr id="11" name="Rectangle 10"/>
          <p:cNvSpPr/>
          <p:nvPr/>
        </p:nvSpPr>
        <p:spPr>
          <a:xfrm>
            <a:off x="2531138" y="2956551"/>
            <a:ext cx="1043876" cy="307777"/>
          </a:xfrm>
          <a:prstGeom prst="rect">
            <a:avLst/>
          </a:prstGeom>
        </p:spPr>
        <p:txBody>
          <a:bodyPr wrap="none">
            <a:spAutoFit/>
          </a:bodyPr>
          <a:lstStyle/>
          <a:p>
            <a:r>
              <a:rPr lang="ar-IQ" sz="1400" dirty="0"/>
              <a:t>الصورة الكامنة</a:t>
            </a:r>
          </a:p>
        </p:txBody>
      </p:sp>
      <p:sp>
        <p:nvSpPr>
          <p:cNvPr id="12" name="Rectangle 11"/>
          <p:cNvSpPr/>
          <p:nvPr/>
        </p:nvSpPr>
        <p:spPr>
          <a:xfrm>
            <a:off x="7754751" y="2925773"/>
            <a:ext cx="1021433" cy="307777"/>
          </a:xfrm>
          <a:prstGeom prst="rect">
            <a:avLst/>
          </a:prstGeom>
        </p:spPr>
        <p:txBody>
          <a:bodyPr wrap="none">
            <a:spAutoFit/>
          </a:bodyPr>
          <a:lstStyle/>
          <a:p>
            <a:r>
              <a:rPr lang="ar-IQ" sz="1400" dirty="0"/>
              <a:t>الفاصل الزمني</a:t>
            </a:r>
          </a:p>
        </p:txBody>
      </p:sp>
    </p:spTree>
    <p:extLst>
      <p:ext uri="{BB962C8B-B14F-4D97-AF65-F5344CB8AC3E}">
        <p14:creationId xmlns:p14="http://schemas.microsoft.com/office/powerpoint/2010/main" val="410297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18509" y="789276"/>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72237" y="985805"/>
            <a:ext cx="5166992" cy="458074"/>
          </a:xfrm>
          <a:prstGeom prst="rect">
            <a:avLst/>
          </a:prstGeom>
        </p:spPr>
        <p:txBody>
          <a:bodyPr wrap="none">
            <a:spAutoFit/>
          </a:bodyPr>
          <a:lstStyle/>
          <a:p>
            <a:pPr lvl="0" algn="justLow">
              <a:lnSpc>
                <a:spcPct val="150000"/>
              </a:lnSpc>
            </a:pPr>
            <a:r>
              <a:rPr lang="en-US" b="1" u="sng" dirty="0">
                <a:solidFill>
                  <a:srgbClr val="000099"/>
                </a:solidFill>
                <a:latin typeface="Times New Roman" panose="02020603050405020304" pitchFamily="18" charset="0"/>
              </a:rPr>
              <a:t>Two :      </a:t>
            </a:r>
            <a:r>
              <a:rPr lang="en-US" b="1" dirty="0">
                <a:solidFill>
                  <a:srgbClr val="000099"/>
                </a:solidFill>
                <a:latin typeface="Times New Roman" panose="02020603050405020304" pitchFamily="18" charset="0"/>
              </a:rPr>
              <a:t>   Thermo-luminescent </a:t>
            </a:r>
            <a:r>
              <a:rPr lang="en-US" b="1" dirty="0" smtClean="0">
                <a:solidFill>
                  <a:srgbClr val="000099"/>
                </a:solidFill>
                <a:latin typeface="Times New Roman" panose="02020603050405020304" pitchFamily="18" charset="0"/>
              </a:rPr>
              <a:t>dosimeters </a:t>
            </a:r>
            <a:r>
              <a:rPr lang="en-US" b="1" dirty="0">
                <a:solidFill>
                  <a:srgbClr val="000099"/>
                </a:solidFill>
                <a:latin typeface="Times New Roman" panose="02020603050405020304" pitchFamily="18" charset="0"/>
              </a:rPr>
              <a:t>(TLD)</a:t>
            </a:r>
          </a:p>
        </p:txBody>
      </p:sp>
      <p:pic>
        <p:nvPicPr>
          <p:cNvPr id="5" name="Picture 4"/>
          <p:cNvPicPr>
            <a:picLocks noChangeAspect="1"/>
          </p:cNvPicPr>
          <p:nvPr/>
        </p:nvPicPr>
        <p:blipFill>
          <a:blip r:embed="rId2"/>
          <a:stretch>
            <a:fillRect/>
          </a:stretch>
        </p:blipFill>
        <p:spPr>
          <a:xfrm>
            <a:off x="7788412" y="1884958"/>
            <a:ext cx="1748160" cy="1645035"/>
          </a:xfrm>
          <a:prstGeom prst="rect">
            <a:avLst/>
          </a:prstGeom>
        </p:spPr>
      </p:pic>
      <p:sp>
        <p:nvSpPr>
          <p:cNvPr id="7" name="Rectangle 6"/>
          <p:cNvSpPr/>
          <p:nvPr/>
        </p:nvSpPr>
        <p:spPr>
          <a:xfrm>
            <a:off x="730562" y="2204864"/>
            <a:ext cx="6838096" cy="3770263"/>
          </a:xfrm>
          <a:prstGeom prst="rect">
            <a:avLst/>
          </a:prstGeom>
        </p:spPr>
        <p:txBody>
          <a:bodyPr wrap="square">
            <a:spAutoFit/>
          </a:bodyPr>
          <a:lstStyle/>
          <a:p>
            <a:pPr algn="justLow">
              <a:lnSpc>
                <a:spcPct val="107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1) </a:t>
            </a:r>
            <a:r>
              <a:rPr lang="en-US" dirty="0">
                <a:latin typeface="Times New Roman" panose="02020603050405020304" pitchFamily="18" charset="0"/>
                <a:ea typeface="Calibri" panose="020F0502020204030204" pitchFamily="34" charset="0"/>
                <a:cs typeface="Arial" panose="020B0604020202020204" pitchFamily="34" charset="0"/>
              </a:rPr>
              <a:t>Thermo-luminescent dosimeters, or "TLD's", are used for </a:t>
            </a:r>
            <a:r>
              <a:rPr lang="en-US" b="1" dirty="0">
                <a:latin typeface="Times New Roman" panose="02020603050405020304" pitchFamily="18" charset="0"/>
                <a:ea typeface="Calibri" panose="020F0502020204030204" pitchFamily="34" charset="0"/>
                <a:cs typeface="Arial" panose="020B0604020202020204" pitchFamily="34" charset="0"/>
              </a:rPr>
              <a:t>monitoring  x-ray , beta, and gamma radiations</a:t>
            </a:r>
            <a:r>
              <a:rPr lang="en-US" dirty="0">
                <a:latin typeface="Times New Roman" panose="02020603050405020304" pitchFamily="18" charset="0"/>
                <a:ea typeface="Calibri" panose="020F0502020204030204" pitchFamily="34" charset="0"/>
                <a:cs typeface="Arial" panose="020B0604020202020204" pitchFamily="34" charset="0"/>
              </a:rPr>
              <a:t>.</a:t>
            </a:r>
          </a:p>
          <a:p>
            <a:pPr algn="justLow">
              <a:lnSpc>
                <a:spcPct val="107000"/>
              </a:lnSpc>
              <a:spcAft>
                <a:spcPts val="800"/>
              </a:spcAft>
            </a:pPr>
            <a:endParaRPr lang="en-US" sz="800" dirty="0">
              <a:latin typeface="Times New Roman" panose="02020603050405020304" pitchFamily="18" charset="0"/>
              <a:ea typeface="Calibri" panose="020F0502020204030204" pitchFamily="34" charset="0"/>
              <a:cs typeface="Arial" panose="020B0604020202020204" pitchFamily="34" charset="0"/>
            </a:endParaRPr>
          </a:p>
          <a:p>
            <a:pPr algn="justLow">
              <a:lnSpc>
                <a:spcPct val="107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2)  </a:t>
            </a:r>
            <a:r>
              <a:rPr lang="en-US" dirty="0">
                <a:latin typeface="Times New Roman" panose="02020603050405020304" pitchFamily="18" charset="0"/>
                <a:ea typeface="Calibri" panose="020F0502020204030204" pitchFamily="34" charset="0"/>
                <a:cs typeface="Arial" panose="020B0604020202020204" pitchFamily="34" charset="0"/>
              </a:rPr>
              <a:t>The </a:t>
            </a:r>
            <a:r>
              <a:rPr lang="en-US" b="1" dirty="0">
                <a:latin typeface="Times New Roman" panose="02020603050405020304" pitchFamily="18" charset="0"/>
                <a:ea typeface="Calibri" panose="020F0502020204030204" pitchFamily="34" charset="0"/>
                <a:cs typeface="Arial" panose="020B0604020202020204" pitchFamily="34" charset="0"/>
              </a:rPr>
              <a:t>TLD is a better </a:t>
            </a:r>
            <a:r>
              <a:rPr lang="en-US" dirty="0">
                <a:latin typeface="Times New Roman" panose="02020603050405020304" pitchFamily="18" charset="0"/>
                <a:ea typeface="Calibri" panose="020F0502020204030204" pitchFamily="34" charset="0"/>
                <a:cs typeface="Arial" panose="020B0604020202020204" pitchFamily="34" charset="0"/>
              </a:rPr>
              <a:t>indicator of radiation exposure </a:t>
            </a:r>
            <a:r>
              <a:rPr lang="en-US" b="1" dirty="0">
                <a:latin typeface="Times New Roman" panose="02020603050405020304" pitchFamily="18" charset="0"/>
                <a:ea typeface="Calibri" panose="020F0502020204030204" pitchFamily="34" charset="0"/>
                <a:cs typeface="Arial" panose="020B0604020202020204" pitchFamily="34" charset="0"/>
              </a:rPr>
              <a:t>than film</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badge </a:t>
            </a:r>
            <a:r>
              <a:rPr lang="en-US" dirty="0">
                <a:latin typeface="Times New Roman" panose="02020603050405020304" pitchFamily="18" charset="0"/>
                <a:ea typeface="Calibri" panose="020F0502020204030204" pitchFamily="34" charset="0"/>
                <a:cs typeface="Arial" panose="020B0604020202020204" pitchFamily="34" charset="0"/>
              </a:rPr>
              <a:t>because it is </a:t>
            </a:r>
            <a:r>
              <a:rPr lang="en-US" b="1" dirty="0">
                <a:latin typeface="Times New Roman" panose="02020603050405020304" pitchFamily="18" charset="0"/>
                <a:ea typeface="Calibri" panose="020F0502020204030204" pitchFamily="34" charset="0"/>
                <a:cs typeface="Arial" panose="020B0604020202020204" pitchFamily="34" charset="0"/>
              </a:rPr>
              <a:t>composed of elements of low atomic number (human tissue also contains elements of low atomic number). </a:t>
            </a:r>
            <a:endParaRPr lang="en-US" b="1"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r>
              <a:rPr lang="ar-IQ" sz="900" dirty="0" smtClean="0">
                <a:latin typeface="Calibri" panose="020F0502020204030204" pitchFamily="34" charset="0"/>
                <a:ea typeface="Calibri" panose="020F0502020204030204" pitchFamily="34" charset="0"/>
                <a:cs typeface="Arial" panose="020B0604020202020204" pitchFamily="34" charset="0"/>
              </a:rPr>
              <a:t>ظروف</a:t>
            </a:r>
            <a:r>
              <a:rPr lang="ar-IQ" sz="800" dirty="0" smtClean="0">
                <a:latin typeface="Calibri" panose="020F0502020204030204" pitchFamily="34" charset="0"/>
                <a:ea typeface="Calibri" panose="020F0502020204030204" pitchFamily="34" charset="0"/>
                <a:cs typeface="Arial" panose="020B0604020202020204" pitchFamily="34" charset="0"/>
              </a:rPr>
              <a:t> </a:t>
            </a:r>
            <a:r>
              <a:rPr lang="ar-IQ" sz="900" dirty="0" smtClean="0">
                <a:latin typeface="Calibri" panose="020F0502020204030204" pitchFamily="34" charset="0"/>
                <a:ea typeface="Calibri" panose="020F0502020204030204" pitchFamily="34" charset="0"/>
                <a:cs typeface="Arial" panose="020B0604020202020204" pitchFamily="34" charset="0"/>
              </a:rPr>
              <a:t>بيئية  </a:t>
            </a:r>
            <a:r>
              <a:rPr lang="ar-IQ" sz="800" dirty="0" smtClean="0">
                <a:latin typeface="Calibri" panose="020F0502020204030204" pitchFamily="34" charset="0"/>
                <a:ea typeface="Calibri" panose="020F0502020204030204" pitchFamily="34" charset="0"/>
                <a:cs typeface="Arial" panose="020B0604020202020204" pitchFamily="34" charset="0"/>
              </a:rPr>
              <a:t>                                                                                                                                                                                                         </a:t>
            </a:r>
            <a:endParaRPr lang="en-US" sz="800"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3) </a:t>
            </a:r>
            <a:r>
              <a:rPr lang="en-US" b="1" dirty="0" smtClean="0">
                <a:latin typeface="Times New Roman" panose="02020603050405020304" pitchFamily="18" charset="0"/>
                <a:ea typeface="Calibri" panose="020F0502020204030204" pitchFamily="34" charset="0"/>
                <a:cs typeface="Arial" panose="020B0604020202020204" pitchFamily="34" charset="0"/>
              </a:rPr>
              <a:t>TLD's </a:t>
            </a:r>
            <a:r>
              <a:rPr lang="en-US" b="1" dirty="0">
                <a:latin typeface="Times New Roman" panose="02020603050405020304" pitchFamily="18" charset="0"/>
                <a:ea typeface="Calibri" panose="020F0502020204030204" pitchFamily="34" charset="0"/>
                <a:cs typeface="Arial" panose="020B0604020202020204" pitchFamily="34" charset="0"/>
              </a:rPr>
              <a:t>are affected less than film badge by environmental </a:t>
            </a:r>
            <a:r>
              <a:rPr lang="en-US" dirty="0">
                <a:latin typeface="Times New Roman" panose="02020603050405020304" pitchFamily="18" charset="0"/>
                <a:ea typeface="Calibri" panose="020F0502020204030204" pitchFamily="34" charset="0"/>
                <a:cs typeface="Arial" panose="020B0604020202020204" pitchFamily="34" charset="0"/>
              </a:rPr>
              <a:t>conditions such as heat, light, and humidity , and are reusable.  </a:t>
            </a:r>
            <a:endParaRPr lang="en-US"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endParaRPr lang="en-US" sz="800"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4)   </a:t>
            </a:r>
            <a:r>
              <a:rPr lang="en-US" dirty="0">
                <a:latin typeface="Times New Roman" panose="02020603050405020304" pitchFamily="18" charset="0"/>
                <a:ea typeface="Calibri" panose="020F0502020204030204" pitchFamily="34" charset="0"/>
                <a:cs typeface="Arial" panose="020B0604020202020204" pitchFamily="34" charset="0"/>
              </a:rPr>
              <a:t>The TLD crystals are </a:t>
            </a:r>
            <a:r>
              <a:rPr lang="en-US" b="1" dirty="0">
                <a:latin typeface="Times New Roman" panose="02020603050405020304" pitchFamily="18" charset="0"/>
                <a:ea typeface="Calibri" panose="020F0502020204030204" pitchFamily="34" charset="0"/>
                <a:cs typeface="Arial" panose="020B0604020202020204" pitchFamily="34" charset="0"/>
              </a:rPr>
              <a:t>available in many sizes and shapes</a:t>
            </a:r>
            <a:r>
              <a:rPr lang="en-US" dirty="0">
                <a:latin typeface="Times New Roman" panose="02020603050405020304" pitchFamily="18" charset="0"/>
                <a:ea typeface="Calibri" panose="020F0502020204030204" pitchFamily="34" charset="0"/>
                <a:cs typeface="Arial" panose="020B0604020202020204" pitchFamily="34" charset="0"/>
              </a:rPr>
              <a:t>, such as </a:t>
            </a:r>
            <a:r>
              <a:rPr lang="en-US" dirty="0" smtClean="0">
                <a:latin typeface="Times New Roman" panose="02020603050405020304" pitchFamily="18" charset="0"/>
                <a:ea typeface="Calibri" panose="020F0502020204030204" pitchFamily="34" charset="0"/>
                <a:cs typeface="Arial" panose="020B0604020202020204" pitchFamily="34" charset="0"/>
              </a:rPr>
              <a:t>rods, ribbons, </a:t>
            </a:r>
            <a:r>
              <a:rPr lang="en-US" dirty="0">
                <a:latin typeface="Times New Roman" panose="02020603050405020304" pitchFamily="18" charset="0"/>
                <a:ea typeface="Calibri" panose="020F0502020204030204" pitchFamily="34" charset="0"/>
                <a:cs typeface="Arial" panose="020B0604020202020204" pitchFamily="34" charset="0"/>
              </a:rPr>
              <a:t>pellets </a:t>
            </a:r>
            <a:r>
              <a:rPr lang="en-US" dirty="0" smtClean="0">
                <a:latin typeface="Times New Roman" panose="02020603050405020304" pitchFamily="18" charset="0"/>
                <a:ea typeface="Calibri" panose="020F0502020204030204" pitchFamily="34" charset="0"/>
                <a:cs typeface="Arial" panose="020B0604020202020204" pitchFamily="34" charset="0"/>
              </a:rPr>
              <a:t>and </a:t>
            </a:r>
            <a:r>
              <a:rPr lang="en-US" dirty="0">
                <a:latin typeface="Times New Roman" panose="02020603050405020304" pitchFamily="18" charset="0"/>
                <a:ea typeface="Calibri" panose="020F0502020204030204" pitchFamily="34" charset="0"/>
                <a:cs typeface="Arial" panose="020B0604020202020204" pitchFamily="34" charset="0"/>
              </a:rPr>
              <a:t>single crystals.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730562" y="1697920"/>
            <a:ext cx="1619033" cy="374077"/>
          </a:xfrm>
          <a:prstGeom prst="rect">
            <a:avLst/>
          </a:prstGeom>
        </p:spPr>
        <p:txBody>
          <a:bodyPr wrap="none">
            <a:spAutoFit/>
          </a:bodyPr>
          <a:lstStyle/>
          <a:p>
            <a:pPr>
              <a:lnSpc>
                <a:spcPct val="107000"/>
              </a:lnSpc>
              <a:spcAft>
                <a:spcPts val="800"/>
              </a:spcAft>
            </a:pPr>
            <a:r>
              <a:rPr lang="en-US" b="1" dirty="0">
                <a:solidFill>
                  <a:srgbClr val="000099"/>
                </a:solidFill>
                <a:latin typeface="Times New Roman" panose="02020603050405020304" pitchFamily="18" charset="0"/>
                <a:ea typeface="Calibri" panose="020F0502020204030204" pitchFamily="34" charset="0"/>
                <a:cs typeface="Arial" panose="020B0604020202020204" pitchFamily="34" charset="0"/>
              </a:rPr>
              <a:t> TLD  features</a:t>
            </a:r>
            <a:endParaRPr lang="en-US" b="1" dirty="0">
              <a:solidFill>
                <a:srgbClr val="000099"/>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204980" y="287078"/>
            <a:ext cx="4683179" cy="369332"/>
          </a:xfrm>
          <a:prstGeom prst="rect">
            <a:avLst/>
          </a:prstGeom>
          <a:ln>
            <a:noFill/>
          </a:ln>
        </p:spPr>
        <p:txBody>
          <a:bodyPr wrap="square">
            <a:spAutoFit/>
          </a:bodyPr>
          <a:lstStyle/>
          <a:p>
            <a:pPr lvl="0"/>
            <a:r>
              <a:rPr lang="en-US" b="1" dirty="0">
                <a:solidFill>
                  <a:srgbClr val="000099"/>
                </a:solidFill>
                <a:latin typeface="Andalus" panose="02020603050405020304" pitchFamily="18" charset="-78"/>
                <a:cs typeface="Andalus" panose="02020603050405020304" pitchFamily="18" charset="-78"/>
              </a:rPr>
              <a:t>   LECTURE  SEVEN  :</a:t>
            </a:r>
            <a:r>
              <a:rPr lang="en-US" dirty="0">
                <a:solidFill>
                  <a:srgbClr val="000099"/>
                </a:solidFill>
                <a:latin typeface="Andalus" panose="02020603050405020304" pitchFamily="18" charset="-78"/>
                <a:cs typeface="Andalus" panose="02020603050405020304" pitchFamily="18" charset="-78"/>
              </a:rPr>
              <a:t>   </a:t>
            </a:r>
            <a:r>
              <a:rPr lang="en-US" b="1" dirty="0" err="1">
                <a:solidFill>
                  <a:srgbClr val="000099"/>
                </a:solidFill>
                <a:latin typeface="Andalus" panose="02020603050405020304" pitchFamily="18" charset="-78"/>
                <a:cs typeface="Andalus" panose="02020603050405020304" pitchFamily="18" charset="-78"/>
              </a:rPr>
              <a:t>Dosi</a:t>
            </a:r>
            <a:r>
              <a:rPr lang="en-US" b="1" dirty="0">
                <a:solidFill>
                  <a:srgbClr val="000099"/>
                </a:solidFill>
                <a:latin typeface="Andalus" panose="02020603050405020304" pitchFamily="18" charset="-78"/>
                <a:cs typeface="Andalus" panose="02020603050405020304" pitchFamily="18" charset="-78"/>
              </a:rPr>
              <a:t>-meters </a:t>
            </a:r>
            <a:endParaRPr lang="ar-IQ" b="1" dirty="0">
              <a:solidFill>
                <a:srgbClr val="000099"/>
              </a:solidFill>
              <a:latin typeface="Andalus" panose="02020603050405020304" pitchFamily="18" charset="-78"/>
              <a:cs typeface="Andalus" panose="02020603050405020304" pitchFamily="18" charset="-78"/>
            </a:endParaRPr>
          </a:p>
        </p:txBody>
      </p:sp>
      <p:sp>
        <p:nvSpPr>
          <p:cNvPr id="10" name="Rectangle 9"/>
          <p:cNvSpPr/>
          <p:nvPr/>
        </p:nvSpPr>
        <p:spPr>
          <a:xfrm>
            <a:off x="5562475" y="1109234"/>
            <a:ext cx="2130711" cy="307777"/>
          </a:xfrm>
          <a:prstGeom prst="rect">
            <a:avLst/>
          </a:prstGeom>
        </p:spPr>
        <p:txBody>
          <a:bodyPr wrap="none">
            <a:spAutoFit/>
          </a:bodyPr>
          <a:lstStyle/>
          <a:p>
            <a:pPr algn="just"/>
            <a:r>
              <a:rPr lang="ar-IQ" sz="1400" dirty="0">
                <a:solidFill>
                  <a:srgbClr val="1E1E1E"/>
                </a:solidFill>
                <a:latin typeface="Roboto Slab"/>
              </a:rPr>
              <a:t>مقاييس الجرعات اللمعان الحراري</a:t>
            </a:r>
            <a:endParaRPr lang="ar-IQ" sz="1400" i="0" dirty="0">
              <a:solidFill>
                <a:srgbClr val="1E1E1E"/>
              </a:solidFill>
              <a:effectLst/>
              <a:latin typeface="Roboto Slab"/>
            </a:endParaRPr>
          </a:p>
        </p:txBody>
      </p:sp>
      <p:sp>
        <p:nvSpPr>
          <p:cNvPr id="11" name="Rectangle 10"/>
          <p:cNvSpPr/>
          <p:nvPr/>
        </p:nvSpPr>
        <p:spPr>
          <a:xfrm>
            <a:off x="7762764" y="5718391"/>
            <a:ext cx="1944216" cy="461665"/>
          </a:xfrm>
          <a:prstGeom prst="rect">
            <a:avLst/>
          </a:prstGeom>
        </p:spPr>
        <p:txBody>
          <a:bodyPr wrap="square">
            <a:spAutoFit/>
          </a:bodyPr>
          <a:lstStyle/>
          <a:p>
            <a:r>
              <a:rPr lang="en-US" sz="1200" b="1" dirty="0">
                <a:latin typeface="Segoe Print" panose="02000600000000000000" pitchFamily="2" charset="0"/>
              </a:rPr>
              <a:t>Thermo-luminescent dosimeter  (TLD)</a:t>
            </a:r>
          </a:p>
        </p:txBody>
      </p:sp>
      <p:pic>
        <p:nvPicPr>
          <p:cNvPr id="2" name="Picture 1"/>
          <p:cNvPicPr>
            <a:picLocks noChangeAspect="1"/>
          </p:cNvPicPr>
          <p:nvPr/>
        </p:nvPicPr>
        <p:blipFill>
          <a:blip r:embed="rId3"/>
          <a:stretch>
            <a:fillRect/>
          </a:stretch>
        </p:blipFill>
        <p:spPr>
          <a:xfrm>
            <a:off x="7788412" y="3695095"/>
            <a:ext cx="1775260" cy="1858194"/>
          </a:xfrm>
          <a:prstGeom prst="rect">
            <a:avLst/>
          </a:prstGeom>
        </p:spPr>
      </p:pic>
      <p:sp>
        <p:nvSpPr>
          <p:cNvPr id="12" name="Oval 11"/>
          <p:cNvSpPr/>
          <p:nvPr/>
        </p:nvSpPr>
        <p:spPr>
          <a:xfrm>
            <a:off x="2576735" y="2494545"/>
            <a:ext cx="648073" cy="3947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3" name="Oval 12"/>
          <p:cNvSpPr/>
          <p:nvPr/>
        </p:nvSpPr>
        <p:spPr>
          <a:xfrm>
            <a:off x="2720753" y="3135232"/>
            <a:ext cx="648072" cy="3947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Rectangle 5"/>
          <p:cNvSpPr/>
          <p:nvPr/>
        </p:nvSpPr>
        <p:spPr>
          <a:xfrm>
            <a:off x="3944888" y="4581128"/>
            <a:ext cx="574196" cy="276999"/>
          </a:xfrm>
          <a:prstGeom prst="rect">
            <a:avLst/>
          </a:prstGeom>
        </p:spPr>
        <p:txBody>
          <a:bodyPr wrap="none">
            <a:spAutoFit/>
          </a:bodyPr>
          <a:lstStyle/>
          <a:p>
            <a:r>
              <a:rPr lang="ar-IQ" sz="1200" dirty="0"/>
              <a:t>الرطوبة</a:t>
            </a:r>
          </a:p>
        </p:txBody>
      </p:sp>
      <p:sp>
        <p:nvSpPr>
          <p:cNvPr id="14" name="Rectangle 13"/>
          <p:cNvSpPr/>
          <p:nvPr/>
        </p:nvSpPr>
        <p:spPr>
          <a:xfrm>
            <a:off x="5512874" y="4581127"/>
            <a:ext cx="920445" cy="276999"/>
          </a:xfrm>
          <a:prstGeom prst="rect">
            <a:avLst/>
          </a:prstGeom>
        </p:spPr>
        <p:txBody>
          <a:bodyPr wrap="none">
            <a:spAutoFit/>
          </a:bodyPr>
          <a:lstStyle/>
          <a:p>
            <a:r>
              <a:rPr lang="ar-IQ" sz="1200" dirty="0"/>
              <a:t>إعادة الاستخدام</a:t>
            </a:r>
          </a:p>
        </p:txBody>
      </p:sp>
      <p:sp>
        <p:nvSpPr>
          <p:cNvPr id="15" name="Oval 14"/>
          <p:cNvSpPr/>
          <p:nvPr/>
        </p:nvSpPr>
        <p:spPr>
          <a:xfrm>
            <a:off x="3186939" y="4324865"/>
            <a:ext cx="648072" cy="3947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96749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p:bldP spid="14"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71441" y="980728"/>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00315" y="1988840"/>
            <a:ext cx="8352928" cy="4084964"/>
          </a:xfrm>
          <a:prstGeom prst="rect">
            <a:avLst/>
          </a:prstGeom>
        </p:spPr>
        <p:txBody>
          <a:bodyPr wrap="square">
            <a:spAutoFit/>
          </a:bodyPr>
          <a:lstStyle/>
          <a:p>
            <a:pPr algn="just">
              <a:lnSpc>
                <a:spcPct val="107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1) </a:t>
            </a:r>
            <a:r>
              <a:rPr lang="en-US" dirty="0">
                <a:latin typeface="Times New Roman" panose="02020603050405020304" pitchFamily="18" charset="0"/>
                <a:ea typeface="Calibri" panose="020F0502020204030204" pitchFamily="34" charset="0"/>
                <a:cs typeface="Arial" panose="020B0604020202020204" pitchFamily="34" charset="0"/>
              </a:rPr>
              <a:t>The TLD </a:t>
            </a:r>
            <a:r>
              <a:rPr lang="en-US" b="1" dirty="0">
                <a:latin typeface="Times New Roman" panose="02020603050405020304" pitchFamily="18" charset="0"/>
                <a:ea typeface="Calibri" panose="020F0502020204030204" pitchFamily="34" charset="0"/>
                <a:cs typeface="Arial" panose="020B0604020202020204" pitchFamily="34" charset="0"/>
              </a:rPr>
              <a:t>can only be read once</a:t>
            </a:r>
            <a:r>
              <a:rPr lang="en-US" dirty="0">
                <a:latin typeface="Times New Roman" panose="02020603050405020304" pitchFamily="18" charset="0"/>
                <a:ea typeface="Calibri" panose="020F0502020204030204" pitchFamily="34" charset="0"/>
                <a:cs typeface="Arial" panose="020B0604020202020204" pitchFamily="34" charset="0"/>
              </a:rPr>
              <a:t>, since reading it erases it. Thus, </a:t>
            </a:r>
            <a:r>
              <a:rPr lang="en-US" b="1" dirty="0">
                <a:latin typeface="Times New Roman" panose="02020603050405020304" pitchFamily="18" charset="0"/>
                <a:ea typeface="Calibri" panose="020F0502020204030204" pitchFamily="34" charset="0"/>
                <a:cs typeface="Arial" panose="020B0604020202020204" pitchFamily="34" charset="0"/>
              </a:rPr>
              <a:t>there is no permanent record of the dose</a:t>
            </a:r>
            <a:r>
              <a:rPr lang="en-US" dirty="0">
                <a:latin typeface="Times New Roman" panose="02020603050405020304" pitchFamily="18" charset="0"/>
                <a:ea typeface="Calibri" panose="020F0502020204030204" pitchFamily="34" charset="0"/>
                <a:cs typeface="Arial" panose="020B0604020202020204" pitchFamily="34" charset="0"/>
              </a:rPr>
              <a:t>, and errors in the measurement process may lose the reading.</a:t>
            </a:r>
            <a:endParaRPr lang="en-US"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IQ" sz="800" dirty="0">
                <a:latin typeface="Calibri" panose="020F0502020204030204" pitchFamily="34" charset="0"/>
                <a:ea typeface="Calibri" panose="020F0502020204030204" pitchFamily="34" charset="0"/>
                <a:cs typeface="Times New Roman" panose="02020603050405020304" pitchFamily="18" charset="0"/>
              </a:rPr>
              <a:t> </a:t>
            </a:r>
            <a:endParaRPr lang="en-US" sz="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2) Fading of the stored signal </a:t>
            </a:r>
            <a:r>
              <a:rPr lang="en-US" dirty="0">
                <a:latin typeface="Times New Roman" panose="02020603050405020304" pitchFamily="18" charset="0"/>
                <a:ea typeface="Calibri" panose="020F0502020204030204" pitchFamily="34" charset="0"/>
                <a:cs typeface="Arial" panose="020B0604020202020204" pitchFamily="34" charset="0"/>
              </a:rPr>
              <a:t>can occur, which is dependent on the time interval between exposure and development.</a:t>
            </a:r>
            <a:endParaRPr lang="en-US"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US" sz="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3) The accuracy of the reading depends on the </a:t>
            </a:r>
            <a:r>
              <a:rPr lang="en-US" b="1" dirty="0" err="1">
                <a:latin typeface="Times New Roman" panose="02020603050405020304" pitchFamily="18" charset="0"/>
                <a:ea typeface="Calibri" panose="020F0502020204030204" pitchFamily="34" charset="0"/>
                <a:cs typeface="Arial" panose="020B0604020202020204" pitchFamily="34" charset="0"/>
              </a:rPr>
              <a:t>i</a:t>
            </a:r>
            <a:r>
              <a:rPr lang="en-US" b="1" dirty="0">
                <a:latin typeface="Times New Roman" panose="02020603050405020304" pitchFamily="18" charset="0"/>
                <a:ea typeface="Calibri" panose="020F0502020204030204" pitchFamily="34" charset="0"/>
                <a:cs typeface="Arial" panose="020B0604020202020204" pitchFamily="34" charset="0"/>
              </a:rPr>
              <a:t>) light sensitivity</a:t>
            </a:r>
            <a:r>
              <a:rPr lang="en-US" dirty="0">
                <a:latin typeface="Times New Roman" panose="02020603050405020304" pitchFamily="18" charset="0"/>
                <a:ea typeface="Calibri" panose="020F0502020204030204" pitchFamily="34" charset="0"/>
                <a:cs typeface="Arial" panose="020B0604020202020204" pitchFamily="34" charset="0"/>
              </a:rPr>
              <a:t> of the reader and </a:t>
            </a:r>
            <a:r>
              <a:rPr lang="en-US" b="1" dirty="0">
                <a:latin typeface="Times New Roman" panose="02020603050405020304" pitchFamily="18" charset="0"/>
                <a:ea typeface="Calibri" panose="020F0502020204030204" pitchFamily="34" charset="0"/>
                <a:cs typeface="Arial" panose="020B0604020202020204" pitchFamily="34" charset="0"/>
              </a:rPr>
              <a:t>ii)</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heating rate </a:t>
            </a:r>
            <a:r>
              <a:rPr lang="en-US" dirty="0">
                <a:latin typeface="Times New Roman" panose="02020603050405020304" pitchFamily="18" charset="0"/>
                <a:ea typeface="Calibri" panose="020F0502020204030204" pitchFamily="34" charset="0"/>
                <a:cs typeface="Arial" panose="020B0604020202020204" pitchFamily="34" charset="0"/>
              </a:rPr>
              <a:t>of the TLD, but it can be difficult to maintain adequate reader constancy.</a:t>
            </a:r>
            <a:endParaRPr lang="en-US"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IQ" dirty="0">
                <a:latin typeface="Calibri" panose="020F0502020204030204" pitchFamily="34" charset="0"/>
                <a:ea typeface="Calibri" panose="020F0502020204030204" pitchFamily="34" charset="0"/>
                <a:cs typeface="Times New Roman" panose="02020603050405020304" pitchFamily="18" charset="0"/>
              </a:rPr>
              <a:t> </a:t>
            </a:r>
            <a:endParaRPr lang="en-US" sz="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4) </a:t>
            </a:r>
            <a:r>
              <a:rPr lang="en-US" dirty="0">
                <a:latin typeface="Times New Roman" panose="02020603050405020304" pitchFamily="18" charset="0"/>
                <a:ea typeface="Calibri" panose="020F0502020204030204" pitchFamily="34" charset="0"/>
                <a:cs typeface="Arial" panose="020B0604020202020204" pitchFamily="34" charset="0"/>
              </a:rPr>
              <a:t>TLD’s </a:t>
            </a:r>
            <a:r>
              <a:rPr lang="en-US" b="1" dirty="0">
                <a:latin typeface="Times New Roman" panose="02020603050405020304" pitchFamily="18" charset="0"/>
                <a:ea typeface="Calibri" panose="020F0502020204030204" pitchFamily="34" charset="0"/>
                <a:cs typeface="Arial" panose="020B0604020202020204" pitchFamily="34" charset="0"/>
              </a:rPr>
              <a:t>do not give as much information about the energy of the incident radiation </a:t>
            </a:r>
            <a:r>
              <a:rPr lang="en-US" dirty="0">
                <a:latin typeface="Times New Roman" panose="02020603050405020304" pitchFamily="18" charset="0"/>
                <a:ea typeface="Calibri" panose="020F0502020204030204" pitchFamily="34" charset="0"/>
                <a:cs typeface="Arial" panose="020B0604020202020204" pitchFamily="34" charset="0"/>
              </a:rPr>
              <a:t>as do film badge and optically stimulated luminescent  (OSL) dosimeter.</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615618" y="1335203"/>
            <a:ext cx="2502801" cy="405367"/>
          </a:xfrm>
          <a:prstGeom prst="rect">
            <a:avLst/>
          </a:prstGeom>
        </p:spPr>
        <p:txBody>
          <a:bodyPr wrap="none">
            <a:spAutoFit/>
          </a:bodyPr>
          <a:lstStyle/>
          <a:p>
            <a:pPr>
              <a:lnSpc>
                <a:spcPct val="107000"/>
              </a:lnSpc>
              <a:spcAft>
                <a:spcPts val="800"/>
              </a:spcAft>
            </a:pPr>
            <a:r>
              <a:rPr lang="en-US" sz="2000" b="1" dirty="0">
                <a:solidFill>
                  <a:srgbClr val="000099"/>
                </a:solidFill>
                <a:latin typeface="Times New Roman" panose="02020603050405020304" pitchFamily="18" charset="0"/>
                <a:ea typeface="Calibri" panose="020F0502020204030204" pitchFamily="34" charset="0"/>
                <a:cs typeface="Arial" panose="020B0604020202020204" pitchFamily="34" charset="0"/>
              </a:rPr>
              <a:t> TLD  disadvantages </a:t>
            </a:r>
            <a:endParaRPr lang="en-US" sz="2000" b="1" dirty="0">
              <a:solidFill>
                <a:srgbClr val="000099"/>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190199" y="318010"/>
            <a:ext cx="4683179" cy="369332"/>
          </a:xfrm>
          <a:prstGeom prst="rect">
            <a:avLst/>
          </a:prstGeom>
          <a:ln>
            <a:noFill/>
          </a:ln>
        </p:spPr>
        <p:txBody>
          <a:bodyPr wrap="square">
            <a:spAutoFit/>
          </a:bodyPr>
          <a:lstStyle/>
          <a:p>
            <a:pPr lvl="0"/>
            <a:r>
              <a:rPr lang="en-US" b="1" dirty="0">
                <a:solidFill>
                  <a:srgbClr val="000099"/>
                </a:solidFill>
                <a:latin typeface="Andalus" panose="02020603050405020304" pitchFamily="18" charset="-78"/>
                <a:cs typeface="Andalus" panose="02020603050405020304" pitchFamily="18" charset="-78"/>
              </a:rPr>
              <a:t>   LECTURE  SEVEN  :</a:t>
            </a:r>
            <a:r>
              <a:rPr lang="en-US" dirty="0">
                <a:solidFill>
                  <a:srgbClr val="000099"/>
                </a:solidFill>
                <a:latin typeface="Andalus" panose="02020603050405020304" pitchFamily="18" charset="-78"/>
                <a:cs typeface="Andalus" panose="02020603050405020304" pitchFamily="18" charset="-78"/>
              </a:rPr>
              <a:t>   </a:t>
            </a:r>
            <a:r>
              <a:rPr lang="en-US" b="1" dirty="0" err="1">
                <a:solidFill>
                  <a:srgbClr val="000099"/>
                </a:solidFill>
                <a:latin typeface="Andalus" panose="02020603050405020304" pitchFamily="18" charset="-78"/>
                <a:cs typeface="Andalus" panose="02020603050405020304" pitchFamily="18" charset="-78"/>
              </a:rPr>
              <a:t>Dosi</a:t>
            </a:r>
            <a:r>
              <a:rPr lang="en-US" b="1" dirty="0">
                <a:solidFill>
                  <a:srgbClr val="000099"/>
                </a:solidFill>
                <a:latin typeface="Andalus" panose="02020603050405020304" pitchFamily="18" charset="-78"/>
                <a:cs typeface="Andalus" panose="02020603050405020304" pitchFamily="18" charset="-78"/>
              </a:rPr>
              <a:t>-meters </a:t>
            </a:r>
            <a:endParaRPr lang="ar-IQ" b="1" dirty="0">
              <a:solidFill>
                <a:srgbClr val="000099"/>
              </a:solidFill>
              <a:latin typeface="Andalus" panose="02020603050405020304" pitchFamily="18" charset="-78"/>
              <a:cs typeface="Andalus" panose="02020603050405020304" pitchFamily="18" charset="-78"/>
            </a:endParaRPr>
          </a:p>
        </p:txBody>
      </p:sp>
      <p:sp>
        <p:nvSpPr>
          <p:cNvPr id="4" name="Rectangle 3"/>
          <p:cNvSpPr/>
          <p:nvPr/>
        </p:nvSpPr>
        <p:spPr>
          <a:xfrm>
            <a:off x="2072680" y="1787267"/>
            <a:ext cx="3185487" cy="307777"/>
          </a:xfrm>
          <a:prstGeom prst="rect">
            <a:avLst/>
          </a:prstGeom>
        </p:spPr>
        <p:txBody>
          <a:bodyPr wrap="none">
            <a:spAutoFit/>
          </a:bodyPr>
          <a:lstStyle/>
          <a:p>
            <a:r>
              <a:rPr lang="ar-IQ" sz="1400" dirty="0"/>
              <a:t>لا يمكن قراءتها إلا مرة واحدة ، لأن قراءتها تمحوها.</a:t>
            </a:r>
          </a:p>
        </p:txBody>
      </p:sp>
      <p:sp>
        <p:nvSpPr>
          <p:cNvPr id="8" name="Rectangle 7"/>
          <p:cNvSpPr/>
          <p:nvPr/>
        </p:nvSpPr>
        <p:spPr>
          <a:xfrm>
            <a:off x="1064568" y="3067375"/>
            <a:ext cx="2379177" cy="307777"/>
          </a:xfrm>
          <a:prstGeom prst="rect">
            <a:avLst/>
          </a:prstGeom>
        </p:spPr>
        <p:txBody>
          <a:bodyPr wrap="none">
            <a:spAutoFit/>
          </a:bodyPr>
          <a:lstStyle/>
          <a:p>
            <a:r>
              <a:rPr lang="ar-IQ" sz="1400" dirty="0"/>
              <a:t>يمكن أن يحدث تلاشي للإشارة المخزنة</a:t>
            </a:r>
          </a:p>
        </p:txBody>
      </p:sp>
      <p:sp>
        <p:nvSpPr>
          <p:cNvPr id="9" name="Rectangle 8"/>
          <p:cNvSpPr/>
          <p:nvPr/>
        </p:nvSpPr>
        <p:spPr>
          <a:xfrm>
            <a:off x="1650777" y="3899758"/>
            <a:ext cx="1406154" cy="307777"/>
          </a:xfrm>
          <a:prstGeom prst="rect">
            <a:avLst/>
          </a:prstGeom>
        </p:spPr>
        <p:txBody>
          <a:bodyPr wrap="none">
            <a:spAutoFit/>
          </a:bodyPr>
          <a:lstStyle/>
          <a:p>
            <a:r>
              <a:rPr lang="ar-IQ" sz="1400" dirty="0"/>
              <a:t>دقة القراءة تعتمد على</a:t>
            </a:r>
          </a:p>
        </p:txBody>
      </p:sp>
      <p:sp>
        <p:nvSpPr>
          <p:cNvPr id="10" name="Rectangle 9"/>
          <p:cNvSpPr/>
          <p:nvPr/>
        </p:nvSpPr>
        <p:spPr>
          <a:xfrm>
            <a:off x="5338500" y="3887182"/>
            <a:ext cx="1120820" cy="307777"/>
          </a:xfrm>
          <a:prstGeom prst="rect">
            <a:avLst/>
          </a:prstGeom>
        </p:spPr>
        <p:txBody>
          <a:bodyPr wrap="none">
            <a:spAutoFit/>
          </a:bodyPr>
          <a:lstStyle/>
          <a:p>
            <a:r>
              <a:rPr lang="ar-IQ" sz="1400" dirty="0"/>
              <a:t>الحساسية للضوء</a:t>
            </a:r>
          </a:p>
        </p:txBody>
      </p:sp>
      <p:sp>
        <p:nvSpPr>
          <p:cNvPr id="11" name="Rectangle 10"/>
          <p:cNvSpPr/>
          <p:nvPr/>
        </p:nvSpPr>
        <p:spPr>
          <a:xfrm>
            <a:off x="906499" y="4679004"/>
            <a:ext cx="7010252" cy="307777"/>
          </a:xfrm>
          <a:prstGeom prst="rect">
            <a:avLst/>
          </a:prstGeom>
        </p:spPr>
        <p:txBody>
          <a:bodyPr wrap="none">
            <a:spAutoFit/>
          </a:bodyPr>
          <a:lstStyle/>
          <a:p>
            <a:r>
              <a:rPr lang="ar-IQ" sz="1400" dirty="0" smtClean="0"/>
              <a:t> صعوبة ثبات القارئ                                                                                                  معدل </a:t>
            </a:r>
            <a:r>
              <a:rPr lang="ar-IQ" sz="1400" dirty="0"/>
              <a:t>الحرارة</a:t>
            </a:r>
          </a:p>
        </p:txBody>
      </p:sp>
      <p:sp>
        <p:nvSpPr>
          <p:cNvPr id="13" name="Rectangle 12"/>
          <p:cNvSpPr/>
          <p:nvPr/>
        </p:nvSpPr>
        <p:spPr>
          <a:xfrm>
            <a:off x="2531788" y="4993431"/>
            <a:ext cx="3382657" cy="307777"/>
          </a:xfrm>
          <a:prstGeom prst="rect">
            <a:avLst/>
          </a:prstGeom>
        </p:spPr>
        <p:txBody>
          <a:bodyPr wrap="none">
            <a:spAutoFit/>
          </a:bodyPr>
          <a:lstStyle/>
          <a:p>
            <a:r>
              <a:rPr lang="ar-IQ" sz="1400" dirty="0"/>
              <a:t>لا تعطي الكثير من المعلومات حول طاقة الإشعاع الساقط</a:t>
            </a:r>
          </a:p>
        </p:txBody>
      </p:sp>
      <p:sp>
        <p:nvSpPr>
          <p:cNvPr id="14" name="Rectangle 13"/>
          <p:cNvSpPr/>
          <p:nvPr/>
        </p:nvSpPr>
        <p:spPr>
          <a:xfrm>
            <a:off x="1560834" y="2534851"/>
            <a:ext cx="1657826" cy="307777"/>
          </a:xfrm>
          <a:prstGeom prst="rect">
            <a:avLst/>
          </a:prstGeom>
        </p:spPr>
        <p:txBody>
          <a:bodyPr wrap="none">
            <a:spAutoFit/>
          </a:bodyPr>
          <a:lstStyle/>
          <a:p>
            <a:r>
              <a:rPr lang="ar-IQ" sz="1400" dirty="0"/>
              <a:t>لا يوجد سجل دائم للجرعة</a:t>
            </a:r>
          </a:p>
        </p:txBody>
      </p:sp>
    </p:spTree>
    <p:extLst>
      <p:ext uri="{BB962C8B-B14F-4D97-AF65-F5344CB8AC3E}">
        <p14:creationId xmlns:p14="http://schemas.microsoft.com/office/powerpoint/2010/main" val="79658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726EB37-9E97-4537-889C-B06365F54784}" type="slidenum">
              <a:rPr lang="es-ES" smtClean="0"/>
              <a:pPr>
                <a:defRPr/>
              </a:pPr>
              <a:t>7</a:t>
            </a:fld>
            <a:endParaRPr lang="es-ES"/>
          </a:p>
        </p:txBody>
      </p:sp>
      <p:cxnSp>
        <p:nvCxnSpPr>
          <p:cNvPr id="3" name="Straight Connector 2"/>
          <p:cNvCxnSpPr/>
          <p:nvPr/>
        </p:nvCxnSpPr>
        <p:spPr>
          <a:xfrm>
            <a:off x="204980" y="980728"/>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06782" y="1371516"/>
            <a:ext cx="2212657" cy="405367"/>
          </a:xfrm>
          <a:prstGeom prst="rect">
            <a:avLst/>
          </a:prstGeom>
        </p:spPr>
        <p:txBody>
          <a:bodyPr wrap="none">
            <a:spAutoFit/>
          </a:bodyPr>
          <a:lstStyle/>
          <a:p>
            <a:pPr>
              <a:lnSpc>
                <a:spcPct val="107000"/>
              </a:lnSpc>
              <a:spcAft>
                <a:spcPts val="800"/>
              </a:spcAft>
            </a:pPr>
            <a:r>
              <a:rPr lang="en-US" sz="2000" b="1" dirty="0">
                <a:solidFill>
                  <a:srgbClr val="000099"/>
                </a:solidFill>
                <a:latin typeface="Times New Roman" panose="02020603050405020304" pitchFamily="18" charset="0"/>
                <a:ea typeface="Calibri" panose="020F0502020204030204" pitchFamily="34" charset="0"/>
                <a:cs typeface="Arial" panose="020B0604020202020204" pitchFamily="34" charset="0"/>
              </a:rPr>
              <a:t>How TLD works ?</a:t>
            </a:r>
            <a:endParaRPr lang="en-US" sz="2000" b="1" dirty="0">
              <a:solidFill>
                <a:srgbClr val="000099"/>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706782" y="2114111"/>
            <a:ext cx="8014458" cy="3416320"/>
          </a:xfrm>
          <a:prstGeom prst="rect">
            <a:avLst/>
          </a:prstGeom>
        </p:spPr>
        <p:txBody>
          <a:bodyPr wrap="square">
            <a:spAutoFit/>
          </a:bodyPr>
          <a:lstStyle/>
          <a:p>
            <a:pPr algn="justLow">
              <a:lnSpc>
                <a:spcPct val="150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Energy absorbed from the incident radiation excites and ionizes the molecules of the </a:t>
            </a:r>
            <a:r>
              <a:rPr lang="en-US" dirty="0" err="1">
                <a:latin typeface="Times New Roman" panose="02020603050405020304" pitchFamily="18" charset="0"/>
                <a:ea typeface="Calibri" panose="020F0502020204030204" pitchFamily="34" charset="0"/>
                <a:cs typeface="Arial" panose="020B0604020202020204" pitchFamily="34" charset="0"/>
              </a:rPr>
              <a:t>thermoluminescent</a:t>
            </a:r>
            <a:r>
              <a:rPr lang="en-US" dirty="0">
                <a:latin typeface="Times New Roman" panose="02020603050405020304" pitchFamily="18" charset="0"/>
                <a:ea typeface="Calibri" panose="020F0502020204030204" pitchFamily="34" charset="0"/>
                <a:cs typeface="Arial" panose="020B0604020202020204" pitchFamily="34" charset="0"/>
              </a:rPr>
              <a:t> material. Some of the energy is trapped by impurities or deformations in the material, and remains trapped until the material is heated to a high temperature. Once heated, the trapped energy is released as an emission of light. The amount of light emitted is proportional to the energy absorbed within the </a:t>
            </a:r>
            <a:r>
              <a:rPr lang="en-US" dirty="0" err="1">
                <a:latin typeface="Times New Roman" panose="02020603050405020304" pitchFamily="18" charset="0"/>
                <a:ea typeface="Calibri" panose="020F0502020204030204" pitchFamily="34" charset="0"/>
                <a:cs typeface="Arial" panose="020B0604020202020204" pitchFamily="34" charset="0"/>
              </a:rPr>
              <a:t>thermoluminescent</a:t>
            </a:r>
            <a:r>
              <a:rPr lang="en-US" dirty="0">
                <a:latin typeface="Times New Roman" panose="02020603050405020304" pitchFamily="18" charset="0"/>
                <a:ea typeface="Calibri" panose="020F0502020204030204" pitchFamily="34" charset="0"/>
                <a:cs typeface="Arial" panose="020B0604020202020204" pitchFamily="34" charset="0"/>
              </a:rPr>
              <a:t> material, which is proportional to the radiation dose absorbed. The emitted light is measured with a photomultiplier tube, the output of which is applied to a readout instrument.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204980" y="360930"/>
            <a:ext cx="4683179" cy="369332"/>
          </a:xfrm>
          <a:prstGeom prst="rect">
            <a:avLst/>
          </a:prstGeom>
          <a:ln>
            <a:noFill/>
          </a:ln>
        </p:spPr>
        <p:txBody>
          <a:bodyPr wrap="square">
            <a:spAutoFit/>
          </a:bodyPr>
          <a:lstStyle/>
          <a:p>
            <a:pPr lvl="0"/>
            <a:r>
              <a:rPr lang="en-US" b="1" dirty="0">
                <a:solidFill>
                  <a:srgbClr val="000099"/>
                </a:solidFill>
                <a:latin typeface="Andalus" panose="02020603050405020304" pitchFamily="18" charset="-78"/>
                <a:cs typeface="Andalus" panose="02020603050405020304" pitchFamily="18" charset="-78"/>
              </a:rPr>
              <a:t>   LECTURE  SEVEN  :</a:t>
            </a:r>
            <a:r>
              <a:rPr lang="en-US" dirty="0">
                <a:solidFill>
                  <a:srgbClr val="000099"/>
                </a:solidFill>
                <a:latin typeface="Andalus" panose="02020603050405020304" pitchFamily="18" charset="-78"/>
                <a:cs typeface="Andalus" panose="02020603050405020304" pitchFamily="18" charset="-78"/>
              </a:rPr>
              <a:t>   </a:t>
            </a:r>
            <a:r>
              <a:rPr lang="en-US" b="1" dirty="0" err="1">
                <a:solidFill>
                  <a:srgbClr val="000099"/>
                </a:solidFill>
                <a:latin typeface="Andalus" panose="02020603050405020304" pitchFamily="18" charset="-78"/>
                <a:cs typeface="Andalus" panose="02020603050405020304" pitchFamily="18" charset="-78"/>
              </a:rPr>
              <a:t>Dosi</a:t>
            </a:r>
            <a:r>
              <a:rPr lang="en-US" b="1" dirty="0">
                <a:solidFill>
                  <a:srgbClr val="000099"/>
                </a:solidFill>
                <a:latin typeface="Andalus" panose="02020603050405020304" pitchFamily="18" charset="-78"/>
                <a:cs typeface="Andalus" panose="02020603050405020304" pitchFamily="18" charset="-78"/>
              </a:rPr>
              <a:t>-meters </a:t>
            </a:r>
            <a:endParaRPr lang="ar-IQ" b="1" dirty="0">
              <a:solidFill>
                <a:srgbClr val="000099"/>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38542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50959" y="757934"/>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08955" y="907742"/>
            <a:ext cx="6295634" cy="458074"/>
          </a:xfrm>
          <a:prstGeom prst="rect">
            <a:avLst/>
          </a:prstGeom>
        </p:spPr>
        <p:txBody>
          <a:bodyPr wrap="none">
            <a:spAutoFit/>
          </a:bodyPr>
          <a:lstStyle/>
          <a:p>
            <a:pPr lvl="0" algn="justLow">
              <a:lnSpc>
                <a:spcPct val="150000"/>
              </a:lnSpc>
            </a:pPr>
            <a:r>
              <a:rPr lang="en-US" b="1" u="sng" dirty="0">
                <a:solidFill>
                  <a:srgbClr val="000099"/>
                </a:solidFill>
                <a:latin typeface="Times New Roman" panose="02020603050405020304" pitchFamily="18" charset="0"/>
              </a:rPr>
              <a:t>Three : </a:t>
            </a:r>
            <a:r>
              <a:rPr lang="en-US" b="1" dirty="0">
                <a:solidFill>
                  <a:srgbClr val="000099"/>
                </a:solidFill>
                <a:latin typeface="Times New Roman" panose="02020603050405020304" pitchFamily="18" charset="0"/>
              </a:rPr>
              <a:t>    Optically Stimulated luminescent  (OSL) dosimeter</a:t>
            </a:r>
          </a:p>
        </p:txBody>
      </p:sp>
      <p:sp>
        <p:nvSpPr>
          <p:cNvPr id="5" name="Rectangle 4"/>
          <p:cNvSpPr/>
          <p:nvPr/>
        </p:nvSpPr>
        <p:spPr>
          <a:xfrm>
            <a:off x="776536" y="1988840"/>
            <a:ext cx="6840760" cy="4650568"/>
          </a:xfrm>
          <a:prstGeom prst="rect">
            <a:avLst/>
          </a:prstGeom>
        </p:spPr>
        <p:txBody>
          <a:bodyPr wrap="square">
            <a:spAutoFit/>
          </a:bodyPr>
          <a:lstStyle/>
          <a:p>
            <a:pPr marL="285750" indent="-285750" algn="justLow">
              <a:lnSpc>
                <a:spcPct val="107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OSL are </a:t>
            </a:r>
            <a:r>
              <a:rPr lang="en-US" b="1" dirty="0">
                <a:latin typeface="Times New Roman" panose="02020603050405020304" pitchFamily="18" charset="0"/>
                <a:ea typeface="Calibri" panose="020F0502020204030204" pitchFamily="34" charset="0"/>
                <a:cs typeface="Arial" panose="020B0604020202020204" pitchFamily="34" charset="0"/>
              </a:rPr>
              <a:t>more sensitive to a wider range of photon and beta particle energies</a:t>
            </a:r>
          </a:p>
          <a:p>
            <a:pPr marL="285750" indent="-285750" algn="justLow">
              <a:lnSpc>
                <a:spcPct val="107000"/>
              </a:lnSpc>
              <a:spcAft>
                <a:spcPts val="800"/>
              </a:spcAft>
              <a:buFont typeface="Wingdings" panose="05000000000000000000" pitchFamily="2" charset="2"/>
              <a:buChar char="§"/>
            </a:pPr>
            <a:endParaRPr lang="en-US" sz="300" b="1" dirty="0">
              <a:latin typeface="Calibri" panose="020F0502020204030204" pitchFamily="34"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
            </a:pPr>
            <a:r>
              <a:rPr lang="en-US" b="1" dirty="0">
                <a:latin typeface="Times New Roman" panose="02020603050405020304" pitchFamily="18" charset="0"/>
                <a:ea typeface="Calibri" panose="020F0502020204030204" pitchFamily="34" charset="0"/>
                <a:cs typeface="Arial" panose="020B0604020202020204" pitchFamily="34" charset="0"/>
              </a:rPr>
              <a:t>It provides more information about the energy of the incident radiation</a:t>
            </a:r>
            <a:r>
              <a:rPr lang="en-US" dirty="0">
                <a:latin typeface="Times New Roman" panose="02020603050405020304" pitchFamily="18" charset="0"/>
                <a:ea typeface="Calibri" panose="020F0502020204030204" pitchFamily="34" charset="0"/>
                <a:cs typeface="Arial" panose="020B0604020202020204" pitchFamily="34" charset="0"/>
              </a:rPr>
              <a:t>. This information is used to provide estimates of deep dose, dose to the lens of the eye, and shallow dose. </a:t>
            </a:r>
            <a:endParaRPr lang="en-US"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endParaRPr lang="en-US" sz="300" dirty="0">
              <a:latin typeface="Calibri" panose="020F0502020204030204" pitchFamily="34"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
            </a:pPr>
            <a:r>
              <a:rPr lang="en-US" b="1" dirty="0">
                <a:latin typeface="Times New Roman" panose="02020603050405020304" pitchFamily="18" charset="0"/>
                <a:ea typeface="Calibri" panose="020F0502020204030204" pitchFamily="34" charset="0"/>
                <a:cs typeface="Arial" panose="020B0604020202020204" pitchFamily="34" charset="0"/>
              </a:rPr>
              <a:t>The good resolution of the detector </a:t>
            </a:r>
            <a:r>
              <a:rPr lang="en-US" dirty="0">
                <a:latin typeface="Times New Roman" panose="02020603050405020304" pitchFamily="18" charset="0"/>
                <a:ea typeface="Calibri" panose="020F0502020204030204" pitchFamily="34" charset="0"/>
                <a:cs typeface="Arial" panose="020B0604020202020204" pitchFamily="34" charset="0"/>
              </a:rPr>
              <a:t>also allows analysis of whether the exposure was dynamic or static .</a:t>
            </a:r>
          </a:p>
          <a:p>
            <a:pPr marL="285750" indent="-285750" algn="justLow">
              <a:lnSpc>
                <a:spcPct val="107000"/>
              </a:lnSpc>
              <a:spcAft>
                <a:spcPts val="800"/>
              </a:spcAft>
              <a:buFont typeface="Wingdings" panose="05000000000000000000" pitchFamily="2" charset="2"/>
              <a:buChar char="§"/>
            </a:pPr>
            <a:endParaRPr lang="en-US" sz="300" dirty="0">
              <a:latin typeface="Calibri" panose="020F0502020204030204" pitchFamily="34"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 OSL dosimeter are that it </a:t>
            </a:r>
            <a:r>
              <a:rPr lang="en-US" b="1" dirty="0">
                <a:latin typeface="Times New Roman" panose="02020603050405020304" pitchFamily="18" charset="0"/>
                <a:ea typeface="Calibri" panose="020F0502020204030204" pitchFamily="34" charset="0"/>
                <a:cs typeface="Arial" panose="020B0604020202020204" pitchFamily="34" charset="0"/>
              </a:rPr>
              <a:t>can be read multiple times without remove all the information</a:t>
            </a:r>
            <a:r>
              <a:rPr lang="en-US" dirty="0">
                <a:latin typeface="Times New Roman" panose="02020603050405020304" pitchFamily="18" charset="0"/>
                <a:ea typeface="Calibri" panose="020F0502020204030204" pitchFamily="34" charset="0"/>
                <a:cs typeface="Arial" panose="020B0604020202020204" pitchFamily="34" charset="0"/>
              </a:rPr>
              <a:t> and that the read-out process is faster and more accurate than with TLD’s. </a:t>
            </a:r>
          </a:p>
          <a:p>
            <a:pPr marL="285750" indent="-285750" algn="justLow">
              <a:lnSpc>
                <a:spcPct val="107000"/>
              </a:lnSpc>
              <a:spcAft>
                <a:spcPts val="800"/>
              </a:spcAft>
              <a:buFont typeface="Wingdings" panose="05000000000000000000" pitchFamily="2" charset="2"/>
              <a:buChar char="§"/>
            </a:pPr>
            <a:endParaRPr lang="en-US" sz="100" dirty="0">
              <a:latin typeface="Calibri" panose="020F0502020204030204" pitchFamily="34"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OSL dosimeters are also relatively</a:t>
            </a:r>
            <a:r>
              <a:rPr lang="en-US" b="1" dirty="0">
                <a:latin typeface="Times New Roman" panose="02020603050405020304" pitchFamily="18" charset="0"/>
                <a:ea typeface="Calibri" panose="020F0502020204030204" pitchFamily="34" charset="0"/>
                <a:cs typeface="Arial" panose="020B0604020202020204" pitchFamily="34" charset="0"/>
              </a:rPr>
              <a:t> unaffected by environmental conditions</a:t>
            </a:r>
            <a:r>
              <a:rPr lang="en-US" dirty="0">
                <a:latin typeface="Times New Roman" panose="02020603050405020304" pitchFamily="18" charset="0"/>
                <a:ea typeface="Calibri" panose="020F0502020204030204" pitchFamily="34" charset="0"/>
                <a:cs typeface="Arial" panose="020B0604020202020204" pitchFamily="34" charset="0"/>
              </a:rPr>
              <a:t> such as heat, light, and humidity.</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60512" y="1496945"/>
            <a:ext cx="1597617" cy="374077"/>
          </a:xfrm>
          <a:prstGeom prst="rect">
            <a:avLst/>
          </a:prstGeom>
        </p:spPr>
        <p:txBody>
          <a:bodyPr wrap="none">
            <a:spAutoFit/>
          </a:bodyPr>
          <a:lstStyle/>
          <a:p>
            <a:pPr>
              <a:lnSpc>
                <a:spcPct val="107000"/>
              </a:lnSpc>
              <a:spcAft>
                <a:spcPts val="800"/>
              </a:spcAft>
            </a:pPr>
            <a:r>
              <a:rPr lang="en-US" b="1" dirty="0">
                <a:solidFill>
                  <a:srgbClr val="000099"/>
                </a:solidFill>
                <a:latin typeface="Times New Roman" panose="02020603050405020304" pitchFamily="18" charset="0"/>
                <a:ea typeface="Calibri" panose="020F0502020204030204" pitchFamily="34" charset="0"/>
                <a:cs typeface="Arial" panose="020B0604020202020204" pitchFamily="34" charset="0"/>
              </a:rPr>
              <a:t> OSL  features</a:t>
            </a:r>
            <a:endParaRPr lang="en-US" b="1" dirty="0">
              <a:solidFill>
                <a:srgbClr val="000099"/>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rotWithShape="1">
          <a:blip r:embed="rId2"/>
          <a:srcRect l="46774" t="11487" b="4356"/>
          <a:stretch/>
        </p:blipFill>
        <p:spPr>
          <a:xfrm>
            <a:off x="7996392" y="1871022"/>
            <a:ext cx="1763861" cy="1785513"/>
          </a:xfrm>
          <a:prstGeom prst="rect">
            <a:avLst/>
          </a:prstGeom>
        </p:spPr>
      </p:pic>
      <p:pic>
        <p:nvPicPr>
          <p:cNvPr id="9" name="Picture 8"/>
          <p:cNvPicPr>
            <a:picLocks noChangeAspect="1"/>
          </p:cNvPicPr>
          <p:nvPr/>
        </p:nvPicPr>
        <p:blipFill rotWithShape="1">
          <a:blip r:embed="rId3"/>
          <a:srcRect l="9258" r="6994"/>
          <a:stretch/>
        </p:blipFill>
        <p:spPr>
          <a:xfrm>
            <a:off x="7996392" y="3800551"/>
            <a:ext cx="1763861" cy="1224136"/>
          </a:xfrm>
          <a:prstGeom prst="rect">
            <a:avLst/>
          </a:prstGeom>
        </p:spPr>
      </p:pic>
      <p:sp>
        <p:nvSpPr>
          <p:cNvPr id="8" name="Rectangle 7"/>
          <p:cNvSpPr/>
          <p:nvPr/>
        </p:nvSpPr>
        <p:spPr>
          <a:xfrm>
            <a:off x="176812" y="278333"/>
            <a:ext cx="4683179" cy="369332"/>
          </a:xfrm>
          <a:prstGeom prst="rect">
            <a:avLst/>
          </a:prstGeom>
          <a:ln>
            <a:noFill/>
          </a:ln>
        </p:spPr>
        <p:txBody>
          <a:bodyPr wrap="square">
            <a:spAutoFit/>
          </a:bodyPr>
          <a:lstStyle/>
          <a:p>
            <a:pPr lvl="0"/>
            <a:r>
              <a:rPr lang="en-US" b="1" dirty="0">
                <a:solidFill>
                  <a:srgbClr val="000099"/>
                </a:solidFill>
                <a:latin typeface="Andalus" panose="02020603050405020304" pitchFamily="18" charset="-78"/>
                <a:cs typeface="Andalus" panose="02020603050405020304" pitchFamily="18" charset="-78"/>
              </a:rPr>
              <a:t>   LECTURE  SEVEN  :</a:t>
            </a:r>
            <a:r>
              <a:rPr lang="en-US" dirty="0">
                <a:solidFill>
                  <a:srgbClr val="000099"/>
                </a:solidFill>
                <a:latin typeface="Andalus" panose="02020603050405020304" pitchFamily="18" charset="-78"/>
                <a:cs typeface="Andalus" panose="02020603050405020304" pitchFamily="18" charset="-78"/>
              </a:rPr>
              <a:t>   </a:t>
            </a:r>
            <a:r>
              <a:rPr lang="en-US" b="1" dirty="0" err="1">
                <a:solidFill>
                  <a:srgbClr val="000099"/>
                </a:solidFill>
                <a:latin typeface="Andalus" panose="02020603050405020304" pitchFamily="18" charset="-78"/>
                <a:cs typeface="Andalus" panose="02020603050405020304" pitchFamily="18" charset="-78"/>
              </a:rPr>
              <a:t>Dosi</a:t>
            </a:r>
            <a:r>
              <a:rPr lang="en-US" b="1" dirty="0">
                <a:solidFill>
                  <a:srgbClr val="000099"/>
                </a:solidFill>
                <a:latin typeface="Andalus" panose="02020603050405020304" pitchFamily="18" charset="-78"/>
                <a:cs typeface="Andalus" panose="02020603050405020304" pitchFamily="18" charset="-78"/>
              </a:rPr>
              <a:t>-meters </a:t>
            </a:r>
            <a:endParaRPr lang="ar-IQ" b="1" dirty="0">
              <a:solidFill>
                <a:srgbClr val="000099"/>
              </a:solidFill>
              <a:latin typeface="Andalus" panose="02020603050405020304" pitchFamily="18" charset="-78"/>
              <a:cs typeface="Andalus" panose="02020603050405020304" pitchFamily="18" charset="-78"/>
            </a:endParaRPr>
          </a:p>
        </p:txBody>
      </p:sp>
      <p:sp>
        <p:nvSpPr>
          <p:cNvPr id="10" name="Rectangle 9"/>
          <p:cNvSpPr/>
          <p:nvPr/>
        </p:nvSpPr>
        <p:spPr>
          <a:xfrm>
            <a:off x="6504589" y="1018012"/>
            <a:ext cx="1851789" cy="307777"/>
          </a:xfrm>
          <a:prstGeom prst="rect">
            <a:avLst/>
          </a:prstGeom>
        </p:spPr>
        <p:txBody>
          <a:bodyPr wrap="none">
            <a:spAutoFit/>
          </a:bodyPr>
          <a:lstStyle/>
          <a:p>
            <a:r>
              <a:rPr lang="ar-IQ" sz="1400" dirty="0">
                <a:solidFill>
                  <a:srgbClr val="5F6368"/>
                </a:solidFill>
                <a:latin typeface="arial" panose="020B0604020202020204" pitchFamily="34" charset="0"/>
              </a:rPr>
              <a:t>مقياس اللمعان المحفز بصريًا</a:t>
            </a:r>
            <a:endParaRPr lang="ar-IQ" sz="1400" dirty="0"/>
          </a:p>
        </p:txBody>
      </p:sp>
      <p:sp>
        <p:nvSpPr>
          <p:cNvPr id="11" name="Rectangle 10"/>
          <p:cNvSpPr/>
          <p:nvPr/>
        </p:nvSpPr>
        <p:spPr>
          <a:xfrm>
            <a:off x="3934095" y="1721090"/>
            <a:ext cx="1553630" cy="307777"/>
          </a:xfrm>
          <a:prstGeom prst="rect">
            <a:avLst/>
          </a:prstGeom>
        </p:spPr>
        <p:txBody>
          <a:bodyPr wrap="none">
            <a:spAutoFit/>
          </a:bodyPr>
          <a:lstStyle/>
          <a:p>
            <a:r>
              <a:rPr lang="ar-IQ" sz="1400" dirty="0">
                <a:solidFill>
                  <a:srgbClr val="5F6368"/>
                </a:solidFill>
                <a:latin typeface="arial" panose="020B0604020202020204" pitchFamily="34" charset="0"/>
              </a:rPr>
              <a:t>اكثر حساسية لاشعة بيتا</a:t>
            </a:r>
            <a:endParaRPr lang="ar-IQ" sz="1400" dirty="0"/>
          </a:p>
        </p:txBody>
      </p:sp>
      <p:sp>
        <p:nvSpPr>
          <p:cNvPr id="12" name="Rectangle 11"/>
          <p:cNvSpPr/>
          <p:nvPr/>
        </p:nvSpPr>
        <p:spPr>
          <a:xfrm>
            <a:off x="3171668" y="2645158"/>
            <a:ext cx="2549096" cy="307777"/>
          </a:xfrm>
          <a:prstGeom prst="rect">
            <a:avLst/>
          </a:prstGeom>
        </p:spPr>
        <p:txBody>
          <a:bodyPr wrap="none">
            <a:spAutoFit/>
          </a:bodyPr>
          <a:lstStyle/>
          <a:p>
            <a:r>
              <a:rPr lang="ar-IQ" sz="1400" dirty="0">
                <a:solidFill>
                  <a:srgbClr val="5F6368"/>
                </a:solidFill>
                <a:latin typeface="arial" panose="020B0604020202020204" pitchFamily="34" charset="0"/>
              </a:rPr>
              <a:t>يعطي اكثر معلومات طاقة الاشعة الساقطة</a:t>
            </a:r>
            <a:endParaRPr lang="ar-IQ" sz="1400" dirty="0"/>
          </a:p>
        </p:txBody>
      </p:sp>
      <p:sp>
        <p:nvSpPr>
          <p:cNvPr id="2" name="Rectangle 1"/>
          <p:cNvSpPr/>
          <p:nvPr/>
        </p:nvSpPr>
        <p:spPr>
          <a:xfrm>
            <a:off x="2158129" y="3784394"/>
            <a:ext cx="1279517" cy="307777"/>
          </a:xfrm>
          <a:prstGeom prst="rect">
            <a:avLst/>
          </a:prstGeom>
        </p:spPr>
        <p:txBody>
          <a:bodyPr wrap="none">
            <a:spAutoFit/>
          </a:bodyPr>
          <a:lstStyle/>
          <a:p>
            <a:r>
              <a:rPr lang="ar-IQ" sz="1400" dirty="0"/>
              <a:t>الدقة الجيدة للكاشف</a:t>
            </a:r>
          </a:p>
        </p:txBody>
      </p:sp>
      <p:sp>
        <p:nvSpPr>
          <p:cNvPr id="13" name="Rectangle 12"/>
          <p:cNvSpPr/>
          <p:nvPr/>
        </p:nvSpPr>
        <p:spPr>
          <a:xfrm>
            <a:off x="4016896" y="4581128"/>
            <a:ext cx="3068469" cy="307777"/>
          </a:xfrm>
          <a:prstGeom prst="rect">
            <a:avLst/>
          </a:prstGeom>
        </p:spPr>
        <p:txBody>
          <a:bodyPr wrap="none">
            <a:spAutoFit/>
          </a:bodyPr>
          <a:lstStyle/>
          <a:p>
            <a:r>
              <a:rPr lang="ar-IQ" sz="1400" dirty="0"/>
              <a:t>يمكن القراءة لعدة مرات دون إزالة جميع المعلومات</a:t>
            </a:r>
          </a:p>
        </p:txBody>
      </p:sp>
      <p:sp>
        <p:nvSpPr>
          <p:cNvPr id="14" name="Rectangle 13"/>
          <p:cNvSpPr/>
          <p:nvPr/>
        </p:nvSpPr>
        <p:spPr>
          <a:xfrm>
            <a:off x="5486454" y="5616570"/>
            <a:ext cx="1550424" cy="307777"/>
          </a:xfrm>
          <a:prstGeom prst="rect">
            <a:avLst/>
          </a:prstGeom>
        </p:spPr>
        <p:txBody>
          <a:bodyPr wrap="none">
            <a:spAutoFit/>
          </a:bodyPr>
          <a:lstStyle/>
          <a:p>
            <a:r>
              <a:rPr lang="ar-IQ" sz="1400" dirty="0"/>
              <a:t>لا يتأثر بالظروف البيئية</a:t>
            </a:r>
          </a:p>
        </p:txBody>
      </p:sp>
      <p:sp>
        <p:nvSpPr>
          <p:cNvPr id="15" name="Rectangle 14"/>
          <p:cNvSpPr/>
          <p:nvPr/>
        </p:nvSpPr>
        <p:spPr>
          <a:xfrm>
            <a:off x="7996392" y="5168703"/>
            <a:ext cx="1829347" cy="338554"/>
          </a:xfrm>
          <a:prstGeom prst="rect">
            <a:avLst/>
          </a:prstGeom>
        </p:spPr>
        <p:txBody>
          <a:bodyPr wrap="none">
            <a:spAutoFit/>
          </a:bodyPr>
          <a:lstStyle/>
          <a:p>
            <a:r>
              <a:rPr lang="en-US" sz="1600" b="1" dirty="0">
                <a:solidFill>
                  <a:srgbClr val="000099"/>
                </a:solidFill>
                <a:latin typeface="Segoe Script" panose="020B0504020000000003" pitchFamily="34" charset="0"/>
              </a:rPr>
              <a:t>OSL  dosimeter</a:t>
            </a:r>
            <a:endParaRPr lang="ar-IQ" sz="1600" dirty="0">
              <a:latin typeface="Segoe Script" panose="020B0504020000000003" pitchFamily="34" charset="0"/>
            </a:endParaRPr>
          </a:p>
        </p:txBody>
      </p:sp>
    </p:spTree>
    <p:extLst>
      <p:ext uri="{BB962C8B-B14F-4D97-AF65-F5344CB8AC3E}">
        <p14:creationId xmlns:p14="http://schemas.microsoft.com/office/powerpoint/2010/main" val="35908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06900" y="908720"/>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90172" y="332656"/>
            <a:ext cx="4683179" cy="369332"/>
          </a:xfrm>
          <a:prstGeom prst="rect">
            <a:avLst/>
          </a:prstGeom>
          <a:ln>
            <a:noFill/>
          </a:ln>
        </p:spPr>
        <p:txBody>
          <a:bodyPr wrap="square">
            <a:spAutoFit/>
          </a:bodyPr>
          <a:lstStyle/>
          <a:p>
            <a:pPr lvl="0"/>
            <a:r>
              <a:rPr lang="en-US" b="1" dirty="0">
                <a:solidFill>
                  <a:srgbClr val="000099"/>
                </a:solidFill>
                <a:latin typeface="Andalus" panose="02020603050405020304" pitchFamily="18" charset="-78"/>
                <a:cs typeface="Andalus" panose="02020603050405020304" pitchFamily="18" charset="-78"/>
              </a:rPr>
              <a:t>   LECTURE  SEVEN  :</a:t>
            </a:r>
            <a:r>
              <a:rPr lang="en-US" dirty="0">
                <a:solidFill>
                  <a:srgbClr val="000099"/>
                </a:solidFill>
                <a:latin typeface="Andalus" panose="02020603050405020304" pitchFamily="18" charset="-78"/>
                <a:cs typeface="Andalus" panose="02020603050405020304" pitchFamily="18" charset="-78"/>
              </a:rPr>
              <a:t>   </a:t>
            </a:r>
            <a:r>
              <a:rPr lang="en-US" b="1" dirty="0" err="1">
                <a:solidFill>
                  <a:srgbClr val="000099"/>
                </a:solidFill>
                <a:latin typeface="Andalus" panose="02020603050405020304" pitchFamily="18" charset="-78"/>
                <a:cs typeface="Andalus" panose="02020603050405020304" pitchFamily="18" charset="-78"/>
              </a:rPr>
              <a:t>Dosi</a:t>
            </a:r>
            <a:r>
              <a:rPr lang="en-US" b="1" dirty="0">
                <a:solidFill>
                  <a:srgbClr val="000099"/>
                </a:solidFill>
                <a:latin typeface="Andalus" panose="02020603050405020304" pitchFamily="18" charset="-78"/>
                <a:cs typeface="Andalus" panose="02020603050405020304" pitchFamily="18" charset="-78"/>
              </a:rPr>
              <a:t>-meters </a:t>
            </a:r>
            <a:endParaRPr lang="ar-IQ" b="1" dirty="0">
              <a:solidFill>
                <a:srgbClr val="000099"/>
              </a:solidFill>
              <a:latin typeface="Andalus" panose="02020603050405020304" pitchFamily="18" charset="-78"/>
              <a:cs typeface="Andalus" panose="02020603050405020304" pitchFamily="18" charset="-78"/>
            </a:endParaRPr>
          </a:p>
        </p:txBody>
      </p:sp>
      <p:sp>
        <p:nvSpPr>
          <p:cNvPr id="5" name="Rectangle 4"/>
          <p:cNvSpPr/>
          <p:nvPr/>
        </p:nvSpPr>
        <p:spPr>
          <a:xfrm>
            <a:off x="421276" y="1561546"/>
            <a:ext cx="7772083" cy="2477601"/>
          </a:xfrm>
          <a:prstGeom prst="rect">
            <a:avLst/>
          </a:prstGeom>
        </p:spPr>
        <p:txBody>
          <a:bodyPr wrap="square">
            <a:spAutoFit/>
          </a:bodyPr>
          <a:lstStyle/>
          <a:p>
            <a:pPr marL="285750" indent="-285750" algn="justLow">
              <a:lnSpc>
                <a:spcPct val="150000"/>
              </a:lnSpc>
              <a:spcAft>
                <a:spcPts val="800"/>
              </a:spcAft>
              <a:buFontTx/>
              <a:buChar char="-"/>
            </a:pPr>
            <a:r>
              <a:rPr lang="en-US" b="1" dirty="0">
                <a:latin typeface="Times New Roman" panose="02020603050405020304" pitchFamily="18" charset="0"/>
                <a:ea typeface="Calibri" panose="020F0502020204030204" pitchFamily="34" charset="0"/>
                <a:cs typeface="Arial" panose="020B0604020202020204" pitchFamily="34" charset="0"/>
              </a:rPr>
              <a:t>The pocket dosimeter is the size of a pen and comprises a small ionization chamber</a:t>
            </a:r>
            <a:r>
              <a:rPr lang="en-US" b="1" dirty="0">
                <a:solidFill>
                  <a:prstClr val="black"/>
                </a:solidFill>
                <a:latin typeface="Times New Roman" panose="02020603050405020304" pitchFamily="18" charset="0"/>
                <a:ea typeface="Calibri" panose="020F0502020204030204" pitchFamily="34" charset="0"/>
                <a:cs typeface="Arial" panose="020B0604020202020204" pitchFamily="34" charset="0"/>
              </a:rPr>
              <a:t> (ion chambers) </a:t>
            </a:r>
            <a:endParaRPr lang="en-US" b="1"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Low">
              <a:lnSpc>
                <a:spcPct val="150000"/>
              </a:lnSpc>
              <a:spcAft>
                <a:spcPts val="800"/>
              </a:spcAft>
              <a:buFontTx/>
              <a:buChar char="-"/>
            </a:pPr>
            <a:r>
              <a:rPr lang="en-US" b="1" dirty="0">
                <a:latin typeface="Times New Roman" panose="02020603050405020304" pitchFamily="18" charset="0"/>
                <a:ea typeface="Calibri" panose="020F0502020204030204" pitchFamily="34" charset="0"/>
                <a:cs typeface="Arial" panose="020B0604020202020204" pitchFamily="34" charset="0"/>
              </a:rPr>
              <a:t>It is used as a personnel monitor device for X- and gamma radiation </a:t>
            </a:r>
          </a:p>
          <a:p>
            <a:pPr marL="285750" indent="-285750" algn="justLow">
              <a:lnSpc>
                <a:spcPct val="150000"/>
              </a:lnSpc>
              <a:spcAft>
                <a:spcPts val="800"/>
              </a:spcAft>
              <a:buFontTx/>
              <a:buChar char="-"/>
            </a:pPr>
            <a:r>
              <a:rPr lang="en-US" b="1" dirty="0">
                <a:latin typeface="Times New Roman" panose="02020603050405020304" pitchFamily="18" charset="0"/>
                <a:ea typeface="Calibri" panose="020F0502020204030204" pitchFamily="34" charset="0"/>
                <a:cs typeface="Arial" panose="020B0604020202020204" pitchFamily="34" charset="0"/>
              </a:rPr>
              <a:t>It is commonly worn in the pocket</a:t>
            </a:r>
          </a:p>
          <a:p>
            <a:pPr algn="justLow">
              <a:lnSpc>
                <a:spcPct val="150000"/>
              </a:lnSpc>
              <a:spcAft>
                <a:spcPts val="800"/>
              </a:spcAft>
            </a:pPr>
            <a:endParaRPr lang="en-US" b="1" dirty="0">
              <a:latin typeface="Times New Roman" panose="02020603050405020304" pitchFamily="18" charset="0"/>
              <a:ea typeface="Calibri" panose="020F0502020204030204" pitchFamily="34" charset="0"/>
              <a:cs typeface="Arial" panose="020B0604020202020204" pitchFamily="34" charset="0"/>
            </a:endParaRPr>
          </a:p>
        </p:txBody>
      </p:sp>
      <p:sp>
        <p:nvSpPr>
          <p:cNvPr id="6" name="Rectangle 5"/>
          <p:cNvSpPr/>
          <p:nvPr/>
        </p:nvSpPr>
        <p:spPr>
          <a:xfrm>
            <a:off x="220868" y="1115453"/>
            <a:ext cx="3091552" cy="369332"/>
          </a:xfrm>
          <a:prstGeom prst="rect">
            <a:avLst/>
          </a:prstGeom>
        </p:spPr>
        <p:txBody>
          <a:bodyPr wrap="none">
            <a:spAutoFit/>
          </a:bodyPr>
          <a:lstStyle/>
          <a:p>
            <a:r>
              <a:rPr lang="en-US" b="1" u="sng" dirty="0">
                <a:solidFill>
                  <a:srgbClr val="FF0000"/>
                </a:solidFill>
                <a:latin typeface="Times New Roman" panose="02020603050405020304" pitchFamily="18" charset="0"/>
              </a:rPr>
              <a:t> Four  : </a:t>
            </a:r>
            <a:r>
              <a:rPr lang="en-US" b="1" dirty="0">
                <a:solidFill>
                  <a:srgbClr val="000099"/>
                </a:solidFill>
                <a:latin typeface="Times New Roman" panose="02020603050405020304" pitchFamily="18" charset="0"/>
              </a:rPr>
              <a:t>    Pocket Dosimeters </a:t>
            </a:r>
            <a:endParaRPr lang="ar-IQ" dirty="0"/>
          </a:p>
        </p:txBody>
      </p:sp>
      <p:pic>
        <p:nvPicPr>
          <p:cNvPr id="7" name="Picture 6"/>
          <p:cNvPicPr>
            <a:picLocks noChangeAspect="1"/>
          </p:cNvPicPr>
          <p:nvPr/>
        </p:nvPicPr>
        <p:blipFill>
          <a:blip r:embed="rId2"/>
          <a:stretch>
            <a:fillRect/>
          </a:stretch>
        </p:blipFill>
        <p:spPr>
          <a:xfrm rot="16046295">
            <a:off x="8054255" y="1777765"/>
            <a:ext cx="1777052" cy="981288"/>
          </a:xfrm>
          <a:prstGeom prst="rect">
            <a:avLst/>
          </a:prstGeom>
        </p:spPr>
      </p:pic>
      <p:sp>
        <p:nvSpPr>
          <p:cNvPr id="9" name="Rectangle 8"/>
          <p:cNvSpPr/>
          <p:nvPr/>
        </p:nvSpPr>
        <p:spPr>
          <a:xfrm>
            <a:off x="7990091" y="3316843"/>
            <a:ext cx="1915909" cy="307777"/>
          </a:xfrm>
          <a:prstGeom prst="rect">
            <a:avLst/>
          </a:prstGeom>
        </p:spPr>
        <p:txBody>
          <a:bodyPr wrap="none">
            <a:spAutoFit/>
          </a:bodyPr>
          <a:lstStyle/>
          <a:p>
            <a:r>
              <a:rPr lang="en-US" sz="1400" b="1" dirty="0">
                <a:latin typeface="Segoe Print" panose="02000600000000000000" pitchFamily="2" charset="0"/>
              </a:rPr>
              <a:t>Pocket Dosimeters </a:t>
            </a:r>
            <a:endParaRPr lang="ar-IQ" sz="1400" b="1" dirty="0">
              <a:latin typeface="Segoe Print" panose="02000600000000000000" pitchFamily="2" charset="0"/>
            </a:endParaRPr>
          </a:p>
        </p:txBody>
      </p:sp>
      <p:sp>
        <p:nvSpPr>
          <p:cNvPr id="2" name="Rectangle 1"/>
          <p:cNvSpPr/>
          <p:nvPr/>
        </p:nvSpPr>
        <p:spPr>
          <a:xfrm>
            <a:off x="421277" y="4039147"/>
            <a:ext cx="9057456" cy="2585323"/>
          </a:xfrm>
          <a:prstGeom prst="rect">
            <a:avLst/>
          </a:prstGeom>
        </p:spPr>
        <p:txBody>
          <a:bodyPr wrap="square">
            <a:spAutoFit/>
          </a:bodyPr>
          <a:lstStyle/>
          <a:p>
            <a:pPr lvl="0" algn="justLow">
              <a:lnSpc>
                <a:spcPct val="150000"/>
              </a:lnSpc>
              <a:spcAft>
                <a:spcPts val="800"/>
              </a:spcAft>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Pocket dosimeters (ion chambers) may be required to be worn in addition to the film badge if other types of monitors are unsuitable in the judgment of the Radiation Control Officer or the Radiation Control Committee. This shall apply where the investigator is working with high level radioactive materials or other ionizing radiations. When these devices are used, the Principal Investigator is responsible for maintaining daily pocket ion chamber records. Copies of these records shall be submitted monthly to the Radiation Control Office.</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2473505" y="1409141"/>
            <a:ext cx="4953000" cy="307777"/>
          </a:xfrm>
          <a:prstGeom prst="rect">
            <a:avLst/>
          </a:prstGeom>
        </p:spPr>
        <p:txBody>
          <a:bodyPr>
            <a:spAutoFit/>
          </a:bodyPr>
          <a:lstStyle/>
          <a:p>
            <a:r>
              <a:rPr lang="ar-IQ" sz="1400" dirty="0"/>
              <a:t>مقياس جرعات الجيب هو حجم القلم ويتألف من غرفة تأين صغيرة (غرف أيونية)</a:t>
            </a:r>
          </a:p>
        </p:txBody>
      </p:sp>
      <p:sp>
        <p:nvSpPr>
          <p:cNvPr id="11" name="Rectangle 10"/>
          <p:cNvSpPr/>
          <p:nvPr/>
        </p:nvSpPr>
        <p:spPr>
          <a:xfrm>
            <a:off x="1732734" y="2369743"/>
            <a:ext cx="2202847" cy="307777"/>
          </a:xfrm>
          <a:prstGeom prst="rect">
            <a:avLst/>
          </a:prstGeom>
        </p:spPr>
        <p:txBody>
          <a:bodyPr wrap="none">
            <a:spAutoFit/>
          </a:bodyPr>
          <a:lstStyle/>
          <a:p>
            <a:r>
              <a:rPr lang="ar-IQ" sz="1400" dirty="0"/>
              <a:t>يتم استخدامه كجهاز مراقبة شخصي</a:t>
            </a:r>
          </a:p>
        </p:txBody>
      </p:sp>
      <p:sp>
        <p:nvSpPr>
          <p:cNvPr id="12" name="Rectangle 11"/>
          <p:cNvSpPr/>
          <p:nvPr/>
        </p:nvSpPr>
        <p:spPr>
          <a:xfrm>
            <a:off x="1064568" y="2861618"/>
            <a:ext cx="1899879" cy="307777"/>
          </a:xfrm>
          <a:prstGeom prst="rect">
            <a:avLst/>
          </a:prstGeom>
        </p:spPr>
        <p:txBody>
          <a:bodyPr wrap="none">
            <a:spAutoFit/>
          </a:bodyPr>
          <a:lstStyle/>
          <a:p>
            <a:r>
              <a:rPr lang="ar-IQ" sz="1400" dirty="0"/>
              <a:t>عادة ما يتم ارتداؤها في الجيب</a:t>
            </a:r>
          </a:p>
        </p:txBody>
      </p:sp>
    </p:spTree>
    <p:extLst>
      <p:ext uri="{BB962C8B-B14F-4D97-AF65-F5344CB8AC3E}">
        <p14:creationId xmlns:p14="http://schemas.microsoft.com/office/powerpoint/2010/main" val="995518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143028</TotalTime>
  <Words>1178</Words>
  <Application>Microsoft Office PowerPoint</Application>
  <PresentationFormat>A4 Paper (210x297 mm)</PresentationFormat>
  <Paragraphs>159</Paragraphs>
  <Slides>11</Slides>
  <Notes>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Siracusa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Maher</cp:lastModifiedBy>
  <cp:revision>3702</cp:revision>
  <cp:lastPrinted>2021-05-04T18:57:13Z</cp:lastPrinted>
  <dcterms:created xsi:type="dcterms:W3CDTF">2008-10-01T01:31:33Z</dcterms:created>
  <dcterms:modified xsi:type="dcterms:W3CDTF">2023-12-12T08:24:32Z</dcterms:modified>
</cp:coreProperties>
</file>