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15" r:id="rId1"/>
  </p:sldMasterIdLst>
  <p:notesMasterIdLst>
    <p:notesMasterId r:id="rId11"/>
  </p:notesMasterIdLst>
  <p:handoutMasterIdLst>
    <p:handoutMasterId r:id="rId12"/>
  </p:handoutMasterIdLst>
  <p:sldIdLst>
    <p:sldId id="688" r:id="rId2"/>
    <p:sldId id="681" r:id="rId3"/>
    <p:sldId id="674" r:id="rId4"/>
    <p:sldId id="682" r:id="rId5"/>
    <p:sldId id="683" r:id="rId6"/>
    <p:sldId id="684" r:id="rId7"/>
    <p:sldId id="685" r:id="rId8"/>
    <p:sldId id="686" r:id="rId9"/>
    <p:sldId id="687" r:id="rId10"/>
  </p:sldIdLst>
  <p:sldSz cx="9906000" cy="6858000" type="A4"/>
  <p:notesSz cx="6950075" cy="9236075"/>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B9D8C"/>
    <a:srgbClr val="000066"/>
    <a:srgbClr val="D3D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06" autoAdjust="0"/>
  </p:normalViewPr>
  <p:slideViewPr>
    <p:cSldViewPr>
      <p:cViewPr>
        <p:scale>
          <a:sx n="81" d="100"/>
          <a:sy n="81" d="100"/>
        </p:scale>
        <p:origin x="-804" y="-36"/>
      </p:cViewPr>
      <p:guideLst>
        <p:guide orient="horz" pos="2160"/>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5"/>
          </a:xfrm>
          <a:prstGeom prst="rect">
            <a:avLst/>
          </a:prstGeom>
        </p:spPr>
        <p:txBody>
          <a:bodyPr vert="horz" lIns="91815" tIns="45907" rIns="91815" bIns="45907" rtlCol="0"/>
          <a:lstStyle>
            <a:lvl1pPr algn="l">
              <a:defRPr sz="1200"/>
            </a:lvl1pPr>
          </a:lstStyle>
          <a:p>
            <a:endParaRPr lang="en-MY"/>
          </a:p>
        </p:txBody>
      </p:sp>
      <p:sp>
        <p:nvSpPr>
          <p:cNvPr id="3" name="Date Placeholder 2"/>
          <p:cNvSpPr>
            <a:spLocks noGrp="1"/>
          </p:cNvSpPr>
          <p:nvPr>
            <p:ph type="dt" sz="quarter" idx="1"/>
          </p:nvPr>
        </p:nvSpPr>
        <p:spPr>
          <a:xfrm>
            <a:off x="3936767" y="0"/>
            <a:ext cx="3011700" cy="461805"/>
          </a:xfrm>
          <a:prstGeom prst="rect">
            <a:avLst/>
          </a:prstGeom>
        </p:spPr>
        <p:txBody>
          <a:bodyPr vert="horz" lIns="91815" tIns="45907" rIns="91815" bIns="45907" rtlCol="0"/>
          <a:lstStyle>
            <a:lvl1pPr algn="r">
              <a:defRPr sz="1200"/>
            </a:lvl1pPr>
          </a:lstStyle>
          <a:p>
            <a:fld id="{D0C8A308-B5BF-4FAB-B128-37B13E06386E}" type="datetimeFigureOut">
              <a:rPr lang="en-MY" smtClean="0"/>
              <a:t>12/12/2023</a:t>
            </a:fld>
            <a:endParaRPr lang="en-MY"/>
          </a:p>
        </p:txBody>
      </p:sp>
      <p:sp>
        <p:nvSpPr>
          <p:cNvPr id="4" name="Footer Placeholder 3"/>
          <p:cNvSpPr>
            <a:spLocks noGrp="1"/>
          </p:cNvSpPr>
          <p:nvPr>
            <p:ph type="ftr" sz="quarter" idx="2"/>
          </p:nvPr>
        </p:nvSpPr>
        <p:spPr>
          <a:xfrm>
            <a:off x="0" y="8772668"/>
            <a:ext cx="3011700" cy="461805"/>
          </a:xfrm>
          <a:prstGeom prst="rect">
            <a:avLst/>
          </a:prstGeom>
        </p:spPr>
        <p:txBody>
          <a:bodyPr vert="horz" lIns="91815" tIns="45907" rIns="91815" bIns="45907" rtlCol="0" anchor="b"/>
          <a:lstStyle>
            <a:lvl1pPr algn="l">
              <a:defRPr sz="1200"/>
            </a:lvl1pPr>
          </a:lstStyle>
          <a:p>
            <a:endParaRPr lang="en-MY"/>
          </a:p>
        </p:txBody>
      </p:sp>
      <p:sp>
        <p:nvSpPr>
          <p:cNvPr id="5" name="Slide Number Placeholder 4"/>
          <p:cNvSpPr>
            <a:spLocks noGrp="1"/>
          </p:cNvSpPr>
          <p:nvPr>
            <p:ph type="sldNum" sz="quarter" idx="3"/>
          </p:nvPr>
        </p:nvSpPr>
        <p:spPr>
          <a:xfrm>
            <a:off x="3936767" y="8772668"/>
            <a:ext cx="3011700" cy="461805"/>
          </a:xfrm>
          <a:prstGeom prst="rect">
            <a:avLst/>
          </a:prstGeom>
        </p:spPr>
        <p:txBody>
          <a:bodyPr vert="horz" lIns="91815" tIns="45907" rIns="91815" bIns="45907" rtlCol="0" anchor="b"/>
          <a:lstStyle>
            <a:lvl1pPr algn="r">
              <a:defRPr sz="1200"/>
            </a:lvl1pPr>
          </a:lstStyle>
          <a:p>
            <a:fld id="{BEB4543B-38BB-4559-85AB-C2FA0A6AA876}" type="slidenum">
              <a:rPr lang="en-MY" smtClean="0"/>
              <a:t>‹#›</a:t>
            </a:fld>
            <a:endParaRPr lang="en-MY"/>
          </a:p>
        </p:txBody>
      </p:sp>
    </p:spTree>
    <p:extLst>
      <p:ext uri="{BB962C8B-B14F-4D97-AF65-F5344CB8AC3E}">
        <p14:creationId xmlns:p14="http://schemas.microsoft.com/office/powerpoint/2010/main" val="468310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5"/>
          </a:xfrm>
          <a:prstGeom prst="rect">
            <a:avLst/>
          </a:prstGeom>
        </p:spPr>
        <p:txBody>
          <a:bodyPr vert="horz" lIns="91815" tIns="45907" rIns="91815" bIns="45907" rtlCol="0"/>
          <a:lstStyle>
            <a:lvl1pPr algn="l">
              <a:defRPr sz="1200"/>
            </a:lvl1pPr>
          </a:lstStyle>
          <a:p>
            <a:endParaRPr lang="en-US"/>
          </a:p>
        </p:txBody>
      </p:sp>
      <p:sp>
        <p:nvSpPr>
          <p:cNvPr id="3" name="Date Placeholder 2"/>
          <p:cNvSpPr>
            <a:spLocks noGrp="1"/>
          </p:cNvSpPr>
          <p:nvPr>
            <p:ph type="dt" idx="1"/>
          </p:nvPr>
        </p:nvSpPr>
        <p:spPr>
          <a:xfrm>
            <a:off x="3936767" y="0"/>
            <a:ext cx="3011700" cy="461805"/>
          </a:xfrm>
          <a:prstGeom prst="rect">
            <a:avLst/>
          </a:prstGeom>
        </p:spPr>
        <p:txBody>
          <a:bodyPr vert="horz" lIns="91815" tIns="45907" rIns="91815" bIns="45907" rtlCol="0"/>
          <a:lstStyle>
            <a:lvl1pPr algn="r">
              <a:defRPr sz="1200"/>
            </a:lvl1pPr>
          </a:lstStyle>
          <a:p>
            <a:fld id="{83AAE222-CB62-4712-86C7-4EC855C6C5A5}" type="datetimeFigureOut">
              <a:rPr lang="en-US" smtClean="0"/>
              <a:pPr/>
              <a:t>12/12/2023</a:t>
            </a:fld>
            <a:endParaRPr lang="en-US"/>
          </a:p>
        </p:txBody>
      </p:sp>
      <p:sp>
        <p:nvSpPr>
          <p:cNvPr id="4" name="Slide Image Placeholder 3"/>
          <p:cNvSpPr>
            <a:spLocks noGrp="1" noRot="1" noChangeAspect="1"/>
          </p:cNvSpPr>
          <p:nvPr>
            <p:ph type="sldImg" idx="2"/>
          </p:nvPr>
        </p:nvSpPr>
        <p:spPr>
          <a:xfrm>
            <a:off x="971550" y="692150"/>
            <a:ext cx="5006975" cy="3465513"/>
          </a:xfrm>
          <a:prstGeom prst="rect">
            <a:avLst/>
          </a:prstGeom>
          <a:noFill/>
          <a:ln w="12700">
            <a:solidFill>
              <a:prstClr val="black"/>
            </a:solidFill>
          </a:ln>
        </p:spPr>
        <p:txBody>
          <a:bodyPr vert="horz" lIns="91815" tIns="45907" rIns="91815" bIns="45907" rtlCol="0" anchor="ctr"/>
          <a:lstStyle/>
          <a:p>
            <a:endParaRPr lang="en-US"/>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1815" tIns="45907" rIns="91815" bIns="459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5"/>
          </a:xfrm>
          <a:prstGeom prst="rect">
            <a:avLst/>
          </a:prstGeom>
        </p:spPr>
        <p:txBody>
          <a:bodyPr vert="horz" lIns="91815" tIns="45907" rIns="91815" bIns="45907"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5"/>
          </a:xfrm>
          <a:prstGeom prst="rect">
            <a:avLst/>
          </a:prstGeom>
        </p:spPr>
        <p:txBody>
          <a:bodyPr vert="horz" lIns="91815" tIns="45907" rIns="91815" bIns="45907" rtlCol="0" anchor="b"/>
          <a:lstStyle>
            <a:lvl1pPr algn="r">
              <a:defRPr sz="1200"/>
            </a:lvl1pPr>
          </a:lstStyle>
          <a:p>
            <a:fld id="{1C759FA1-EA48-41E7-A55D-C6415596A080}" type="slidenum">
              <a:rPr lang="en-US" smtClean="0"/>
              <a:pPr/>
              <a:t>‹#›</a:t>
            </a:fld>
            <a:endParaRPr lang="en-US"/>
          </a:p>
        </p:txBody>
      </p:sp>
    </p:spTree>
    <p:extLst>
      <p:ext uri="{BB962C8B-B14F-4D97-AF65-F5344CB8AC3E}">
        <p14:creationId xmlns:p14="http://schemas.microsoft.com/office/powerpoint/2010/main" val="15209704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ar-IQ"/>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76161756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7666540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5854449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6247472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ar-IQ"/>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0493434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38250191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6770662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5467186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09659720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ar-IQ"/>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88330550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ar-IQ"/>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ar-IQ"/>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5057388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58CAB914-044C-456B-B6AA-C044B13A0423}" type="datetime1">
              <a:rPr lang="en-US" smtClean="0"/>
              <a:t>12/12/2023</a:t>
            </a:fld>
            <a:endParaRPr lang="es-E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354971270"/>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ransition spd="med">
    <p:wheel spokes="8"/>
  </p:transition>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ar-IQ"/>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9"/>
          <p:cNvSpPr/>
          <p:nvPr/>
        </p:nvSpPr>
        <p:spPr>
          <a:xfrm>
            <a:off x="1" y="2211155"/>
            <a:ext cx="9905999" cy="1296144"/>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ar-IQ" sz="2800" b="1" dirty="0">
              <a:solidFill>
                <a:schemeClr val="tx1"/>
              </a:solidFill>
              <a:latin typeface="Arial Black" pitchFamily="34" charset="0"/>
              <a:cs typeface="Arial" pitchFamily="34" charset="0"/>
            </a:endParaRPr>
          </a:p>
        </p:txBody>
      </p:sp>
      <p:sp>
        <p:nvSpPr>
          <p:cNvPr id="5" name="Rectangle 4"/>
          <p:cNvSpPr/>
          <p:nvPr/>
        </p:nvSpPr>
        <p:spPr>
          <a:xfrm>
            <a:off x="3773779" y="2611093"/>
            <a:ext cx="2024913" cy="523220"/>
          </a:xfrm>
          <a:prstGeom prst="rect">
            <a:avLst/>
          </a:prstGeom>
        </p:spPr>
        <p:txBody>
          <a:bodyPr wrap="none">
            <a:spAutoFit/>
          </a:bodyPr>
          <a:lstStyle/>
          <a:p>
            <a:r>
              <a:rPr lang="en-US" sz="2800" b="1" dirty="0">
                <a:latin typeface="Freestyle Script" panose="030804020302050B0404" pitchFamily="66" charset="0"/>
                <a:cs typeface="+mj-cs"/>
              </a:rPr>
              <a:t>Radiation Protection</a:t>
            </a:r>
            <a:endParaRPr lang="ar-IQ" sz="2800" b="1" dirty="0">
              <a:latin typeface="Freestyle Script" panose="030804020302050B0404" pitchFamily="66" charset="0"/>
              <a:cs typeface="+mj-cs"/>
            </a:endParaRPr>
          </a:p>
        </p:txBody>
      </p:sp>
      <p:sp>
        <p:nvSpPr>
          <p:cNvPr id="6" name="Rectangle 5"/>
          <p:cNvSpPr/>
          <p:nvPr/>
        </p:nvSpPr>
        <p:spPr>
          <a:xfrm rot="20351324">
            <a:off x="452402" y="2641095"/>
            <a:ext cx="352982" cy="369332"/>
          </a:xfrm>
          <a:prstGeom prst="rect">
            <a:avLst/>
          </a:prstGeom>
          <a:solidFill>
            <a:schemeClr val="tx1"/>
          </a:solidFill>
        </p:spPr>
        <p:txBody>
          <a:bodyPr wrap="none">
            <a:spAutoFit/>
          </a:bodyPr>
          <a:lstStyle/>
          <a:p>
            <a:r>
              <a:rPr lang="en-US" b="1" dirty="0">
                <a:solidFill>
                  <a:schemeClr val="bg1"/>
                </a:solidFill>
                <a:latin typeface="Segoe Script" panose="020B0504020000000003" pitchFamily="34" charset="0"/>
                <a:cs typeface="Andalus" panose="02020603050405020304" pitchFamily="18" charset="-78"/>
              </a:rPr>
              <a:t>9</a:t>
            </a:r>
            <a:endParaRPr lang="ar-IQ" dirty="0">
              <a:solidFill>
                <a:schemeClr val="bg1"/>
              </a:solidFill>
              <a:latin typeface="Segoe Script" panose="020B0504020000000003" pitchFamily="34" charset="0"/>
            </a:endParaRPr>
          </a:p>
        </p:txBody>
      </p:sp>
      <p:sp>
        <p:nvSpPr>
          <p:cNvPr id="7" name="Rectangle 6"/>
          <p:cNvSpPr/>
          <p:nvPr/>
        </p:nvSpPr>
        <p:spPr>
          <a:xfrm>
            <a:off x="2501670" y="4035455"/>
            <a:ext cx="4107514" cy="338554"/>
          </a:xfrm>
          <a:prstGeom prst="rect">
            <a:avLst/>
          </a:prstGeom>
        </p:spPr>
        <p:txBody>
          <a:bodyPr wrap="square">
            <a:spAutoFit/>
          </a:bodyPr>
          <a:lstStyle/>
          <a:p>
            <a:r>
              <a:rPr lang="en-US" sz="1600" b="1" dirty="0">
                <a:latin typeface="Segoe Print" panose="02000600000000000000" pitchFamily="2" charset="0"/>
                <a:cs typeface="Andalus" panose="02020603050405020304" pitchFamily="18" charset="-78"/>
              </a:rPr>
              <a:t>Nuclear power plants</a:t>
            </a:r>
          </a:p>
        </p:txBody>
      </p:sp>
      <p:sp>
        <p:nvSpPr>
          <p:cNvPr id="8" name="مستطيل 3"/>
          <p:cNvSpPr/>
          <p:nvPr/>
        </p:nvSpPr>
        <p:spPr>
          <a:xfrm>
            <a:off x="344488" y="6194159"/>
            <a:ext cx="5213158" cy="340093"/>
          </a:xfrm>
          <a:prstGeom prst="rect">
            <a:avLst/>
          </a:prstGeom>
        </p:spPr>
        <p:txBody>
          <a:bodyPr wrap="none">
            <a:spAutoFit/>
          </a:bodyPr>
          <a:lstStyle/>
          <a:p>
            <a:pPr marR="64135">
              <a:lnSpc>
                <a:spcPct val="115000"/>
              </a:lnSpc>
              <a:spcAft>
                <a:spcPts val="1000"/>
              </a:spcAft>
            </a:pPr>
            <a:r>
              <a:rPr lang="en-MY" sz="1400" b="1" i="1" dirty="0">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Asst. prof . Dr  </a:t>
            </a:r>
            <a:r>
              <a:rPr lang="en-MY" sz="1400" b="1" i="1" dirty="0" err="1">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Forat</a:t>
            </a:r>
            <a:r>
              <a:rPr lang="en-MY" sz="1400" b="1" i="1" dirty="0">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 </a:t>
            </a:r>
            <a:r>
              <a:rPr lang="en-MY" sz="1400" b="1" i="1" dirty="0" err="1" smtClean="0">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Hamzah</a:t>
            </a:r>
            <a:r>
              <a:rPr lang="en-MY" sz="1400" b="1" i="1">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          </a:t>
            </a:r>
            <a:r>
              <a:rPr lang="en-MY" sz="1400" b="1" i="1" smtClean="0">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            </a:t>
            </a:r>
            <a:r>
              <a:rPr lang="en-MY" sz="1400" b="1" i="1" dirty="0" err="1">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Dr.</a:t>
            </a:r>
            <a:r>
              <a:rPr lang="en-MY" sz="1400" b="1" i="1" dirty="0">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 </a:t>
            </a:r>
            <a:r>
              <a:rPr lang="en-MY" sz="1400" b="1" i="1" dirty="0" err="1">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Ameen</a:t>
            </a:r>
            <a:r>
              <a:rPr lang="en-MY" sz="1400" b="1" i="1" dirty="0">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 </a:t>
            </a:r>
            <a:r>
              <a:rPr lang="en-MY" sz="1400" b="1" i="1" dirty="0" err="1">
                <a:effectLst>
                  <a:outerShdw blurRad="69850" dist="43180" dir="5400000" sx="0" sy="0">
                    <a:srgbClr val="000000">
                      <a:alpha val="65000"/>
                    </a:srgbClr>
                  </a:outerShdw>
                </a:effectLst>
                <a:latin typeface="Utsaah" panose="020B0604020202020204" pitchFamily="34" charset="0"/>
                <a:ea typeface="Times New Roman"/>
                <a:cs typeface="Utsaah" panose="020B0604020202020204" pitchFamily="34" charset="0"/>
              </a:rPr>
              <a:t>Alwan</a:t>
            </a:r>
            <a:endParaRPr lang="en-MY" sz="1400" dirty="0">
              <a:effectLst/>
              <a:latin typeface="Utsaah" panose="020B0604020202020204" pitchFamily="34" charset="0"/>
              <a:ea typeface="Calibri"/>
              <a:cs typeface="Utsaah" panose="020B0604020202020204" pitchFamily="34" charset="0"/>
            </a:endParaRPr>
          </a:p>
        </p:txBody>
      </p:sp>
      <p:sp>
        <p:nvSpPr>
          <p:cNvPr id="9" name="Rectangle 8"/>
          <p:cNvSpPr/>
          <p:nvPr/>
        </p:nvSpPr>
        <p:spPr>
          <a:xfrm>
            <a:off x="175211" y="4035455"/>
            <a:ext cx="2000869" cy="338554"/>
          </a:xfrm>
          <a:prstGeom prst="rect">
            <a:avLst/>
          </a:prstGeom>
        </p:spPr>
        <p:txBody>
          <a:bodyPr wrap="none">
            <a:spAutoFit/>
          </a:bodyPr>
          <a:lstStyle/>
          <a:p>
            <a:r>
              <a:rPr lang="en-US" sz="1600" b="1" dirty="0">
                <a:latin typeface="Segoe Print" panose="02000600000000000000" pitchFamily="2" charset="0"/>
                <a:cs typeface="Andalus" panose="02020603050405020304" pitchFamily="18" charset="-78"/>
              </a:rPr>
              <a:t>LECTURE  NINE </a:t>
            </a:r>
            <a:r>
              <a:rPr lang="en-US" sz="1600" b="1" dirty="0">
                <a:latin typeface="Andalus" panose="02020603050405020304" pitchFamily="18" charset="-78"/>
                <a:cs typeface="Andalus" panose="02020603050405020304" pitchFamily="18" charset="-78"/>
              </a:rPr>
              <a:t>:</a:t>
            </a:r>
            <a:endParaRPr lang="ar-IQ" sz="1600" dirty="0">
              <a:latin typeface="Andalus" panose="02020603050405020304" pitchFamily="18" charset="-78"/>
              <a:cs typeface="Andalus" panose="02020603050405020304" pitchFamily="18" charset="-78"/>
            </a:endParaRPr>
          </a:p>
        </p:txBody>
      </p:sp>
      <p:sp>
        <p:nvSpPr>
          <p:cNvPr id="10" name="Rectangle 9"/>
          <p:cNvSpPr/>
          <p:nvPr/>
        </p:nvSpPr>
        <p:spPr>
          <a:xfrm>
            <a:off x="560512" y="484989"/>
            <a:ext cx="3806668" cy="830997"/>
          </a:xfrm>
          <a:prstGeom prst="rect">
            <a:avLst/>
          </a:prstGeom>
        </p:spPr>
        <p:txBody>
          <a:bodyPr wrap="square">
            <a:spAutoFit/>
          </a:bodyPr>
          <a:lstStyle/>
          <a:p>
            <a:r>
              <a:rPr lang="en-US" sz="1600" b="1" dirty="0">
                <a:latin typeface="Andalus" panose="02020603050405020304" pitchFamily="18" charset="-78"/>
                <a:cs typeface="Andalus" panose="02020603050405020304" pitchFamily="18" charset="-78"/>
              </a:rPr>
              <a:t>AL-</a:t>
            </a:r>
            <a:r>
              <a:rPr lang="en-US" sz="1600" b="1" dirty="0" err="1">
                <a:latin typeface="Andalus" panose="02020603050405020304" pitchFamily="18" charset="-78"/>
                <a:cs typeface="Andalus" panose="02020603050405020304" pitchFamily="18" charset="-78"/>
              </a:rPr>
              <a:t>Mustaqbal</a:t>
            </a:r>
            <a:r>
              <a:rPr lang="en-US" sz="1600" b="1" dirty="0">
                <a:latin typeface="Andalus" panose="02020603050405020304" pitchFamily="18" charset="-78"/>
                <a:cs typeface="Andalus" panose="02020603050405020304" pitchFamily="18" charset="-78"/>
              </a:rPr>
              <a:t> University College</a:t>
            </a:r>
          </a:p>
          <a:p>
            <a:r>
              <a:rPr lang="en-US" sz="1600" b="1" dirty="0">
                <a:latin typeface="Andalus" panose="02020603050405020304" pitchFamily="18" charset="-78"/>
                <a:cs typeface="Andalus" panose="02020603050405020304" pitchFamily="18" charset="-78"/>
              </a:rPr>
              <a:t>Department of Medical Physics</a:t>
            </a:r>
          </a:p>
          <a:p>
            <a:r>
              <a:rPr lang="en-US" sz="1600" b="1" dirty="0">
                <a:latin typeface="Andalus" panose="02020603050405020304" pitchFamily="18" charset="-78"/>
                <a:cs typeface="Andalus" panose="02020603050405020304" pitchFamily="18" charset="-78"/>
              </a:rPr>
              <a:t>The fourth Stage</a:t>
            </a:r>
          </a:p>
        </p:txBody>
      </p:sp>
      <p:sp>
        <p:nvSpPr>
          <p:cNvPr id="11" name="Rectangle 10"/>
          <p:cNvSpPr/>
          <p:nvPr/>
        </p:nvSpPr>
        <p:spPr>
          <a:xfrm>
            <a:off x="4736976" y="467380"/>
            <a:ext cx="4953000" cy="369332"/>
          </a:xfrm>
          <a:prstGeom prst="rect">
            <a:avLst/>
          </a:prstGeom>
        </p:spPr>
        <p:txBody>
          <a:bodyPr>
            <a:spAutoFit/>
          </a:bodyPr>
          <a:lstStyle/>
          <a:p>
            <a:pPr algn="r" rtl="1">
              <a:spcAft>
                <a:spcPts val="800"/>
              </a:spcAft>
            </a:pPr>
            <a:r>
              <a:rPr lang="ar-IQ" b="1" dirty="0">
                <a:solidFill>
                  <a:srgbClr val="000000"/>
                </a:solidFill>
                <a:latin typeface="Calibri" panose="020F0502020204030204" pitchFamily="34" charset="0"/>
                <a:cs typeface="Andalus" panose="02020603050405020304" pitchFamily="18" charset="-78"/>
              </a:rPr>
              <a:t>كلية المستقبل الجامعة</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8193360" y="1084674"/>
            <a:ext cx="1279516" cy="400110"/>
          </a:xfrm>
          <a:prstGeom prst="rect">
            <a:avLst/>
          </a:prstGeom>
        </p:spPr>
        <p:txBody>
          <a:bodyPr wrap="none">
            <a:spAutoFit/>
          </a:bodyPr>
          <a:lstStyle/>
          <a:p>
            <a:pPr lvl="0" algn="r" rtl="1">
              <a:spcAft>
                <a:spcPts val="800"/>
              </a:spcAft>
            </a:pPr>
            <a:r>
              <a:rPr lang="ar-IQ" sz="2000" b="1" dirty="0">
                <a:solidFill>
                  <a:srgbClr val="000000"/>
                </a:solidFill>
                <a:latin typeface="Calibri" panose="020F0502020204030204" pitchFamily="34" charset="0"/>
                <a:cs typeface="Andalus" panose="02020603050405020304" pitchFamily="18" charset="-78"/>
              </a:rPr>
              <a:t>المرحلة الرابعة</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8049344" y="764704"/>
            <a:ext cx="1604927" cy="400110"/>
          </a:xfrm>
          <a:prstGeom prst="rect">
            <a:avLst/>
          </a:prstGeom>
        </p:spPr>
        <p:txBody>
          <a:bodyPr wrap="none">
            <a:spAutoFit/>
          </a:bodyPr>
          <a:lstStyle/>
          <a:p>
            <a:pPr lvl="0" algn="r" rtl="1">
              <a:spcAft>
                <a:spcPts val="800"/>
              </a:spcAft>
            </a:pPr>
            <a:r>
              <a:rPr lang="ar-IQ" sz="2000" b="1" dirty="0">
                <a:solidFill>
                  <a:srgbClr val="000000"/>
                </a:solidFill>
                <a:latin typeface="Calibri" panose="020F0502020204030204" pitchFamily="34" charset="0"/>
                <a:cs typeface="Andalus" panose="02020603050405020304" pitchFamily="18" charset="-78"/>
              </a:rPr>
              <a:t>قسم الفيزياء الطبية</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rotWithShape="1">
          <a:blip r:embed="rId2"/>
          <a:srcRect l="27248"/>
          <a:stretch/>
        </p:blipFill>
        <p:spPr>
          <a:xfrm>
            <a:off x="7694899" y="1700185"/>
            <a:ext cx="2056779" cy="1294987"/>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7677969" y="2629945"/>
            <a:ext cx="2560835" cy="307777"/>
          </a:xfrm>
          <a:prstGeom prst="rect">
            <a:avLst/>
          </a:prstGeom>
        </p:spPr>
        <p:txBody>
          <a:bodyPr wrap="square">
            <a:spAutoFit/>
          </a:bodyPr>
          <a:lstStyle/>
          <a:p>
            <a:r>
              <a:rPr lang="en-US" sz="1400" b="1" dirty="0">
                <a:solidFill>
                  <a:schemeClr val="bg1"/>
                </a:solidFill>
                <a:latin typeface="Segoe Print" panose="02000600000000000000" pitchFamily="2" charset="0"/>
                <a:ea typeface="Calibri" panose="020F0502020204030204" pitchFamily="34" charset="0"/>
                <a:cs typeface="Arial" panose="020B0604020202020204" pitchFamily="34" charset="0"/>
              </a:rPr>
              <a:t>Nuclear Power Plants </a:t>
            </a:r>
            <a:endParaRPr lang="ar-IQ" sz="1400" b="1" dirty="0">
              <a:solidFill>
                <a:schemeClr val="bg1"/>
              </a:solidFill>
              <a:latin typeface="Segoe Print" panose="02000600000000000000" pitchFamily="2" charset="0"/>
            </a:endParaRPr>
          </a:p>
        </p:txBody>
      </p:sp>
      <p:pic>
        <p:nvPicPr>
          <p:cNvPr id="20" name="Picture 19"/>
          <p:cNvPicPr>
            <a:picLocks noChangeAspect="1"/>
          </p:cNvPicPr>
          <p:nvPr/>
        </p:nvPicPr>
        <p:blipFill rotWithShape="1">
          <a:blip r:embed="rId3"/>
          <a:srcRect l="9680" r="4640" b="14001"/>
          <a:stretch/>
        </p:blipFill>
        <p:spPr>
          <a:xfrm>
            <a:off x="7718257" y="3471768"/>
            <a:ext cx="2067971" cy="1299953"/>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8005635" y="3532348"/>
            <a:ext cx="1653017" cy="307777"/>
          </a:xfrm>
          <a:prstGeom prst="rect">
            <a:avLst/>
          </a:prstGeom>
        </p:spPr>
        <p:txBody>
          <a:bodyPr wrap="none">
            <a:spAutoFit/>
          </a:bodyPr>
          <a:lstStyle/>
          <a:p>
            <a:r>
              <a:rPr lang="en-US" sz="1400" b="1" dirty="0">
                <a:solidFill>
                  <a:schemeClr val="bg1"/>
                </a:solidFill>
                <a:latin typeface="Segoe Print" panose="02000600000000000000" pitchFamily="2" charset="0"/>
                <a:ea typeface="Calibri" panose="020F0502020204030204" pitchFamily="34" charset="0"/>
                <a:cs typeface="Arial" panose="020B0604020202020204" pitchFamily="34" charset="0"/>
              </a:rPr>
              <a:t>Uranium Mines </a:t>
            </a:r>
            <a:endParaRPr lang="ar-IQ" sz="1400" b="1" dirty="0">
              <a:solidFill>
                <a:schemeClr val="bg1"/>
              </a:solidFill>
              <a:latin typeface="Segoe Print" panose="02000600000000000000" pitchFamily="2" charset="0"/>
            </a:endParaRPr>
          </a:p>
        </p:txBody>
      </p:sp>
      <p:pic>
        <p:nvPicPr>
          <p:cNvPr id="22" name="Picture 21"/>
          <p:cNvPicPr>
            <a:picLocks noChangeAspect="1"/>
          </p:cNvPicPr>
          <p:nvPr/>
        </p:nvPicPr>
        <p:blipFill>
          <a:blip r:embed="rId4"/>
          <a:stretch>
            <a:fillRect/>
          </a:stretch>
        </p:blipFill>
        <p:spPr>
          <a:xfrm>
            <a:off x="7689304" y="5237279"/>
            <a:ext cx="2067971" cy="1288065"/>
          </a:xfrm>
          <a:prstGeom prst="rect">
            <a:avLst/>
          </a:prstGeom>
          <a:ln>
            <a:noFill/>
          </a:ln>
          <a:effectLst>
            <a:outerShdw blurRad="292100" dist="139700" dir="2700000" algn="tl" rotWithShape="0">
              <a:srgbClr val="333333">
                <a:alpha val="65000"/>
              </a:srgbClr>
            </a:outerShdw>
          </a:effectLst>
        </p:spPr>
      </p:pic>
      <p:sp>
        <p:nvSpPr>
          <p:cNvPr id="23" name="Rectangle 22"/>
          <p:cNvSpPr/>
          <p:nvPr/>
        </p:nvSpPr>
        <p:spPr>
          <a:xfrm>
            <a:off x="7545288" y="5488377"/>
            <a:ext cx="2468946" cy="307777"/>
          </a:xfrm>
          <a:prstGeom prst="rect">
            <a:avLst/>
          </a:prstGeom>
        </p:spPr>
        <p:txBody>
          <a:bodyPr wrap="none">
            <a:spAutoFit/>
          </a:bodyPr>
          <a:lstStyle/>
          <a:p>
            <a:r>
              <a:rPr lang="en-US" sz="1400" b="1" dirty="0">
                <a:solidFill>
                  <a:schemeClr val="bg1"/>
                </a:solidFill>
                <a:latin typeface="Segoe Print" panose="02000600000000000000" pitchFamily="2" charset="0"/>
              </a:rPr>
              <a:t>Medical Imaging Systems</a:t>
            </a:r>
            <a:endParaRPr lang="ar-IQ" sz="1400" b="1" dirty="0">
              <a:solidFill>
                <a:schemeClr val="bg1"/>
              </a:solidFill>
              <a:latin typeface="Segoe Print" panose="02000600000000000000" pitchFamily="2" charset="0"/>
            </a:endParaRPr>
          </a:p>
        </p:txBody>
      </p:sp>
      <p:sp>
        <p:nvSpPr>
          <p:cNvPr id="2" name="Rectangle 1"/>
          <p:cNvSpPr/>
          <p:nvPr/>
        </p:nvSpPr>
        <p:spPr>
          <a:xfrm>
            <a:off x="2759320" y="4374009"/>
            <a:ext cx="1805302" cy="369332"/>
          </a:xfrm>
          <a:prstGeom prst="rect">
            <a:avLst/>
          </a:prstGeom>
        </p:spPr>
        <p:txBody>
          <a:bodyPr wrap="none">
            <a:spAutoFit/>
          </a:bodyPr>
          <a:lstStyle/>
          <a:p>
            <a:r>
              <a:rPr lang="ar-IQ" dirty="0"/>
              <a:t>محطات الطاقة النووية</a:t>
            </a:r>
          </a:p>
        </p:txBody>
      </p:sp>
      <p:sp>
        <p:nvSpPr>
          <p:cNvPr id="3" name="Rectangle 2"/>
          <p:cNvSpPr/>
          <p:nvPr/>
        </p:nvSpPr>
        <p:spPr>
          <a:xfrm>
            <a:off x="2365234" y="4954463"/>
            <a:ext cx="2863604" cy="369332"/>
          </a:xfrm>
          <a:prstGeom prst="rect">
            <a:avLst/>
          </a:prstGeom>
        </p:spPr>
        <p:txBody>
          <a:bodyPr wrap="none">
            <a:spAutoFit/>
          </a:bodyPr>
          <a:lstStyle/>
          <a:p>
            <a:r>
              <a:rPr lang="en-US" dirty="0"/>
              <a:t> Environmental Radioactivity</a:t>
            </a:r>
            <a:endParaRPr lang="ar-IQ" dirty="0"/>
          </a:p>
        </p:txBody>
      </p:sp>
      <p:sp>
        <p:nvSpPr>
          <p:cNvPr id="14" name="Rectangle 13"/>
          <p:cNvSpPr/>
          <p:nvPr/>
        </p:nvSpPr>
        <p:spPr>
          <a:xfrm>
            <a:off x="2864347" y="5237279"/>
            <a:ext cx="1872629" cy="369332"/>
          </a:xfrm>
          <a:prstGeom prst="rect">
            <a:avLst/>
          </a:prstGeom>
        </p:spPr>
        <p:txBody>
          <a:bodyPr wrap="none">
            <a:spAutoFit/>
          </a:bodyPr>
          <a:lstStyle/>
          <a:p>
            <a:r>
              <a:rPr lang="ar-IQ" dirty="0"/>
              <a:t>النشاط الإشعاعي البيئي</a:t>
            </a:r>
          </a:p>
        </p:txBody>
      </p:sp>
    </p:spTree>
    <p:extLst>
      <p:ext uri="{BB962C8B-B14F-4D97-AF65-F5344CB8AC3E}">
        <p14:creationId xmlns:p14="http://schemas.microsoft.com/office/powerpoint/2010/main" val="110621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26EB37-9E97-4537-889C-B06365F54784}" type="slidenum">
              <a:rPr lang="es-ES" smtClean="0"/>
              <a:pPr>
                <a:defRPr/>
              </a:pPr>
              <a:t>2</a:t>
            </a:fld>
            <a:endParaRPr lang="es-ES"/>
          </a:p>
        </p:txBody>
      </p:sp>
      <p:sp>
        <p:nvSpPr>
          <p:cNvPr id="10" name="Rectangle 9"/>
          <p:cNvSpPr/>
          <p:nvPr/>
        </p:nvSpPr>
        <p:spPr>
          <a:xfrm>
            <a:off x="1064568" y="1829006"/>
            <a:ext cx="8736366" cy="6324808"/>
          </a:xfrm>
          <a:prstGeom prst="rect">
            <a:avLst/>
          </a:prstGeom>
        </p:spPr>
        <p:txBody>
          <a:bodyPr wrap="none">
            <a:spAutoFit/>
          </a:bodyPr>
          <a:lstStyle/>
          <a:p>
            <a:pPr marL="342900" indent="-342900">
              <a:lnSpc>
                <a:spcPct val="150000"/>
              </a:lnSpc>
              <a:buFont typeface="Wingdings" panose="05000000000000000000" pitchFamily="2" charset="2"/>
              <a:buChar char="v"/>
            </a:pPr>
            <a:r>
              <a:rPr lang="en-US" b="1" dirty="0">
                <a:latin typeface="Times New Roman" panose="02020603050405020304" pitchFamily="18" charset="0"/>
                <a:ea typeface="Calibri" panose="020F0502020204030204" pitchFamily="34" charset="0"/>
                <a:cs typeface="Arial" panose="020B0604020202020204" pitchFamily="34" charset="0"/>
              </a:rPr>
              <a:t>Introduction </a:t>
            </a:r>
          </a:p>
          <a:p>
            <a:pPr marL="342900" indent="-342900">
              <a:lnSpc>
                <a:spcPct val="150000"/>
              </a:lnSpc>
              <a:buFont typeface="Wingdings" panose="05000000000000000000" pitchFamily="2" charset="2"/>
              <a:buChar char="v"/>
            </a:pPr>
            <a:r>
              <a:rPr lang="en-US" b="1" dirty="0">
                <a:latin typeface="Times New Roman" panose="02020603050405020304" pitchFamily="18" charset="0"/>
                <a:ea typeface="Calibri" panose="020F0502020204030204" pitchFamily="34" charset="0"/>
                <a:cs typeface="Arial" panose="020B0604020202020204" pitchFamily="34" charset="0"/>
              </a:rPr>
              <a:t>Places of Exposure to Radiation</a:t>
            </a:r>
          </a:p>
          <a:p>
            <a:pPr marL="342900" indent="-342900">
              <a:lnSpc>
                <a:spcPct val="150000"/>
              </a:lnSpc>
              <a:buFont typeface="Wingdings" panose="05000000000000000000" pitchFamily="2" charset="2"/>
              <a:buChar char="v"/>
            </a:pPr>
            <a:r>
              <a:rPr lang="en-US" b="1" dirty="0">
                <a:latin typeface="Times New Roman" panose="02020603050405020304" pitchFamily="18" charset="0"/>
                <a:ea typeface="Calibri" panose="020F0502020204030204" pitchFamily="34" charset="0"/>
                <a:cs typeface="Arial" panose="020B0604020202020204" pitchFamily="34" charset="0"/>
              </a:rPr>
              <a:t>Consumer products that are exposed to ionizing radiation</a:t>
            </a:r>
          </a:p>
          <a:p>
            <a:pPr marL="342900" indent="-342900">
              <a:lnSpc>
                <a:spcPct val="150000"/>
              </a:lnSpc>
              <a:buFont typeface="Wingdings" panose="05000000000000000000" pitchFamily="2" charset="2"/>
              <a:buChar char="v"/>
            </a:pPr>
            <a:endParaRPr lang="en-US" b="1" dirty="0">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v"/>
            </a:pPr>
            <a:endParaRPr lang="en-US" b="1" dirty="0">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v"/>
            </a:pPr>
            <a:endParaRPr lang="en-US" b="1" dirty="0">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v"/>
            </a:pPr>
            <a:endParaRPr lang="en-US" b="1" dirty="0">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v"/>
            </a:pPr>
            <a:r>
              <a:rPr lang="en-US" b="1" dirty="0">
                <a:latin typeface="Times New Roman" panose="02020603050405020304" pitchFamily="18" charset="0"/>
                <a:ea typeface="Calibri" panose="020F0502020204030204" pitchFamily="34" charset="0"/>
                <a:cs typeface="Arial" panose="020B0604020202020204" pitchFamily="34" charset="0"/>
              </a:rPr>
              <a:t>Technologically Enhanced Naturally Occurring Radioactive Materials (TENORM) </a:t>
            </a:r>
          </a:p>
          <a:p>
            <a:pPr marL="342900" indent="-342900">
              <a:lnSpc>
                <a:spcPct val="150000"/>
              </a:lnSpc>
              <a:buFont typeface="Wingdings" panose="05000000000000000000" pitchFamily="2" charset="2"/>
              <a:buChar char="v"/>
            </a:pPr>
            <a:r>
              <a:rPr lang="en-US" b="1" dirty="0">
                <a:latin typeface="Times New Roman" panose="02020603050405020304" pitchFamily="18" charset="0"/>
                <a:ea typeface="Calibri" panose="020F0502020204030204" pitchFamily="34" charset="0"/>
                <a:cs typeface="Arial" panose="020B0604020202020204" pitchFamily="34" charset="0"/>
              </a:rPr>
              <a:t>The major industrial sectors that generate TENORM </a:t>
            </a:r>
          </a:p>
          <a:p>
            <a:pPr marL="342900" indent="-342900">
              <a:lnSpc>
                <a:spcPct val="150000"/>
              </a:lnSpc>
              <a:buFont typeface="Wingdings" panose="05000000000000000000" pitchFamily="2" charset="2"/>
              <a:buChar char="v"/>
            </a:pPr>
            <a:endParaRPr lang="en-US" b="1" dirty="0">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v"/>
            </a:pPr>
            <a:endParaRPr lang="en-US" b="1" dirty="0">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
            </a:pPr>
            <a:endParaRPr lang="en-US" b="1" dirty="0">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v"/>
            </a:pPr>
            <a:endParaRPr lang="en-US" b="1" dirty="0">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v"/>
            </a:pPr>
            <a:endParaRPr lang="en-US" b="1" dirty="0">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v"/>
            </a:pPr>
            <a:endParaRPr lang="ar-IQ" dirty="0"/>
          </a:p>
        </p:txBody>
      </p:sp>
      <p:cxnSp>
        <p:nvCxnSpPr>
          <p:cNvPr id="11" name="Straight Connector 10"/>
          <p:cNvCxnSpPr/>
          <p:nvPr/>
        </p:nvCxnSpPr>
        <p:spPr>
          <a:xfrm>
            <a:off x="240923" y="980728"/>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512" y="1257459"/>
            <a:ext cx="2292294" cy="369332"/>
          </a:xfrm>
          <a:prstGeom prst="rect">
            <a:avLst/>
          </a:prstGeom>
        </p:spPr>
        <p:txBody>
          <a:bodyPr wrap="none">
            <a:spAutoFit/>
          </a:bodyPr>
          <a:lstStyle/>
          <a:p>
            <a:pPr lvl="0"/>
            <a:r>
              <a:rPr lang="en-US" b="1" dirty="0">
                <a:latin typeface="Times New Roman" panose="02020603050405020304" pitchFamily="18" charset="0"/>
                <a:ea typeface="Times New Roman" panose="02020603050405020304" pitchFamily="18" charset="0"/>
              </a:rPr>
              <a:t>Nuclear power plants</a:t>
            </a:r>
          </a:p>
        </p:txBody>
      </p:sp>
      <p:sp>
        <p:nvSpPr>
          <p:cNvPr id="13" name="Rectangle 12"/>
          <p:cNvSpPr/>
          <p:nvPr/>
        </p:nvSpPr>
        <p:spPr>
          <a:xfrm>
            <a:off x="560512" y="494093"/>
            <a:ext cx="1992853" cy="369332"/>
          </a:xfrm>
          <a:prstGeom prst="rect">
            <a:avLst/>
          </a:prstGeom>
        </p:spPr>
        <p:txBody>
          <a:bodyPr wrap="none">
            <a:spAutoFit/>
          </a:bodyPr>
          <a:lstStyle/>
          <a:p>
            <a:r>
              <a:rPr lang="en-US" b="1" dirty="0">
                <a:solidFill>
                  <a:srgbClr val="000099"/>
                </a:solidFill>
                <a:latin typeface="Times New Roman" panose="02020603050405020304" pitchFamily="18" charset="0"/>
                <a:ea typeface="Times New Roman" panose="02020603050405020304" pitchFamily="18" charset="0"/>
              </a:rPr>
              <a:t>LECTURE  NINE</a:t>
            </a:r>
            <a:endParaRPr lang="ar-IQ" dirty="0"/>
          </a:p>
        </p:txBody>
      </p:sp>
      <p:sp>
        <p:nvSpPr>
          <p:cNvPr id="14" name="Rectangle 13"/>
          <p:cNvSpPr/>
          <p:nvPr/>
        </p:nvSpPr>
        <p:spPr>
          <a:xfrm>
            <a:off x="1424608" y="2980198"/>
            <a:ext cx="3121367" cy="923330"/>
          </a:xfrm>
          <a:prstGeom prst="rect">
            <a:avLst/>
          </a:prstGeom>
        </p:spPr>
        <p:txBody>
          <a:bodyPr wrap="none">
            <a:spAutoFit/>
          </a:bodyPr>
          <a:lstStyle/>
          <a:p>
            <a:pPr marL="285750" lvl="0" indent="-285750">
              <a:lnSpc>
                <a:spcPct val="150000"/>
              </a:lnSpc>
              <a:buFont typeface="Wingdings" panose="05000000000000000000" pitchFamily="2" charset="2"/>
              <a:buChar char="§"/>
            </a:pPr>
            <a:r>
              <a:rPr lang="en-US" b="1" dirty="0">
                <a:latin typeface="Times New Roman" panose="02020603050405020304" pitchFamily="18" charset="0"/>
                <a:ea typeface="Calibri" panose="020F0502020204030204" pitchFamily="34" charset="0"/>
              </a:rPr>
              <a:t>Food Irradiation</a:t>
            </a:r>
          </a:p>
          <a:p>
            <a:pPr marL="285750" lvl="0" indent="-285750">
              <a:lnSpc>
                <a:spcPct val="150000"/>
              </a:lnSpc>
              <a:buFont typeface="Wingdings" panose="05000000000000000000" pitchFamily="2" charset="2"/>
              <a:buChar char="§"/>
            </a:pPr>
            <a:r>
              <a:rPr lang="en-US" b="1" dirty="0">
                <a:latin typeface="Times New Roman" panose="02020603050405020304" pitchFamily="18" charset="0"/>
                <a:ea typeface="Calibri" panose="020F0502020204030204" pitchFamily="34" charset="0"/>
              </a:rPr>
              <a:t>Airport Security Scanners </a:t>
            </a:r>
          </a:p>
        </p:txBody>
      </p:sp>
    </p:spTree>
    <p:extLst>
      <p:ext uri="{BB962C8B-B14F-4D97-AF65-F5344CB8AC3E}">
        <p14:creationId xmlns:p14="http://schemas.microsoft.com/office/powerpoint/2010/main" val="290190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89567" y="793421"/>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718093" y="850136"/>
            <a:ext cx="335348" cy="461665"/>
          </a:xfrm>
          <a:prstGeom prst="rect">
            <a:avLst/>
          </a:prstGeom>
        </p:spPr>
        <p:txBody>
          <a:bodyPr wrap="none">
            <a:spAutoFit/>
          </a:bodyPr>
          <a:lstStyle/>
          <a:p>
            <a:r>
              <a:rPr lang="en-US" sz="2400" b="1" dirty="0">
                <a:solidFill>
                  <a:prstClr val="black"/>
                </a:solidFill>
                <a:latin typeface="Andalus" panose="02020603050405020304" pitchFamily="18" charset="-78"/>
                <a:cs typeface="Andalus" panose="02020603050405020304" pitchFamily="18" charset="-78"/>
              </a:rPr>
              <a:t>  </a:t>
            </a:r>
            <a:endParaRPr lang="ar-IQ" sz="2400" b="1" dirty="0">
              <a:latin typeface="Andalus" panose="02020603050405020304" pitchFamily="18" charset="-78"/>
              <a:cs typeface="Andalus" panose="02020603050405020304" pitchFamily="18" charset="-78"/>
            </a:endParaRPr>
          </a:p>
        </p:txBody>
      </p:sp>
      <p:sp>
        <p:nvSpPr>
          <p:cNvPr id="4" name="Rectangle 3"/>
          <p:cNvSpPr/>
          <p:nvPr/>
        </p:nvSpPr>
        <p:spPr>
          <a:xfrm>
            <a:off x="417697" y="1515906"/>
            <a:ext cx="8761801" cy="369332"/>
          </a:xfrm>
          <a:prstGeom prst="rect">
            <a:avLst/>
          </a:prstGeom>
        </p:spPr>
        <p:txBody>
          <a:bodyPr wrap="square">
            <a:spAutoFit/>
          </a:bodyPr>
          <a:lstStyle/>
          <a:p>
            <a:pPr lvl="0" algn="just"/>
            <a:r>
              <a:rPr lang="en-US" b="1" dirty="0">
                <a:solidFill>
                  <a:srgbClr val="000099"/>
                </a:solidFill>
                <a:latin typeface="Times New Roman" panose="02020603050405020304" pitchFamily="18" charset="0"/>
                <a:ea typeface="Calibri" panose="020F0502020204030204" pitchFamily="34" charset="0"/>
              </a:rPr>
              <a:t>Some places of work that may expose a person to radiation, as follows :-</a:t>
            </a:r>
            <a:endParaRPr lang="ar-IQ" dirty="0"/>
          </a:p>
        </p:txBody>
      </p:sp>
      <p:sp>
        <p:nvSpPr>
          <p:cNvPr id="6" name="Rectangle 5"/>
          <p:cNvSpPr/>
          <p:nvPr/>
        </p:nvSpPr>
        <p:spPr>
          <a:xfrm>
            <a:off x="330289" y="2058532"/>
            <a:ext cx="7070983" cy="4611519"/>
          </a:xfrm>
          <a:prstGeom prst="rect">
            <a:avLst/>
          </a:prstGeom>
        </p:spPr>
        <p:txBody>
          <a:bodyPr wrap="square">
            <a:spAutoFit/>
          </a:bodyPr>
          <a:lstStyle/>
          <a:p>
            <a:pPr marL="285750" indent="-285750" algn="justLow">
              <a:lnSpc>
                <a:spcPct val="150000"/>
              </a:lnSpc>
              <a:spcAft>
                <a:spcPts val="800"/>
              </a:spcAft>
              <a:buFont typeface="Wingdings" panose="05000000000000000000" pitchFamily="2" charset="2"/>
              <a:buChar char="§"/>
            </a:pPr>
            <a:r>
              <a:rPr lang="en-US" u="sng" dirty="0">
                <a:latin typeface="Times New Roman" panose="02020603050405020304" pitchFamily="18" charset="0"/>
                <a:ea typeface="Calibri" panose="020F0502020204030204" pitchFamily="34" charset="0"/>
                <a:cs typeface="Arial" panose="020B0604020202020204" pitchFamily="34" charset="0"/>
              </a:rPr>
              <a:t>People who work in nuclear power plants</a:t>
            </a:r>
            <a:r>
              <a:rPr lang="en-US" dirty="0">
                <a:latin typeface="Times New Roman" panose="02020603050405020304" pitchFamily="18" charset="0"/>
                <a:ea typeface="Calibri" panose="020F0502020204030204" pitchFamily="34" charset="0"/>
                <a:cs typeface="Arial" panose="020B0604020202020204" pitchFamily="34" charset="0"/>
              </a:rPr>
              <a:t> may be exposed to higher levels of radiation than the general public, although their exposure levels are monitored carefully. </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endParaRPr lang="en-US" sz="800" dirty="0">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50000"/>
              </a:lnSpc>
              <a:spcAft>
                <a:spcPts val="800"/>
              </a:spcAft>
              <a:buFont typeface="Wingdings" panose="05000000000000000000" pitchFamily="2" charset="2"/>
              <a:buChar char="§"/>
            </a:pPr>
            <a:r>
              <a:rPr lang="en-US" u="sng" dirty="0">
                <a:latin typeface="Times New Roman" panose="02020603050405020304" pitchFamily="18" charset="0"/>
                <a:ea typeface="Calibri" panose="020F0502020204030204" pitchFamily="34" charset="0"/>
                <a:cs typeface="Arial" panose="020B0604020202020204" pitchFamily="34" charset="0"/>
              </a:rPr>
              <a:t>People who work in uranium mines </a:t>
            </a:r>
            <a:r>
              <a:rPr lang="en-US" dirty="0">
                <a:latin typeface="Times New Roman" panose="02020603050405020304" pitchFamily="18" charset="0"/>
                <a:ea typeface="Calibri" panose="020F0502020204030204" pitchFamily="34" charset="0"/>
                <a:cs typeface="Arial" panose="020B0604020202020204" pitchFamily="34" charset="0"/>
              </a:rPr>
              <a:t>are monitored because of their exposure to radiation in the form of radon.</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50000"/>
              </a:lnSpc>
              <a:spcAft>
                <a:spcPts val="800"/>
              </a:spcAft>
              <a:buFont typeface="Wingdings" panose="05000000000000000000" pitchFamily="2" charset="2"/>
              <a:buChar char="§"/>
            </a:pPr>
            <a:endParaRPr lang="en-US" sz="800" dirty="0">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50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 </a:t>
            </a:r>
            <a:r>
              <a:rPr lang="en-US" u="sng" dirty="0">
                <a:latin typeface="Times New Roman" panose="02020603050405020304" pitchFamily="18" charset="0"/>
                <a:ea typeface="Calibri" panose="020F0502020204030204" pitchFamily="34" charset="0"/>
                <a:cs typeface="Arial" panose="020B0604020202020204" pitchFamily="34" charset="0"/>
              </a:rPr>
              <a:t>People who work in health </a:t>
            </a:r>
            <a:r>
              <a:rPr lang="en-US" dirty="0">
                <a:latin typeface="Times New Roman" panose="02020603050405020304" pitchFamily="18" charset="0"/>
                <a:ea typeface="Calibri" panose="020F0502020204030204" pitchFamily="34" charset="0"/>
                <a:cs typeface="Arial" panose="020B0604020202020204" pitchFamily="34" charset="0"/>
              </a:rPr>
              <a:t>or dental care, especially those who work with x-ray (or other imaging test) equipment or who work with radioactive isotopes, may also be exposed to radiation at work. Radiation exposure may also occur at some research labs.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rotWithShape="1">
          <a:blip r:embed="rId2"/>
          <a:srcRect l="27248"/>
          <a:stretch/>
        </p:blipFill>
        <p:spPr>
          <a:xfrm>
            <a:off x="7648755" y="692696"/>
            <a:ext cx="2130169" cy="1627952"/>
          </a:xfrm>
          <a:prstGeom prst="rect">
            <a:avLst/>
          </a:prstGeom>
        </p:spPr>
      </p:pic>
      <p:sp>
        <p:nvSpPr>
          <p:cNvPr id="10" name="Rectangle 9"/>
          <p:cNvSpPr/>
          <p:nvPr/>
        </p:nvSpPr>
        <p:spPr>
          <a:xfrm>
            <a:off x="7632004" y="2298760"/>
            <a:ext cx="2560835" cy="307777"/>
          </a:xfrm>
          <a:prstGeom prst="rect">
            <a:avLst/>
          </a:prstGeom>
        </p:spPr>
        <p:txBody>
          <a:bodyPr wrap="square">
            <a:spAutoFit/>
          </a:bodyPr>
          <a:lstStyle/>
          <a:p>
            <a:r>
              <a:rPr lang="en-US" sz="1400" dirty="0">
                <a:solidFill>
                  <a:prstClr val="black"/>
                </a:solidFill>
                <a:latin typeface="Segoe Print" panose="02000600000000000000" pitchFamily="2" charset="0"/>
                <a:ea typeface="Calibri" panose="020F0502020204030204" pitchFamily="34" charset="0"/>
                <a:cs typeface="Arial" panose="020B0604020202020204" pitchFamily="34" charset="0"/>
              </a:rPr>
              <a:t>Nuclear Power Plants </a:t>
            </a:r>
            <a:endParaRPr lang="ar-IQ" sz="1400" dirty="0">
              <a:latin typeface="Segoe Print" panose="02000600000000000000" pitchFamily="2" charset="0"/>
            </a:endParaRPr>
          </a:p>
        </p:txBody>
      </p:sp>
      <p:pic>
        <p:nvPicPr>
          <p:cNvPr id="11" name="Picture 10"/>
          <p:cNvPicPr>
            <a:picLocks noChangeAspect="1"/>
          </p:cNvPicPr>
          <p:nvPr/>
        </p:nvPicPr>
        <p:blipFill rotWithShape="1">
          <a:blip r:embed="rId3"/>
          <a:srcRect l="9680" r="4640" b="14001"/>
          <a:stretch/>
        </p:blipFill>
        <p:spPr>
          <a:xfrm>
            <a:off x="7710953" y="2842449"/>
            <a:ext cx="2067971" cy="1634195"/>
          </a:xfrm>
          <a:prstGeom prst="rect">
            <a:avLst/>
          </a:prstGeom>
        </p:spPr>
      </p:pic>
      <p:sp>
        <p:nvSpPr>
          <p:cNvPr id="12" name="Rectangle 11"/>
          <p:cNvSpPr/>
          <p:nvPr/>
        </p:nvSpPr>
        <p:spPr>
          <a:xfrm>
            <a:off x="7918429" y="4483637"/>
            <a:ext cx="1653017" cy="307777"/>
          </a:xfrm>
          <a:prstGeom prst="rect">
            <a:avLst/>
          </a:prstGeom>
        </p:spPr>
        <p:txBody>
          <a:bodyPr wrap="none">
            <a:spAutoFit/>
          </a:bodyPr>
          <a:lstStyle/>
          <a:p>
            <a:r>
              <a:rPr lang="en-US" sz="1400" dirty="0">
                <a:solidFill>
                  <a:prstClr val="black"/>
                </a:solidFill>
                <a:latin typeface="Segoe Print" panose="02000600000000000000" pitchFamily="2" charset="0"/>
                <a:ea typeface="Calibri" panose="020F0502020204030204" pitchFamily="34" charset="0"/>
                <a:cs typeface="Arial" panose="020B0604020202020204" pitchFamily="34" charset="0"/>
              </a:rPr>
              <a:t>Uranium Mines </a:t>
            </a:r>
            <a:endParaRPr lang="ar-IQ" sz="1400" dirty="0">
              <a:latin typeface="Segoe Print" panose="02000600000000000000" pitchFamily="2" charset="0"/>
            </a:endParaRPr>
          </a:p>
        </p:txBody>
      </p:sp>
      <p:pic>
        <p:nvPicPr>
          <p:cNvPr id="13" name="Picture 12"/>
          <p:cNvPicPr>
            <a:picLocks noChangeAspect="1"/>
          </p:cNvPicPr>
          <p:nvPr/>
        </p:nvPicPr>
        <p:blipFill>
          <a:blip r:embed="rId4"/>
          <a:stretch>
            <a:fillRect/>
          </a:stretch>
        </p:blipFill>
        <p:spPr>
          <a:xfrm>
            <a:off x="7714875" y="4919388"/>
            <a:ext cx="2067971" cy="1619250"/>
          </a:xfrm>
          <a:prstGeom prst="rect">
            <a:avLst/>
          </a:prstGeom>
        </p:spPr>
      </p:pic>
      <p:sp>
        <p:nvSpPr>
          <p:cNvPr id="15" name="Rectangle 14"/>
          <p:cNvSpPr/>
          <p:nvPr/>
        </p:nvSpPr>
        <p:spPr>
          <a:xfrm>
            <a:off x="7401272" y="6507157"/>
            <a:ext cx="2468946" cy="307777"/>
          </a:xfrm>
          <a:prstGeom prst="rect">
            <a:avLst/>
          </a:prstGeom>
        </p:spPr>
        <p:txBody>
          <a:bodyPr wrap="none">
            <a:spAutoFit/>
          </a:bodyPr>
          <a:lstStyle/>
          <a:p>
            <a:r>
              <a:rPr lang="en-US" sz="1400" dirty="0">
                <a:latin typeface="Segoe Print" panose="02000600000000000000" pitchFamily="2" charset="0"/>
              </a:rPr>
              <a:t>Medical Imaging Systems</a:t>
            </a:r>
            <a:endParaRPr lang="ar-IQ" sz="1400" dirty="0">
              <a:latin typeface="Segoe Print" panose="02000600000000000000" pitchFamily="2" charset="0"/>
            </a:endParaRPr>
          </a:p>
        </p:txBody>
      </p:sp>
      <p:sp>
        <p:nvSpPr>
          <p:cNvPr id="14" name="Rectangle 13"/>
          <p:cNvSpPr/>
          <p:nvPr/>
        </p:nvSpPr>
        <p:spPr>
          <a:xfrm>
            <a:off x="514787" y="204286"/>
            <a:ext cx="4817729" cy="707886"/>
          </a:xfrm>
          <a:prstGeom prst="rect">
            <a:avLst/>
          </a:prstGeom>
        </p:spPr>
        <p:txBody>
          <a:bodyPr wrap="none">
            <a:spAutoFit/>
          </a:bodyPr>
          <a:lstStyle/>
          <a:p>
            <a:r>
              <a:rPr lang="en-US" sz="2000" b="1" dirty="0">
                <a:solidFill>
                  <a:srgbClr val="000099"/>
                </a:solidFill>
                <a:latin typeface="Times New Roman" panose="02020603050405020304" pitchFamily="18" charset="0"/>
                <a:ea typeface="Times New Roman" panose="02020603050405020304" pitchFamily="18" charset="0"/>
              </a:rPr>
              <a:t>LECTURE  NINE  - Nuclear power plants</a:t>
            </a:r>
          </a:p>
          <a:p>
            <a:r>
              <a:rPr lang="en-US" sz="2000" b="1" dirty="0">
                <a:solidFill>
                  <a:srgbClr val="000099"/>
                </a:solidFill>
                <a:latin typeface="Times New Roman" panose="02020603050405020304" pitchFamily="18" charset="0"/>
                <a:ea typeface="Times New Roman" panose="02020603050405020304" pitchFamily="18" charset="0"/>
              </a:rPr>
              <a:t>  </a:t>
            </a:r>
            <a:endParaRPr lang="ar-IQ" sz="2000" dirty="0"/>
          </a:p>
        </p:txBody>
      </p:sp>
      <p:sp>
        <p:nvSpPr>
          <p:cNvPr id="17" name="Rectangle 16"/>
          <p:cNvSpPr/>
          <p:nvPr/>
        </p:nvSpPr>
        <p:spPr>
          <a:xfrm>
            <a:off x="256328" y="826552"/>
            <a:ext cx="3726341" cy="507831"/>
          </a:xfrm>
          <a:prstGeom prst="rect">
            <a:avLst/>
          </a:prstGeom>
          <a:solidFill>
            <a:srgbClr val="92D050"/>
          </a:solidFill>
        </p:spPr>
        <p:txBody>
          <a:bodyPr wrap="none">
            <a:spAutoFit/>
          </a:bodyPr>
          <a:lstStyle/>
          <a:p>
            <a:pPr lvl="0">
              <a:lnSpc>
                <a:spcPct val="150000"/>
              </a:lnSpc>
            </a:pPr>
            <a:r>
              <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rPr>
              <a:t>       Places of Exposure to Radiation</a:t>
            </a:r>
          </a:p>
        </p:txBody>
      </p:sp>
      <p:sp>
        <p:nvSpPr>
          <p:cNvPr id="3" name="Rectangle 2"/>
          <p:cNvSpPr/>
          <p:nvPr/>
        </p:nvSpPr>
        <p:spPr>
          <a:xfrm>
            <a:off x="4021678" y="920371"/>
            <a:ext cx="1519968" cy="307777"/>
          </a:xfrm>
          <a:prstGeom prst="rect">
            <a:avLst/>
          </a:prstGeom>
        </p:spPr>
        <p:txBody>
          <a:bodyPr wrap="none">
            <a:spAutoFit/>
          </a:bodyPr>
          <a:lstStyle/>
          <a:p>
            <a:r>
              <a:rPr lang="ar-IQ" sz="1400" dirty="0"/>
              <a:t>أماكن التعرض للإشعاع</a:t>
            </a:r>
          </a:p>
        </p:txBody>
      </p:sp>
      <p:sp>
        <p:nvSpPr>
          <p:cNvPr id="9" name="Rectangle 8"/>
          <p:cNvSpPr/>
          <p:nvPr/>
        </p:nvSpPr>
        <p:spPr>
          <a:xfrm>
            <a:off x="2288704" y="1938117"/>
            <a:ext cx="3020379" cy="307777"/>
          </a:xfrm>
          <a:prstGeom prst="rect">
            <a:avLst/>
          </a:prstGeom>
        </p:spPr>
        <p:txBody>
          <a:bodyPr wrap="none">
            <a:spAutoFit/>
          </a:bodyPr>
          <a:lstStyle/>
          <a:p>
            <a:r>
              <a:rPr lang="ar-IQ" sz="1400" dirty="0"/>
              <a:t>الأشخاص الذين يعملون في محطات الطاقة النووية</a:t>
            </a:r>
          </a:p>
        </p:txBody>
      </p:sp>
      <p:sp>
        <p:nvSpPr>
          <p:cNvPr id="16" name="Rectangle 15"/>
          <p:cNvSpPr/>
          <p:nvPr/>
        </p:nvSpPr>
        <p:spPr>
          <a:xfrm>
            <a:off x="1569541" y="3560945"/>
            <a:ext cx="2632452" cy="307777"/>
          </a:xfrm>
          <a:prstGeom prst="rect">
            <a:avLst/>
          </a:prstGeom>
        </p:spPr>
        <p:txBody>
          <a:bodyPr wrap="none">
            <a:spAutoFit/>
          </a:bodyPr>
          <a:lstStyle/>
          <a:p>
            <a:r>
              <a:rPr lang="ar-IQ" sz="1400" dirty="0"/>
              <a:t>لأشخاص الذين يعملون في مناجم اليورانيوم</a:t>
            </a:r>
          </a:p>
        </p:txBody>
      </p:sp>
      <p:sp>
        <p:nvSpPr>
          <p:cNvPr id="18" name="Rectangle 17"/>
          <p:cNvSpPr/>
          <p:nvPr/>
        </p:nvSpPr>
        <p:spPr>
          <a:xfrm>
            <a:off x="1015115" y="4715388"/>
            <a:ext cx="3002745" cy="307777"/>
          </a:xfrm>
          <a:prstGeom prst="rect">
            <a:avLst/>
          </a:prstGeom>
        </p:spPr>
        <p:txBody>
          <a:bodyPr wrap="none">
            <a:spAutoFit/>
          </a:bodyPr>
          <a:lstStyle/>
          <a:p>
            <a:r>
              <a:rPr lang="ar-IQ" sz="1400" dirty="0"/>
              <a:t>الأشخاص الذين يعملون في مجال الرعاية الصحية</a:t>
            </a:r>
          </a:p>
        </p:txBody>
      </p:sp>
    </p:spTree>
    <p:extLst>
      <p:ext uri="{BB962C8B-B14F-4D97-AF65-F5344CB8AC3E}">
        <p14:creationId xmlns:p14="http://schemas.microsoft.com/office/powerpoint/2010/main" val="370118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26EB37-9E97-4537-889C-B06365F54784}" type="slidenum">
              <a:rPr lang="es-ES" smtClean="0"/>
              <a:pPr>
                <a:defRPr/>
              </a:pPr>
              <a:t>4</a:t>
            </a:fld>
            <a:endParaRPr lang="es-ES"/>
          </a:p>
        </p:txBody>
      </p:sp>
      <p:cxnSp>
        <p:nvCxnSpPr>
          <p:cNvPr id="3" name="Straight Connector 2"/>
          <p:cNvCxnSpPr/>
          <p:nvPr/>
        </p:nvCxnSpPr>
        <p:spPr>
          <a:xfrm>
            <a:off x="289567" y="793421"/>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718093" y="850136"/>
            <a:ext cx="335348" cy="461665"/>
          </a:xfrm>
          <a:prstGeom prst="rect">
            <a:avLst/>
          </a:prstGeom>
        </p:spPr>
        <p:txBody>
          <a:bodyPr wrap="none">
            <a:spAutoFit/>
          </a:bodyPr>
          <a:lstStyle/>
          <a:p>
            <a:r>
              <a:rPr lang="en-US" sz="2400" b="1" dirty="0">
                <a:solidFill>
                  <a:prstClr val="black"/>
                </a:solidFill>
                <a:latin typeface="Andalus" panose="02020603050405020304" pitchFamily="18" charset="-78"/>
                <a:cs typeface="Andalus" panose="02020603050405020304" pitchFamily="18" charset="-78"/>
              </a:rPr>
              <a:t>  </a:t>
            </a:r>
            <a:endParaRPr lang="ar-IQ" sz="2400" b="1" dirty="0">
              <a:latin typeface="Andalus" panose="02020603050405020304" pitchFamily="18" charset="-78"/>
              <a:cs typeface="Andalus" panose="02020603050405020304" pitchFamily="18" charset="-78"/>
            </a:endParaRPr>
          </a:p>
        </p:txBody>
      </p:sp>
      <p:sp>
        <p:nvSpPr>
          <p:cNvPr id="5" name="Rectangle 4"/>
          <p:cNvSpPr/>
          <p:nvPr/>
        </p:nvSpPr>
        <p:spPr>
          <a:xfrm>
            <a:off x="417697" y="1070443"/>
            <a:ext cx="8761801" cy="369332"/>
          </a:xfrm>
          <a:prstGeom prst="rect">
            <a:avLst/>
          </a:prstGeom>
        </p:spPr>
        <p:txBody>
          <a:bodyPr wrap="square">
            <a:spAutoFit/>
          </a:bodyPr>
          <a:lstStyle/>
          <a:p>
            <a:pPr algn="just"/>
            <a:r>
              <a:rPr lang="en-US" b="1" dirty="0">
                <a:solidFill>
                  <a:srgbClr val="000099"/>
                </a:solidFill>
                <a:latin typeface="Times New Roman" panose="02020603050405020304" pitchFamily="18" charset="0"/>
                <a:ea typeface="Calibri" panose="020F0502020204030204" pitchFamily="34" charset="0"/>
              </a:rPr>
              <a:t>Some consumer products contain small amounts of ionizing radiation, as follows :-</a:t>
            </a:r>
            <a:endParaRPr lang="ar-IQ" dirty="0"/>
          </a:p>
        </p:txBody>
      </p:sp>
      <p:sp>
        <p:nvSpPr>
          <p:cNvPr id="6" name="Rectangle 5"/>
          <p:cNvSpPr/>
          <p:nvPr/>
        </p:nvSpPr>
        <p:spPr>
          <a:xfrm>
            <a:off x="436263" y="1708226"/>
            <a:ext cx="7992888" cy="4059060"/>
          </a:xfrm>
          <a:prstGeom prst="rect">
            <a:avLst/>
          </a:prstGeom>
        </p:spPr>
        <p:txBody>
          <a:bodyPr wrap="square">
            <a:spAutoFit/>
          </a:bodyPr>
          <a:lstStyle/>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Tobacco products contain low levels of radiation, which may come from the soil it’s grown in or the fertilizer used to help it grow. Tobacco may account for a significant portion of the yearly radiation that smokers are exposed to.</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Some building materials used in the home or other structures may contain low levels of naturally occurring radiation. The amount of radiation can vary depending on what they’re made of, but the levels are unlikely to contribute much to a person’s overall exposure to radiation, according to the EPA. </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Many smoke detectors contain a small amount of a very low-level radioactive material that helps detect the smoke. This material is sealed in a container and does not pose a significant risk of radiation exposure.</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514787" y="204286"/>
            <a:ext cx="4817729" cy="707886"/>
          </a:xfrm>
          <a:prstGeom prst="rect">
            <a:avLst/>
          </a:prstGeom>
        </p:spPr>
        <p:txBody>
          <a:bodyPr wrap="none">
            <a:spAutoFit/>
          </a:bodyPr>
          <a:lstStyle/>
          <a:p>
            <a:r>
              <a:rPr lang="en-US" sz="2000" b="1" dirty="0">
                <a:solidFill>
                  <a:srgbClr val="000099"/>
                </a:solidFill>
                <a:latin typeface="Times New Roman" panose="02020603050405020304" pitchFamily="18" charset="0"/>
                <a:ea typeface="Times New Roman" panose="02020603050405020304" pitchFamily="18" charset="0"/>
              </a:rPr>
              <a:t>LECTURE  NINE  - Nuclear power plants</a:t>
            </a:r>
          </a:p>
          <a:p>
            <a:r>
              <a:rPr lang="en-US" sz="2000" b="1" dirty="0">
                <a:solidFill>
                  <a:srgbClr val="000099"/>
                </a:solidFill>
                <a:latin typeface="Times New Roman" panose="02020603050405020304" pitchFamily="18" charset="0"/>
                <a:ea typeface="Times New Roman" panose="02020603050405020304" pitchFamily="18" charset="0"/>
              </a:rPr>
              <a:t>  </a:t>
            </a:r>
            <a:endParaRPr lang="ar-IQ" sz="2000" dirty="0"/>
          </a:p>
        </p:txBody>
      </p:sp>
    </p:spTree>
    <p:extLst>
      <p:ext uri="{BB962C8B-B14F-4D97-AF65-F5344CB8AC3E}">
        <p14:creationId xmlns:p14="http://schemas.microsoft.com/office/powerpoint/2010/main" val="204219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520" y="1052736"/>
            <a:ext cx="1845377" cy="369332"/>
          </a:xfrm>
          <a:prstGeom prst="rect">
            <a:avLst/>
          </a:prstGeom>
        </p:spPr>
        <p:txBody>
          <a:bodyPr wrap="none">
            <a:spAutoFit/>
          </a:bodyPr>
          <a:lstStyle/>
          <a:p>
            <a:r>
              <a:rPr lang="en-US" b="1" dirty="0">
                <a:solidFill>
                  <a:srgbClr val="000099"/>
                </a:solidFill>
                <a:latin typeface="Times New Roman" panose="02020603050405020304" pitchFamily="18" charset="0"/>
                <a:ea typeface="Calibri" panose="020F0502020204030204" pitchFamily="34" charset="0"/>
              </a:rPr>
              <a:t>Food Irradiation</a:t>
            </a:r>
            <a:endParaRPr lang="ar-IQ" dirty="0"/>
          </a:p>
        </p:txBody>
      </p:sp>
      <p:cxnSp>
        <p:nvCxnSpPr>
          <p:cNvPr id="4" name="Straight Connector 3"/>
          <p:cNvCxnSpPr/>
          <p:nvPr/>
        </p:nvCxnSpPr>
        <p:spPr>
          <a:xfrm>
            <a:off x="289567" y="793421"/>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6496" y="1818027"/>
            <a:ext cx="5921911" cy="3416320"/>
          </a:xfrm>
          <a:prstGeom prst="rect">
            <a:avLst/>
          </a:prstGeom>
        </p:spPr>
        <p:txBody>
          <a:bodyPr wrap="square">
            <a:spAutoFit/>
          </a:bodyPr>
          <a:lstStyle/>
          <a:p>
            <a:pPr algn="justLow">
              <a:lnSpc>
                <a:spcPct val="150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Ionizing radiation can be used to kill bacteria and other germs on certain foods, which may make them safer to eat and help them last longer. Some people may be concerned that irradiated food may itself contain radiation. It’s important to understand that the radiation does not stay in the food, irradiating food does not cause it to become radioactive and does not change nutritional value of the food any more than cooking or freezing it might.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257256" y="1430277"/>
            <a:ext cx="2311517" cy="166318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7185248" y="3526187"/>
            <a:ext cx="2383525" cy="170816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7152935" y="5666384"/>
            <a:ext cx="2880320" cy="338554"/>
          </a:xfrm>
          <a:prstGeom prst="rect">
            <a:avLst/>
          </a:prstGeom>
        </p:spPr>
        <p:txBody>
          <a:bodyPr wrap="square">
            <a:spAutoFit/>
          </a:bodyPr>
          <a:lstStyle/>
          <a:p>
            <a:r>
              <a:rPr lang="en-US" sz="1600" dirty="0">
                <a:solidFill>
                  <a:prstClr val="black"/>
                </a:solidFill>
                <a:latin typeface="Segoe Print" panose="02000600000000000000" pitchFamily="2" charset="0"/>
                <a:ea typeface="Calibri" panose="020F0502020204030204" pitchFamily="34" charset="0"/>
                <a:cs typeface="Arial" panose="020B0604020202020204" pitchFamily="34" charset="0"/>
              </a:rPr>
              <a:t>Food Irradiation process</a:t>
            </a:r>
          </a:p>
        </p:txBody>
      </p:sp>
      <p:sp>
        <p:nvSpPr>
          <p:cNvPr id="9" name="Rectangle 8"/>
          <p:cNvSpPr/>
          <p:nvPr/>
        </p:nvSpPr>
        <p:spPr>
          <a:xfrm>
            <a:off x="514787" y="204286"/>
            <a:ext cx="4817729" cy="707886"/>
          </a:xfrm>
          <a:prstGeom prst="rect">
            <a:avLst/>
          </a:prstGeom>
        </p:spPr>
        <p:txBody>
          <a:bodyPr wrap="none">
            <a:spAutoFit/>
          </a:bodyPr>
          <a:lstStyle/>
          <a:p>
            <a:r>
              <a:rPr lang="en-US" sz="2000" b="1" dirty="0">
                <a:solidFill>
                  <a:srgbClr val="000099"/>
                </a:solidFill>
                <a:latin typeface="Times New Roman" panose="02020603050405020304" pitchFamily="18" charset="0"/>
                <a:ea typeface="Times New Roman" panose="02020603050405020304" pitchFamily="18" charset="0"/>
              </a:rPr>
              <a:t>LECTURE  NINE  - Nuclear power plants</a:t>
            </a:r>
          </a:p>
          <a:p>
            <a:r>
              <a:rPr lang="en-US" sz="2000" b="1" dirty="0">
                <a:solidFill>
                  <a:srgbClr val="000099"/>
                </a:solidFill>
                <a:latin typeface="Times New Roman" panose="02020603050405020304" pitchFamily="18" charset="0"/>
                <a:ea typeface="Times New Roman" panose="02020603050405020304" pitchFamily="18" charset="0"/>
              </a:rPr>
              <a:t>  </a:t>
            </a:r>
            <a:endParaRPr lang="ar-IQ" sz="2000" dirty="0"/>
          </a:p>
        </p:txBody>
      </p:sp>
    </p:spTree>
    <p:extLst>
      <p:ext uri="{BB962C8B-B14F-4D97-AF65-F5344CB8AC3E}">
        <p14:creationId xmlns:p14="http://schemas.microsoft.com/office/powerpoint/2010/main" val="84290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496" y="1254638"/>
            <a:ext cx="2832827" cy="369332"/>
          </a:xfrm>
          <a:prstGeom prst="rect">
            <a:avLst/>
          </a:prstGeom>
        </p:spPr>
        <p:txBody>
          <a:bodyPr wrap="none">
            <a:spAutoFit/>
          </a:bodyPr>
          <a:lstStyle/>
          <a:p>
            <a:r>
              <a:rPr lang="en-US" b="1" dirty="0">
                <a:solidFill>
                  <a:srgbClr val="000099"/>
                </a:solidFill>
                <a:latin typeface="Times New Roman" panose="02020603050405020304" pitchFamily="18" charset="0"/>
                <a:ea typeface="Calibri" panose="020F0502020204030204" pitchFamily="34" charset="0"/>
              </a:rPr>
              <a:t>Airport Security Scanners </a:t>
            </a:r>
            <a:endParaRPr lang="ar-IQ" dirty="0"/>
          </a:p>
        </p:txBody>
      </p:sp>
      <p:cxnSp>
        <p:nvCxnSpPr>
          <p:cNvPr id="4" name="Straight Connector 3"/>
          <p:cNvCxnSpPr/>
          <p:nvPr/>
        </p:nvCxnSpPr>
        <p:spPr>
          <a:xfrm>
            <a:off x="289567" y="793421"/>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7689304" y="1261229"/>
            <a:ext cx="1899517" cy="14476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7689304" y="2996952"/>
            <a:ext cx="1899517" cy="144390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761312" y="6361583"/>
            <a:ext cx="1745991" cy="307777"/>
          </a:xfrm>
          <a:prstGeom prst="rect">
            <a:avLst/>
          </a:prstGeom>
        </p:spPr>
        <p:txBody>
          <a:bodyPr wrap="none">
            <a:spAutoFit/>
          </a:bodyPr>
          <a:lstStyle/>
          <a:p>
            <a:pPr lvl="0"/>
            <a:r>
              <a:rPr lang="en-US" sz="1400" dirty="0">
                <a:latin typeface="Segoe Print" panose="02000600000000000000" pitchFamily="2" charset="0"/>
                <a:ea typeface="Calibri" panose="020F0502020204030204" pitchFamily="34" charset="0"/>
              </a:rPr>
              <a:t>Airport Security </a:t>
            </a:r>
            <a:endParaRPr lang="ar-IQ" sz="1400" dirty="0">
              <a:latin typeface="Segoe Print" panose="02000600000000000000" pitchFamily="2" charset="0"/>
            </a:endParaRPr>
          </a:p>
        </p:txBody>
      </p:sp>
      <p:pic>
        <p:nvPicPr>
          <p:cNvPr id="8" name="Picture 7"/>
          <p:cNvPicPr>
            <a:picLocks noChangeAspect="1"/>
          </p:cNvPicPr>
          <p:nvPr/>
        </p:nvPicPr>
        <p:blipFill>
          <a:blip r:embed="rId4"/>
          <a:stretch>
            <a:fillRect/>
          </a:stretch>
        </p:blipFill>
        <p:spPr>
          <a:xfrm>
            <a:off x="7700635" y="4681616"/>
            <a:ext cx="1899517" cy="1443901"/>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632520" y="1939630"/>
            <a:ext cx="6624736" cy="3434979"/>
          </a:xfrm>
          <a:prstGeom prst="rect">
            <a:avLst/>
          </a:prstGeom>
        </p:spPr>
        <p:txBody>
          <a:bodyPr wrap="square">
            <a:spAutoFit/>
          </a:bodyPr>
          <a:lstStyle/>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In recent years, some airports have begun to use whole body scanners as a way to detect objects hidden by clothing. These scanners are different from the metal detectors most people are familiar with. The type of body scanner currently in use is based on millimeter wave technology. Neither millimeter wave scanners nor metal detectors expose people to x-rays or gamma rays. Another type of body scanner, based on backscatter technology, used very weak x-rays aimed at the surface of the body to capture a whole body image. These scanners are no longer in use.</a:t>
            </a: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Airport security x-ray security system that scans baggage to check for dangerous items and full body x-ray scans.</a:t>
            </a:r>
          </a:p>
        </p:txBody>
      </p:sp>
      <p:sp>
        <p:nvSpPr>
          <p:cNvPr id="9" name="Rectangle 8"/>
          <p:cNvSpPr/>
          <p:nvPr/>
        </p:nvSpPr>
        <p:spPr>
          <a:xfrm>
            <a:off x="514787" y="204286"/>
            <a:ext cx="4817729" cy="707886"/>
          </a:xfrm>
          <a:prstGeom prst="rect">
            <a:avLst/>
          </a:prstGeom>
        </p:spPr>
        <p:txBody>
          <a:bodyPr wrap="none">
            <a:spAutoFit/>
          </a:bodyPr>
          <a:lstStyle/>
          <a:p>
            <a:r>
              <a:rPr lang="en-US" sz="2000" b="1" dirty="0">
                <a:solidFill>
                  <a:srgbClr val="000099"/>
                </a:solidFill>
                <a:latin typeface="Times New Roman" panose="02020603050405020304" pitchFamily="18" charset="0"/>
                <a:ea typeface="Times New Roman" panose="02020603050405020304" pitchFamily="18" charset="0"/>
              </a:rPr>
              <a:t>LECTURE  NINE  - Nuclear power plants</a:t>
            </a:r>
          </a:p>
          <a:p>
            <a:r>
              <a:rPr lang="en-US" sz="2000" b="1" dirty="0">
                <a:solidFill>
                  <a:srgbClr val="000099"/>
                </a:solidFill>
                <a:latin typeface="Times New Roman" panose="02020603050405020304" pitchFamily="18" charset="0"/>
                <a:ea typeface="Times New Roman" panose="02020603050405020304" pitchFamily="18" charset="0"/>
              </a:rPr>
              <a:t>  </a:t>
            </a:r>
            <a:endParaRPr lang="ar-IQ" sz="2000" dirty="0"/>
          </a:p>
        </p:txBody>
      </p:sp>
    </p:spTree>
    <p:extLst>
      <p:ext uri="{BB962C8B-B14F-4D97-AF65-F5344CB8AC3E}">
        <p14:creationId xmlns:p14="http://schemas.microsoft.com/office/powerpoint/2010/main" val="402405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26EB37-9E97-4537-889C-B06365F54784}" type="slidenum">
              <a:rPr lang="es-ES" smtClean="0"/>
              <a:pPr>
                <a:defRPr/>
              </a:pPr>
              <a:t>7</a:t>
            </a:fld>
            <a:endParaRPr lang="es-ES"/>
          </a:p>
        </p:txBody>
      </p:sp>
      <p:sp>
        <p:nvSpPr>
          <p:cNvPr id="3" name="Rectangle 2"/>
          <p:cNvSpPr/>
          <p:nvPr/>
        </p:nvSpPr>
        <p:spPr>
          <a:xfrm>
            <a:off x="416496" y="1254638"/>
            <a:ext cx="8390117" cy="369332"/>
          </a:xfrm>
          <a:prstGeom prst="rect">
            <a:avLst/>
          </a:prstGeom>
          <a:solidFill>
            <a:schemeClr val="bg1"/>
          </a:solidFill>
        </p:spPr>
        <p:txBody>
          <a:bodyPr wrap="none">
            <a:spAutoFit/>
          </a:bodyPr>
          <a:lstStyle/>
          <a:p>
            <a:r>
              <a:rPr lang="en-US" b="1" dirty="0">
                <a:solidFill>
                  <a:srgbClr val="000099"/>
                </a:solidFill>
                <a:latin typeface="Times New Roman" panose="02020603050405020304" pitchFamily="18" charset="0"/>
                <a:ea typeface="Calibri" panose="020F0502020204030204" pitchFamily="34" charset="0"/>
              </a:rPr>
              <a:t>Technologically Enhanced Naturally Occurring Radioactive Materials (TENORM) </a:t>
            </a:r>
            <a:endParaRPr lang="ar-IQ" dirty="0"/>
          </a:p>
        </p:txBody>
      </p:sp>
      <p:cxnSp>
        <p:nvCxnSpPr>
          <p:cNvPr id="4" name="Straight Connector 3"/>
          <p:cNvCxnSpPr/>
          <p:nvPr/>
        </p:nvCxnSpPr>
        <p:spPr>
          <a:xfrm>
            <a:off x="289567" y="793421"/>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190443" y="1746632"/>
            <a:ext cx="1611339" cy="338554"/>
          </a:xfrm>
          <a:prstGeom prst="rect">
            <a:avLst/>
          </a:prstGeom>
        </p:spPr>
        <p:txBody>
          <a:bodyPr wrap="none">
            <a:spAutoFit/>
          </a:bodyPr>
          <a:lstStyle/>
          <a:p>
            <a:r>
              <a:rPr lang="ar-IQ" sz="1600" dirty="0"/>
              <a:t>المواد المشعة الطبيعية</a:t>
            </a:r>
          </a:p>
        </p:txBody>
      </p:sp>
      <p:sp>
        <p:nvSpPr>
          <p:cNvPr id="6" name="Rectangle 5"/>
          <p:cNvSpPr/>
          <p:nvPr/>
        </p:nvSpPr>
        <p:spPr>
          <a:xfrm>
            <a:off x="747555" y="2276872"/>
            <a:ext cx="8102085" cy="2590966"/>
          </a:xfrm>
          <a:prstGeom prst="rect">
            <a:avLst/>
          </a:prstGeom>
        </p:spPr>
        <p:txBody>
          <a:bodyPr wrap="square">
            <a:spAutoFit/>
          </a:bodyPr>
          <a:lstStyle/>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(TENORM) is defined as, "Naturally occurring radioactive materials that have been concentrated or exposed to the accessible environment as a result of human activities such as manufacturing, mineral extraction, or water processing.” </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Low"/>
            <a:r>
              <a:rPr lang="en-US" dirty="0">
                <a:latin typeface="Times New Roman" panose="02020603050405020304" pitchFamily="18" charset="0"/>
                <a:ea typeface="Calibri" panose="020F0502020204030204" pitchFamily="34" charset="0"/>
              </a:rPr>
              <a:t>"Technologically enhanced" means that the radiological, physical, and chemical properties of the radioactive material have been concentrated or further altered by having been processed, or beneficiated, or disturbed in a way that increases the potential for human and/or environmental exposures</a:t>
            </a:r>
            <a:endParaRPr lang="ar-IQ" dirty="0"/>
          </a:p>
        </p:txBody>
      </p:sp>
      <p:sp>
        <p:nvSpPr>
          <p:cNvPr id="7" name="Rectangle 6"/>
          <p:cNvSpPr/>
          <p:nvPr/>
        </p:nvSpPr>
        <p:spPr>
          <a:xfrm>
            <a:off x="514787" y="204286"/>
            <a:ext cx="4817729" cy="707886"/>
          </a:xfrm>
          <a:prstGeom prst="rect">
            <a:avLst/>
          </a:prstGeom>
        </p:spPr>
        <p:txBody>
          <a:bodyPr wrap="none">
            <a:spAutoFit/>
          </a:bodyPr>
          <a:lstStyle/>
          <a:p>
            <a:r>
              <a:rPr lang="en-US" sz="2000" b="1" dirty="0">
                <a:solidFill>
                  <a:srgbClr val="000099"/>
                </a:solidFill>
                <a:latin typeface="Times New Roman" panose="02020603050405020304" pitchFamily="18" charset="0"/>
                <a:ea typeface="Times New Roman" panose="02020603050405020304" pitchFamily="18" charset="0"/>
              </a:rPr>
              <a:t>LECTURE  NINE  - Nuclear power plants</a:t>
            </a:r>
          </a:p>
          <a:p>
            <a:r>
              <a:rPr lang="en-US" sz="2000" b="1" dirty="0">
                <a:solidFill>
                  <a:srgbClr val="000099"/>
                </a:solidFill>
                <a:latin typeface="Times New Roman" panose="02020603050405020304" pitchFamily="18" charset="0"/>
                <a:ea typeface="Times New Roman" panose="02020603050405020304" pitchFamily="18" charset="0"/>
              </a:rPr>
              <a:t>  </a:t>
            </a:r>
            <a:endParaRPr lang="ar-IQ" sz="2000" dirty="0"/>
          </a:p>
        </p:txBody>
      </p:sp>
      <p:sp>
        <p:nvSpPr>
          <p:cNvPr id="8" name="Rectangle 7"/>
          <p:cNvSpPr/>
          <p:nvPr/>
        </p:nvSpPr>
        <p:spPr>
          <a:xfrm>
            <a:off x="2545416" y="1715854"/>
            <a:ext cx="3422732" cy="369332"/>
          </a:xfrm>
          <a:prstGeom prst="rect">
            <a:avLst/>
          </a:prstGeom>
          <a:solidFill>
            <a:srgbClr val="92D050"/>
          </a:solidFill>
        </p:spPr>
        <p:txBody>
          <a:bodyPr wrap="none">
            <a:spAutoFit/>
          </a:bodyPr>
          <a:lstStyle/>
          <a:p>
            <a:r>
              <a:rPr lang="en-US" b="1" dirty="0">
                <a:solidFill>
                  <a:srgbClr val="000099"/>
                </a:solidFill>
                <a:latin typeface="Times New Roman" panose="02020603050405020304" pitchFamily="18" charset="0"/>
                <a:ea typeface="Calibri" panose="020F0502020204030204" pitchFamily="34" charset="0"/>
              </a:rPr>
              <a:t>Naturally Radioactive Materials </a:t>
            </a:r>
            <a:endParaRPr lang="ar-IQ" dirty="0"/>
          </a:p>
        </p:txBody>
      </p:sp>
    </p:spTree>
    <p:extLst>
      <p:ext uri="{BB962C8B-B14F-4D97-AF65-F5344CB8AC3E}">
        <p14:creationId xmlns:p14="http://schemas.microsoft.com/office/powerpoint/2010/main" val="301879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536" y="1439304"/>
            <a:ext cx="4176464" cy="4777205"/>
          </a:xfrm>
          <a:prstGeom prst="rect">
            <a:avLst/>
          </a:prstGeom>
        </p:spPr>
        <p:txBody>
          <a:bodyPr wrap="square">
            <a:spAutoFit/>
          </a:bodyPr>
          <a:lstStyle/>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rPr>
              <a:t>1. Mining</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a) Hard Rock Metal Mining</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b) </a:t>
            </a:r>
            <a:r>
              <a:rPr lang="en-US" strike="sngStrike" dirty="0">
                <a:latin typeface="Times New Roman" panose="02020603050405020304" pitchFamily="18" charset="0"/>
                <a:ea typeface="Calibri" panose="020F0502020204030204" pitchFamily="34" charset="0"/>
                <a:cs typeface="Arial" panose="020B0604020202020204" pitchFamily="34" charset="0"/>
              </a:rPr>
              <a:t>Rare</a:t>
            </a:r>
            <a:r>
              <a:rPr lang="en-US" dirty="0">
                <a:latin typeface="Times New Roman" panose="02020603050405020304" pitchFamily="18" charset="0"/>
                <a:ea typeface="Calibri" panose="020F0502020204030204" pitchFamily="34" charset="0"/>
                <a:cs typeface="Arial" panose="020B0604020202020204" pitchFamily="34" charset="0"/>
              </a:rPr>
              <a:t> Earths Mining Wastes</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c) Uranium Mining Wastes </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d) Copper Mining and Production Wastes </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e) Bauxite and Alumina Production Wastes</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rPr>
              <a:t>2. Energy production </a:t>
            </a:r>
            <a:endParaRPr lang="en-US" b="1" dirty="0">
              <a:solidFill>
                <a:srgbClr val="000099"/>
              </a:solidFill>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a) Oil and Gas Production Wastes </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b) Coal </a:t>
            </a:r>
            <a:r>
              <a:rPr lang="en-US" strike="sngStrike" dirty="0">
                <a:latin typeface="Times New Roman" panose="02020603050405020304" pitchFamily="18" charset="0"/>
                <a:ea typeface="Calibri" panose="020F0502020204030204" pitchFamily="34" charset="0"/>
                <a:cs typeface="Arial" panose="020B0604020202020204" pitchFamily="34" charset="0"/>
              </a:rPr>
              <a:t>Combustion Residuals </a:t>
            </a:r>
            <a:r>
              <a:rPr lang="en-US" dirty="0">
                <a:latin typeface="Times New Roman" panose="02020603050405020304" pitchFamily="18" charset="0"/>
                <a:ea typeface="Calibri" panose="020F0502020204030204" pitchFamily="34" charset="0"/>
                <a:cs typeface="Arial" panose="020B0604020202020204" pitchFamily="34" charset="0"/>
              </a:rPr>
              <a:t>Wastes </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416496" y="1254638"/>
            <a:ext cx="5942974" cy="369332"/>
          </a:xfrm>
          <a:prstGeom prst="rect">
            <a:avLst/>
          </a:prstGeom>
          <a:solidFill>
            <a:srgbClr val="92D050"/>
          </a:solidFill>
        </p:spPr>
        <p:txBody>
          <a:bodyPr wrap="none">
            <a:spAutoFit/>
          </a:bodyPr>
          <a:lstStyle/>
          <a:p>
            <a:r>
              <a:rPr lang="en-US" b="1" dirty="0">
                <a:solidFill>
                  <a:srgbClr val="000099"/>
                </a:solidFill>
                <a:latin typeface="Times New Roman" panose="02020603050405020304" pitchFamily="18" charset="0"/>
                <a:ea typeface="Calibri" panose="020F0502020204030204" pitchFamily="34" charset="0"/>
              </a:rPr>
              <a:t>The major industrial sectors that generate TENORM are: </a:t>
            </a:r>
          </a:p>
        </p:txBody>
      </p:sp>
      <p:cxnSp>
        <p:nvCxnSpPr>
          <p:cNvPr id="7" name="Straight Connector 6"/>
          <p:cNvCxnSpPr/>
          <p:nvPr/>
        </p:nvCxnSpPr>
        <p:spPr>
          <a:xfrm>
            <a:off x="200472" y="908720"/>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4787" y="204286"/>
            <a:ext cx="4817729" cy="707886"/>
          </a:xfrm>
          <a:prstGeom prst="rect">
            <a:avLst/>
          </a:prstGeom>
        </p:spPr>
        <p:txBody>
          <a:bodyPr wrap="none">
            <a:spAutoFit/>
          </a:bodyPr>
          <a:lstStyle/>
          <a:p>
            <a:r>
              <a:rPr lang="en-US" sz="2000" b="1" dirty="0">
                <a:solidFill>
                  <a:srgbClr val="000099"/>
                </a:solidFill>
                <a:latin typeface="Times New Roman" panose="02020603050405020304" pitchFamily="18" charset="0"/>
                <a:ea typeface="Times New Roman" panose="02020603050405020304" pitchFamily="18" charset="0"/>
              </a:rPr>
              <a:t>LECTURE  NINE  - Nuclear power plants</a:t>
            </a:r>
          </a:p>
          <a:p>
            <a:r>
              <a:rPr lang="en-US" sz="2000" b="1" dirty="0">
                <a:solidFill>
                  <a:srgbClr val="000099"/>
                </a:solidFill>
                <a:latin typeface="Times New Roman" panose="02020603050405020304" pitchFamily="18" charset="0"/>
                <a:ea typeface="Times New Roman" panose="02020603050405020304" pitchFamily="18" charset="0"/>
              </a:rPr>
              <a:t>  </a:t>
            </a:r>
            <a:endParaRPr lang="ar-IQ" sz="2000" dirty="0"/>
          </a:p>
        </p:txBody>
      </p:sp>
      <p:sp>
        <p:nvSpPr>
          <p:cNvPr id="2" name="Rectangle 1"/>
          <p:cNvSpPr/>
          <p:nvPr/>
        </p:nvSpPr>
        <p:spPr>
          <a:xfrm>
            <a:off x="2000672" y="1897087"/>
            <a:ext cx="570990" cy="307777"/>
          </a:xfrm>
          <a:prstGeom prst="rect">
            <a:avLst/>
          </a:prstGeom>
        </p:spPr>
        <p:txBody>
          <a:bodyPr wrap="none">
            <a:spAutoFit/>
          </a:bodyPr>
          <a:lstStyle/>
          <a:p>
            <a:r>
              <a:rPr lang="ar-IQ" sz="1400" dirty="0"/>
              <a:t>التعدين</a:t>
            </a:r>
          </a:p>
        </p:txBody>
      </p:sp>
      <p:sp>
        <p:nvSpPr>
          <p:cNvPr id="8" name="Rectangle 7"/>
          <p:cNvSpPr/>
          <p:nvPr/>
        </p:nvSpPr>
        <p:spPr>
          <a:xfrm>
            <a:off x="3495550" y="2276872"/>
            <a:ext cx="1457450" cy="307777"/>
          </a:xfrm>
          <a:prstGeom prst="rect">
            <a:avLst/>
          </a:prstGeom>
        </p:spPr>
        <p:txBody>
          <a:bodyPr wrap="none">
            <a:spAutoFit/>
          </a:bodyPr>
          <a:lstStyle/>
          <a:p>
            <a:r>
              <a:rPr lang="ar-IQ" sz="1400" dirty="0"/>
              <a:t>تعدين الصخور الصلده</a:t>
            </a:r>
          </a:p>
        </p:txBody>
      </p:sp>
      <p:sp>
        <p:nvSpPr>
          <p:cNvPr id="9" name="Rectangle 8"/>
          <p:cNvSpPr/>
          <p:nvPr/>
        </p:nvSpPr>
        <p:spPr>
          <a:xfrm>
            <a:off x="3656856" y="2631722"/>
            <a:ext cx="1435008" cy="307777"/>
          </a:xfrm>
          <a:prstGeom prst="rect">
            <a:avLst/>
          </a:prstGeom>
        </p:spPr>
        <p:txBody>
          <a:bodyPr wrap="none">
            <a:spAutoFit/>
          </a:bodyPr>
          <a:lstStyle/>
          <a:p>
            <a:r>
              <a:rPr lang="ar-IQ" sz="1400" dirty="0"/>
              <a:t>مخلفات تعدين الأرض</a:t>
            </a:r>
          </a:p>
        </p:txBody>
      </p:sp>
      <p:sp>
        <p:nvSpPr>
          <p:cNvPr id="10" name="Rectangle 9"/>
          <p:cNvSpPr/>
          <p:nvPr/>
        </p:nvSpPr>
        <p:spPr>
          <a:xfrm>
            <a:off x="3495550" y="3020324"/>
            <a:ext cx="1558440" cy="307777"/>
          </a:xfrm>
          <a:prstGeom prst="rect">
            <a:avLst/>
          </a:prstGeom>
        </p:spPr>
        <p:txBody>
          <a:bodyPr wrap="none">
            <a:spAutoFit/>
          </a:bodyPr>
          <a:lstStyle/>
          <a:p>
            <a:r>
              <a:rPr lang="ar-IQ" sz="1400" dirty="0"/>
              <a:t>مخلفات تعدين اليورانيوم</a:t>
            </a:r>
          </a:p>
        </p:txBody>
      </p:sp>
      <p:sp>
        <p:nvSpPr>
          <p:cNvPr id="11" name="Rectangle 10"/>
          <p:cNvSpPr/>
          <p:nvPr/>
        </p:nvSpPr>
        <p:spPr>
          <a:xfrm>
            <a:off x="4709503" y="3455999"/>
            <a:ext cx="1415772" cy="307777"/>
          </a:xfrm>
          <a:prstGeom prst="rect">
            <a:avLst/>
          </a:prstGeom>
        </p:spPr>
        <p:txBody>
          <a:bodyPr wrap="none">
            <a:spAutoFit/>
          </a:bodyPr>
          <a:lstStyle/>
          <a:p>
            <a:r>
              <a:rPr lang="ar-IQ" sz="1400" dirty="0"/>
              <a:t>مخلفات تعدين النحاس</a:t>
            </a:r>
          </a:p>
        </p:txBody>
      </p:sp>
      <p:sp>
        <p:nvSpPr>
          <p:cNvPr id="12" name="Rectangle 11"/>
          <p:cNvSpPr/>
          <p:nvPr/>
        </p:nvSpPr>
        <p:spPr>
          <a:xfrm>
            <a:off x="4919979" y="3813786"/>
            <a:ext cx="1479892" cy="307777"/>
          </a:xfrm>
          <a:prstGeom prst="rect">
            <a:avLst/>
          </a:prstGeom>
        </p:spPr>
        <p:txBody>
          <a:bodyPr wrap="none">
            <a:spAutoFit/>
          </a:bodyPr>
          <a:lstStyle/>
          <a:p>
            <a:r>
              <a:rPr lang="ar-IQ" sz="1400" dirty="0"/>
              <a:t>مخلفات انتاج الالومينيا</a:t>
            </a:r>
          </a:p>
        </p:txBody>
      </p:sp>
      <p:sp>
        <p:nvSpPr>
          <p:cNvPr id="13" name="Rectangle 12"/>
          <p:cNvSpPr/>
          <p:nvPr/>
        </p:nvSpPr>
        <p:spPr>
          <a:xfrm>
            <a:off x="5529064" y="1681643"/>
            <a:ext cx="3422732" cy="369332"/>
          </a:xfrm>
          <a:prstGeom prst="rect">
            <a:avLst/>
          </a:prstGeom>
          <a:solidFill>
            <a:srgbClr val="92D050"/>
          </a:solidFill>
        </p:spPr>
        <p:txBody>
          <a:bodyPr wrap="none">
            <a:spAutoFit/>
          </a:bodyPr>
          <a:lstStyle/>
          <a:p>
            <a:r>
              <a:rPr lang="en-US" b="1" dirty="0">
                <a:solidFill>
                  <a:srgbClr val="000099"/>
                </a:solidFill>
                <a:latin typeface="Times New Roman" panose="02020603050405020304" pitchFamily="18" charset="0"/>
                <a:ea typeface="Calibri" panose="020F0502020204030204" pitchFamily="34" charset="0"/>
              </a:rPr>
              <a:t>Naturally Radioactive Materials </a:t>
            </a:r>
            <a:endParaRPr lang="ar-IQ" dirty="0"/>
          </a:p>
        </p:txBody>
      </p:sp>
      <p:sp>
        <p:nvSpPr>
          <p:cNvPr id="14" name="Rectangle 13"/>
          <p:cNvSpPr/>
          <p:nvPr/>
        </p:nvSpPr>
        <p:spPr>
          <a:xfrm>
            <a:off x="6762174" y="1343089"/>
            <a:ext cx="1611339" cy="338554"/>
          </a:xfrm>
          <a:prstGeom prst="rect">
            <a:avLst/>
          </a:prstGeom>
        </p:spPr>
        <p:txBody>
          <a:bodyPr wrap="none">
            <a:spAutoFit/>
          </a:bodyPr>
          <a:lstStyle/>
          <a:p>
            <a:r>
              <a:rPr lang="ar-IQ" sz="1600" dirty="0">
                <a:solidFill>
                  <a:prstClr val="black"/>
                </a:solidFill>
              </a:rPr>
              <a:t>المواد المشعة الطبيعية</a:t>
            </a:r>
            <a:endParaRPr lang="ar-IQ" dirty="0"/>
          </a:p>
        </p:txBody>
      </p:sp>
      <p:sp>
        <p:nvSpPr>
          <p:cNvPr id="15" name="Rectangle 14"/>
          <p:cNvSpPr/>
          <p:nvPr/>
        </p:nvSpPr>
        <p:spPr>
          <a:xfrm>
            <a:off x="3118609" y="4587639"/>
            <a:ext cx="835485" cy="307777"/>
          </a:xfrm>
          <a:prstGeom prst="rect">
            <a:avLst/>
          </a:prstGeom>
        </p:spPr>
        <p:txBody>
          <a:bodyPr wrap="none">
            <a:spAutoFit/>
          </a:bodyPr>
          <a:lstStyle/>
          <a:p>
            <a:r>
              <a:rPr lang="ar-IQ" sz="1400" dirty="0"/>
              <a:t>إنتاج الطاقة</a:t>
            </a:r>
          </a:p>
        </p:txBody>
      </p:sp>
      <p:sp>
        <p:nvSpPr>
          <p:cNvPr id="16" name="Rectangle 15"/>
          <p:cNvSpPr/>
          <p:nvPr/>
        </p:nvSpPr>
        <p:spPr>
          <a:xfrm>
            <a:off x="4071990" y="4984370"/>
            <a:ext cx="1563248" cy="307777"/>
          </a:xfrm>
          <a:prstGeom prst="rect">
            <a:avLst/>
          </a:prstGeom>
        </p:spPr>
        <p:txBody>
          <a:bodyPr wrap="none">
            <a:spAutoFit/>
          </a:bodyPr>
          <a:lstStyle/>
          <a:p>
            <a:r>
              <a:rPr lang="ar-IQ" sz="1400" dirty="0"/>
              <a:t>نفايات إنتاج النفط والغاز</a:t>
            </a:r>
          </a:p>
        </p:txBody>
      </p:sp>
      <p:sp>
        <p:nvSpPr>
          <p:cNvPr id="17" name="Rectangle 16"/>
          <p:cNvSpPr/>
          <p:nvPr/>
        </p:nvSpPr>
        <p:spPr>
          <a:xfrm>
            <a:off x="4437719" y="5418374"/>
            <a:ext cx="904415" cy="307777"/>
          </a:xfrm>
          <a:prstGeom prst="rect">
            <a:avLst/>
          </a:prstGeom>
        </p:spPr>
        <p:txBody>
          <a:bodyPr wrap="none">
            <a:spAutoFit/>
          </a:bodyPr>
          <a:lstStyle/>
          <a:p>
            <a:r>
              <a:rPr lang="ar-IQ" sz="1400" dirty="0">
                <a:solidFill>
                  <a:prstClr val="black"/>
                </a:solidFill>
              </a:rPr>
              <a:t>نفايات الفحم </a:t>
            </a:r>
            <a:endParaRPr lang="ar-IQ" dirty="0"/>
          </a:p>
        </p:txBody>
      </p:sp>
    </p:spTree>
    <p:extLst>
      <p:ext uri="{BB962C8B-B14F-4D97-AF65-F5344CB8AC3E}">
        <p14:creationId xmlns:p14="http://schemas.microsoft.com/office/powerpoint/2010/main" val="162673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560" y="1484784"/>
            <a:ext cx="4953000" cy="3580339"/>
          </a:xfrm>
          <a:prstGeom prst="rect">
            <a:avLst/>
          </a:prstGeom>
        </p:spPr>
        <p:txBody>
          <a:bodyPr>
            <a:spAutoFit/>
          </a:bodyPr>
          <a:lstStyle/>
          <a:p>
            <a:pPr lvl="0" rtl="1">
              <a:lnSpc>
                <a:spcPct val="107000"/>
              </a:lnSpc>
              <a:spcAft>
                <a:spcPts val="800"/>
              </a:spcAft>
            </a:pPr>
            <a:r>
              <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rPr>
              <a:t>3. Water treatment </a:t>
            </a:r>
            <a:endParaRPr lang="en-US" b="1" dirty="0">
              <a:solidFill>
                <a:srgbClr val="000099"/>
              </a:solidFill>
              <a:latin typeface="Calibri" panose="020F0502020204030204" pitchFamily="34" charset="0"/>
              <a:ea typeface="Calibri" panose="020F0502020204030204" pitchFamily="34" charset="0"/>
              <a:cs typeface="Arial" panose="020B0604020202020204" pitchFamily="34" charset="0"/>
            </a:endParaRPr>
          </a:p>
          <a:p>
            <a:pPr lvl="0" rtl="1">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a) Drinking Water Treatment </a:t>
            </a:r>
            <a:r>
              <a:rPr lang="en-US" strike="sngStrike" dirty="0">
                <a:solidFill>
                  <a:prstClr val="black"/>
                </a:solidFill>
                <a:latin typeface="Times New Roman" panose="02020603050405020304" pitchFamily="18" charset="0"/>
                <a:ea typeface="Calibri" panose="020F0502020204030204" pitchFamily="34" charset="0"/>
                <a:cs typeface="Arial" panose="020B0604020202020204" pitchFamily="34" charset="0"/>
              </a:rPr>
              <a:t>Residuals</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Wastes</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rtl="1">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b) Wastewater Treatment </a:t>
            </a:r>
            <a:r>
              <a:rPr lang="en-US" strike="sngStrike" dirty="0">
                <a:solidFill>
                  <a:prstClr val="black"/>
                </a:solidFill>
                <a:latin typeface="Times New Roman" panose="02020603050405020304" pitchFamily="18" charset="0"/>
                <a:ea typeface="Calibri" panose="020F0502020204030204" pitchFamily="34" charset="0"/>
                <a:cs typeface="Arial" panose="020B0604020202020204" pitchFamily="34" charset="0"/>
              </a:rPr>
              <a:t>Residuals</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Wastes</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rtl="1">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rtl="1">
              <a:lnSpc>
                <a:spcPct val="107000"/>
              </a:lnSpc>
              <a:spcAft>
                <a:spcPts val="800"/>
              </a:spcAft>
            </a:pPr>
            <a:r>
              <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rPr>
              <a:t>4. Consumer products </a:t>
            </a:r>
            <a:endParaRPr lang="en-US" b="1" dirty="0">
              <a:solidFill>
                <a:srgbClr val="000099"/>
              </a:solidFill>
              <a:latin typeface="Calibri" panose="020F0502020204030204" pitchFamily="34" charset="0"/>
              <a:ea typeface="Calibri" panose="020F0502020204030204" pitchFamily="34" charset="0"/>
              <a:cs typeface="Arial" panose="020B0604020202020204" pitchFamily="34" charset="0"/>
            </a:endParaRPr>
          </a:p>
          <a:p>
            <a:pPr lvl="0" rtl="1">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a) Fertilizer and Fertilizer Production Wastes </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rtl="1">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b) Cigarettes </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rtl="1">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 Building Materials </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d) Granite </a:t>
            </a:r>
            <a:r>
              <a:rPr lang="en-US" strike="sngStrike" dirty="0">
                <a:solidFill>
                  <a:prstClr val="black"/>
                </a:solidFill>
                <a:latin typeface="Times New Roman" panose="02020603050405020304" pitchFamily="18" charset="0"/>
                <a:ea typeface="Calibri" panose="020F0502020204030204" pitchFamily="34" charset="0"/>
                <a:cs typeface="Arial" panose="020B0604020202020204" pitchFamily="34" charset="0"/>
              </a:rPr>
              <a:t>Countertops</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Production</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p:cNvCxnSpPr/>
          <p:nvPr/>
        </p:nvCxnSpPr>
        <p:spPr>
          <a:xfrm>
            <a:off x="289567" y="793421"/>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4787" y="204286"/>
            <a:ext cx="4817729" cy="707886"/>
          </a:xfrm>
          <a:prstGeom prst="rect">
            <a:avLst/>
          </a:prstGeom>
        </p:spPr>
        <p:txBody>
          <a:bodyPr wrap="none">
            <a:spAutoFit/>
          </a:bodyPr>
          <a:lstStyle/>
          <a:p>
            <a:r>
              <a:rPr lang="en-US" sz="2000" b="1" dirty="0">
                <a:solidFill>
                  <a:srgbClr val="000099"/>
                </a:solidFill>
                <a:latin typeface="Times New Roman" panose="02020603050405020304" pitchFamily="18" charset="0"/>
                <a:ea typeface="Times New Roman" panose="02020603050405020304" pitchFamily="18" charset="0"/>
              </a:rPr>
              <a:t>LECTURE  NINE  - Nuclear power plants</a:t>
            </a:r>
          </a:p>
          <a:p>
            <a:r>
              <a:rPr lang="en-US" sz="2000" b="1" dirty="0">
                <a:solidFill>
                  <a:srgbClr val="000099"/>
                </a:solidFill>
                <a:latin typeface="Times New Roman" panose="02020603050405020304" pitchFamily="18" charset="0"/>
                <a:ea typeface="Times New Roman" panose="02020603050405020304" pitchFamily="18" charset="0"/>
              </a:rPr>
              <a:t>  </a:t>
            </a:r>
            <a:endParaRPr lang="ar-IQ" sz="2000" dirty="0"/>
          </a:p>
        </p:txBody>
      </p:sp>
      <p:sp>
        <p:nvSpPr>
          <p:cNvPr id="2" name="Rectangle 1"/>
          <p:cNvSpPr/>
          <p:nvPr/>
        </p:nvSpPr>
        <p:spPr>
          <a:xfrm>
            <a:off x="3296816" y="1530394"/>
            <a:ext cx="896399" cy="307777"/>
          </a:xfrm>
          <a:prstGeom prst="rect">
            <a:avLst/>
          </a:prstGeom>
        </p:spPr>
        <p:txBody>
          <a:bodyPr wrap="none">
            <a:spAutoFit/>
          </a:bodyPr>
          <a:lstStyle/>
          <a:p>
            <a:r>
              <a:rPr lang="ar-IQ" sz="1400" dirty="0"/>
              <a:t>معالجة المياه</a:t>
            </a:r>
          </a:p>
        </p:txBody>
      </p:sp>
      <p:sp>
        <p:nvSpPr>
          <p:cNvPr id="6" name="Rectangle 5"/>
          <p:cNvSpPr/>
          <p:nvPr/>
        </p:nvSpPr>
        <p:spPr>
          <a:xfrm>
            <a:off x="5457056" y="1851721"/>
            <a:ext cx="1774845" cy="307777"/>
          </a:xfrm>
          <a:prstGeom prst="rect">
            <a:avLst/>
          </a:prstGeom>
        </p:spPr>
        <p:txBody>
          <a:bodyPr wrap="none">
            <a:spAutoFit/>
          </a:bodyPr>
          <a:lstStyle/>
          <a:p>
            <a:r>
              <a:rPr lang="ar-IQ" sz="1400" dirty="0"/>
              <a:t> مخلفات معالجة مياه الشرب</a:t>
            </a:r>
          </a:p>
        </p:txBody>
      </p:sp>
      <p:sp>
        <p:nvSpPr>
          <p:cNvPr id="7" name="Rectangle 6"/>
          <p:cNvSpPr/>
          <p:nvPr/>
        </p:nvSpPr>
        <p:spPr>
          <a:xfrm>
            <a:off x="5482411" y="2329135"/>
            <a:ext cx="2321469" cy="307777"/>
          </a:xfrm>
          <a:prstGeom prst="rect">
            <a:avLst/>
          </a:prstGeom>
        </p:spPr>
        <p:txBody>
          <a:bodyPr wrap="none">
            <a:spAutoFit/>
          </a:bodyPr>
          <a:lstStyle/>
          <a:p>
            <a:r>
              <a:rPr lang="ar-IQ" sz="1400" dirty="0"/>
              <a:t> مخلفات معالجة مياه الصرف الصحي</a:t>
            </a:r>
          </a:p>
        </p:txBody>
      </p:sp>
      <p:sp>
        <p:nvSpPr>
          <p:cNvPr id="8" name="Rectangle 7"/>
          <p:cNvSpPr/>
          <p:nvPr/>
        </p:nvSpPr>
        <p:spPr>
          <a:xfrm>
            <a:off x="3584848" y="3121223"/>
            <a:ext cx="1152880" cy="307777"/>
          </a:xfrm>
          <a:prstGeom prst="rect">
            <a:avLst/>
          </a:prstGeom>
        </p:spPr>
        <p:txBody>
          <a:bodyPr wrap="none">
            <a:spAutoFit/>
          </a:bodyPr>
          <a:lstStyle/>
          <a:p>
            <a:r>
              <a:rPr lang="ar-IQ" sz="1400" dirty="0"/>
              <a:t>منتجات المستهلك</a:t>
            </a:r>
          </a:p>
        </p:txBody>
      </p:sp>
      <p:sp>
        <p:nvSpPr>
          <p:cNvPr id="9" name="Rectangle 8"/>
          <p:cNvSpPr/>
          <p:nvPr/>
        </p:nvSpPr>
        <p:spPr>
          <a:xfrm>
            <a:off x="5378303" y="3481685"/>
            <a:ext cx="1563248" cy="307777"/>
          </a:xfrm>
          <a:prstGeom prst="rect">
            <a:avLst/>
          </a:prstGeom>
        </p:spPr>
        <p:txBody>
          <a:bodyPr wrap="none">
            <a:spAutoFit/>
          </a:bodyPr>
          <a:lstStyle/>
          <a:p>
            <a:r>
              <a:rPr lang="ar-IQ" sz="1400" dirty="0"/>
              <a:t>مخلفات الاسمدة وانتاجها</a:t>
            </a:r>
          </a:p>
        </p:txBody>
      </p:sp>
      <p:sp>
        <p:nvSpPr>
          <p:cNvPr id="10" name="Rectangle 9"/>
          <p:cNvSpPr/>
          <p:nvPr/>
        </p:nvSpPr>
        <p:spPr>
          <a:xfrm>
            <a:off x="2432720" y="3861048"/>
            <a:ext cx="620683" cy="307777"/>
          </a:xfrm>
          <a:prstGeom prst="rect">
            <a:avLst/>
          </a:prstGeom>
        </p:spPr>
        <p:txBody>
          <a:bodyPr wrap="none">
            <a:spAutoFit/>
          </a:bodyPr>
          <a:lstStyle/>
          <a:p>
            <a:r>
              <a:rPr lang="ar-IQ" sz="1400" dirty="0"/>
              <a:t>السجائر</a:t>
            </a:r>
          </a:p>
        </p:txBody>
      </p:sp>
      <p:sp>
        <p:nvSpPr>
          <p:cNvPr id="11" name="Rectangle 10"/>
          <p:cNvSpPr/>
          <p:nvPr/>
        </p:nvSpPr>
        <p:spPr>
          <a:xfrm>
            <a:off x="3239241" y="4273351"/>
            <a:ext cx="755335" cy="307777"/>
          </a:xfrm>
          <a:prstGeom prst="rect">
            <a:avLst/>
          </a:prstGeom>
        </p:spPr>
        <p:txBody>
          <a:bodyPr wrap="none">
            <a:spAutoFit/>
          </a:bodyPr>
          <a:lstStyle/>
          <a:p>
            <a:r>
              <a:rPr lang="ar-IQ" sz="1400" dirty="0"/>
              <a:t>مواد البناء</a:t>
            </a:r>
          </a:p>
        </p:txBody>
      </p:sp>
      <p:sp>
        <p:nvSpPr>
          <p:cNvPr id="12" name="Rectangle 11"/>
          <p:cNvSpPr/>
          <p:nvPr/>
        </p:nvSpPr>
        <p:spPr>
          <a:xfrm>
            <a:off x="4484296" y="4687793"/>
            <a:ext cx="1008609" cy="307777"/>
          </a:xfrm>
          <a:prstGeom prst="rect">
            <a:avLst/>
          </a:prstGeom>
        </p:spPr>
        <p:txBody>
          <a:bodyPr wrap="none">
            <a:spAutoFit/>
          </a:bodyPr>
          <a:lstStyle/>
          <a:p>
            <a:r>
              <a:rPr lang="ar-IQ" sz="1400" dirty="0"/>
              <a:t>انتاج الجرانيت</a:t>
            </a:r>
          </a:p>
        </p:txBody>
      </p:sp>
    </p:spTree>
    <p:extLst>
      <p:ext uri="{BB962C8B-B14F-4D97-AF65-F5344CB8AC3E}">
        <p14:creationId xmlns:p14="http://schemas.microsoft.com/office/powerpoint/2010/main" val="1670934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142519</TotalTime>
  <Words>702</Words>
  <Application>Microsoft Office PowerPoint</Application>
  <PresentationFormat>A4 Paper (210x297 mm)</PresentationFormat>
  <Paragraphs>127</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Siracusa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Maher</cp:lastModifiedBy>
  <cp:revision>3672</cp:revision>
  <cp:lastPrinted>2021-05-04T18:57:13Z</cp:lastPrinted>
  <dcterms:created xsi:type="dcterms:W3CDTF">2008-10-01T01:31:33Z</dcterms:created>
  <dcterms:modified xsi:type="dcterms:W3CDTF">2023-12-12T08:25:08Z</dcterms:modified>
</cp:coreProperties>
</file>