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15" r:id="rId1"/>
  </p:sldMasterIdLst>
  <p:notesMasterIdLst>
    <p:notesMasterId r:id="rId10"/>
  </p:notesMasterIdLst>
  <p:handoutMasterIdLst>
    <p:handoutMasterId r:id="rId11"/>
  </p:handoutMasterIdLst>
  <p:sldIdLst>
    <p:sldId id="673" r:id="rId2"/>
    <p:sldId id="681" r:id="rId3"/>
    <p:sldId id="674" r:id="rId4"/>
    <p:sldId id="682" r:id="rId5"/>
    <p:sldId id="683" r:id="rId6"/>
    <p:sldId id="684" r:id="rId7"/>
    <p:sldId id="679" r:id="rId8"/>
    <p:sldId id="680" r:id="rId9"/>
  </p:sldIdLst>
  <p:sldSz cx="9906000" cy="6858000" type="A4"/>
  <p:notesSz cx="6950075" cy="9236075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B9D8C"/>
    <a:srgbClr val="000066"/>
    <a:srgbClr val="D3D6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306" autoAdjust="0"/>
  </p:normalViewPr>
  <p:slideViewPr>
    <p:cSldViewPr>
      <p:cViewPr>
        <p:scale>
          <a:sx n="81" d="100"/>
          <a:sy n="81" d="100"/>
        </p:scale>
        <p:origin x="-804" y="-3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700" cy="461805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7" y="0"/>
            <a:ext cx="3011700" cy="461805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>
              <a:defRPr sz="1200"/>
            </a:lvl1pPr>
          </a:lstStyle>
          <a:p>
            <a:fld id="{D0C8A308-B5BF-4FAB-B128-37B13E06386E}" type="datetimeFigureOut">
              <a:rPr lang="en-MY" smtClean="0"/>
              <a:t>12/12/2023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700" cy="461805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7" y="8772668"/>
            <a:ext cx="3011700" cy="461805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>
              <a:defRPr sz="1200"/>
            </a:lvl1pPr>
          </a:lstStyle>
          <a:p>
            <a:fld id="{BEB4543B-38BB-4559-85AB-C2FA0A6AA87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683103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700" cy="461805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7" y="0"/>
            <a:ext cx="3011700" cy="461805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>
              <a:defRPr sz="1200"/>
            </a:lvl1pPr>
          </a:lstStyle>
          <a:p>
            <a:fld id="{83AAE222-CB62-4712-86C7-4EC855C6C5A5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1550" y="692150"/>
            <a:ext cx="500697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5" tIns="45907" rIns="91815" bIns="459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7"/>
            <a:ext cx="5560060" cy="4156234"/>
          </a:xfrm>
          <a:prstGeom prst="rect">
            <a:avLst/>
          </a:prstGeom>
        </p:spPr>
        <p:txBody>
          <a:bodyPr vert="horz" lIns="91815" tIns="45907" rIns="91815" bIns="4590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700" cy="461805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7" y="8772668"/>
            <a:ext cx="3011700" cy="461805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>
              <a:defRPr sz="1200"/>
            </a:lvl1pPr>
          </a:lstStyle>
          <a:p>
            <a:fld id="{1C759FA1-EA48-41E7-A55D-C6415596A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9704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161756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665400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544490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474727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934344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501917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06624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671868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659720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330550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573885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CAB914-044C-456B-B6AA-C044B13A0423}" type="datetime1">
              <a:rPr lang="en-US" smtClean="0"/>
              <a:t>12/12/2023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497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6" r:id="rId1"/>
    <p:sldLayoutId id="2147484517" r:id="rId2"/>
    <p:sldLayoutId id="2147484518" r:id="rId3"/>
    <p:sldLayoutId id="2147484519" r:id="rId4"/>
    <p:sldLayoutId id="2147484520" r:id="rId5"/>
    <p:sldLayoutId id="2147484521" r:id="rId6"/>
    <p:sldLayoutId id="2147484522" r:id="rId7"/>
    <p:sldLayoutId id="2147484523" r:id="rId8"/>
    <p:sldLayoutId id="2147484524" r:id="rId9"/>
    <p:sldLayoutId id="2147484525" r:id="rId10"/>
    <p:sldLayoutId id="2147484526" r:id="rId11"/>
  </p:sldLayoutIdLst>
  <p:transition spd="med">
    <p:wheel spokes="8"/>
  </p:transition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9"/>
          <p:cNvSpPr/>
          <p:nvPr/>
        </p:nvSpPr>
        <p:spPr>
          <a:xfrm>
            <a:off x="1" y="2211155"/>
            <a:ext cx="9905999" cy="1296144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300000"/>
              </a:lnSpc>
            </a:pPr>
            <a:r>
              <a:rPr lang="ar-IQ" sz="2800" b="1" dirty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                                     الوقاية من الاشعاع                                       </a:t>
            </a:r>
          </a:p>
        </p:txBody>
      </p:sp>
      <p:sp>
        <p:nvSpPr>
          <p:cNvPr id="4" name="Rectangle 3"/>
          <p:cNvSpPr/>
          <p:nvPr/>
        </p:nvSpPr>
        <p:spPr>
          <a:xfrm>
            <a:off x="3324605" y="2351385"/>
            <a:ext cx="3256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cs typeface="+mj-cs"/>
              </a:rPr>
              <a:t>Radiation Protection</a:t>
            </a:r>
            <a:endParaRPr lang="ar-IQ" sz="2800" b="1" dirty="0">
              <a:cs typeface="+mj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236" y="400436"/>
            <a:ext cx="1586381" cy="15328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60512" y="484989"/>
            <a:ext cx="38066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AL-</a:t>
            </a:r>
            <a:r>
              <a:rPr lang="en-US" sz="2000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Mustaqbal</a:t>
            </a:r>
            <a:r>
              <a:rPr 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 University College</a:t>
            </a:r>
          </a:p>
          <a:p>
            <a:r>
              <a:rPr 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Department of Medical Physics</a:t>
            </a:r>
          </a:p>
          <a:p>
            <a:r>
              <a:rPr 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The fourth Stage</a:t>
            </a:r>
          </a:p>
        </p:txBody>
      </p:sp>
      <p:sp>
        <p:nvSpPr>
          <p:cNvPr id="8" name="Rectangle 7"/>
          <p:cNvSpPr/>
          <p:nvPr/>
        </p:nvSpPr>
        <p:spPr>
          <a:xfrm>
            <a:off x="4786236" y="315884"/>
            <a:ext cx="4953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spcAft>
                <a:spcPts val="800"/>
              </a:spcAft>
            </a:pPr>
            <a:r>
              <a:rPr lang="ar-IQ" sz="2800" b="1" dirty="0">
                <a:solidFill>
                  <a:srgbClr val="000000"/>
                </a:solidFill>
                <a:latin typeface="Calibri" panose="020F0502020204030204" pitchFamily="34" charset="0"/>
                <a:cs typeface="Andalus" panose="02020603050405020304" pitchFamily="18" charset="-78"/>
              </a:rPr>
              <a:t>كلية المستقبل الجامعة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14909" y="1026387"/>
            <a:ext cx="17171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spcAft>
                <a:spcPts val="800"/>
              </a:spcAft>
            </a:pPr>
            <a:r>
              <a:rPr lang="ar-IQ" sz="2800" b="1" dirty="0">
                <a:solidFill>
                  <a:srgbClr val="000000"/>
                </a:solidFill>
                <a:latin typeface="Calibri" panose="020F0502020204030204" pitchFamily="34" charset="0"/>
                <a:cs typeface="Andalus" panose="02020603050405020304" pitchFamily="18" charset="-78"/>
              </a:rPr>
              <a:t>المرحلة الرابعة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66846" y="643624"/>
            <a:ext cx="21723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spcAft>
                <a:spcPts val="800"/>
              </a:spcAft>
            </a:pPr>
            <a:r>
              <a:rPr lang="ar-IQ" sz="2800" b="1" dirty="0">
                <a:solidFill>
                  <a:srgbClr val="000000"/>
                </a:solidFill>
                <a:latin typeface="Calibri" panose="020F0502020204030204" pitchFamily="34" charset="0"/>
                <a:cs typeface="Andalus" panose="02020603050405020304" pitchFamily="18" charset="-78"/>
              </a:rPr>
              <a:t>قسم الفيزياء الطبية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0472" y="4019517"/>
            <a:ext cx="21387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ndalus" panose="02020603050405020304" pitchFamily="18" charset="-78"/>
                <a:cs typeface="Andalus" panose="02020603050405020304" pitchFamily="18" charset="-78"/>
              </a:rPr>
              <a:t>LECTURE  EIGHT  :</a:t>
            </a:r>
            <a:endParaRPr lang="ar-IQ" sz="2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13" name="مستطيل 3"/>
          <p:cNvSpPr/>
          <p:nvPr/>
        </p:nvSpPr>
        <p:spPr>
          <a:xfrm>
            <a:off x="344488" y="6194159"/>
            <a:ext cx="4693464" cy="3243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64135">
              <a:lnSpc>
                <a:spcPct val="115000"/>
              </a:lnSpc>
              <a:spcAft>
                <a:spcPts val="1000"/>
              </a:spcAft>
            </a:pPr>
            <a:r>
              <a:rPr lang="en-MY" sz="1400" b="1" i="1" dirty="0" err="1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Aaat</a:t>
            </a:r>
            <a:r>
              <a:rPr lang="en-MY" sz="1400" b="1" i="1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. prof . Dr  </a:t>
            </a:r>
            <a:r>
              <a:rPr lang="en-MY" sz="1400" b="1" i="1" dirty="0" err="1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Forat</a:t>
            </a:r>
            <a:r>
              <a:rPr lang="en-MY" sz="1400" b="1" i="1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 </a:t>
            </a:r>
            <a:r>
              <a:rPr lang="en-MY" sz="1400" b="1" i="1" dirty="0" err="1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Hamzah</a:t>
            </a:r>
            <a:r>
              <a:rPr lang="en-MY" sz="1400" b="1" i="1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        </a:t>
            </a:r>
            <a:r>
              <a:rPr lang="en-MY" sz="1400" b="1" i="1" smtClean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          Dr</a:t>
            </a:r>
            <a:r>
              <a:rPr lang="en-MY" sz="1400" b="1" i="1" dirty="0" err="1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.</a:t>
            </a:r>
            <a:r>
              <a:rPr lang="en-MY" sz="1400" b="1" i="1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 </a:t>
            </a:r>
            <a:r>
              <a:rPr lang="en-MY" sz="1400" b="1" i="1" dirty="0" err="1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Ameen</a:t>
            </a:r>
            <a:r>
              <a:rPr lang="en-MY" sz="1400" b="1" i="1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 </a:t>
            </a:r>
            <a:r>
              <a:rPr lang="en-MY" sz="1400" b="1" i="1" dirty="0" err="1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Arial"/>
              </a:rPr>
              <a:t>Alwan</a:t>
            </a:r>
            <a:endParaRPr lang="en-MY" sz="1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97603" y="4019517"/>
            <a:ext cx="3281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="1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2000" b="1" u="sng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X Rays </a:t>
            </a:r>
            <a:r>
              <a:rPr lang="en-US" sz="2000" b="1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&amp;  </a:t>
            </a:r>
            <a:r>
              <a:rPr lang="en-US" sz="2000" b="1" u="sng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X-Ray Regulations</a:t>
            </a:r>
            <a:endParaRPr lang="ar-IQ" sz="2000" u="sng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0349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  <p:sp>
        <p:nvSpPr>
          <p:cNvPr id="3" name="Rectangle 2"/>
          <p:cNvSpPr/>
          <p:nvPr/>
        </p:nvSpPr>
        <p:spPr>
          <a:xfrm>
            <a:off x="2144688" y="1844824"/>
            <a:ext cx="2805768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X-Ray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>
              <a:solidFill>
                <a:srgbClr val="000099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Properties of X-Ray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>
              <a:solidFill>
                <a:srgbClr val="000099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Production of X-Ray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>
              <a:solidFill>
                <a:srgbClr val="000099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X-Ray Regulations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>
              <a:solidFill>
                <a:srgbClr val="000099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1" dirty="0">
              <a:solidFill>
                <a:srgbClr val="000099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ar-IQ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40923" y="980728"/>
            <a:ext cx="9018063" cy="1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60512" y="1257459"/>
            <a:ext cx="5547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 Rays  ,  X-Ray Regulations  ,  Basic Nuclear Physics </a:t>
            </a:r>
          </a:p>
        </p:txBody>
      </p:sp>
      <p:sp>
        <p:nvSpPr>
          <p:cNvPr id="7" name="Rectangle 6"/>
          <p:cNvSpPr/>
          <p:nvPr/>
        </p:nvSpPr>
        <p:spPr>
          <a:xfrm>
            <a:off x="560512" y="494093"/>
            <a:ext cx="2172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LECTURE  EIGHT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0190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59956" y="607792"/>
            <a:ext cx="9018063" cy="1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718093" y="850136"/>
            <a:ext cx="335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</a:t>
            </a:r>
            <a:endParaRPr lang="ar-IQ" sz="24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5394" y="983940"/>
            <a:ext cx="87726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X-rays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are a form of electromagnetic radiation  that has a higher energy and can pass through most objects, including the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body</a:t>
            </a:r>
            <a:r>
              <a:rPr lang="ar-IQ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تمر من اغلب الاجسام حتى الجسم</a:t>
            </a:r>
            <a:endParaRPr lang="ar-IQ" dirty="0"/>
          </a:p>
        </p:txBody>
      </p:sp>
      <p:sp>
        <p:nvSpPr>
          <p:cNvPr id="14" name="Rectangle 13"/>
          <p:cNvSpPr/>
          <p:nvPr/>
        </p:nvSpPr>
        <p:spPr>
          <a:xfrm>
            <a:off x="848544" y="2348880"/>
            <a:ext cx="857349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Low">
              <a:buFont typeface="Wingdings" panose="05000000000000000000" pitchFamily="2" charset="2"/>
              <a:buChar char="§"/>
              <a:tabLst>
                <a:tab pos="78105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X-ray is a type of electromagnetic radiation with frequency of 10</a:t>
            </a:r>
            <a:r>
              <a:rPr lang="en-US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18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Hz and wavelength of 10</a:t>
            </a:r>
            <a:r>
              <a:rPr lang="en-US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-10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 (high frequency and very short wavelength).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algn="justLow">
              <a:spcAft>
                <a:spcPts val="0"/>
              </a:spcAft>
              <a:tabLst>
                <a:tab pos="781050" algn="l"/>
              </a:tabLst>
            </a:pPr>
            <a:r>
              <a:rPr lang="en-US" sz="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Low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X-ray has the ability to pass through liquids, solids, gases and many materials.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Low">
              <a:spcAft>
                <a:spcPts val="0"/>
              </a:spcAft>
            </a:pPr>
            <a:r>
              <a:rPr lang="en-US" sz="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Low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X-ray is traveling in a straight line.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Low">
              <a:spcAft>
                <a:spcPts val="0"/>
              </a:spcAft>
            </a:pPr>
            <a:r>
              <a:rPr lang="en-US" sz="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 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Low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X-ray is invisible to the eye.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14400" algn="justLow">
              <a:spcAft>
                <a:spcPts val="0"/>
              </a:spcAft>
            </a:pPr>
            <a:r>
              <a:rPr lang="en-US" sz="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Low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78105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Long x-ray exposure can be harmful to living organisms, and short exposure to x-rays is not harmful.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Low">
              <a:spcAft>
                <a:spcPts val="0"/>
              </a:spcAft>
            </a:pPr>
            <a:r>
              <a:rPr lang="en-US" sz="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Low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78105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X-rays can be a very dangerous type of radiation because they have a high frequency and high energy.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Low">
              <a:spcAft>
                <a:spcPts val="0"/>
              </a:spcAft>
            </a:pPr>
            <a:r>
              <a:rPr lang="en-US" sz="8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Low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When x-rays hit the material, electrons of this material will be ejected from the atom leaving behind a positive charge. For this reason, x-ray radiation is sometimes known as ionizing radiation.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5394" y="1886687"/>
            <a:ext cx="22776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MY" sz="1600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Properties of X-Ray</a:t>
            </a:r>
            <a:r>
              <a:rPr lang="en-MY" sz="1600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ar-IQ" sz="1600" dirty="0">
              <a:solidFill>
                <a:srgbClr val="000099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352" y="169119"/>
            <a:ext cx="3476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LECTURE  EIGHT  :    X Rays   </a:t>
            </a:r>
            <a:endParaRPr lang="ar-IQ" dirty="0"/>
          </a:p>
        </p:txBody>
      </p:sp>
      <p:sp>
        <p:nvSpPr>
          <p:cNvPr id="6" name="Rectangle 5"/>
          <p:cNvSpPr/>
          <p:nvPr/>
        </p:nvSpPr>
        <p:spPr>
          <a:xfrm>
            <a:off x="1784648" y="2898999"/>
            <a:ext cx="71570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1400" dirty="0"/>
              <a:t>الأشعة السينية لها القدرة على المرور عبر السوائل والمواد الصلبة والغازات والعديد من المواد.</a:t>
            </a:r>
          </a:p>
        </p:txBody>
      </p:sp>
      <p:sp>
        <p:nvSpPr>
          <p:cNvPr id="8" name="Rectangle 7"/>
          <p:cNvSpPr/>
          <p:nvPr/>
        </p:nvSpPr>
        <p:spPr>
          <a:xfrm>
            <a:off x="1424608" y="3284984"/>
            <a:ext cx="23038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الأشعة السينية تتحرك في خط مستقيم.</a:t>
            </a:r>
          </a:p>
        </p:txBody>
      </p:sp>
      <p:sp>
        <p:nvSpPr>
          <p:cNvPr id="9" name="Rectangle 8"/>
          <p:cNvSpPr/>
          <p:nvPr/>
        </p:nvSpPr>
        <p:spPr>
          <a:xfrm>
            <a:off x="1424608" y="3645024"/>
            <a:ext cx="19864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1400" dirty="0"/>
              <a:t>الأشعة السينية غير مرئية للعين.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77488" y="4076440"/>
            <a:ext cx="74839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1400" dirty="0"/>
              <a:t>قد يكون التعرض طويل الامد للأشعة السينية ضارًا بالكائنات الحية ، والتعرض القصير للأشعة السينية ليس ضارًا.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53441" y="4741353"/>
            <a:ext cx="55219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1400" dirty="0"/>
              <a:t>يمكن ان تكون الاشعة السينية نوعا خطيرا جددا من الإشعاع لأن لها تردد عاليا وطاقة عالية.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50345" y="5357986"/>
            <a:ext cx="63685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1400" dirty="0"/>
              <a:t>عندما تصطدم الاشعة السينية بالمادة ، ستطرد الكترونات هذه المادة من الذرة تاركة وراءها شحنة موجبة.</a:t>
            </a:r>
          </a:p>
        </p:txBody>
      </p:sp>
    </p:spTree>
    <p:extLst>
      <p:ext uri="{BB962C8B-B14F-4D97-AF65-F5344CB8AC3E}">
        <p14:creationId xmlns:p14="http://schemas.microsoft.com/office/powerpoint/2010/main" val="370118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59954" y="865791"/>
            <a:ext cx="9018063" cy="1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78597" y="1628800"/>
            <a:ext cx="8380771" cy="4744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There are various atomic processes that can produce X-ray photons,  and they all  occur in the heavy atoms of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tungsten.</a:t>
            </a:r>
            <a:r>
              <a:rPr lang="ar-IQ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يمكن انتاج بكثير من العمليات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r>
              <a:rPr lang="en-US" b="1" u="sng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One  :   </a:t>
            </a: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Bremsstrahlung "braking radiation." </a:t>
            </a:r>
          </a:p>
          <a:p>
            <a:pPr algn="just">
              <a:spcAft>
                <a:spcPts val="1000"/>
              </a:spcAft>
            </a:pPr>
            <a:r>
              <a:rPr lang="en-US" b="1" u="sng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Two   :   </a:t>
            </a: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Characteristic X-ray</a:t>
            </a:r>
            <a:r>
              <a:rPr lang="en-US" b="1" dirty="0" smtClean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ar-IQ" b="1" dirty="0" smtClean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1000"/>
              </a:spcAft>
            </a:pPr>
            <a:endParaRPr lang="en-US" sz="800" b="1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They can both occur in the heavy atoms of tungsten. X-rays are photons of electromagnetic radiation produced when a target of heavy metal (Tungsten is often the material chosen for the target or anode of the x-ray tube) is struck by electrons traveling at high speed. It is difficult to accelerate the electrons in air, so the process has to be curried in vacuum. Only about 1 % of the electrons produce an X-ray photon; the rest is lost in heating up the target. </a:t>
            </a:r>
            <a:r>
              <a:rPr lang="ar-IQ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يجب أن تكون العملية في </a:t>
            </a:r>
            <a:r>
              <a:rPr lang="ar-IQ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الفراغ</a:t>
            </a:r>
            <a:r>
              <a:rPr lang="ar-IQ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فقط حوالي 1 ٪ من الإلكترونات تنتج فوتون الأشعة السينية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8784" y="1115452"/>
            <a:ext cx="3232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MY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Production of X-Ray Beams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954" y="294975"/>
            <a:ext cx="3476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LECTURE  EIGHT  :    X Rays   </a:t>
            </a:r>
            <a:endParaRPr lang="ar-IQ" dirty="0"/>
          </a:p>
        </p:txBody>
      </p:sp>
      <p:sp>
        <p:nvSpPr>
          <p:cNvPr id="2" name="Rectangle 1"/>
          <p:cNvSpPr/>
          <p:nvPr/>
        </p:nvSpPr>
        <p:spPr>
          <a:xfrm>
            <a:off x="3883164" y="2760084"/>
            <a:ext cx="1771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/>
              <a:t>الأشعة السينية المميزة</a:t>
            </a:r>
          </a:p>
        </p:txBody>
      </p:sp>
      <p:sp>
        <p:nvSpPr>
          <p:cNvPr id="9" name="Rectangle 8"/>
          <p:cNvSpPr/>
          <p:nvPr/>
        </p:nvSpPr>
        <p:spPr>
          <a:xfrm>
            <a:off x="5313040" y="2274550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/>
              <a:t>اشعة الكبح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578597" y="3105835"/>
            <a:ext cx="89109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 smtClean="0"/>
              <a:t>الأشعة </a:t>
            </a:r>
            <a:r>
              <a:rPr lang="ar-IQ" dirty="0"/>
              <a:t>السينية هي فوتونات من الإشعاع الكهرومغناطيسي تنتج عندما يصطدم هدف من المعدن الثقيل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43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259954" y="788979"/>
            <a:ext cx="9018063" cy="1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59954" y="1167767"/>
            <a:ext cx="4726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en-US" b="1" u="sng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One  :   </a:t>
            </a: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Bremsstrahlung "braking radiation." </a:t>
            </a:r>
          </a:p>
        </p:txBody>
      </p:sp>
      <p:sp>
        <p:nvSpPr>
          <p:cNvPr id="9" name="Rectangle 8"/>
          <p:cNvSpPr/>
          <p:nvPr/>
        </p:nvSpPr>
        <p:spPr>
          <a:xfrm>
            <a:off x="437695" y="3356992"/>
            <a:ext cx="8979801" cy="2729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Low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Low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So, according to Maxwell's general theory of electromagnetic rays, the energy increase through a vacuum by the electromagnetic field. </a:t>
            </a:r>
          </a:p>
          <a:p>
            <a:pPr marL="285750" indent="-285750" algn="justLow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Low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 the electron approaches the nucleus, it will be affected by the electromagnetic field emanating from the nucleus, and it will suffer a sudden negative acceleration and deviation as a result of this. </a:t>
            </a:r>
          </a:p>
          <a:p>
            <a:pPr marL="285750" indent="-285750" algn="justLow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ar-IQ" sz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Low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Thus, the deviation of the electron from its path causes lose its energy in the form of Bremsstrahlung x-ray.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1940" y="955451"/>
            <a:ext cx="1872208" cy="162628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37695" y="1609107"/>
            <a:ext cx="73081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>
              <a:lnSpc>
                <a:spcPct val="150000"/>
              </a:lnSpc>
              <a:spcAft>
                <a:spcPts val="800"/>
              </a:spcAft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Braking radiation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produced when a high-speed electron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interacts</a:t>
            </a:r>
            <a:r>
              <a:rPr lang="ar-IQ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يتفاعل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with a nucleus, as follows :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11143" y="2606643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rgbClr val="C00000"/>
                </a:solidFill>
                <a:latin typeface="Segoe Print" panose="02000600000000000000" pitchFamily="2" charset="0"/>
              </a:rPr>
              <a:t>Diagram showing the generation process of X-ray (braking radiation)</a:t>
            </a:r>
            <a:endParaRPr lang="ar-IQ" sz="1200" dirty="0">
              <a:solidFill>
                <a:srgbClr val="C00000"/>
              </a:solidFill>
              <a:latin typeface="Segoe Print" panose="020006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9954" y="294975"/>
            <a:ext cx="3476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LECTURE  EIGHT  :    X Rays   </a:t>
            </a:r>
            <a:endParaRPr lang="ar-IQ" dirty="0"/>
          </a:p>
        </p:txBody>
      </p:sp>
      <p:sp>
        <p:nvSpPr>
          <p:cNvPr id="2" name="Rectangle 1"/>
          <p:cNvSpPr/>
          <p:nvPr/>
        </p:nvSpPr>
        <p:spPr>
          <a:xfrm>
            <a:off x="437695" y="2708920"/>
            <a:ext cx="7273448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Low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When the electron passes close to the nucleus, it will be deviated from its original path due to Coulomb forces (Maxwell's theory) </a:t>
            </a:r>
          </a:p>
        </p:txBody>
      </p:sp>
      <p:sp>
        <p:nvSpPr>
          <p:cNvPr id="3" name="Rectangle 2"/>
          <p:cNvSpPr/>
          <p:nvPr/>
        </p:nvSpPr>
        <p:spPr>
          <a:xfrm>
            <a:off x="945297" y="2458201"/>
            <a:ext cx="66911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1400" dirty="0"/>
              <a:t>عندما يمر الإلكترون بالقرب من النواة ، فإنه سينحرف عن مساره الأصلي بسبب قوى كولوم (نظرية ماكسويل)</a:t>
            </a:r>
          </a:p>
        </p:txBody>
      </p:sp>
      <p:sp>
        <p:nvSpPr>
          <p:cNvPr id="4" name="Rectangle 3"/>
          <p:cNvSpPr/>
          <p:nvPr/>
        </p:nvSpPr>
        <p:spPr>
          <a:xfrm>
            <a:off x="945297" y="3307446"/>
            <a:ext cx="79491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1400" dirty="0"/>
              <a:t>لذلك ، وفقًا لنظرية ماكسويل العامة للأشعة الكهرومغناطيسية ، تنتشر او تزداد الطاقة من خلال الفراغ بواسطة المجال الكهرومغناطيسي.</a:t>
            </a:r>
          </a:p>
        </p:txBody>
      </p:sp>
      <p:sp>
        <p:nvSpPr>
          <p:cNvPr id="7" name="Rectangle 6"/>
          <p:cNvSpPr/>
          <p:nvPr/>
        </p:nvSpPr>
        <p:spPr>
          <a:xfrm>
            <a:off x="992560" y="4057030"/>
            <a:ext cx="86254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1400" dirty="0"/>
              <a:t>مع اقتراب الإلكترون من النواة ، سيتأثر بالمجال الكهرومغناطيسي المنبثق من النواة ، وسيعاني نتيجة لذلك من تسارع وانحراف سلبي مفاجئ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18289" y="5182726"/>
            <a:ext cx="74167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1400" dirty="0"/>
              <a:t>وبالتالي ، فإن انحراف الإلكترون عن مساره يتسبب في فقد طاقته على شكل أشعة إكس بصيغة الكبح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01204" y="1167300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/>
              <a:t>اشعة الكبح</a:t>
            </a:r>
          </a:p>
        </p:txBody>
      </p:sp>
    </p:spTree>
    <p:extLst>
      <p:ext uri="{BB962C8B-B14F-4D97-AF65-F5344CB8AC3E}">
        <p14:creationId xmlns:p14="http://schemas.microsoft.com/office/powerpoint/2010/main" val="172959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" grpId="0"/>
      <p:bldP spid="3" grpId="0"/>
      <p:bldP spid="4" grpId="0"/>
      <p:bldP spid="7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17595" y="801462"/>
            <a:ext cx="9018063" cy="1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EDX Analysis - SEM - EDS Analysis - Accelerating Microscop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540" y="1135386"/>
            <a:ext cx="2070959" cy="214055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7529287" y="3286694"/>
            <a:ext cx="2432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Segoe Print" panose="02000600000000000000" pitchFamily="2" charset="0"/>
              </a:rPr>
              <a:t>Diagram showing the generation process of X-ray (Characteristic X-ray)</a:t>
            </a:r>
            <a:endParaRPr lang="ar-IQ" sz="1200" dirty="0">
              <a:latin typeface="Segoe Print" panose="020006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7875" y="1692494"/>
            <a:ext cx="6761388" cy="3074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Characteristic X-rays are produced when an electron incident on the atom, as follows :</a:t>
            </a:r>
          </a:p>
          <a:p>
            <a:pPr algn="justLow">
              <a:lnSpc>
                <a:spcPct val="107000"/>
              </a:lnSpc>
              <a:spcAft>
                <a:spcPts val="800"/>
              </a:spcAft>
            </a:pPr>
            <a:endParaRPr lang="en-US" sz="800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Low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incident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electron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(which carries a kinetic energy) on the atom causes the electron to move out of the K, L, or M orbitals, leaving the atom ionized. </a:t>
            </a:r>
          </a:p>
          <a:p>
            <a:pPr marL="285750" indent="-285750" algn="justLow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Low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 electron will carry an energy that is its binding energy in its orbit from which it exited.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07000"/>
              </a:lnSpc>
              <a:spcAft>
                <a:spcPts val="800"/>
              </a:spcAft>
            </a:pP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954" y="294975"/>
            <a:ext cx="3476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LECTURE  EIGHT  :    X Rays   </a:t>
            </a:r>
            <a:endParaRPr lang="ar-IQ" dirty="0"/>
          </a:p>
        </p:txBody>
      </p:sp>
      <p:sp>
        <p:nvSpPr>
          <p:cNvPr id="2" name="Rectangle 1"/>
          <p:cNvSpPr/>
          <p:nvPr/>
        </p:nvSpPr>
        <p:spPr>
          <a:xfrm>
            <a:off x="259954" y="1062312"/>
            <a:ext cx="3117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en-US" b="1" u="sng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Two   :   </a:t>
            </a: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Characteristic X-ray.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4809" y="4725144"/>
            <a:ext cx="8667783" cy="1420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Low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After the short lifetime of the excited electrons, they return to the lower energy state or</a:t>
            </a:r>
          </a:p>
          <a:p>
            <a:pPr lvl="0" algn="justLow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ground state (spontaneous) by releasing energy in the form of photons. 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Low">
              <a:lnSpc>
                <a:spcPct val="107000"/>
              </a:lnSpc>
              <a:spcAft>
                <a:spcPts val="800"/>
              </a:spcAft>
            </a:pPr>
            <a:endParaRPr lang="en-US" sz="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Low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 photons (releasing energy) represents characteristic X-ray.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81536" y="1117649"/>
            <a:ext cx="1771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/>
              <a:t>الأشعة السينية المميزة</a:t>
            </a:r>
          </a:p>
        </p:txBody>
      </p:sp>
      <p:sp>
        <p:nvSpPr>
          <p:cNvPr id="4" name="Rectangle 3"/>
          <p:cNvSpPr/>
          <p:nvPr/>
        </p:nvSpPr>
        <p:spPr>
          <a:xfrm>
            <a:off x="1640632" y="1528073"/>
            <a:ext cx="4953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1400" dirty="0"/>
              <a:t>يتم إنتاج الأشعة السينية المميزة عند وقوع إلكترون على الذرة ، على النحو التالي:</a:t>
            </a:r>
          </a:p>
        </p:txBody>
      </p:sp>
      <p:sp>
        <p:nvSpPr>
          <p:cNvPr id="5" name="Rectangle 4"/>
          <p:cNvSpPr/>
          <p:nvPr/>
        </p:nvSpPr>
        <p:spPr>
          <a:xfrm>
            <a:off x="150674" y="2370865"/>
            <a:ext cx="78050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1400" dirty="0"/>
              <a:t>يتسبب الإلكترون الساقط (الذي يحمل طاقة حركية) على الذرة في خروج الإلكترون من المدارات </a:t>
            </a:r>
            <a:r>
              <a:rPr lang="en-US" sz="1400" dirty="0"/>
              <a:t>K </a:t>
            </a:r>
            <a:r>
              <a:rPr lang="ar-IQ" sz="1400" dirty="0"/>
              <a:t>أو </a:t>
            </a:r>
            <a:r>
              <a:rPr lang="en-US" sz="1400" dirty="0"/>
              <a:t>L </a:t>
            </a:r>
            <a:r>
              <a:rPr lang="ar-IQ" sz="1400" dirty="0"/>
              <a:t>أو </a:t>
            </a:r>
            <a:r>
              <a:rPr lang="en-US" sz="1400" dirty="0"/>
              <a:t>M ، </a:t>
            </a:r>
            <a:r>
              <a:rPr lang="ar-IQ" sz="1400" dirty="0"/>
              <a:t>تاركًا الذرة متأينة.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84259" y="3553601"/>
            <a:ext cx="4953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1400" dirty="0"/>
              <a:t>سيحمل هذا الإلكترون طاقة تمثل طاقة الربط في مداره الذي خرج منه.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80592" y="4472523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بعد العمر القصير للإلكترونات المثارة ، تعود إلى حالة الطاقة المنخفضة </a:t>
            </a:r>
          </a:p>
          <a:p>
            <a:r>
              <a:rPr lang="ar-IQ" dirty="0"/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07252" y="4944689"/>
            <a:ext cx="6275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>
                <a:solidFill>
                  <a:prstClr val="black"/>
                </a:solidFill>
              </a:rPr>
              <a:t>أو الحالة الأرضية (تلقائية) عن طريق إطلاق الطاقة على شكل فوتونات</a:t>
            </a:r>
            <a:endParaRPr lang="ar-IQ" dirty="0"/>
          </a:p>
        </p:txBody>
      </p:sp>
      <p:sp>
        <p:nvSpPr>
          <p:cNvPr id="15" name="Rectangle 14"/>
          <p:cNvSpPr/>
          <p:nvPr/>
        </p:nvSpPr>
        <p:spPr>
          <a:xfrm>
            <a:off x="1374395" y="5497331"/>
            <a:ext cx="4307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dirty="0"/>
              <a:t>هذه الفوتونات (تطلق الطاقة) تمثل الأشعة السينية المميزة</a:t>
            </a:r>
          </a:p>
        </p:txBody>
      </p:sp>
    </p:spTree>
    <p:extLst>
      <p:ext uri="{BB962C8B-B14F-4D97-AF65-F5344CB8AC3E}">
        <p14:creationId xmlns:p14="http://schemas.microsoft.com/office/powerpoint/2010/main" val="178390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4" grpId="0"/>
      <p:bldP spid="5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04980" y="980728"/>
            <a:ext cx="9018063" cy="1"/>
          </a:xfrm>
          <a:prstGeom prst="line">
            <a:avLst/>
          </a:prstGeom>
          <a:ln w="571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44488" y="1340768"/>
            <a:ext cx="2667718" cy="3994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X-Ray Regulations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726099" y="1844824"/>
            <a:ext cx="8496944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regulations on the handling of X rays are very similar to the regulations on standard radiation protection. The X-ray regulations in the European Union apply to those X-ray tubes and X-ray installations in which electrons are accelerated at least to 5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in which they are limited to a maximum energy of 1 MeV. All installations in which electrons can be accelerated to energies beyond 1MeV are subject to the regulations of standard radiation protection.</a:t>
            </a:r>
          </a:p>
          <a:p>
            <a:pPr algn="justLow">
              <a:lnSpc>
                <a:spcPct val="150000"/>
              </a:lnSpc>
              <a:spcAft>
                <a:spcPts val="800"/>
              </a:spcAft>
            </a:pP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Devices and installations that produce unwanted radiation, like old-fashioned TV screens, where electrons are accelerated up to energies of something like 20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keV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do not require a license if a dose rate of 1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μSv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/h at a distance of 10 cm from the surface is not exceeded or if they are approved by the competent authority by way of a design approval.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>
              <a:lnSpc>
                <a:spcPct val="150000"/>
              </a:lnSpc>
              <a:spcAft>
                <a:spcPts val="800"/>
              </a:spcAft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0503" y="364015"/>
            <a:ext cx="3476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LECTURE  EIGHT  :    X Rays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96584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6EB37-9E97-4537-889C-B06365F54784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  <p:sp>
        <p:nvSpPr>
          <p:cNvPr id="3" name="Rectangle 2"/>
          <p:cNvSpPr/>
          <p:nvPr/>
        </p:nvSpPr>
        <p:spPr>
          <a:xfrm>
            <a:off x="753571" y="1412776"/>
            <a:ext cx="7920880" cy="2956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X-ray regulations, of course, mainly concern X-ray tubes used for X-ray diagnosis and X-ray therapy on humans. It is desirable to obtain the best X-ray image available for a particular radiation exposure. At the same time one should try to reduce the radiation exposure by improving the X-ray detection system and image reconstruction without affecting the image quality. The radiation</a:t>
            </a:r>
            <a:r>
              <a:rPr lang="en-US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dose of the patient has to be documented. If the patient wants a copy for patients of the documentation about the received X-ray doses, it has to be provided to the patient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04980" y="980728"/>
            <a:ext cx="9018063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16496" y="451644"/>
            <a:ext cx="3476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LECTURE  EIGHT  :    X Rays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93813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142472</TotalTime>
  <Words>1089</Words>
  <Application>Microsoft Office PowerPoint</Application>
  <PresentationFormat>A4 Paper (210x297 mm)</PresentationFormat>
  <Paragraphs>100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Siracusa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Maher</cp:lastModifiedBy>
  <cp:revision>3653</cp:revision>
  <cp:lastPrinted>2021-05-04T18:57:13Z</cp:lastPrinted>
  <dcterms:created xsi:type="dcterms:W3CDTF">2008-10-01T01:31:33Z</dcterms:created>
  <dcterms:modified xsi:type="dcterms:W3CDTF">2023-12-12T08:24:08Z</dcterms:modified>
</cp:coreProperties>
</file>