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15" r:id="rId1"/>
  </p:sldMasterIdLst>
  <p:notesMasterIdLst>
    <p:notesMasterId r:id="rId12"/>
  </p:notesMasterIdLst>
  <p:handoutMasterIdLst>
    <p:handoutMasterId r:id="rId13"/>
  </p:handoutMasterIdLst>
  <p:sldIdLst>
    <p:sldId id="673" r:id="rId2"/>
    <p:sldId id="674" r:id="rId3"/>
    <p:sldId id="675" r:id="rId4"/>
    <p:sldId id="676" r:id="rId5"/>
    <p:sldId id="677" r:id="rId6"/>
    <p:sldId id="682" r:id="rId7"/>
    <p:sldId id="678" r:id="rId8"/>
    <p:sldId id="679" r:id="rId9"/>
    <p:sldId id="680" r:id="rId10"/>
    <p:sldId id="681" r:id="rId11"/>
  </p:sldIdLst>
  <p:sldSz cx="9906000" cy="6858000" type="A4"/>
  <p:notesSz cx="6950075" cy="9236075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0B9D8C"/>
    <a:srgbClr val="D3D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306" autoAdjust="0"/>
  </p:normalViewPr>
  <p:slideViewPr>
    <p:cSldViewPr>
      <p:cViewPr>
        <p:scale>
          <a:sx n="81" d="100"/>
          <a:sy n="81" d="100"/>
        </p:scale>
        <p:origin x="-804" y="-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D0C8A308-B5BF-4FAB-B128-37B13E06386E}" type="datetimeFigureOut">
              <a:rPr lang="en-MY" smtClean="0"/>
              <a:t>12/12/2023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BEB4543B-38BB-4559-85AB-C2FA0A6AA87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8310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83AAE222-CB62-4712-86C7-4EC855C6C5A5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" y="692150"/>
            <a:ext cx="500697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vert="horz" lIns="91815" tIns="45907" rIns="91815" bIns="459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1C759FA1-EA48-41E7-A55D-C6415596A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70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61756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6540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44490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74727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34344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01917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0662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7186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59720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30550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7388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97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transition spd="med">
    <p:wheel spokes="8"/>
  </p:transition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sp>
        <p:nvSpPr>
          <p:cNvPr id="3" name="مستطيل 9"/>
          <p:cNvSpPr/>
          <p:nvPr/>
        </p:nvSpPr>
        <p:spPr>
          <a:xfrm>
            <a:off x="1" y="2211155"/>
            <a:ext cx="9905999" cy="12961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300000"/>
              </a:lnSpc>
            </a:pPr>
            <a:r>
              <a:rPr lang="ar-IQ" sz="28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                                الوقاية من الاشعاع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4605" y="2351385"/>
            <a:ext cx="3256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+mj-cs"/>
              </a:rPr>
              <a:t>Radiation Protection</a:t>
            </a:r>
            <a:endParaRPr lang="ar-IQ" sz="2800" b="1" dirty="0"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236" y="400436"/>
            <a:ext cx="1586381" cy="15328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0512" y="484989"/>
            <a:ext cx="3806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AL-</a:t>
            </a:r>
            <a:r>
              <a:rPr 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Mustaqbal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 University College</a:t>
            </a:r>
          </a:p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Department of Medical Physics</a:t>
            </a:r>
          </a:p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The fourth Stage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6236" y="315884"/>
            <a:ext cx="4953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كلية المستقبل الجامعة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22099" y="971364"/>
            <a:ext cx="1717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المرحلة الرابعة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66846" y="643624"/>
            <a:ext cx="2172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قسم الفيزياء الطبية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68624" y="3986969"/>
            <a:ext cx="2443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LECTURE  FOUR  :</a:t>
            </a:r>
            <a:endParaRPr lang="ar-IQ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3565" y="3982487"/>
            <a:ext cx="4483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Units of Radiation Protection </a:t>
            </a:r>
            <a:endParaRPr lang="ar-IQ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3" name="مستطيل 3"/>
          <p:cNvSpPr/>
          <p:nvPr/>
        </p:nvSpPr>
        <p:spPr>
          <a:xfrm>
            <a:off x="344488" y="6194159"/>
            <a:ext cx="4873001" cy="324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4135">
              <a:lnSpc>
                <a:spcPct val="115000"/>
              </a:lnSpc>
              <a:spcAft>
                <a:spcPts val="1000"/>
              </a:spcAft>
            </a:pP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Aaat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. prof . Dr  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Forat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en-MY" sz="1400" b="1" i="1" dirty="0" err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Hamzah</a:t>
            </a:r>
            <a:r>
              <a:rPr lang="en-MY" sz="1400" b="1" i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          </a:t>
            </a:r>
            <a:r>
              <a:rPr lang="en-MY" sz="1400" b="1" i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         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Dr.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Ameen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Alwan</a:t>
            </a:r>
            <a:endParaRPr lang="en-MY" sz="1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6" name="Slide Number Placeholder 1"/>
          <p:cNvSpPr txBox="1">
            <a:spLocks/>
          </p:cNvSpPr>
          <p:nvPr/>
        </p:nvSpPr>
        <p:spPr>
          <a:xfrm>
            <a:off x="7469774" y="630001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IQ"/>
            </a:defPPr>
            <a:lvl1pPr marL="0" algn="l" defTabSz="914400" rtl="0" eaLnBrk="1" latinLnBrk="0" hangingPunct="1">
              <a:defRPr sz="9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 rot="19771777">
            <a:off x="882719" y="4043575"/>
            <a:ext cx="383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ar-IQ" sz="2800" u="sng" dirty="0"/>
          </a:p>
        </p:txBody>
      </p:sp>
    </p:spTree>
    <p:extLst>
      <p:ext uri="{BB962C8B-B14F-4D97-AF65-F5344CB8AC3E}">
        <p14:creationId xmlns:p14="http://schemas.microsoft.com/office/powerpoint/2010/main" val="96034926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cxnSp>
        <p:nvCxnSpPr>
          <p:cNvPr id="3" name="Straight Connector 2"/>
          <p:cNvCxnSpPr/>
          <p:nvPr/>
        </p:nvCxnSpPr>
        <p:spPr>
          <a:xfrm>
            <a:off x="206900" y="612910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0472" y="908720"/>
            <a:ext cx="62646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Choose the </a:t>
            </a:r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sentence related to the </a:t>
            </a:r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Equivalent dose </a:t>
            </a:r>
          </a:p>
        </p:txBody>
      </p:sp>
      <p:sp>
        <p:nvSpPr>
          <p:cNvPr id="5" name="Rectangle 4"/>
          <p:cNvSpPr/>
          <p:nvPr/>
        </p:nvSpPr>
        <p:spPr>
          <a:xfrm>
            <a:off x="416496" y="1412776"/>
            <a:ext cx="83044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    It represents the biological effects of low levels of ionizing radiation on the human body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    It represents the probability of radiation-induced cancer and genetic damage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C-    It is a dose quantity in the International Commission on Radiological Protection </a:t>
            </a:r>
          </a:p>
        </p:txBody>
      </p:sp>
      <p:sp>
        <p:nvSpPr>
          <p:cNvPr id="8" name="Rectangle 7"/>
          <p:cNvSpPr/>
          <p:nvPr/>
        </p:nvSpPr>
        <p:spPr>
          <a:xfrm>
            <a:off x="750701" y="2643629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ar-IQ" sz="1600" dirty="0"/>
          </a:p>
        </p:txBody>
      </p:sp>
      <p:sp>
        <p:nvSpPr>
          <p:cNvPr id="9" name="Rectangle 8"/>
          <p:cNvSpPr/>
          <p:nvPr/>
        </p:nvSpPr>
        <p:spPr>
          <a:xfrm>
            <a:off x="1827375" y="2658398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ar-IQ" sz="1600" dirty="0"/>
          </a:p>
        </p:txBody>
      </p:sp>
      <p:sp>
        <p:nvSpPr>
          <p:cNvPr id="10" name="Rectangle 9"/>
          <p:cNvSpPr/>
          <p:nvPr/>
        </p:nvSpPr>
        <p:spPr>
          <a:xfrm>
            <a:off x="2866774" y="2658398"/>
            <a:ext cx="367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endParaRPr lang="ar-IQ" sz="1600" dirty="0"/>
          </a:p>
        </p:txBody>
      </p:sp>
      <p:sp>
        <p:nvSpPr>
          <p:cNvPr id="11" name="Oval 10"/>
          <p:cNvSpPr/>
          <p:nvPr/>
        </p:nvSpPr>
        <p:spPr>
          <a:xfrm>
            <a:off x="3216146" y="2738434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2" name="Oval 11"/>
          <p:cNvSpPr/>
          <p:nvPr/>
        </p:nvSpPr>
        <p:spPr>
          <a:xfrm>
            <a:off x="1106776" y="2743619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3" name="Oval 12"/>
          <p:cNvSpPr/>
          <p:nvPr/>
        </p:nvSpPr>
        <p:spPr>
          <a:xfrm>
            <a:off x="2174542" y="2725593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4" name="Rectangle 13"/>
          <p:cNvSpPr/>
          <p:nvPr/>
        </p:nvSpPr>
        <p:spPr>
          <a:xfrm>
            <a:off x="200472" y="144187"/>
            <a:ext cx="1473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Questions</a:t>
            </a:r>
            <a:endParaRPr lang="ar-IQ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230781" y="3489626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Answer with True (T)   or    False (F)    of the following: </a:t>
            </a:r>
          </a:p>
          <a:p>
            <a:pPr lvl="0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 If False (F), give the correct answer )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6805" y="4103201"/>
            <a:ext cx="8304410" cy="1002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    Curie (Ci) is traditional unit of radioactivity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    Becquerel (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Bq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is standard international unit of radioactivity equal to one decay </a:t>
            </a:r>
            <a:r>
              <a:rPr lang="en-US" sz="160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 second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229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1404" y="2006579"/>
            <a:ext cx="4534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One     </a:t>
            </a:r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+mj-cs"/>
              </a:rPr>
              <a:t>-</a:t>
            </a:r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Rad (radiation absorbed dose)</a:t>
            </a:r>
            <a:endParaRPr lang="ar-IQ" dirty="0"/>
          </a:p>
        </p:txBody>
      </p:sp>
      <p:sp>
        <p:nvSpPr>
          <p:cNvPr id="15" name="Rectangle 14"/>
          <p:cNvSpPr/>
          <p:nvPr/>
        </p:nvSpPr>
        <p:spPr>
          <a:xfrm>
            <a:off x="615565" y="1186532"/>
            <a:ext cx="2687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Radiation Units</a:t>
            </a:r>
          </a:p>
          <a:p>
            <a:endParaRPr lang="ar-IQ" dirty="0">
              <a:solidFill>
                <a:srgbClr val="000099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691" y="385215"/>
            <a:ext cx="34455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rial" panose="020B0604020202020204" pitchFamily="34" charset="0"/>
              </a:rPr>
              <a:t>Units of Radiation Protection 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63291" y="950230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911404" y="2563119"/>
            <a:ext cx="4534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Two     -       Rem (Roentgen equivalent man)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909264" y="3081608"/>
            <a:ext cx="4534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Three   -       Gray (</a:t>
            </a:r>
            <a:r>
              <a:rPr lang="en-US" b="1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Gy</a:t>
            </a:r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909264" y="3596263"/>
            <a:ext cx="4534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Four     -       Sievert (</a:t>
            </a:r>
            <a:r>
              <a:rPr lang="en-US" b="1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Sv</a:t>
            </a:r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909264" y="4124792"/>
            <a:ext cx="4534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Five      -       Curie (Ci)</a:t>
            </a:r>
            <a:endParaRPr lang="ar-IQ" dirty="0"/>
          </a:p>
        </p:txBody>
      </p:sp>
      <p:sp>
        <p:nvSpPr>
          <p:cNvPr id="12" name="Rectangle 11"/>
          <p:cNvSpPr/>
          <p:nvPr/>
        </p:nvSpPr>
        <p:spPr>
          <a:xfrm>
            <a:off x="914565" y="4706930"/>
            <a:ext cx="4534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Six       -       Becquerel (</a:t>
            </a:r>
            <a:r>
              <a:rPr lang="en-US" b="1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Bq</a:t>
            </a:r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IQ" dirty="0"/>
          </a:p>
        </p:txBody>
      </p:sp>
      <p:sp>
        <p:nvSpPr>
          <p:cNvPr id="13" name="Rectangle 12"/>
          <p:cNvSpPr/>
          <p:nvPr/>
        </p:nvSpPr>
        <p:spPr>
          <a:xfrm>
            <a:off x="917810" y="5216510"/>
            <a:ext cx="4771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Seven   -       Disintegrations per second (</a:t>
            </a:r>
            <a:r>
              <a:rPr lang="en-US" b="1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dps</a:t>
            </a:r>
            <a:r>
              <a:rPr lang="en-US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5328208" y="2007850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b="1" dirty="0">
                <a:solidFill>
                  <a:prstClr val="black"/>
                </a:solidFill>
              </a:rPr>
              <a:t>راد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5443628" y="2554563"/>
            <a:ext cx="377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>
                <a:solidFill>
                  <a:prstClr val="black"/>
                </a:solidFill>
              </a:rPr>
              <a:t>ريم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3656856" y="3117246"/>
            <a:ext cx="5180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>
                <a:solidFill>
                  <a:prstClr val="black"/>
                </a:solidFill>
              </a:rPr>
              <a:t>جراي</a:t>
            </a:r>
            <a:endParaRPr lang="ar-IQ" dirty="0"/>
          </a:p>
        </p:txBody>
      </p:sp>
      <p:sp>
        <p:nvSpPr>
          <p:cNvPr id="17" name="Rectangle 16"/>
          <p:cNvSpPr/>
          <p:nvPr/>
        </p:nvSpPr>
        <p:spPr>
          <a:xfrm>
            <a:off x="3599437" y="3609711"/>
            <a:ext cx="542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>
                <a:solidFill>
                  <a:prstClr val="black"/>
                </a:solidFill>
              </a:rPr>
              <a:t>سفرت</a:t>
            </a:r>
            <a:endParaRPr lang="ar-IQ" dirty="0"/>
          </a:p>
        </p:txBody>
      </p:sp>
      <p:sp>
        <p:nvSpPr>
          <p:cNvPr id="19" name="Rectangle 18"/>
          <p:cNvSpPr/>
          <p:nvPr/>
        </p:nvSpPr>
        <p:spPr>
          <a:xfrm>
            <a:off x="3592189" y="4129387"/>
            <a:ext cx="5341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>
                <a:solidFill>
                  <a:prstClr val="black"/>
                </a:solidFill>
              </a:rPr>
              <a:t>كوري</a:t>
            </a:r>
            <a:endParaRPr lang="ar-IQ" dirty="0"/>
          </a:p>
        </p:txBody>
      </p:sp>
      <p:sp>
        <p:nvSpPr>
          <p:cNvPr id="20" name="Rectangle 19"/>
          <p:cNvSpPr/>
          <p:nvPr/>
        </p:nvSpPr>
        <p:spPr>
          <a:xfrm>
            <a:off x="3801830" y="4706930"/>
            <a:ext cx="5645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>
                <a:solidFill>
                  <a:prstClr val="black"/>
                </a:solidFill>
              </a:rPr>
              <a:t>بيكريل</a:t>
            </a:r>
            <a:endParaRPr lang="ar-IQ" dirty="0"/>
          </a:p>
        </p:txBody>
      </p:sp>
      <p:sp>
        <p:nvSpPr>
          <p:cNvPr id="21" name="Rectangle 20"/>
          <p:cNvSpPr/>
          <p:nvPr/>
        </p:nvSpPr>
        <p:spPr>
          <a:xfrm>
            <a:off x="5632141" y="5247287"/>
            <a:ext cx="10919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>
                <a:solidFill>
                  <a:prstClr val="black"/>
                </a:solidFill>
              </a:rPr>
              <a:t>التفكك في الثانية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411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560512" y="658184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41032" y="198322"/>
            <a:ext cx="2198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b="1" dirty="0"/>
              <a:t>راد</a:t>
            </a:r>
            <a:r>
              <a:rPr lang="ar-IQ" sz="1400" dirty="0"/>
              <a:t> (الجرعة </a:t>
            </a:r>
            <a:r>
              <a:rPr lang="ar-IQ" sz="1400" b="1" dirty="0"/>
              <a:t>الممتصة</a:t>
            </a:r>
            <a:r>
              <a:rPr lang="ar-IQ" sz="1400" dirty="0"/>
              <a:t> من الإشعاع)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5783" y="825143"/>
            <a:ext cx="8118133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Rad Unit</a:t>
            </a:r>
            <a:endParaRPr lang="en-US" sz="11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0551" y="1268760"/>
            <a:ext cx="8342247" cy="3157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1 -   Rad is a unit of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absorbed dose </a:t>
            </a: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of radiation.</a:t>
            </a:r>
            <a:endParaRPr lang="en-US" sz="1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2 -   Rad unit is a measure of the amount of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energy deposited in tissue</a:t>
            </a:r>
          </a:p>
          <a:p>
            <a:pPr lvl="0" algn="justLow">
              <a:lnSpc>
                <a:spcPct val="150000"/>
              </a:lnSpc>
              <a:spcAft>
                <a:spcPts val="800"/>
              </a:spcAft>
            </a:pPr>
            <a:endParaRPr lang="en-US" u="sng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Low"/>
            <a:r>
              <a:rPr lang="en-US" u="sng" dirty="0">
                <a:latin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</a:t>
            </a:r>
          </a:p>
          <a:p>
            <a:pPr lvl="0" algn="justLow"/>
            <a:endParaRPr lang="en-US" sz="8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4 -     Rad unit can be used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any type of radiation</a:t>
            </a:r>
          </a:p>
          <a:p>
            <a:pPr lvl="0"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5-   Rad unit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dose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not describe the biological effects </a:t>
            </a: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on the human body of the  different radiations due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5458" y="5430362"/>
            <a:ext cx="85568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spcAft>
                <a:spcPts val="800"/>
              </a:spcAft>
            </a:pPr>
            <a:r>
              <a:rPr lang="en-US" b="1" strike="sngStrike" dirty="0">
                <a:latin typeface="Times New Roman" panose="02020603050405020304" pitchFamily="18" charset="0"/>
                <a:cs typeface="Arial" panose="020B0604020202020204" pitchFamily="34" charset="0"/>
              </a:rPr>
              <a:t>Radiation weighting factor  (Q) : </a:t>
            </a: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is a factor used to determine the </a:t>
            </a:r>
            <a:r>
              <a:rPr 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equivalent absorbed dose </a:t>
            </a: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from the absorbed  dose  averaged  over a  tissue  or  organ  based on  the type of  radiation absorbed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716" y="188640"/>
            <a:ext cx="45013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One    </a:t>
            </a: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+mj-cs"/>
              </a:rPr>
              <a:t>-</a:t>
            </a: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Rad (radiation absorbed dose)</a:t>
            </a:r>
            <a:endParaRPr lang="ar-IQ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0550" y="2204864"/>
            <a:ext cx="6984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3-     Rad unit represents  the </a:t>
            </a:r>
            <a:r>
              <a:rPr 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absorption of 100 ergs for each gram</a:t>
            </a: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1376922" y="2555612"/>
            <a:ext cx="5520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The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unit of energy equal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−7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joule</a:t>
            </a:r>
            <a:r>
              <a:rPr 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3114985" y="3889046"/>
            <a:ext cx="4290598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to the </a:t>
            </a:r>
            <a:r>
              <a:rPr 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weighting  factor </a:t>
            </a: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of radiation type </a:t>
            </a:r>
            <a:r>
              <a:rPr 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2684" y="5194211"/>
            <a:ext cx="113802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000" b="1" dirty="0">
                <a:latin typeface="Helvetica Neue"/>
              </a:rPr>
              <a:t>عامل ترجيح الإشعاع</a:t>
            </a:r>
            <a:endParaRPr lang="ar-IQ" sz="1000" b="1" dirty="0"/>
          </a:p>
        </p:txBody>
      </p:sp>
      <p:sp>
        <p:nvSpPr>
          <p:cNvPr id="10" name="Rectangle 9"/>
          <p:cNvSpPr/>
          <p:nvPr/>
        </p:nvSpPr>
        <p:spPr>
          <a:xfrm>
            <a:off x="738256" y="4643844"/>
            <a:ext cx="8751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Dose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: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it is a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quantity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of a radiation or drug taken or recommended to be taken at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one time</a:t>
            </a:r>
            <a:endParaRPr lang="ar-IQ" b="1" dirty="0"/>
          </a:p>
        </p:txBody>
      </p:sp>
      <p:sp>
        <p:nvSpPr>
          <p:cNvPr id="12" name="Rectangle 11"/>
          <p:cNvSpPr/>
          <p:nvPr/>
        </p:nvSpPr>
        <p:spPr>
          <a:xfrm>
            <a:off x="738256" y="4502924"/>
            <a:ext cx="4844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000" dirty="0">
                <a:latin typeface="Helvetica Neue"/>
              </a:rPr>
              <a:t>الجرعة</a:t>
            </a:r>
            <a:endParaRPr lang="ar-IQ" dirty="0"/>
          </a:p>
        </p:txBody>
      </p:sp>
      <p:sp>
        <p:nvSpPr>
          <p:cNvPr id="14" name="Rectangle 13"/>
          <p:cNvSpPr/>
          <p:nvPr/>
        </p:nvSpPr>
        <p:spPr>
          <a:xfrm>
            <a:off x="7683883" y="2205889"/>
            <a:ext cx="1806905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0066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Arial" panose="020B0604020202020204" pitchFamily="34" charset="0"/>
              </a:rPr>
              <a:t>Rad = 100 ergs  / g</a:t>
            </a:r>
            <a:endParaRPr lang="ar-IQ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7573354" y="2637639"/>
            <a:ext cx="1934698" cy="3558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0066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Times New Roman" panose="02020603050405020304" pitchFamily="18" charset="0"/>
                <a:cs typeface="Arial" panose="020B0604020202020204" pitchFamily="34" charset="0"/>
              </a:rPr>
              <a:t>erg =  10</a:t>
            </a:r>
            <a:r>
              <a:rPr lang="en-US" sz="1600" b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−7</a:t>
            </a:r>
            <a:r>
              <a:rPr lang="en-US" sz="1600" b="1" dirty="0">
                <a:latin typeface="Times New Roman" panose="02020603050405020304" pitchFamily="18" charset="0"/>
                <a:cs typeface="Arial" panose="020B0604020202020204" pitchFamily="34" charset="0"/>
              </a:rPr>
              <a:t> joule / g</a:t>
            </a:r>
            <a:endParaRPr lang="ar-IQ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5432724" y="2056702"/>
            <a:ext cx="2279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>
                <a:latin typeface="arial" panose="020B0604020202020204" pitchFamily="34" charset="0"/>
              </a:rPr>
              <a:t> </a:t>
            </a:r>
            <a:endParaRPr lang="ar-IQ" sz="1200" dirty="0"/>
          </a:p>
        </p:txBody>
      </p:sp>
      <p:sp>
        <p:nvSpPr>
          <p:cNvPr id="7" name="Rectangle 6"/>
          <p:cNvSpPr/>
          <p:nvPr/>
        </p:nvSpPr>
        <p:spPr>
          <a:xfrm>
            <a:off x="5641275" y="1338776"/>
            <a:ext cx="2374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الراد هو وحدة الجرعة الممتصة من الإشعاع.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41189" y="2073328"/>
            <a:ext cx="378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إرج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4806" y="1876229"/>
            <a:ext cx="23727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هي مقياس لكمية الطاقة المترسبة في الأنسجة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83934" y="3175479"/>
            <a:ext cx="24432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يمكن استخدام وحدة الراد لأي نوع من الإشعاع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69044" y="3889046"/>
            <a:ext cx="1978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وحدة الراد لا تصف الآثار البيولوجية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="" xmlns:a16="http://schemas.microsoft.com/office/drawing/2014/main" id="{630C322E-9324-4E29-A632-1983240E7B64}"/>
              </a:ext>
            </a:extLst>
          </p:cNvPr>
          <p:cNvSpPr/>
          <p:nvPr/>
        </p:nvSpPr>
        <p:spPr>
          <a:xfrm>
            <a:off x="7537904" y="5252886"/>
            <a:ext cx="14398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b="1" dirty="0"/>
              <a:t>الجرعة الممتصة المكافئة</a:t>
            </a:r>
          </a:p>
        </p:txBody>
      </p:sp>
    </p:spTree>
    <p:extLst>
      <p:ext uri="{BB962C8B-B14F-4D97-AF65-F5344CB8AC3E}">
        <p14:creationId xmlns:p14="http://schemas.microsoft.com/office/powerpoint/2010/main" val="274438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5" grpId="0"/>
      <p:bldP spid="7" grpId="0"/>
      <p:bldP spid="19" grpId="0"/>
      <p:bldP spid="8" grpId="0"/>
      <p:bldP spid="15" grpId="0"/>
      <p:bldP spid="20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60512" y="620688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0512" y="620688"/>
            <a:ext cx="132517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Unit Rem</a:t>
            </a:r>
            <a:endParaRPr lang="en-US" sz="11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6201" y="1196752"/>
            <a:ext cx="8669287" cy="4184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  Rem unit is used to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measure biological effects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the human body.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endParaRPr lang="en-US" sz="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a unit that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measures  the  low levels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different types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 ionizing radiation.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endParaRPr lang="en-US" sz="1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a unit of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equivalent absorbed dose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radiation which takes into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account the biological effects.</a:t>
            </a: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endParaRPr lang="en-US" sz="6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 The dose in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equals the dose in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multiplied by the quality factor (Q).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endParaRPr lang="en-US" sz="1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Quality Factor (Q):</a:t>
            </a:r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factor used in radiation protection to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weight the absorbed dose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endParaRPr lang="en-US" sz="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20157" y="4077072"/>
            <a:ext cx="169693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66"/>
            </a:solidFill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Times New Roman" panose="02020603050405020304" pitchFamily="18" charset="0"/>
              </a:rPr>
              <a:t>rem = rad      Q</a:t>
            </a:r>
            <a:endParaRPr lang="ar-IQ" b="1" dirty="0"/>
          </a:p>
        </p:txBody>
      </p:sp>
      <p:sp>
        <p:nvSpPr>
          <p:cNvPr id="10" name="Rectangle 9"/>
          <p:cNvSpPr/>
          <p:nvPr/>
        </p:nvSpPr>
        <p:spPr>
          <a:xfrm>
            <a:off x="536441" y="188640"/>
            <a:ext cx="5091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Two    -        Rem (Roentgen equivalent man)</a:t>
            </a:r>
            <a:endParaRPr lang="ar-IQ" dirty="0">
              <a:solidFill>
                <a:srgbClr val="000099"/>
              </a:solidFill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5259116" y="4117722"/>
            <a:ext cx="144016" cy="288032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800" dirty="0"/>
          </a:p>
        </p:txBody>
      </p:sp>
      <p:sp>
        <p:nvSpPr>
          <p:cNvPr id="4" name="Rectangle 3"/>
          <p:cNvSpPr/>
          <p:nvPr/>
        </p:nvSpPr>
        <p:spPr>
          <a:xfrm>
            <a:off x="1551561" y="5449660"/>
            <a:ext cx="7721919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Beta and Gamma radiation , the Q = 1                     So, the  rem = rad</a:t>
            </a:r>
          </a:p>
          <a:p>
            <a:pPr lvl="0"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Alpha radiation , the Q =  20                                    So, the  rem = 20 rad</a:t>
            </a:r>
          </a:p>
        </p:txBody>
      </p:sp>
      <p:sp>
        <p:nvSpPr>
          <p:cNvPr id="5" name="Rectangle 4"/>
          <p:cNvSpPr/>
          <p:nvPr/>
        </p:nvSpPr>
        <p:spPr>
          <a:xfrm rot="19214737">
            <a:off x="371842" y="5716355"/>
            <a:ext cx="11432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>
                <a:latin typeface="Segoe Print" panose="02000600000000000000" pitchFamily="2" charset="0"/>
              </a:rPr>
              <a:t>Examples</a:t>
            </a:r>
            <a:endParaRPr lang="ar-IQ" sz="1600" b="1" u="sng" dirty="0">
              <a:latin typeface="Segoe Print" panose="020006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627523" y="5590781"/>
            <a:ext cx="765637" cy="14401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627523" y="5932358"/>
            <a:ext cx="765637" cy="14401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0844" y="245289"/>
            <a:ext cx="697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وحدة الريم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57256" y="1224972"/>
            <a:ext cx="25619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تستخدم لقياس الآثار البيولوجية على جسم الإنسان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24808" y="2212467"/>
            <a:ext cx="1398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الجرعة الممتصة المكافئة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53000" y="1608144"/>
            <a:ext cx="2375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تستخدم لقياس الستويات المنخفضة من الطاقة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38909" y="4077072"/>
            <a:ext cx="7889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عامل الجودة</a:t>
            </a:r>
          </a:p>
        </p:txBody>
      </p:sp>
      <p:sp>
        <p:nvSpPr>
          <p:cNvPr id="14" name="شكل بيضاوي 13">
            <a:extLst>
              <a:ext uri="{FF2B5EF4-FFF2-40B4-BE49-F238E27FC236}">
                <a16:creationId xmlns="" xmlns:a16="http://schemas.microsoft.com/office/drawing/2014/main" id="{5A9BECCF-5346-47CF-8C43-FB4C06868068}"/>
              </a:ext>
            </a:extLst>
          </p:cNvPr>
          <p:cNvSpPr/>
          <p:nvPr/>
        </p:nvSpPr>
        <p:spPr>
          <a:xfrm>
            <a:off x="632520" y="1216203"/>
            <a:ext cx="420491" cy="3831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شكل بيضاوي 17">
            <a:extLst>
              <a:ext uri="{FF2B5EF4-FFF2-40B4-BE49-F238E27FC236}">
                <a16:creationId xmlns="" xmlns:a16="http://schemas.microsoft.com/office/drawing/2014/main" id="{310DC0D0-4A4E-48AF-A044-BE0E893240C9}"/>
              </a:ext>
            </a:extLst>
          </p:cNvPr>
          <p:cNvSpPr/>
          <p:nvPr/>
        </p:nvSpPr>
        <p:spPr>
          <a:xfrm>
            <a:off x="632520" y="2348880"/>
            <a:ext cx="420491" cy="3831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028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60512" y="1196752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76201" y="1498175"/>
            <a:ext cx="8118133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Gray (</a:t>
            </a:r>
            <a:r>
              <a:rPr lang="en-US" b="1" u="sng" dirty="0" err="1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Gy</a:t>
            </a: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11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9055" y="2055005"/>
            <a:ext cx="8080975" cy="2995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unit  represents the measured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absorbed dose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exposure to radiation.</a:t>
            </a: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   Gray is a measure of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energy deposition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tissue.</a:t>
            </a: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   A dose of one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equivalent to a unit of energy (joule) deposited in a  kilogram of material.</a:t>
            </a: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   A Gray unit of absorbed radiation dose equal to 100 rad.</a:t>
            </a: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8071" y="5382208"/>
            <a:ext cx="326884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0066"/>
            </a:solidFill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1 </a:t>
            </a:r>
            <a:r>
              <a:rPr lang="en-US" b="1" dirty="0" err="1">
                <a:latin typeface="Times New Roman" panose="02020603050405020304" pitchFamily="18" charset="0"/>
              </a:rPr>
              <a:t>Gy</a:t>
            </a:r>
            <a:r>
              <a:rPr lang="en-US" b="1" dirty="0">
                <a:latin typeface="Times New Roman" panose="02020603050405020304" pitchFamily="18" charset="0"/>
              </a:rPr>
              <a:t>   =   100 rad   =  1 joule/kg</a:t>
            </a:r>
            <a:endParaRPr lang="ar-IQ" b="1" dirty="0"/>
          </a:p>
        </p:txBody>
      </p:sp>
      <p:sp>
        <p:nvSpPr>
          <p:cNvPr id="9" name="Rectangle 8"/>
          <p:cNvSpPr/>
          <p:nvPr/>
        </p:nvSpPr>
        <p:spPr>
          <a:xfrm>
            <a:off x="676201" y="525998"/>
            <a:ext cx="3886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Three  -       Gray (</a:t>
            </a:r>
            <a:r>
              <a:rPr lang="en-US" b="1" dirty="0" err="1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Gy</a:t>
            </a: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IQ" dirty="0">
              <a:solidFill>
                <a:srgbClr val="0000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8095053">
            <a:off x="8569569" y="2284221"/>
            <a:ext cx="139172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Rad Unit</a:t>
            </a:r>
            <a:endParaRPr lang="en-US" sz="24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8600498" y="2204864"/>
            <a:ext cx="312942" cy="720080"/>
          </a:xfrm>
          <a:prstGeom prst="rightBrac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 sz="2400"/>
          </a:p>
        </p:txBody>
      </p:sp>
      <p:sp>
        <p:nvSpPr>
          <p:cNvPr id="10" name="Rectangle 9"/>
          <p:cNvSpPr/>
          <p:nvPr/>
        </p:nvSpPr>
        <p:spPr>
          <a:xfrm>
            <a:off x="1928664" y="1564475"/>
            <a:ext cx="5180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>
                <a:solidFill>
                  <a:prstClr val="black"/>
                </a:solidFill>
              </a:rPr>
              <a:t>جراي</a:t>
            </a:r>
            <a:endParaRPr lang="ar-IQ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41032" y="3552851"/>
            <a:ext cx="172774" cy="1829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88904" y="4428056"/>
            <a:ext cx="72008" cy="954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0342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3" name="Rectangle 2"/>
          <p:cNvSpPr/>
          <p:nvPr/>
        </p:nvSpPr>
        <p:spPr>
          <a:xfrm>
            <a:off x="3800872" y="2132856"/>
            <a:ext cx="1806905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0066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Arial" panose="020B0604020202020204" pitchFamily="34" charset="0"/>
              </a:rPr>
              <a:t>Rad = 100 ergs  / g</a:t>
            </a:r>
            <a:endParaRPr lang="ar-IQ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800872" y="3140968"/>
            <a:ext cx="180690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Times New Roman" panose="02020603050405020304" pitchFamily="18" charset="0"/>
              </a:rPr>
              <a:t>rem = rad      Q</a:t>
            </a:r>
            <a:endParaRPr lang="ar-IQ" b="1" dirty="0"/>
          </a:p>
        </p:txBody>
      </p:sp>
      <p:sp>
        <p:nvSpPr>
          <p:cNvPr id="5" name="Multiply 4"/>
          <p:cNvSpPr/>
          <p:nvPr/>
        </p:nvSpPr>
        <p:spPr>
          <a:xfrm>
            <a:off x="4939831" y="3181618"/>
            <a:ext cx="144016" cy="288032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800" dirty="0"/>
          </a:p>
        </p:txBody>
      </p:sp>
      <p:sp>
        <p:nvSpPr>
          <p:cNvPr id="7" name="Rectangle 6"/>
          <p:cNvSpPr/>
          <p:nvPr/>
        </p:nvSpPr>
        <p:spPr>
          <a:xfrm>
            <a:off x="3800872" y="4155710"/>
            <a:ext cx="326884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0066"/>
            </a:solidFill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1 </a:t>
            </a:r>
            <a:r>
              <a:rPr lang="en-US" b="1" dirty="0" err="1">
                <a:latin typeface="Times New Roman" panose="02020603050405020304" pitchFamily="18" charset="0"/>
              </a:rPr>
              <a:t>Gy</a:t>
            </a:r>
            <a:r>
              <a:rPr lang="en-US" b="1" dirty="0">
                <a:latin typeface="Times New Roman" panose="02020603050405020304" pitchFamily="18" charset="0"/>
              </a:rPr>
              <a:t>   =   100 rad   =  1 joule/kg</a:t>
            </a:r>
            <a:endParaRPr lang="ar-IQ" b="1" dirty="0"/>
          </a:p>
        </p:txBody>
      </p:sp>
      <p:sp>
        <p:nvSpPr>
          <p:cNvPr id="8" name="Rectangle 7"/>
          <p:cNvSpPr/>
          <p:nvPr/>
        </p:nvSpPr>
        <p:spPr>
          <a:xfrm>
            <a:off x="6321152" y="2125351"/>
            <a:ext cx="1934698" cy="3558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0066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Times New Roman" panose="02020603050405020304" pitchFamily="18" charset="0"/>
                <a:cs typeface="Arial" panose="020B0604020202020204" pitchFamily="34" charset="0"/>
              </a:rPr>
              <a:t>erg =  10</a:t>
            </a:r>
            <a:r>
              <a:rPr lang="en-US" sz="1600" b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−7</a:t>
            </a:r>
            <a:r>
              <a:rPr lang="en-US" sz="1600" b="1" dirty="0">
                <a:latin typeface="Times New Roman" panose="02020603050405020304" pitchFamily="18" charset="0"/>
                <a:cs typeface="Arial" panose="020B0604020202020204" pitchFamily="34" charset="0"/>
              </a:rPr>
              <a:t> joule / g</a:t>
            </a:r>
            <a:endParaRPr lang="ar-IQ" sz="1600" b="1" dirty="0"/>
          </a:p>
        </p:txBody>
      </p:sp>
    </p:spTree>
    <p:extLst>
      <p:ext uri="{BB962C8B-B14F-4D97-AF65-F5344CB8AC3E}">
        <p14:creationId xmlns:p14="http://schemas.microsoft.com/office/powerpoint/2010/main" val="2969312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78608" y="1120105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06676" y="3102948"/>
            <a:ext cx="85037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endParaRPr lang="en-US" sz="800" b="1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Low">
              <a:lnSpc>
                <a:spcPct val="150000"/>
              </a:lnSpc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It represents 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biological effects of low levels of ionizing radiation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on the human body.</a:t>
            </a:r>
          </a:p>
          <a:p>
            <a:pPr marL="285750" indent="-285750" algn="justLow">
              <a:buFontTx/>
              <a:buChar char="-"/>
            </a:pPr>
            <a:endParaRPr lang="en-US" sz="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Low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It represents 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probability of radiation-induced cancer and genetic damage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478608" y="1460140"/>
            <a:ext cx="8057061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Sievert (</a:t>
            </a:r>
            <a:r>
              <a:rPr lang="en-US" b="1" u="sng" dirty="0" err="1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Sv</a:t>
            </a: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):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unit used to measure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dose quantities of radiation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such as ;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  Equivalent dose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(ii)  Effective dose.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1302" y="1899556"/>
            <a:ext cx="10679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الجرعة المكافئة</a:t>
            </a:r>
          </a:p>
        </p:txBody>
      </p:sp>
      <p:sp>
        <p:nvSpPr>
          <p:cNvPr id="9" name="Rectangle 8"/>
          <p:cNvSpPr/>
          <p:nvPr/>
        </p:nvSpPr>
        <p:spPr>
          <a:xfrm>
            <a:off x="4098021" y="2250558"/>
            <a:ext cx="11112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600" dirty="0"/>
              <a:t>الجرعة الفعالة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4413" y="4967695"/>
            <a:ext cx="8578845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Effective dose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413" y="577783"/>
            <a:ext cx="3886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Four    -       Sievert (</a:t>
            </a:r>
            <a:r>
              <a:rPr lang="en-US" b="1" dirty="0" err="1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Sv</a:t>
            </a: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IQ" dirty="0">
              <a:solidFill>
                <a:srgbClr val="0000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413" y="2819738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Equivalent dose </a:t>
            </a:r>
          </a:p>
        </p:txBody>
      </p:sp>
      <p:sp>
        <p:nvSpPr>
          <p:cNvPr id="5" name="Rectangle 4"/>
          <p:cNvSpPr/>
          <p:nvPr/>
        </p:nvSpPr>
        <p:spPr>
          <a:xfrm>
            <a:off x="843595" y="5445224"/>
            <a:ext cx="842988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dose quantity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the International Commission on Radiological Protection (ICRP) system of radiological protection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7070" y="1236621"/>
            <a:ext cx="542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>
                <a:solidFill>
                  <a:prstClr val="black"/>
                </a:solidFill>
              </a:rPr>
              <a:t>سفرت</a:t>
            </a:r>
            <a:endParaRPr lang="ar-IQ" dirty="0"/>
          </a:p>
        </p:txBody>
      </p:sp>
      <p:sp>
        <p:nvSpPr>
          <p:cNvPr id="2" name="Oval 1"/>
          <p:cNvSpPr/>
          <p:nvPr/>
        </p:nvSpPr>
        <p:spPr>
          <a:xfrm>
            <a:off x="344488" y="1287149"/>
            <a:ext cx="1512168" cy="7024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60912" y="3933056"/>
            <a:ext cx="35974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احتمالية الاصابة بالامراض منها السرطان والاضرار الجينية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84848" y="3014367"/>
            <a:ext cx="28440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يمثل المستويات المنخفضة للتاثيرات البايولوجية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84848" y="5187883"/>
            <a:ext cx="3278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هو كمية الجرعة حسب مقياس الوقاية الاشعاعية الدولية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="" xmlns:a16="http://schemas.microsoft.com/office/drawing/2014/main" id="{59934CED-9122-4F87-9291-6A461A7E6623}"/>
              </a:ext>
            </a:extLst>
          </p:cNvPr>
          <p:cNvSpPr txBox="1"/>
          <p:nvPr/>
        </p:nvSpPr>
        <p:spPr>
          <a:xfrm>
            <a:off x="4544473" y="1195791"/>
            <a:ext cx="49521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1400" dirty="0"/>
              <a:t>كميات الجرعة من الإشعاع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51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003" y="125045"/>
            <a:ext cx="3886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Five     -       Curie (Ci)</a:t>
            </a:r>
            <a:endParaRPr lang="ar-IQ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5328" y="662003"/>
            <a:ext cx="7744139" cy="154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tabLst>
                <a:tab pos="465772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     Curie (Ci) is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traditional unit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radioactivity.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465772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 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Curie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unit used to measure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 of decays per second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465772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3-  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Curie is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equal to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radioactivity of one gram (1g) of pure radium-226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ar-IQ" dirty="0"/>
          </a:p>
        </p:txBody>
      </p:sp>
      <p:sp>
        <p:nvSpPr>
          <p:cNvPr id="8" name="Rectangle 7"/>
          <p:cNvSpPr/>
          <p:nvPr/>
        </p:nvSpPr>
        <p:spPr>
          <a:xfrm>
            <a:off x="594872" y="2598795"/>
            <a:ext cx="3886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Six       -       Becquerel (</a:t>
            </a:r>
            <a:r>
              <a:rPr lang="en-US" b="1" dirty="0" err="1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Bq</a:t>
            </a: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IQ" dirty="0">
              <a:solidFill>
                <a:srgbClr val="00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1513" y="3288326"/>
            <a:ext cx="7567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standard international unit of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radioactivity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equal to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one decay per second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ar-IQ" b="1" dirty="0"/>
          </a:p>
        </p:txBody>
      </p:sp>
      <p:sp>
        <p:nvSpPr>
          <p:cNvPr id="15" name="Rectangle 14"/>
          <p:cNvSpPr/>
          <p:nvPr/>
        </p:nvSpPr>
        <p:spPr>
          <a:xfrm>
            <a:off x="581267" y="4491390"/>
            <a:ext cx="4771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Seven       -       Disintegrations per second (</a:t>
            </a:r>
            <a:r>
              <a:rPr lang="en-US" b="1" dirty="0" err="1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dps</a:t>
            </a: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IQ" dirty="0">
              <a:solidFill>
                <a:srgbClr val="000099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1648" y="5190996"/>
            <a:ext cx="8568952" cy="194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  <a:tabLst>
                <a:tab pos="465772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Disintegrations per second  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dps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:   The unit represents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 of subatomic particles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alpha particles &amp; alfa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partical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photons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(gamma rays) which released from the nucleus of a given atom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over one second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  <a:tabLst>
                <a:tab pos="4657725" algn="l"/>
              </a:tabLst>
            </a:pPr>
            <a:endParaRPr lang="en-US" sz="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  <a:tabLst>
                <a:tab pos="465772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dps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60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dpm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(disintegrations per minute)      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  <a:tabLst>
                <a:tab pos="4657725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35684" y="3726524"/>
            <a:ext cx="3725700" cy="388696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Becquerel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 27 Picocurie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pCi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70310" y="519583"/>
            <a:ext cx="8248874" cy="2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70310" y="3019639"/>
            <a:ext cx="8248874" cy="2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6699" y="4903449"/>
            <a:ext cx="8279629" cy="15645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90782" y="116632"/>
            <a:ext cx="5341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كوري</a:t>
            </a:r>
          </a:p>
        </p:txBody>
      </p:sp>
      <p:sp>
        <p:nvSpPr>
          <p:cNvPr id="9" name="Rectangle 8"/>
          <p:cNvSpPr/>
          <p:nvPr/>
        </p:nvSpPr>
        <p:spPr>
          <a:xfrm>
            <a:off x="3333956" y="2559632"/>
            <a:ext cx="5645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بيكريل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79849" y="592418"/>
            <a:ext cx="2239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هو الوحدة التقليدية لقياس النشاط الاشعاعي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20752" y="1104999"/>
            <a:ext cx="4032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200" dirty="0"/>
              <a:t>هو وحد قياس عدد الامضحلال او التحلل لكل ثانية</a:t>
            </a:r>
          </a:p>
        </p:txBody>
      </p:sp>
      <p:sp>
        <p:nvSpPr>
          <p:cNvPr id="4" name="Rectangle 3"/>
          <p:cNvSpPr/>
          <p:nvPr/>
        </p:nvSpPr>
        <p:spPr>
          <a:xfrm>
            <a:off x="2792760" y="1609055"/>
            <a:ext cx="27655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>
                <a:solidFill>
                  <a:prstClr val="black"/>
                </a:solidFill>
              </a:rPr>
              <a:t>يمثل النشاط الاشعاعي لغرام واحد للرادوم النقي 226</a:t>
            </a:r>
            <a:endParaRPr lang="ar-IQ" sz="1200" dirty="0"/>
          </a:p>
        </p:txBody>
      </p:sp>
      <p:sp>
        <p:nvSpPr>
          <p:cNvPr id="21" name="Rectangle 20"/>
          <p:cNvSpPr/>
          <p:nvPr/>
        </p:nvSpPr>
        <p:spPr>
          <a:xfrm>
            <a:off x="2380470" y="3096196"/>
            <a:ext cx="38781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200" dirty="0"/>
              <a:t>هو وحدة قياس النشاط الاشعاعي التي تعادل تحلل واحد لكل ثانية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78344" y="6355726"/>
            <a:ext cx="1366080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dps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1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Bq</a:t>
            </a:r>
            <a:endParaRPr lang="ar-IQ" dirty="0"/>
          </a:p>
        </p:txBody>
      </p:sp>
      <p:sp>
        <p:nvSpPr>
          <p:cNvPr id="12" name="Rectangle 11"/>
          <p:cNvSpPr/>
          <p:nvPr/>
        </p:nvSpPr>
        <p:spPr>
          <a:xfrm>
            <a:off x="2506849" y="4986853"/>
            <a:ext cx="4448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تمثل هذه الوحدة عدد الجسيمات أو الفوتونات التي تنطلق من ذرة معينة خلال ثانية واحدة</a:t>
            </a:r>
            <a:endParaRPr lang="ar-IQ" sz="1200" dirty="0"/>
          </a:p>
        </p:txBody>
      </p:sp>
      <p:sp>
        <p:nvSpPr>
          <p:cNvPr id="5" name="Rectangle 4"/>
          <p:cNvSpPr/>
          <p:nvPr/>
        </p:nvSpPr>
        <p:spPr>
          <a:xfrm>
            <a:off x="2800016" y="4301376"/>
            <a:ext cx="9653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200" dirty="0"/>
              <a:t>التفكك في الثانية</a:t>
            </a:r>
          </a:p>
        </p:txBody>
      </p:sp>
    </p:spTree>
    <p:extLst>
      <p:ext uri="{BB962C8B-B14F-4D97-AF65-F5344CB8AC3E}">
        <p14:creationId xmlns:p14="http://schemas.microsoft.com/office/powerpoint/2010/main" val="386847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5" grpId="0"/>
      <p:bldP spid="19" grpId="0"/>
      <p:bldP spid="20" grpId="0" animBg="1"/>
      <p:bldP spid="9" grpId="0"/>
      <p:bldP spid="17" grpId="0"/>
      <p:bldP spid="18" grpId="0"/>
      <p:bldP spid="4" grpId="0"/>
      <p:bldP spid="21" grpId="0"/>
      <p:bldP spid="10" grpId="0" animBg="1"/>
      <p:bldP spid="1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3" name="Rectangle 2"/>
          <p:cNvSpPr/>
          <p:nvPr/>
        </p:nvSpPr>
        <p:spPr>
          <a:xfrm>
            <a:off x="200472" y="144187"/>
            <a:ext cx="1473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Questions</a:t>
            </a:r>
            <a:endParaRPr lang="ar-IQ" sz="2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6900" y="612910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00472" y="908720"/>
            <a:ext cx="62646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Choose the </a:t>
            </a:r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sentence related to the </a:t>
            </a:r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 unit 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6496" y="1412776"/>
            <a:ext cx="83044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    It is a unit of absorbed dose of radiation</a:t>
            </a:r>
          </a:p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    It is a measure of the amount of energy deposited in tissue</a:t>
            </a:r>
          </a:p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C-    It is a unit used to describe the biological effects </a:t>
            </a:r>
          </a:p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D-    It is  unit can be used for any type of radiation</a:t>
            </a:r>
          </a:p>
        </p:txBody>
      </p:sp>
      <p:sp>
        <p:nvSpPr>
          <p:cNvPr id="7" name="Oval 6"/>
          <p:cNvSpPr/>
          <p:nvPr/>
        </p:nvSpPr>
        <p:spPr>
          <a:xfrm>
            <a:off x="4296266" y="2601352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8" name="Rectangle 7"/>
          <p:cNvSpPr/>
          <p:nvPr/>
        </p:nvSpPr>
        <p:spPr>
          <a:xfrm>
            <a:off x="3944888" y="2501362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ar-IQ" sz="1600" dirty="0"/>
          </a:p>
        </p:txBody>
      </p:sp>
      <p:sp>
        <p:nvSpPr>
          <p:cNvPr id="9" name="Rectangle 8"/>
          <p:cNvSpPr/>
          <p:nvPr/>
        </p:nvSpPr>
        <p:spPr>
          <a:xfrm>
            <a:off x="750701" y="2492896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ar-IQ" sz="1600" dirty="0"/>
          </a:p>
        </p:txBody>
      </p:sp>
      <p:sp>
        <p:nvSpPr>
          <p:cNvPr id="10" name="Rectangle 9"/>
          <p:cNvSpPr/>
          <p:nvPr/>
        </p:nvSpPr>
        <p:spPr>
          <a:xfrm>
            <a:off x="1827375" y="2507665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ar-IQ" sz="1600" dirty="0"/>
          </a:p>
        </p:txBody>
      </p:sp>
      <p:sp>
        <p:nvSpPr>
          <p:cNvPr id="11" name="Rectangle 10"/>
          <p:cNvSpPr/>
          <p:nvPr/>
        </p:nvSpPr>
        <p:spPr>
          <a:xfrm>
            <a:off x="2866774" y="2507665"/>
            <a:ext cx="367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endParaRPr lang="ar-IQ" sz="1600" dirty="0"/>
          </a:p>
        </p:txBody>
      </p:sp>
      <p:sp>
        <p:nvSpPr>
          <p:cNvPr id="12" name="Oval 11"/>
          <p:cNvSpPr/>
          <p:nvPr/>
        </p:nvSpPr>
        <p:spPr>
          <a:xfrm>
            <a:off x="3216146" y="2587701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3" name="Oval 12"/>
          <p:cNvSpPr/>
          <p:nvPr/>
        </p:nvSpPr>
        <p:spPr>
          <a:xfrm>
            <a:off x="1106776" y="2592886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4" name="Oval 13"/>
          <p:cNvSpPr/>
          <p:nvPr/>
        </p:nvSpPr>
        <p:spPr>
          <a:xfrm>
            <a:off x="2174542" y="2574860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7" name="Rectangle 16"/>
          <p:cNvSpPr/>
          <p:nvPr/>
        </p:nvSpPr>
        <p:spPr>
          <a:xfrm>
            <a:off x="389090" y="3383605"/>
            <a:ext cx="85243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Choose the </a:t>
            </a:r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sentence</a:t>
            </a:r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related to the </a:t>
            </a:r>
            <a:r>
              <a:rPr lang="en-US" sz="16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 unit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800" b="1" u="sng" dirty="0">
              <a:cs typeface="+mj-cs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    It is a unit that measures the  low levels of different types of  ionizing radiation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    It is used to measure biological effects 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C-    It is unit  represents the measured absorbed dose 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D-    The dose in rem equals the dose in rad multiplied by the quality factor</a:t>
            </a:r>
          </a:p>
        </p:txBody>
      </p:sp>
      <p:sp>
        <p:nvSpPr>
          <p:cNvPr id="26" name="Oval 25"/>
          <p:cNvSpPr/>
          <p:nvPr/>
        </p:nvSpPr>
        <p:spPr>
          <a:xfrm>
            <a:off x="3984888" y="5049624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27" name="Rectangle 26"/>
          <p:cNvSpPr/>
          <p:nvPr/>
        </p:nvSpPr>
        <p:spPr>
          <a:xfrm>
            <a:off x="3633510" y="4949634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ar-IQ" sz="1600" dirty="0"/>
          </a:p>
        </p:txBody>
      </p:sp>
      <p:sp>
        <p:nvSpPr>
          <p:cNvPr id="28" name="Rectangle 27"/>
          <p:cNvSpPr/>
          <p:nvPr/>
        </p:nvSpPr>
        <p:spPr>
          <a:xfrm>
            <a:off x="439323" y="4941168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ar-IQ" sz="1600" dirty="0"/>
          </a:p>
        </p:txBody>
      </p:sp>
      <p:sp>
        <p:nvSpPr>
          <p:cNvPr id="29" name="Rectangle 28"/>
          <p:cNvSpPr/>
          <p:nvPr/>
        </p:nvSpPr>
        <p:spPr>
          <a:xfrm>
            <a:off x="1515997" y="4955937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ar-IQ" sz="1600" dirty="0"/>
          </a:p>
        </p:txBody>
      </p:sp>
      <p:sp>
        <p:nvSpPr>
          <p:cNvPr id="30" name="Rectangle 29"/>
          <p:cNvSpPr/>
          <p:nvPr/>
        </p:nvSpPr>
        <p:spPr>
          <a:xfrm>
            <a:off x="2555396" y="4955937"/>
            <a:ext cx="367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endParaRPr lang="ar-IQ" sz="1600" dirty="0"/>
          </a:p>
        </p:txBody>
      </p:sp>
      <p:sp>
        <p:nvSpPr>
          <p:cNvPr id="31" name="Oval 30"/>
          <p:cNvSpPr/>
          <p:nvPr/>
        </p:nvSpPr>
        <p:spPr>
          <a:xfrm>
            <a:off x="2904768" y="5035973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32" name="Oval 31"/>
          <p:cNvSpPr/>
          <p:nvPr/>
        </p:nvSpPr>
        <p:spPr>
          <a:xfrm>
            <a:off x="795398" y="5041158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33" name="Oval 32"/>
          <p:cNvSpPr/>
          <p:nvPr/>
        </p:nvSpPr>
        <p:spPr>
          <a:xfrm>
            <a:off x="1863164" y="5023132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</p:spTree>
    <p:extLst>
      <p:ext uri="{BB962C8B-B14F-4D97-AF65-F5344CB8AC3E}">
        <p14:creationId xmlns:p14="http://schemas.microsoft.com/office/powerpoint/2010/main" val="380891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7" grpId="0"/>
      <p:bldP spid="26" grpId="0" animBg="1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146631</TotalTime>
  <Words>1116</Words>
  <Application>Microsoft Office PowerPoint</Application>
  <PresentationFormat>A4 Paper (210x297 mm)</PresentationFormat>
  <Paragraphs>166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Maher</cp:lastModifiedBy>
  <cp:revision>3803</cp:revision>
  <cp:lastPrinted>2021-05-04T18:57:13Z</cp:lastPrinted>
  <dcterms:created xsi:type="dcterms:W3CDTF">2008-10-01T01:31:33Z</dcterms:created>
  <dcterms:modified xsi:type="dcterms:W3CDTF">2023-12-12T08:23:09Z</dcterms:modified>
</cp:coreProperties>
</file>