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15" r:id="rId1"/>
  </p:sldMasterIdLst>
  <p:notesMasterIdLst>
    <p:notesMasterId r:id="rId13"/>
  </p:notesMasterIdLst>
  <p:handoutMasterIdLst>
    <p:handoutMasterId r:id="rId14"/>
  </p:handoutMasterIdLst>
  <p:sldIdLst>
    <p:sldId id="673" r:id="rId2"/>
    <p:sldId id="674" r:id="rId3"/>
    <p:sldId id="686" r:id="rId4"/>
    <p:sldId id="681" r:id="rId5"/>
    <p:sldId id="682" r:id="rId6"/>
    <p:sldId id="680" r:id="rId7"/>
    <p:sldId id="678" r:id="rId8"/>
    <p:sldId id="675" r:id="rId9"/>
    <p:sldId id="683" r:id="rId10"/>
    <p:sldId id="684" r:id="rId11"/>
    <p:sldId id="685" r:id="rId12"/>
  </p:sldIdLst>
  <p:sldSz cx="9906000" cy="6858000" type="A4"/>
  <p:notesSz cx="6950075" cy="9236075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B9D8C"/>
    <a:srgbClr val="000066"/>
    <a:srgbClr val="D3D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306" autoAdjust="0"/>
  </p:normalViewPr>
  <p:slideViewPr>
    <p:cSldViewPr>
      <p:cViewPr>
        <p:scale>
          <a:sx n="81" d="100"/>
          <a:sy n="81" d="100"/>
        </p:scale>
        <p:origin x="-804" y="3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D0C8A308-B5BF-4FAB-B128-37B13E06386E}" type="datetimeFigureOut">
              <a:rPr lang="en-MY" smtClean="0"/>
              <a:t>12/12/2023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BEB4543B-38BB-4559-85AB-C2FA0A6AA87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83103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83AAE222-CB62-4712-86C7-4EC855C6C5A5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" y="692150"/>
            <a:ext cx="500697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7"/>
            <a:ext cx="5560060" cy="4156234"/>
          </a:xfrm>
          <a:prstGeom prst="rect">
            <a:avLst/>
          </a:prstGeom>
        </p:spPr>
        <p:txBody>
          <a:bodyPr vert="horz" lIns="91815" tIns="45907" rIns="91815" bIns="459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1C759FA1-EA48-41E7-A55D-C6415596A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70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61756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6540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44490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74727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34344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01917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0662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71868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59720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30550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7388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97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transition spd="med">
    <p:wheel spokes="8"/>
  </p:transition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9"/>
          <p:cNvSpPr/>
          <p:nvPr/>
        </p:nvSpPr>
        <p:spPr>
          <a:xfrm>
            <a:off x="1" y="2211155"/>
            <a:ext cx="9905999" cy="12961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300000"/>
              </a:lnSpc>
            </a:pPr>
            <a:r>
              <a:rPr lang="ar-IQ" sz="28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                                الوقاية من الاشعاع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4605" y="2351385"/>
            <a:ext cx="3256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+mj-cs"/>
              </a:rPr>
              <a:t>Radiation Protection</a:t>
            </a:r>
            <a:endParaRPr lang="ar-IQ" sz="2800" b="1" dirty="0"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236" y="400436"/>
            <a:ext cx="1586381" cy="15328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0512" y="484989"/>
            <a:ext cx="3806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AL-</a:t>
            </a:r>
            <a:r>
              <a:rPr 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Mustaqbal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 University College</a:t>
            </a:r>
          </a:p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Department of Medical Physics</a:t>
            </a:r>
          </a:p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The fourth Stage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6236" y="315884"/>
            <a:ext cx="4953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 panose="020F0502020204030204" pitchFamily="34" charset="0"/>
                <a:cs typeface="Andalus" panose="02020603050405020304" pitchFamily="18" charset="-78"/>
              </a:rPr>
              <a:t>كلية المستقبل الجامعة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14909" y="1026387"/>
            <a:ext cx="1717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spcAft>
                <a:spcPts val="8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 panose="020F0502020204030204" pitchFamily="34" charset="0"/>
                <a:cs typeface="Andalus" panose="02020603050405020304" pitchFamily="18" charset="-78"/>
              </a:rPr>
              <a:t>المرحلة الرابعة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66846" y="643624"/>
            <a:ext cx="2172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spcAft>
                <a:spcPts val="8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 panose="020F0502020204030204" pitchFamily="34" charset="0"/>
                <a:cs typeface="Andalus" panose="02020603050405020304" pitchFamily="18" charset="-78"/>
              </a:rPr>
              <a:t>قسم الفيزياء الطبية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47055" y="3986968"/>
            <a:ext cx="4078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Segoe Print" panose="02000600000000000000" pitchFamily="2" charset="0"/>
                <a:cs typeface="Andalus" panose="02020603050405020304" pitchFamily="18" charset="-78"/>
              </a:rPr>
              <a:t>Introduction (Radiation) </a:t>
            </a:r>
            <a:endParaRPr lang="ar-IQ" sz="2400" b="1" dirty="0">
              <a:latin typeface="Segoe Print" panose="02000600000000000000" pitchFamily="2" charset="0"/>
              <a:cs typeface="Andalus" panose="02020603050405020304" pitchFamily="18" charset="-78"/>
            </a:endParaRPr>
          </a:p>
        </p:txBody>
      </p:sp>
      <p:sp>
        <p:nvSpPr>
          <p:cNvPr id="13" name="مستطيل 3"/>
          <p:cNvSpPr/>
          <p:nvPr/>
        </p:nvSpPr>
        <p:spPr>
          <a:xfrm>
            <a:off x="344488" y="6194159"/>
            <a:ext cx="4074705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64135">
              <a:lnSpc>
                <a:spcPct val="115000"/>
              </a:lnSpc>
              <a:spcAft>
                <a:spcPts val="1000"/>
              </a:spcAft>
            </a:pP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Aaat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. prof . Dr  </a:t>
            </a: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Forat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en-MY" sz="1400" b="1" i="1" dirty="0" err="1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Hamzah</a:t>
            </a:r>
            <a:r>
              <a:rPr lang="ar-IQ" sz="1400" b="1" i="1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 </a:t>
            </a:r>
            <a:r>
              <a:rPr lang="en-US" sz="1400" b="1" i="1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Dr. </a:t>
            </a:r>
            <a:r>
              <a:rPr lang="en-US" sz="1400" b="1" i="1" dirty="0" err="1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Ameen</a:t>
            </a:r>
            <a:r>
              <a:rPr lang="en-US" sz="1400" b="1" i="1" dirty="0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en-US" sz="1400" b="1" i="1" dirty="0" err="1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Alwan</a:t>
            </a:r>
            <a:endParaRPr lang="en-MY" sz="14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2585" t="4732" b="10992"/>
          <a:stretch/>
        </p:blipFill>
        <p:spPr>
          <a:xfrm>
            <a:off x="7329264" y="2256876"/>
            <a:ext cx="2161445" cy="1224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Rectangle 15"/>
          <p:cNvSpPr/>
          <p:nvPr/>
        </p:nvSpPr>
        <p:spPr>
          <a:xfrm>
            <a:off x="7410323" y="3189602"/>
            <a:ext cx="18453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Wilhelm Roentgen </a:t>
            </a:r>
            <a:endParaRPr lang="ar-IQ" sz="1400" b="1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t="21638" b="9132"/>
          <a:stretch/>
        </p:blipFill>
        <p:spPr>
          <a:xfrm>
            <a:off x="7328059" y="3820783"/>
            <a:ext cx="2161445" cy="1264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Rectangle 17"/>
          <p:cNvSpPr/>
          <p:nvPr/>
        </p:nvSpPr>
        <p:spPr>
          <a:xfrm>
            <a:off x="7636719" y="4777407"/>
            <a:ext cx="1489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Henri Becquerel </a:t>
            </a:r>
            <a:endParaRPr lang="ar-IQ" sz="1400" b="1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9264" y="5394610"/>
            <a:ext cx="2161445" cy="1202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Rectangle 19"/>
          <p:cNvSpPr/>
          <p:nvPr/>
        </p:nvSpPr>
        <p:spPr>
          <a:xfrm>
            <a:off x="7612741" y="6042232"/>
            <a:ext cx="1538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Marie Curie and her husband </a:t>
            </a:r>
            <a:endParaRPr lang="ar-IQ" sz="14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20351324">
            <a:off x="424350" y="2594929"/>
            <a:ext cx="409086" cy="461665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Segoe Script" panose="020B0504020000000003" pitchFamily="34" charset="0"/>
                <a:cs typeface="Andalus" panose="02020603050405020304" pitchFamily="18" charset="-78"/>
              </a:rPr>
              <a:t>1</a:t>
            </a:r>
            <a:endParaRPr lang="ar-IQ" dirty="0">
              <a:solidFill>
                <a:schemeClr val="bg1"/>
              </a:solidFill>
              <a:latin typeface="Segoe Script" panose="020B050402000000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6889" y="3968792"/>
            <a:ext cx="24801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000" b="1" dirty="0">
                <a:latin typeface="Segoe Print" panose="02000600000000000000" pitchFamily="2" charset="0"/>
                <a:cs typeface="Andalus" panose="02020603050405020304" pitchFamily="18" charset="-78"/>
              </a:rPr>
              <a:t>LECTURE  ONE  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endParaRPr lang="ar-IQ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03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0512" y="1269468"/>
            <a:ext cx="83044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A-   Every solid, liquid, gas, and plasma is composed of </a:t>
            </a:r>
            <a:r>
              <a:rPr lang="en-US" sz="16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negative charge</a:t>
            </a:r>
          </a:p>
          <a:p>
            <a:endParaRPr lang="ar-IQ" sz="1600" dirty="0"/>
          </a:p>
        </p:txBody>
      </p:sp>
      <p:sp>
        <p:nvSpPr>
          <p:cNvPr id="4" name="Rectangle 3"/>
          <p:cNvSpPr/>
          <p:nvPr/>
        </p:nvSpPr>
        <p:spPr>
          <a:xfrm>
            <a:off x="200472" y="144187"/>
            <a:ext cx="1473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Questions</a:t>
            </a:r>
            <a:endParaRPr lang="ar-IQ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200472" y="908720"/>
            <a:ext cx="28106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1- Choose the correct sentence</a:t>
            </a:r>
            <a:endParaRPr lang="ar-IQ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582742" y="1638800"/>
            <a:ext cx="83044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   Every solid, liquid, gas, and plasma is composed of </a:t>
            </a:r>
            <a:r>
              <a:rPr lang="en-US" sz="16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positive charge</a:t>
            </a:r>
            <a:endParaRPr lang="ar-IQ" sz="1600" u="sng" dirty="0"/>
          </a:p>
        </p:txBody>
      </p:sp>
      <p:sp>
        <p:nvSpPr>
          <p:cNvPr id="7" name="Rectangle 6"/>
          <p:cNvSpPr/>
          <p:nvPr/>
        </p:nvSpPr>
        <p:spPr>
          <a:xfrm>
            <a:off x="582742" y="2008132"/>
            <a:ext cx="83044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C-   Every solid, liquid, gas, and plasma is composed of </a:t>
            </a:r>
            <a:r>
              <a:rPr lang="en-US" sz="16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positive or negative charge</a:t>
            </a:r>
            <a:endParaRPr lang="ar-IQ" sz="1600" u="sng" dirty="0"/>
          </a:p>
        </p:txBody>
      </p:sp>
      <p:sp>
        <p:nvSpPr>
          <p:cNvPr id="8" name="Rectangle 7"/>
          <p:cNvSpPr/>
          <p:nvPr/>
        </p:nvSpPr>
        <p:spPr>
          <a:xfrm>
            <a:off x="560512" y="2377464"/>
            <a:ext cx="83044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D-   Every solid, liquid, gas, and plasma is composed of </a:t>
            </a:r>
            <a:r>
              <a:rPr lang="en-US" sz="16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neutral or ionized atoms</a:t>
            </a:r>
            <a:endParaRPr lang="ar-IQ" sz="1600" u="sng" dirty="0"/>
          </a:p>
        </p:txBody>
      </p:sp>
      <p:sp>
        <p:nvSpPr>
          <p:cNvPr id="9" name="Oval 8"/>
          <p:cNvSpPr/>
          <p:nvPr/>
        </p:nvSpPr>
        <p:spPr>
          <a:xfrm>
            <a:off x="5448394" y="3316736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3" name="Rectangle 12"/>
          <p:cNvSpPr/>
          <p:nvPr/>
        </p:nvSpPr>
        <p:spPr>
          <a:xfrm>
            <a:off x="5097016" y="3216746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ar-IQ" sz="1600" dirty="0"/>
          </a:p>
        </p:txBody>
      </p:sp>
      <p:sp>
        <p:nvSpPr>
          <p:cNvPr id="14" name="Rectangle 13"/>
          <p:cNvSpPr/>
          <p:nvPr/>
        </p:nvSpPr>
        <p:spPr>
          <a:xfrm>
            <a:off x="1902829" y="3208280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ar-IQ" sz="1600" dirty="0"/>
          </a:p>
        </p:txBody>
      </p:sp>
      <p:sp>
        <p:nvSpPr>
          <p:cNvPr id="15" name="Rectangle 14"/>
          <p:cNvSpPr/>
          <p:nvPr/>
        </p:nvSpPr>
        <p:spPr>
          <a:xfrm>
            <a:off x="2979503" y="3223049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endParaRPr lang="ar-IQ" sz="1600" dirty="0"/>
          </a:p>
        </p:txBody>
      </p:sp>
      <p:sp>
        <p:nvSpPr>
          <p:cNvPr id="16" name="Rectangle 15"/>
          <p:cNvSpPr/>
          <p:nvPr/>
        </p:nvSpPr>
        <p:spPr>
          <a:xfrm>
            <a:off x="4018902" y="3223049"/>
            <a:ext cx="367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endParaRPr lang="ar-IQ" sz="1600" dirty="0"/>
          </a:p>
        </p:txBody>
      </p:sp>
      <p:sp>
        <p:nvSpPr>
          <p:cNvPr id="17" name="Oval 16"/>
          <p:cNvSpPr/>
          <p:nvPr/>
        </p:nvSpPr>
        <p:spPr>
          <a:xfrm>
            <a:off x="4368274" y="3303085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8" name="Oval 17"/>
          <p:cNvSpPr/>
          <p:nvPr/>
        </p:nvSpPr>
        <p:spPr>
          <a:xfrm>
            <a:off x="2258904" y="3308270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9" name="Oval 18"/>
          <p:cNvSpPr/>
          <p:nvPr/>
        </p:nvSpPr>
        <p:spPr>
          <a:xfrm>
            <a:off x="3326670" y="3290244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21" name="Rectangle 20"/>
          <p:cNvSpPr/>
          <p:nvPr/>
        </p:nvSpPr>
        <p:spPr>
          <a:xfrm>
            <a:off x="560512" y="2788953"/>
            <a:ext cx="91450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E-   Every solid, liquid, gas, and plasma is composed of </a:t>
            </a:r>
            <a:r>
              <a:rPr lang="en-US" sz="1600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positive or negative or neutral charge</a:t>
            </a:r>
          </a:p>
        </p:txBody>
      </p:sp>
      <p:sp>
        <p:nvSpPr>
          <p:cNvPr id="22" name="Oval 21"/>
          <p:cNvSpPr/>
          <p:nvPr/>
        </p:nvSpPr>
        <p:spPr>
          <a:xfrm>
            <a:off x="6537176" y="3305888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23" name="Rectangle 22"/>
          <p:cNvSpPr/>
          <p:nvPr/>
        </p:nvSpPr>
        <p:spPr>
          <a:xfrm>
            <a:off x="6185798" y="3205898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endParaRPr lang="ar-IQ" sz="1600" dirty="0"/>
          </a:p>
        </p:txBody>
      </p:sp>
      <p:sp>
        <p:nvSpPr>
          <p:cNvPr id="24" name="Rectangle 23"/>
          <p:cNvSpPr/>
          <p:nvPr/>
        </p:nvSpPr>
        <p:spPr>
          <a:xfrm>
            <a:off x="435690" y="4301110"/>
            <a:ext cx="3107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2- Choose the correct sentence</a:t>
            </a:r>
            <a:endParaRPr lang="ar-IQ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00472" y="718896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82742" y="4737601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A-   The radiation can be in the form of positive or negative </a:t>
            </a:r>
            <a:endParaRPr lang="ar-IQ" sz="1600" dirty="0"/>
          </a:p>
        </p:txBody>
      </p:sp>
      <p:sp>
        <p:nvSpPr>
          <p:cNvPr id="28" name="Rectangle 27"/>
          <p:cNvSpPr/>
          <p:nvPr/>
        </p:nvSpPr>
        <p:spPr>
          <a:xfrm>
            <a:off x="600170" y="5394702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C-   The radiation can be in the form of ionizing or non-ionizing radiation</a:t>
            </a:r>
            <a:endParaRPr lang="ar-IQ" sz="1600" dirty="0"/>
          </a:p>
        </p:txBody>
      </p:sp>
      <p:sp>
        <p:nvSpPr>
          <p:cNvPr id="29" name="Rectangle 28"/>
          <p:cNvSpPr/>
          <p:nvPr/>
        </p:nvSpPr>
        <p:spPr>
          <a:xfrm>
            <a:off x="591456" y="5077276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   The radiation can be in the form of particles or waves </a:t>
            </a:r>
            <a:endParaRPr lang="ar-IQ" sz="1600" dirty="0"/>
          </a:p>
        </p:txBody>
      </p:sp>
      <p:sp>
        <p:nvSpPr>
          <p:cNvPr id="33" name="Rectangle 32"/>
          <p:cNvSpPr/>
          <p:nvPr/>
        </p:nvSpPr>
        <p:spPr>
          <a:xfrm>
            <a:off x="992560" y="6028005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ar-IQ" sz="1600" dirty="0"/>
          </a:p>
        </p:txBody>
      </p:sp>
      <p:sp>
        <p:nvSpPr>
          <p:cNvPr id="34" name="Rectangle 33"/>
          <p:cNvSpPr/>
          <p:nvPr/>
        </p:nvSpPr>
        <p:spPr>
          <a:xfrm>
            <a:off x="2069234" y="6042774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endParaRPr lang="ar-IQ" sz="1600" dirty="0"/>
          </a:p>
        </p:txBody>
      </p:sp>
      <p:sp>
        <p:nvSpPr>
          <p:cNvPr id="35" name="Rectangle 34"/>
          <p:cNvSpPr/>
          <p:nvPr/>
        </p:nvSpPr>
        <p:spPr>
          <a:xfrm>
            <a:off x="3108633" y="6042774"/>
            <a:ext cx="367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endParaRPr lang="ar-IQ" sz="1600" dirty="0"/>
          </a:p>
        </p:txBody>
      </p:sp>
      <p:sp>
        <p:nvSpPr>
          <p:cNvPr id="36" name="Oval 35"/>
          <p:cNvSpPr/>
          <p:nvPr/>
        </p:nvSpPr>
        <p:spPr>
          <a:xfrm>
            <a:off x="3458005" y="6122810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37" name="Oval 36"/>
          <p:cNvSpPr/>
          <p:nvPr/>
        </p:nvSpPr>
        <p:spPr>
          <a:xfrm>
            <a:off x="1348635" y="6127995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38" name="Oval 37"/>
          <p:cNvSpPr/>
          <p:nvPr/>
        </p:nvSpPr>
        <p:spPr>
          <a:xfrm>
            <a:off x="2416401" y="6109969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</p:spTree>
    <p:extLst>
      <p:ext uri="{BB962C8B-B14F-4D97-AF65-F5344CB8AC3E}">
        <p14:creationId xmlns:p14="http://schemas.microsoft.com/office/powerpoint/2010/main" val="35673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animBg="1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1" grpId="0"/>
      <p:bldP spid="22" grpId="0" animBg="1"/>
      <p:bldP spid="23" grpId="0"/>
      <p:bldP spid="24" grpId="0"/>
      <p:bldP spid="27" grpId="0"/>
      <p:bldP spid="28" grpId="0"/>
      <p:bldP spid="29" grpId="0"/>
      <p:bldP spid="33" grpId="0"/>
      <p:bldP spid="34" grpId="0"/>
      <p:bldP spid="35" grpId="0"/>
      <p:bldP spid="36" grpId="0" animBg="1"/>
      <p:bldP spid="37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472" y="144187"/>
            <a:ext cx="1473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Questions</a:t>
            </a:r>
            <a:endParaRPr lang="ar-IQ" sz="24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00472" y="718896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11540" y="1062331"/>
            <a:ext cx="8777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3- The radiation can be divided according to ability or inability to events the ionization process to ----------------</a:t>
            </a:r>
            <a:endParaRPr lang="ar-IQ" b="1" dirty="0"/>
          </a:p>
        </p:txBody>
      </p:sp>
      <p:sp>
        <p:nvSpPr>
          <p:cNvPr id="6" name="Rectangle 5"/>
          <p:cNvSpPr/>
          <p:nvPr/>
        </p:nvSpPr>
        <p:spPr>
          <a:xfrm>
            <a:off x="1006076" y="1772816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A-   Particle or wave</a:t>
            </a:r>
            <a:endParaRPr lang="ar-IQ" sz="1600" dirty="0"/>
          </a:p>
        </p:txBody>
      </p:sp>
      <p:sp>
        <p:nvSpPr>
          <p:cNvPr id="7" name="Rectangle 6"/>
          <p:cNvSpPr/>
          <p:nvPr/>
        </p:nvSpPr>
        <p:spPr>
          <a:xfrm>
            <a:off x="1023504" y="2429917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C-   Ionizing radiation and non-ionizing radiation </a:t>
            </a:r>
            <a:endParaRPr lang="ar-IQ" sz="1600" dirty="0"/>
          </a:p>
        </p:txBody>
      </p:sp>
      <p:sp>
        <p:nvSpPr>
          <p:cNvPr id="8" name="Rectangle 7"/>
          <p:cNvSpPr/>
          <p:nvPr/>
        </p:nvSpPr>
        <p:spPr>
          <a:xfrm>
            <a:off x="1014790" y="2112491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   Dangerous and non-dangerous</a:t>
            </a:r>
            <a:endParaRPr lang="ar-IQ" sz="1600" dirty="0"/>
          </a:p>
        </p:txBody>
      </p:sp>
      <p:sp>
        <p:nvSpPr>
          <p:cNvPr id="12" name="Rectangle 11"/>
          <p:cNvSpPr/>
          <p:nvPr/>
        </p:nvSpPr>
        <p:spPr>
          <a:xfrm>
            <a:off x="1415894" y="2811085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ar-IQ" sz="1600" dirty="0"/>
          </a:p>
        </p:txBody>
      </p:sp>
      <p:sp>
        <p:nvSpPr>
          <p:cNvPr id="13" name="Rectangle 12"/>
          <p:cNvSpPr/>
          <p:nvPr/>
        </p:nvSpPr>
        <p:spPr>
          <a:xfrm>
            <a:off x="2492568" y="2825854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endParaRPr lang="ar-IQ" sz="1600" dirty="0"/>
          </a:p>
        </p:txBody>
      </p:sp>
      <p:sp>
        <p:nvSpPr>
          <p:cNvPr id="14" name="Rectangle 13"/>
          <p:cNvSpPr/>
          <p:nvPr/>
        </p:nvSpPr>
        <p:spPr>
          <a:xfrm>
            <a:off x="3531967" y="2825854"/>
            <a:ext cx="367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endParaRPr lang="ar-IQ" sz="1600" dirty="0"/>
          </a:p>
        </p:txBody>
      </p:sp>
      <p:sp>
        <p:nvSpPr>
          <p:cNvPr id="15" name="Oval 14"/>
          <p:cNvSpPr/>
          <p:nvPr/>
        </p:nvSpPr>
        <p:spPr>
          <a:xfrm>
            <a:off x="3881339" y="2905890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6" name="Oval 15"/>
          <p:cNvSpPr/>
          <p:nvPr/>
        </p:nvSpPr>
        <p:spPr>
          <a:xfrm>
            <a:off x="1771969" y="2911075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7" name="Oval 16"/>
          <p:cNvSpPr/>
          <p:nvPr/>
        </p:nvSpPr>
        <p:spPr>
          <a:xfrm>
            <a:off x="2839735" y="2893049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19" name="Rectangle 18"/>
          <p:cNvSpPr/>
          <p:nvPr/>
        </p:nvSpPr>
        <p:spPr>
          <a:xfrm>
            <a:off x="711540" y="3635153"/>
            <a:ext cx="8777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4- Choose the wrong sentence related to the biological effect of ionizing radiation</a:t>
            </a:r>
          </a:p>
          <a:p>
            <a:endParaRPr lang="ar-IQ" b="1" dirty="0"/>
          </a:p>
        </p:txBody>
      </p:sp>
      <p:sp>
        <p:nvSpPr>
          <p:cNvPr id="21" name="Rectangle 20"/>
          <p:cNvSpPr/>
          <p:nvPr/>
        </p:nvSpPr>
        <p:spPr>
          <a:xfrm>
            <a:off x="903124" y="4038652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A-   Method of exposure to the body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20552" y="4695753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C-   Type of radiation</a:t>
            </a:r>
            <a:endParaRPr lang="ar-IQ" sz="1600" dirty="0"/>
          </a:p>
        </p:txBody>
      </p:sp>
      <p:sp>
        <p:nvSpPr>
          <p:cNvPr id="23" name="Rectangle 22"/>
          <p:cNvSpPr/>
          <p:nvPr/>
        </p:nvSpPr>
        <p:spPr>
          <a:xfrm>
            <a:off x="911838" y="4378327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B-   Type of organ </a:t>
            </a:r>
            <a:endParaRPr lang="ar-IQ" sz="1600" dirty="0"/>
          </a:p>
        </p:txBody>
      </p:sp>
      <p:sp>
        <p:nvSpPr>
          <p:cNvPr id="24" name="Rectangle 23"/>
          <p:cNvSpPr/>
          <p:nvPr/>
        </p:nvSpPr>
        <p:spPr>
          <a:xfrm>
            <a:off x="1312942" y="5883989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endParaRPr lang="ar-IQ" sz="1600" dirty="0"/>
          </a:p>
        </p:txBody>
      </p:sp>
      <p:sp>
        <p:nvSpPr>
          <p:cNvPr id="25" name="Rectangle 24"/>
          <p:cNvSpPr/>
          <p:nvPr/>
        </p:nvSpPr>
        <p:spPr>
          <a:xfrm>
            <a:off x="2389616" y="5898758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endParaRPr lang="ar-IQ" sz="1600" dirty="0"/>
          </a:p>
        </p:txBody>
      </p:sp>
      <p:sp>
        <p:nvSpPr>
          <p:cNvPr id="26" name="Rectangle 25"/>
          <p:cNvSpPr/>
          <p:nvPr/>
        </p:nvSpPr>
        <p:spPr>
          <a:xfrm>
            <a:off x="3429015" y="5898758"/>
            <a:ext cx="3677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endParaRPr lang="ar-IQ" sz="1600" dirty="0"/>
          </a:p>
        </p:txBody>
      </p:sp>
      <p:sp>
        <p:nvSpPr>
          <p:cNvPr id="27" name="Oval 26"/>
          <p:cNvSpPr/>
          <p:nvPr/>
        </p:nvSpPr>
        <p:spPr>
          <a:xfrm>
            <a:off x="3778387" y="5978794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28" name="Oval 27"/>
          <p:cNvSpPr/>
          <p:nvPr/>
        </p:nvSpPr>
        <p:spPr>
          <a:xfrm>
            <a:off x="1669017" y="5983979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29" name="Oval 28"/>
          <p:cNvSpPr/>
          <p:nvPr/>
        </p:nvSpPr>
        <p:spPr>
          <a:xfrm>
            <a:off x="2736783" y="5965953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30" name="Rectangle 29"/>
          <p:cNvSpPr/>
          <p:nvPr/>
        </p:nvSpPr>
        <p:spPr>
          <a:xfrm>
            <a:off x="903124" y="5012542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D-   The body's ability to store radiation</a:t>
            </a:r>
            <a:endParaRPr lang="ar-IQ" sz="1600" dirty="0"/>
          </a:p>
        </p:txBody>
      </p:sp>
      <p:sp>
        <p:nvSpPr>
          <p:cNvPr id="31" name="Rectangle 30"/>
          <p:cNvSpPr/>
          <p:nvPr/>
        </p:nvSpPr>
        <p:spPr>
          <a:xfrm>
            <a:off x="920552" y="5397923"/>
            <a:ext cx="846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E-   The weight of the exposed body</a:t>
            </a:r>
            <a:endParaRPr lang="ar-IQ" sz="1600" dirty="0"/>
          </a:p>
        </p:txBody>
      </p:sp>
      <p:sp>
        <p:nvSpPr>
          <p:cNvPr id="32" name="Rectangle 31"/>
          <p:cNvSpPr/>
          <p:nvPr/>
        </p:nvSpPr>
        <p:spPr>
          <a:xfrm>
            <a:off x="4528221" y="5916047"/>
            <a:ext cx="332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endParaRPr lang="ar-IQ" sz="1600" dirty="0"/>
          </a:p>
        </p:txBody>
      </p:sp>
      <p:sp>
        <p:nvSpPr>
          <p:cNvPr id="33" name="Rectangle 32"/>
          <p:cNvSpPr/>
          <p:nvPr/>
        </p:nvSpPr>
        <p:spPr>
          <a:xfrm>
            <a:off x="5604895" y="5930816"/>
            <a:ext cx="3209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endParaRPr lang="ar-IQ" sz="1600" dirty="0"/>
          </a:p>
        </p:txBody>
      </p:sp>
      <p:sp>
        <p:nvSpPr>
          <p:cNvPr id="34" name="Oval 33"/>
          <p:cNvSpPr/>
          <p:nvPr/>
        </p:nvSpPr>
        <p:spPr>
          <a:xfrm>
            <a:off x="4884296" y="6016037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  <p:sp>
        <p:nvSpPr>
          <p:cNvPr id="35" name="Oval 34"/>
          <p:cNvSpPr/>
          <p:nvPr/>
        </p:nvSpPr>
        <p:spPr>
          <a:xfrm>
            <a:off x="5952062" y="5998011"/>
            <a:ext cx="216024" cy="21602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sz="1600"/>
          </a:p>
        </p:txBody>
      </p:sp>
    </p:spTree>
    <p:extLst>
      <p:ext uri="{BB962C8B-B14F-4D97-AF65-F5344CB8AC3E}">
        <p14:creationId xmlns:p14="http://schemas.microsoft.com/office/powerpoint/2010/main" val="261488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72480" y="1556792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53763" y="882514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LECTURE  ONE  :</a:t>
            </a:r>
            <a:endParaRPr lang="ar-IQ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48744" y="900524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Introduction (Radiation) </a:t>
            </a:r>
            <a:endParaRPr lang="ar-IQ" b="1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53763" y="1988840"/>
            <a:ext cx="2282356" cy="4347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23240" lvl="0" indent="-342900">
              <a:lnSpc>
                <a:spcPct val="115000"/>
              </a:lnSpc>
              <a:spcBef>
                <a:spcPts val="5"/>
              </a:spcBef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Atom</a:t>
            </a:r>
            <a:r>
              <a:rPr lang="en-US" sz="2000" b="1" spc="-25" dirty="0">
                <a:solidFill>
                  <a:srgbClr val="000099"/>
                </a:solidFill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 Structure</a:t>
            </a:r>
            <a:endParaRPr lang="en-US" sz="2000" dirty="0">
              <a:solidFill>
                <a:srgbClr val="000099"/>
              </a:solidFill>
              <a:latin typeface="Andalus" panose="02020603050405020304" pitchFamily="18" charset="-78"/>
              <a:ea typeface="Times New Roman" panose="02020603050405020304" pitchFamily="18" charset="0"/>
              <a:cs typeface="Andalus" panose="02020603050405020304" pitchFamily="18" charset="-78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58909" y="2413272"/>
            <a:ext cx="43572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Radiation and Radioactive Materials </a:t>
            </a:r>
            <a:endParaRPr lang="ar-IQ" sz="2000" b="1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3504" y="2826932"/>
            <a:ext cx="3395481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A Brief History of Radiation</a:t>
            </a:r>
            <a:endParaRPr lang="en-US" sz="2000" b="1" dirty="0">
              <a:solidFill>
                <a:srgbClr val="000099"/>
              </a:solidFill>
              <a:effectLst/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9707" y="3284984"/>
            <a:ext cx="3775393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Radiation Applications or Uses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1938" y="3717032"/>
            <a:ext cx="2448106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Types of Radiation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8909" y="4159474"/>
            <a:ext cx="5182829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Biological Effect of Radiation &amp; its Protection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50323" y="2028395"/>
            <a:ext cx="12875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تركيب او بنية الذرة</a:t>
            </a:r>
          </a:p>
        </p:txBody>
      </p:sp>
      <p:sp>
        <p:nvSpPr>
          <p:cNvPr id="3" name="Rectangle 2"/>
          <p:cNvSpPr/>
          <p:nvPr/>
        </p:nvSpPr>
        <p:spPr>
          <a:xfrm>
            <a:off x="5521338" y="2413272"/>
            <a:ext cx="14959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الاشعاع والمواد المشعة</a:t>
            </a:r>
          </a:p>
        </p:txBody>
      </p:sp>
      <p:sp>
        <p:nvSpPr>
          <p:cNvPr id="4" name="Rectangle 3"/>
          <p:cNvSpPr/>
          <p:nvPr/>
        </p:nvSpPr>
        <p:spPr>
          <a:xfrm>
            <a:off x="4427807" y="2891432"/>
            <a:ext cx="13740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تاريخ موجز للإشعاع</a:t>
            </a:r>
          </a:p>
        </p:txBody>
      </p:sp>
      <p:sp>
        <p:nvSpPr>
          <p:cNvPr id="8" name="Rectangle 7"/>
          <p:cNvSpPr/>
          <p:nvPr/>
        </p:nvSpPr>
        <p:spPr>
          <a:xfrm>
            <a:off x="4759510" y="3308324"/>
            <a:ext cx="19447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تطبيقات أو استخدامات الإشعاع</a:t>
            </a:r>
          </a:p>
        </p:txBody>
      </p:sp>
      <p:sp>
        <p:nvSpPr>
          <p:cNvPr id="9" name="Rectangle 8"/>
          <p:cNvSpPr/>
          <p:nvPr/>
        </p:nvSpPr>
        <p:spPr>
          <a:xfrm>
            <a:off x="3744110" y="3677656"/>
            <a:ext cx="9653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أنواع الإشعاع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41738" y="4185635"/>
            <a:ext cx="2326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التأثير البيولوجي للإشعاع والوقاية منه</a:t>
            </a:r>
          </a:p>
        </p:txBody>
      </p:sp>
    </p:spTree>
    <p:extLst>
      <p:ext uri="{BB962C8B-B14F-4D97-AF65-F5344CB8AC3E}">
        <p14:creationId xmlns:p14="http://schemas.microsoft.com/office/powerpoint/2010/main" val="37011807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>
            <a:extLst>
              <a:ext uri="{FF2B5EF4-FFF2-40B4-BE49-F238E27FC236}">
                <a16:creationId xmlns="" xmlns:a16="http://schemas.microsoft.com/office/drawing/2014/main" id="{638794F9-B388-405A-AB10-B4D92600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  <p:pic>
        <p:nvPicPr>
          <p:cNvPr id="4" name="صورة 3">
            <a:extLst>
              <a:ext uri="{FF2B5EF4-FFF2-40B4-BE49-F238E27FC236}">
                <a16:creationId xmlns="" xmlns:a16="http://schemas.microsoft.com/office/drawing/2014/main" id="{BA15F932-00BC-4D90-90CF-06EEC1EC7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31" y="2132856"/>
            <a:ext cx="3760936" cy="2922854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="" xmlns:a16="http://schemas.microsoft.com/office/drawing/2014/main" id="{1D4D9F73-0083-47D9-8F37-11815ED19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029" y="2331894"/>
            <a:ext cx="3240360" cy="252477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="" xmlns:a16="http://schemas.microsoft.com/office/drawing/2014/main" id="{75D3E06F-9502-4066-84D2-89C21E44FE78}"/>
              </a:ext>
            </a:extLst>
          </p:cNvPr>
          <p:cNvSpPr txBox="1"/>
          <p:nvPr/>
        </p:nvSpPr>
        <p:spPr>
          <a:xfrm>
            <a:off x="698710" y="620688"/>
            <a:ext cx="4952198" cy="434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23240" marR="0" lvl="0" indent="-342900" algn="l" defTabSz="914400" rtl="0" eaLnBrk="1" fontAlgn="auto" latinLnBrk="0" hangingPunct="1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Atom</a:t>
            </a:r>
            <a:r>
              <a:rPr kumimoji="0" lang="en-US" sz="2000" b="1" i="0" u="none" strike="noStrike" kern="1200" cap="none" spc="-25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ndalus" panose="02020603050405020304" pitchFamily="18" charset="-78"/>
                <a:ea typeface="Times New Roman" panose="02020603050405020304" pitchFamily="18" charset="0"/>
                <a:cs typeface="Andalus" panose="02020603050405020304" pitchFamily="18" charset="-78"/>
              </a:rPr>
              <a:t> Structure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ndalus" panose="02020603050405020304" pitchFamily="18" charset="-78"/>
              <a:ea typeface="Times New Roman" panose="02020603050405020304" pitchFamily="18" charset="0"/>
              <a:cs typeface="Andalus" panose="02020603050405020304" pitchFamily="18" charset="-78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="" xmlns:a16="http://schemas.microsoft.com/office/drawing/2014/main" id="{22608281-AF42-4587-9087-139DB03621FA}"/>
              </a:ext>
            </a:extLst>
          </p:cNvPr>
          <p:cNvSpPr/>
          <p:nvPr/>
        </p:nvSpPr>
        <p:spPr>
          <a:xfrm>
            <a:off x="3205757" y="684166"/>
            <a:ext cx="12875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تركيب او بنية الذرة</a:t>
            </a:r>
          </a:p>
        </p:txBody>
      </p:sp>
    </p:spTree>
    <p:extLst>
      <p:ext uri="{BB962C8B-B14F-4D97-AF65-F5344CB8AC3E}">
        <p14:creationId xmlns:p14="http://schemas.microsoft.com/office/powerpoint/2010/main" val="181222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17090" y="728596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7806" y="1160582"/>
                <a:ext cx="8470333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Low">
                  <a:lnSpc>
                    <a:spcPct val="200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An </a:t>
                </a:r>
                <a:r>
                  <a:rPr lang="en-US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atom</a:t>
                </a: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is the smallest unit of matter that forms a chemical element.</a:t>
                </a:r>
              </a:p>
              <a:p>
                <a:pPr marL="285750" indent="-285750" algn="justLow">
                  <a:lnSpc>
                    <a:spcPct val="200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All matter is composed of atoms.</a:t>
                </a:r>
              </a:p>
              <a:p>
                <a:pPr marL="285750" indent="-285750" algn="justLow">
                  <a:lnSpc>
                    <a:spcPct val="200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Every solid, liquid, gas, and plasma is composed of </a:t>
                </a:r>
                <a:r>
                  <a:rPr lang="en-US" b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neutral or ionized atoms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85750" indent="-285750" algn="justLow">
                  <a:lnSpc>
                    <a:spcPct val="200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An atom is composed of a </a:t>
                </a:r>
                <a:r>
                  <a:rPr lang="en-US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positively charged </a:t>
                </a:r>
                <a:r>
                  <a:rPr lang="en-US" b="1" u="sng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nucleus</a:t>
                </a:r>
                <a:r>
                  <a:rPr lang="en-US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(+)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with a cloud of </a:t>
                </a:r>
                <a:r>
                  <a:rPr lang="en-US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negatively charged </a:t>
                </a:r>
                <a:r>
                  <a:rPr lang="en-US" b="1" u="sng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electrons</a:t>
                </a:r>
                <a:r>
                  <a:rPr lang="en-US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i="1" u="sng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surrounding it, bound together by electrostatic force. </a:t>
                </a:r>
              </a:p>
              <a:p>
                <a:pPr marL="285750" indent="-285750" algn="justLow">
                  <a:lnSpc>
                    <a:spcPct val="200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</a:t>
                </a:r>
                <a:r>
                  <a:rPr lang="en-US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nucleus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have a </a:t>
                </a:r>
                <a:r>
                  <a:rPr lang="en-US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protons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 positive (+) charge)  and </a:t>
                </a:r>
                <a:r>
                  <a:rPr lang="en-US" b="1" dirty="0">
                    <a:solidFill>
                      <a:srgbClr val="000099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neutron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(neutral charge). So, the nucleus have positive charge</a:t>
                </a:r>
              </a:p>
              <a:p>
                <a:pPr marL="285750" indent="-285750" algn="justLow">
                  <a:lnSpc>
                    <a:spcPct val="200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electron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 negative (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charge)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travels in circular orbits around the nucleus</a:t>
                </a:r>
              </a:p>
              <a:p>
                <a:pPr marL="285750" indent="-285750" algn="justLow">
                  <a:lnSpc>
                    <a:spcPct val="200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Thus, the total electric charge of the atom is therefore </a:t>
                </a:r>
                <a:r>
                  <a:rPr lang="en-US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zero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 the atom is neutral).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06" y="1160582"/>
                <a:ext cx="8470333" cy="5693866"/>
              </a:xfrm>
              <a:prstGeom prst="rect">
                <a:avLst/>
              </a:prstGeom>
              <a:blipFill>
                <a:blip r:embed="rId2"/>
                <a:stretch>
                  <a:fillRect l="-504" r="-129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Atomic Structure - Biochemistry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243" y="1451838"/>
            <a:ext cx="1753005" cy="13447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370097" y="886193"/>
            <a:ext cx="163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Atom Structure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6801" t="23792" r="44600"/>
          <a:stretch/>
        </p:blipFill>
        <p:spPr>
          <a:xfrm>
            <a:off x="7887976" y="69580"/>
            <a:ext cx="1672618" cy="134896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9896" y="183658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LECTURE  ONE  :</a:t>
            </a:r>
            <a:endParaRPr lang="ar-IQ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55733" y="199230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Introduction (Radiation) </a:t>
            </a:r>
            <a:endParaRPr lang="ar-IQ" b="1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82081" y="1110771"/>
            <a:ext cx="3288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الذرة هي أصغر وحدة في المادة تشكل عنصرًا كيميائيًا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63005" y="1988303"/>
            <a:ext cx="2440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كل مادة تتكون من مجموعة من الذرات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88235" y="2417796"/>
            <a:ext cx="59884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تتكون كل مادة صلبة اوسائلة اوغازية وبلازما من ذرات متعادلة أو مؤينة.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56726" y="4359123"/>
            <a:ext cx="62385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تحتوي النواة على بروتونات (شحنة موجبة (+)) ونيوترون (شحنة متعادلة). لذلك ، النواة لها شحنة موجبة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05471" y="3126050"/>
            <a:ext cx="87897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تتكون الذرة من نواة موجبة الشحنة (+) ، مع سحابة من الإلكترونات سالبة الشحنة (-) تحيط بها ، مرتبطة ببعضها البعض بواسطة القوة الكهروستاتيكية.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88235" y="5437507"/>
            <a:ext cx="59387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ينتقل الإلكترون (الشحنة السالبة (-)) في مدارات دائرية حول النواة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55145" y="6090216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1400" dirty="0"/>
              <a:t>وبالتالي ، فإن إجمالي الشحنة الكهربائية للذرة هو صفر (الذرة محايدة).</a:t>
            </a:r>
          </a:p>
        </p:txBody>
      </p:sp>
    </p:spTree>
    <p:extLst>
      <p:ext uri="{BB962C8B-B14F-4D97-AF65-F5344CB8AC3E}">
        <p14:creationId xmlns:p14="http://schemas.microsoft.com/office/powerpoint/2010/main" val="39495531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0917" y="3565946"/>
            <a:ext cx="8799705" cy="3103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radiation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comes from both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cosmic radiation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product in outer space, and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(ii) radioactive materials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occur naturally in the earth and in our own bodies. </a:t>
            </a:r>
          </a:p>
          <a:p>
            <a:pPr lvl="0"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Together, these are known as background radiation. Everyone is exposed to background radiation daily. In addition, radiation and radioactive materials are produced by many human activities. Radiation is produced by x-ray equipment and by particle accelerators used in research and medicine. Radioactive materials are produced in nuclear reactors and particle accelerators.    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6496" y="792934"/>
            <a:ext cx="8712968" cy="0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62386" y="938244"/>
            <a:ext cx="3642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Radiation and Radioactive Materials </a:t>
            </a:r>
            <a:endParaRPr lang="ar-IQ" b="1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5183" y="1433662"/>
            <a:ext cx="8809225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Radiation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energy that moves through space or matter at a very high speed.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This energy can be in the form of </a:t>
            </a:r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particles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alpha or beta particles) , or </a:t>
            </a:r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(ii) waves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 light, heat, radio-waves, micro-waves, x-rays and gamma rays).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755" y="2708920"/>
            <a:ext cx="8799707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Radioactive materials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(radionuclides or radioisotopes ) </a:t>
            </a:r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atoms that are unstable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Unstable atoms try to transform into a stable form. This process releases radiation.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6728" y="229444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LECTURE  ONE  :</a:t>
            </a:r>
            <a:endParaRPr lang="ar-IQ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1709" y="247454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Introduction (Radiation) </a:t>
            </a:r>
            <a:endParaRPr lang="ar-IQ" b="1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" name="شكل بيضاوي 1">
            <a:extLst>
              <a:ext uri="{FF2B5EF4-FFF2-40B4-BE49-F238E27FC236}">
                <a16:creationId xmlns="" xmlns:a16="http://schemas.microsoft.com/office/drawing/2014/main" id="{2F9CAB74-9270-42D3-9742-CBED7636C399}"/>
              </a:ext>
            </a:extLst>
          </p:cNvPr>
          <p:cNvSpPr/>
          <p:nvPr/>
        </p:nvSpPr>
        <p:spPr>
          <a:xfrm>
            <a:off x="1928664" y="1452885"/>
            <a:ext cx="720080" cy="3883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810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2216" y="877059"/>
            <a:ext cx="3111749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A Brief History of Radiation</a:t>
            </a:r>
            <a:endParaRPr lang="en-US" sz="2000" b="1" dirty="0">
              <a:solidFill>
                <a:srgbClr val="000099"/>
              </a:solidFill>
              <a:effectLst/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17090" y="728596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76358" y="1769549"/>
            <a:ext cx="6204113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5F6368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Radiation were discovered</a:t>
            </a: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for the first time in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1895</a:t>
            </a: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by Wilhelm </a:t>
            </a:r>
            <a:r>
              <a:rPr lang="en-US" b="1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Roentgen</a:t>
            </a: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, which called </a:t>
            </a:r>
            <a:r>
              <a:rPr lang="en-US" b="1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X-rays</a:t>
            </a: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 that could be used to look into the human body. </a:t>
            </a:r>
          </a:p>
        </p:txBody>
      </p:sp>
      <p:sp>
        <p:nvSpPr>
          <p:cNvPr id="9" name="Rectangle 8"/>
          <p:cNvSpPr/>
          <p:nvPr/>
        </p:nvSpPr>
        <p:spPr>
          <a:xfrm>
            <a:off x="456414" y="1778871"/>
            <a:ext cx="477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r-IQ" dirty="0"/>
          </a:p>
        </p:txBody>
      </p:sp>
      <p:sp>
        <p:nvSpPr>
          <p:cNvPr id="10" name="Rectangle 9"/>
          <p:cNvSpPr/>
          <p:nvPr/>
        </p:nvSpPr>
        <p:spPr>
          <a:xfrm>
            <a:off x="298599" y="3326573"/>
            <a:ext cx="477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r-IQ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2585" t="4732" b="10992"/>
          <a:stretch/>
        </p:blipFill>
        <p:spPr>
          <a:xfrm>
            <a:off x="7271555" y="1700391"/>
            <a:ext cx="2161445" cy="12245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Rectangle 11"/>
          <p:cNvSpPr/>
          <p:nvPr/>
        </p:nvSpPr>
        <p:spPr>
          <a:xfrm>
            <a:off x="7511148" y="2504817"/>
            <a:ext cx="18453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Wilhelm Roentgen </a:t>
            </a:r>
            <a:endParaRPr lang="ar-IQ" sz="1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21638" b="9132"/>
          <a:stretch/>
        </p:blipFill>
        <p:spPr>
          <a:xfrm>
            <a:off x="7353086" y="3407643"/>
            <a:ext cx="2161445" cy="1264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>
            <a:off x="813357" y="3315431"/>
            <a:ext cx="6210955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</a:t>
            </a:r>
            <a:r>
              <a:rPr lang="en-US" b="1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Henri</a:t>
            </a: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Becquerel investigated the discovered X-rays in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1896</a:t>
            </a: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it led to studies of how uranium salts are affected by light, where he discovered that </a:t>
            </a:r>
            <a:r>
              <a:rPr lang="en-US" b="1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uranium salts spontaneously emit a penetrating radiation</a:t>
            </a: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that can be registered on a photographic plate.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96310" y="4224404"/>
            <a:ext cx="1489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Henri Becquerel </a:t>
            </a:r>
            <a:endParaRPr lang="ar-IQ" sz="14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4528" y="4869160"/>
            <a:ext cx="6460309" cy="1380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1898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Marie Curie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her husband discovered that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uranium emits radiation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it turned into other elements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polonium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another they called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radium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1188" y="5246580"/>
            <a:ext cx="477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4D515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ar-IQ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2075" y="5394610"/>
            <a:ext cx="2161445" cy="12027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" name="Rectangle 18"/>
          <p:cNvSpPr/>
          <p:nvPr/>
        </p:nvSpPr>
        <p:spPr>
          <a:xfrm>
            <a:off x="7691982" y="6074132"/>
            <a:ext cx="1538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Marie Curie and her husband </a:t>
            </a:r>
            <a:endParaRPr lang="ar-IQ" sz="1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7299" y="263042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LECTURE  ONE  :</a:t>
            </a:r>
            <a:endParaRPr lang="ar-IQ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2280" y="281052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Introduction (Radiation) </a:t>
            </a:r>
            <a:endParaRPr lang="ar-IQ" b="1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3257" y="1447175"/>
            <a:ext cx="8977584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IQ" sz="1400" dirty="0">
                <a:latin typeface="Calibri" panose="020F0502020204030204" pitchFamily="34" charset="0"/>
                <a:ea typeface="Calibri" panose="020F0502020204030204" pitchFamily="34" charset="0"/>
              </a:rPr>
              <a:t>تم اكتشاف الإشعاع لأول مرة في عام 1895 بواسطة وليم روتجن , أطلق عليه اسم الأشعة السينية ، والذي يمكن استخدامه للنظر في جسم الإنسان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4173" y="3009714"/>
            <a:ext cx="57470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اكتشف هنري في عام 1896أن أملاح اليورانيوم تصدر إشعاعًا يمكن تسجيله على لوحة فوتوغرافية</a:t>
            </a:r>
          </a:p>
        </p:txBody>
      </p:sp>
      <p:sp>
        <p:nvSpPr>
          <p:cNvPr id="7" name="Rectangle 6"/>
          <p:cNvSpPr/>
          <p:nvPr/>
        </p:nvSpPr>
        <p:spPr>
          <a:xfrm>
            <a:off x="831074" y="4937327"/>
            <a:ext cx="78089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في عام 1898 ، اكتشفت ماري كوري وزوجها أن اليورانيوم ينبعث منه إشعاع ، وتحول إلى بولونيوم وأخرى أطلقوا عليها الراديوم</a:t>
            </a:r>
          </a:p>
        </p:txBody>
      </p:sp>
    </p:spTree>
    <p:extLst>
      <p:ext uri="{BB962C8B-B14F-4D97-AF65-F5344CB8AC3E}">
        <p14:creationId xmlns:p14="http://schemas.microsoft.com/office/powerpoint/2010/main" val="250663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3235" y="1576702"/>
            <a:ext cx="8551728" cy="5304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Radiation  is </a:t>
            </a:r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applications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in various fields such as;</a:t>
            </a:r>
          </a:p>
          <a:p>
            <a:pPr algn="justLow">
              <a:spcAft>
                <a:spcPts val="800"/>
              </a:spcAft>
            </a:pPr>
            <a:endParaRPr lang="en-US" sz="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Medical imaging  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Treat diseases such as cancer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Airport security 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Biological research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Industry (produces heat that is used to generate electricity in nuclear power reactors)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Farming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Geology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 of consumer product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Gas detectors (sensors)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Kill harmful bacteria 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Extend the life of fresh produce.</a:t>
            </a:r>
          </a:p>
          <a:p>
            <a:pPr marL="285750" indent="-285750" algn="justLow"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72480" y="837563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72480" y="996306"/>
            <a:ext cx="312136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Radiation Applications or Uses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7299" y="263042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LECTURE  ONE  :</a:t>
            </a:r>
            <a:endParaRPr lang="ar-IQ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2280" y="281052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Introduction (Radiation) </a:t>
            </a:r>
            <a:endParaRPr lang="ar-IQ" b="1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7826" y="4797152"/>
            <a:ext cx="1627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عدد المنتجات الاستهلاكية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56856" y="5229200"/>
            <a:ext cx="11897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متحسسات الغازية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0891" y="5544011"/>
            <a:ext cx="1321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قتل البكتيريا الضارة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24995" y="5983093"/>
            <a:ext cx="1838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إطالة عمر المنتجات الطازجة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00672" y="4427820"/>
            <a:ext cx="986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علم الجولوجي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01406" y="4096968"/>
            <a:ext cx="6335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الزراعة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56183" y="3305108"/>
            <a:ext cx="11256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البحث البيولوجي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893639" y="3713394"/>
            <a:ext cx="6575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الصناعة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90825" y="2957483"/>
            <a:ext cx="8146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أمن المطار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67826" y="2584571"/>
            <a:ext cx="18662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علاج الأمراض مثل السرطان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64198" y="2172545"/>
            <a:ext cx="10390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التصوير الطبي</a:t>
            </a:r>
          </a:p>
        </p:txBody>
      </p:sp>
    </p:spTree>
    <p:extLst>
      <p:ext uri="{BB962C8B-B14F-4D97-AF65-F5344CB8AC3E}">
        <p14:creationId xmlns:p14="http://schemas.microsoft.com/office/powerpoint/2010/main" val="31761169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3252" y="836712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90397" y="1430306"/>
            <a:ext cx="881966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According to ability or inability to events 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ionization process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radiation can be divided into ionizing radiation and nonionizing radiation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3155" y="4412435"/>
            <a:ext cx="8574427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Ionizing radiation :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the radiation that is  carry enough energy to produce ions.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Alpha particles, beta particles, x-rays and gamma rays are forms of ionizing radiation.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3878" y="2956917"/>
            <a:ext cx="9095134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Non-ionizing radiation :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the radiation that is cannot carry enough energy to produce ions.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b="15431"/>
          <a:stretch/>
        </p:blipFill>
        <p:spPr>
          <a:xfrm>
            <a:off x="5133028" y="5342795"/>
            <a:ext cx="3917075" cy="11952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467" y="5149443"/>
            <a:ext cx="3228975" cy="136005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224808" y="6352481"/>
            <a:ext cx="423514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28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856313" y="6280473"/>
            <a:ext cx="367408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28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0031" y="6497625"/>
            <a:ext cx="2872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lang="ar-IQ" dirty="0"/>
          </a:p>
        </p:txBody>
      </p:sp>
      <p:sp>
        <p:nvSpPr>
          <p:cNvPr id="20" name="Rectangle 19"/>
          <p:cNvSpPr/>
          <p:nvPr/>
        </p:nvSpPr>
        <p:spPr>
          <a:xfrm>
            <a:off x="5554974" y="6509497"/>
            <a:ext cx="28725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lang="ar-IQ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>
            <a:off x="1857289" y="6628430"/>
            <a:ext cx="1231553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258855" y="991122"/>
            <a:ext cx="2101857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Types of Radiation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4176" y="2164913"/>
            <a:ext cx="921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Ionization process </a:t>
            </a:r>
            <a:r>
              <a:rPr 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gaining or losing process an electron from an atom or a molecule, which will turn into a negative or positive charge.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069132" y="6581107"/>
            <a:ext cx="1231553" cy="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>
            <a:off x="634176" y="3331917"/>
            <a:ext cx="8795609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Non-ionizing radiation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includes visible , infrared , ultraviolet light ; microwaves ; radio waves ; and radiofrequency energy from cell phones. Most types of non-ionizing radiation have not been found to cause cancer.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0472" y="305354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LECTURE  ONE  :</a:t>
            </a:r>
            <a:endParaRPr lang="ar-IQ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95453" y="323364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Introduction (Radiation) </a:t>
            </a:r>
            <a:endParaRPr lang="ar-IQ" b="1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18740" y="1177322"/>
            <a:ext cx="2249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تقسم الاشعة حسب قدرتها على التاين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94126" y="2026879"/>
            <a:ext cx="886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عملية التناين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151445" y="2798718"/>
            <a:ext cx="36519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إنه الإشعاع الذي لا يمكن أن يحمل طاقة كافية لإنتاج الأيونات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52283" y="4179372"/>
            <a:ext cx="299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إنه الإشعاع الذي يحمل طاقة كافية لإنتاج الأيونات</a:t>
            </a:r>
          </a:p>
        </p:txBody>
      </p:sp>
    </p:spTree>
    <p:extLst>
      <p:ext uri="{BB962C8B-B14F-4D97-AF65-F5344CB8AC3E}">
        <p14:creationId xmlns:p14="http://schemas.microsoft.com/office/powerpoint/2010/main" val="20456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  <p:sp>
        <p:nvSpPr>
          <p:cNvPr id="4" name="Rectangle 3"/>
          <p:cNvSpPr/>
          <p:nvPr/>
        </p:nvSpPr>
        <p:spPr>
          <a:xfrm>
            <a:off x="623536" y="4638337"/>
            <a:ext cx="8624097" cy="87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50000"/>
              </a:lnSpc>
              <a:spcAft>
                <a:spcPts val="800"/>
              </a:spcAft>
            </a:pPr>
            <a:r>
              <a:rPr lang="en-US" b="1" u="sng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Radiation protection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 science and practice of protecting people and the environment from the harmful effects of ionizing radiation.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1725" y="944750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7992" y="1830024"/>
            <a:ext cx="8335512" cy="2286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biological effect of ionizing radiation </a:t>
            </a: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depends on several factors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including :</a:t>
            </a:r>
          </a:p>
          <a:p>
            <a:pPr lvl="0" algn="justLow"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      Type of radiation</a:t>
            </a:r>
          </a:p>
          <a:p>
            <a:pPr lvl="0" algn="justLow"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(ii)      Method of exposure to the body ( external or internal )</a:t>
            </a:r>
          </a:p>
          <a:p>
            <a:pPr lvl="0" algn="justLow"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(iii)      Person's age </a:t>
            </a:r>
          </a:p>
          <a:p>
            <a:pPr lvl="0" algn="justLow"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(vi)      Type of organ </a:t>
            </a:r>
          </a:p>
          <a:p>
            <a:pPr lvl="0" algn="justLow"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(v)       The body's ability to store radiation.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725" y="1261469"/>
            <a:ext cx="411522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Biological Effect of Radiation &amp; Protection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73977" y="395559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LECTURE  ONE  :</a:t>
            </a:r>
            <a:endParaRPr lang="ar-IQ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8958" y="413569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Introduction (Radiation) </a:t>
            </a:r>
            <a:endParaRPr lang="ar-IQ" b="1" dirty="0">
              <a:solidFill>
                <a:srgbClr val="000099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42754" y="1603218"/>
            <a:ext cx="3328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يعتمد التأثير البيولوجي للإشعاع المؤين على عدة عوامل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91110" y="2260362"/>
            <a:ext cx="891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نوع الإشعاع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67797" y="2606878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طريقة التعرض للجسم (خارجي أو داخلي)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59100" y="3003853"/>
            <a:ext cx="9476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عمر الشخص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64768" y="3391146"/>
            <a:ext cx="8258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نوع العضو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06831" y="3747344"/>
            <a:ext cx="1996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قدرة الجسم على تخزين الإشعاع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26709" y="4419953"/>
            <a:ext cx="1242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الوقاية من الإشعاع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59958" y="4476487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1400" dirty="0"/>
              <a:t>هي علم وممارسة لحماية الناس والبيئة من الآثار الضارة للإشعاع المؤين</a:t>
            </a:r>
          </a:p>
        </p:txBody>
      </p:sp>
    </p:spTree>
    <p:extLst>
      <p:ext uri="{BB962C8B-B14F-4D97-AF65-F5344CB8AC3E}">
        <p14:creationId xmlns:p14="http://schemas.microsoft.com/office/powerpoint/2010/main" val="19316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142557</TotalTime>
  <Words>1289</Words>
  <Application>Microsoft Office PowerPoint</Application>
  <PresentationFormat>A4 Paper (210x297 mm)</PresentationFormat>
  <Paragraphs>175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Maher</cp:lastModifiedBy>
  <cp:revision>3651</cp:revision>
  <cp:lastPrinted>2021-05-04T18:57:13Z</cp:lastPrinted>
  <dcterms:created xsi:type="dcterms:W3CDTF">2008-10-01T01:31:33Z</dcterms:created>
  <dcterms:modified xsi:type="dcterms:W3CDTF">2023-12-12T08:22:02Z</dcterms:modified>
</cp:coreProperties>
</file>