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94660"/>
  </p:normalViewPr>
  <p:slideViewPr>
    <p:cSldViewPr>
      <p:cViewPr>
        <p:scale>
          <a:sx n="80" d="100"/>
          <a:sy n="80" d="100"/>
        </p:scale>
        <p:origin x="-87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277261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66396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735021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650820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040809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22/04/1445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61266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22/04/1445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529471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22/04/1445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433748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22/04/1445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49713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22/04/1445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404025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22/04/1445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305390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8ABB09-4A1D-463E-8065-109CC2B7EFAA}" type="datetimeFigureOut">
              <a:rPr lang="ar-SA" smtClean="0"/>
              <a:t>22/04/1445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41132353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eachmeanatomy.info/head/cranial-nerves/trochlear-nerve/" TargetMode="External"/><Relationship Id="rId2" Type="http://schemas.openxmlformats.org/officeDocument/2006/relationships/hyperlink" Target="https://teachmeanatomy.info/head/cranial-nerves/optic-cnii/"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teachmeanatomy.info/head/cranial-nerves/oculomotor/"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en.wikipedia.org/wiki/Meningioma" TargetMode="External"/><Relationship Id="rId3" Type="http://schemas.openxmlformats.org/officeDocument/2006/relationships/hyperlink" Target="https://en.wikipedia.org/wiki/Inflammation" TargetMode="External"/><Relationship Id="rId7" Type="http://schemas.openxmlformats.org/officeDocument/2006/relationships/hyperlink" Target="https://en.wikipedia.org/wiki/Glioma" TargetMode="External"/><Relationship Id="rId2" Type="http://schemas.openxmlformats.org/officeDocument/2006/relationships/hyperlink" Target="https://en.wikipedia.org/wiki/Lacrimal_gland" TargetMode="External"/><Relationship Id="rId1" Type="http://schemas.openxmlformats.org/officeDocument/2006/relationships/slideLayout" Target="../slideLayouts/slideLayout2.xml"/><Relationship Id="rId6" Type="http://schemas.openxmlformats.org/officeDocument/2006/relationships/hyperlink" Target="https://en.wikipedia.org/wiki/Lymphoma" TargetMode="External"/><Relationship Id="rId5" Type="http://schemas.openxmlformats.org/officeDocument/2006/relationships/hyperlink" Target="https://en.wikipedia.org/wiki/Neoplasm" TargetMode="External"/><Relationship Id="rId4" Type="http://schemas.openxmlformats.org/officeDocument/2006/relationships/hyperlink" Target="https://en.wikipedia.org/wiki/Sarcoidosis" TargetMode="External"/><Relationship Id="rId9" Type="http://schemas.openxmlformats.org/officeDocument/2006/relationships/hyperlink" Target="https://en.wikipedia.org/wiki/Optic_nerv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Optic_nerve" TargetMode="External"/><Relationship Id="rId13" Type="http://schemas.openxmlformats.org/officeDocument/2006/relationships/hyperlink" Target="https://en.wikipedia.org/wiki/Lacrimal_sac" TargetMode="External"/><Relationship Id="rId3" Type="http://schemas.openxmlformats.org/officeDocument/2006/relationships/hyperlink" Target="https://en.wikipedia.org/wiki/Human_skull" TargetMode="External"/><Relationship Id="rId7" Type="http://schemas.openxmlformats.org/officeDocument/2006/relationships/hyperlink" Target="https://en.wikipedia.org/wiki/Cranial_nerve" TargetMode="External"/><Relationship Id="rId12" Type="http://schemas.openxmlformats.org/officeDocument/2006/relationships/hyperlink" Target="https://en.wikipedia.org/wiki/Lacrimal_gland" TargetMode="External"/><Relationship Id="rId17" Type="http://schemas.openxmlformats.org/officeDocument/2006/relationships/image" Target="../media/image1.png"/><Relationship Id="rId2" Type="http://schemas.openxmlformats.org/officeDocument/2006/relationships/hyperlink" Target="https://en.wikipedia.org/wiki/Body_cavity" TargetMode="External"/><Relationship Id="rId16" Type="http://schemas.openxmlformats.org/officeDocument/2006/relationships/hyperlink" Target="https://en.wikipedia.org/wiki/Eyelid" TargetMode="External"/><Relationship Id="rId1" Type="http://schemas.openxmlformats.org/officeDocument/2006/relationships/slideLayout" Target="../slideLayouts/slideLayout2.xml"/><Relationship Id="rId6" Type="http://schemas.openxmlformats.org/officeDocument/2006/relationships/hyperlink" Target="https://en.wikipedia.org/wiki/Extraocular_muscles" TargetMode="External"/><Relationship Id="rId11" Type="http://schemas.openxmlformats.org/officeDocument/2006/relationships/hyperlink" Target="https://en.wikipedia.org/wiki/Abducens_nerve" TargetMode="External"/><Relationship Id="rId5" Type="http://schemas.openxmlformats.org/officeDocument/2006/relationships/hyperlink" Target="https://en.wikipedia.org/wiki/Accessory_visual_structures" TargetMode="External"/><Relationship Id="rId15" Type="http://schemas.openxmlformats.org/officeDocument/2006/relationships/hyperlink" Target="https://en.wikipedia.org/wiki/Lateral_palpebral_raphe" TargetMode="External"/><Relationship Id="rId10" Type="http://schemas.openxmlformats.org/officeDocument/2006/relationships/hyperlink" Target="https://en.wikipedia.org/wiki/Trochlear_nerve" TargetMode="External"/><Relationship Id="rId4" Type="http://schemas.openxmlformats.org/officeDocument/2006/relationships/hyperlink" Target="https://en.wikipedia.org/wiki/Human_eye" TargetMode="External"/><Relationship Id="rId9" Type="http://schemas.openxmlformats.org/officeDocument/2006/relationships/hyperlink" Target="https://en.wikipedia.org/wiki/Oculomotor_nerve" TargetMode="External"/><Relationship Id="rId14" Type="http://schemas.openxmlformats.org/officeDocument/2006/relationships/hyperlink" Target="https://en.wikipedia.org/wiki/Nasolacrimal_duc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eachmeanatomy.info/head/areas/cranial-fossa/anterior/" TargetMode="External"/><Relationship Id="rId2" Type="http://schemas.openxmlformats.org/officeDocument/2006/relationships/hyperlink" Target="https://teachmeanatomy.info/head/osteology/sphenoid-bone/"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eachmeanatomy.info/head/osteology/sphenoid-bone/" TargetMode="External"/><Relationship Id="rId2" Type="http://schemas.openxmlformats.org/officeDocument/2006/relationships/hyperlink" Target="https://teachmeanatomy.info/head/osteology/ethmoid-bone/"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teachmeanatomy.info/head/osteology/sphenoid-bon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eachmeanatomy.info/head/cranial-nerves/optic-cnii/" TargetMode="External"/><Relationship Id="rId7" Type="http://schemas.openxmlformats.org/officeDocument/2006/relationships/hyperlink" Target="https://teachmeanatomy.info/head/cranial-nerves/abducens-nerve/" TargetMode="External"/><Relationship Id="rId2" Type="http://schemas.openxmlformats.org/officeDocument/2006/relationships/hyperlink" Target="https://teachmeanatomy.info/head/organs/eye/extraocular-muscles/" TargetMode="External"/><Relationship Id="rId1" Type="http://schemas.openxmlformats.org/officeDocument/2006/relationships/slideLayout" Target="../slideLayouts/slideLayout2.xml"/><Relationship Id="rId6" Type="http://schemas.openxmlformats.org/officeDocument/2006/relationships/hyperlink" Target="https://teachmeanatomy.info/head/cranial-nerves/trigeminal-nerve/" TargetMode="External"/><Relationship Id="rId5" Type="http://schemas.openxmlformats.org/officeDocument/2006/relationships/hyperlink" Target="https://teachmeanatomy.info/head/cranial-nerves/trochlear-nerve/" TargetMode="External"/><Relationship Id="rId4" Type="http://schemas.openxmlformats.org/officeDocument/2006/relationships/hyperlink" Target="https://teachmeanatomy.info/head/cranial-nerves/oculomotor/"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The Orbit</a:t>
            </a:r>
            <a:endParaRPr lang="en-US" dirty="0"/>
          </a:p>
        </p:txBody>
      </p:sp>
      <p:sp>
        <p:nvSpPr>
          <p:cNvPr id="3" name="عنوان فرعي 2"/>
          <p:cNvSpPr>
            <a:spLocks noGrp="1"/>
          </p:cNvSpPr>
          <p:nvPr>
            <p:ph type="subTitle" idx="1"/>
          </p:nvPr>
        </p:nvSpPr>
        <p:spPr/>
        <p:txBody>
          <a:bodyPr/>
          <a:lstStyle/>
          <a:p>
            <a:r>
              <a:rPr lang="en-US" dirty="0" err="1" smtClean="0"/>
              <a:t>Dr</a:t>
            </a:r>
            <a:r>
              <a:rPr lang="en-US" dirty="0" smtClean="0"/>
              <a:t> </a:t>
            </a:r>
            <a:r>
              <a:rPr lang="en-US" dirty="0" err="1" smtClean="0"/>
              <a:t>Zaid</a:t>
            </a:r>
            <a:r>
              <a:rPr lang="en-US" dirty="0" smtClean="0"/>
              <a:t> Al-</a:t>
            </a:r>
            <a:r>
              <a:rPr lang="en-US" dirty="0" err="1" smtClean="0"/>
              <a:t>Nasrawi</a:t>
            </a:r>
            <a:endParaRPr lang="en-US" dirty="0"/>
          </a:p>
        </p:txBody>
      </p:sp>
    </p:spTree>
    <p:extLst>
      <p:ext uri="{BB962C8B-B14F-4D97-AF65-F5344CB8AC3E}">
        <p14:creationId xmlns:p14="http://schemas.microsoft.com/office/powerpoint/2010/main" val="4012729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Orbital foramens</a:t>
            </a:r>
            <a:endParaRPr lang="en-US" dirty="0"/>
          </a:p>
        </p:txBody>
      </p:sp>
      <p:sp>
        <p:nvSpPr>
          <p:cNvPr id="3" name="عنصر نائب للمحتوى 2"/>
          <p:cNvSpPr>
            <a:spLocks noGrp="1"/>
          </p:cNvSpPr>
          <p:nvPr>
            <p:ph idx="1"/>
          </p:nvPr>
        </p:nvSpPr>
        <p:spPr>
          <a:xfrm>
            <a:off x="457200" y="1600200"/>
            <a:ext cx="4546848" cy="4525963"/>
          </a:xfrm>
        </p:spPr>
        <p:txBody>
          <a:bodyPr>
            <a:normAutofit fontScale="47500" lnSpcReduction="20000"/>
          </a:bodyPr>
          <a:lstStyle/>
          <a:p>
            <a:pPr algn="just" rtl="0">
              <a:lnSpc>
                <a:spcPct val="150000"/>
              </a:lnSpc>
              <a:spcAft>
                <a:spcPts val="1000"/>
              </a:spcAft>
            </a:pPr>
            <a:r>
              <a:rPr lang="en-US" dirty="0">
                <a:latin typeface="Arial"/>
                <a:ea typeface="Calibri"/>
                <a:cs typeface="Arial"/>
              </a:rPr>
              <a:t>There are three pathways in orbit</a:t>
            </a:r>
            <a:endParaRPr lang="en-US" sz="2800" dirty="0">
              <a:ea typeface="Calibri"/>
              <a:cs typeface="Arial"/>
            </a:endParaRPr>
          </a:p>
          <a:p>
            <a:pPr lvl="0" algn="just" rtl="0">
              <a:lnSpc>
                <a:spcPct val="150000"/>
              </a:lnSpc>
              <a:spcAft>
                <a:spcPts val="1000"/>
              </a:spcAft>
              <a:buSzPts val="1000"/>
              <a:buFont typeface="Symbol"/>
              <a:buChar char=""/>
              <a:tabLst>
                <a:tab pos="457200" algn="l"/>
              </a:tabLst>
            </a:pPr>
            <a:r>
              <a:rPr lang="en-US" dirty="0">
                <a:latin typeface="Arial"/>
                <a:ea typeface="Calibri"/>
                <a:cs typeface="Arial"/>
              </a:rPr>
              <a:t>Optic canal – transmits the </a:t>
            </a:r>
            <a:r>
              <a:rPr lang="en-US" dirty="0">
                <a:solidFill>
                  <a:srgbClr val="0000FF"/>
                </a:solidFill>
                <a:latin typeface="Arial"/>
                <a:ea typeface="Calibri"/>
                <a:cs typeface="Arial"/>
                <a:hlinkClick r:id="rId2"/>
              </a:rPr>
              <a:t>optic nerve</a:t>
            </a:r>
            <a:r>
              <a:rPr lang="en-US" dirty="0">
                <a:latin typeface="Arial"/>
                <a:ea typeface="Calibri"/>
                <a:cs typeface="Arial"/>
              </a:rPr>
              <a:t> and ophthalmic artery.</a:t>
            </a:r>
            <a:endParaRPr lang="en-US" sz="2800" dirty="0">
              <a:ea typeface="Calibri"/>
              <a:cs typeface="Arial"/>
            </a:endParaRPr>
          </a:p>
          <a:p>
            <a:pPr lvl="0" algn="just" rtl="0">
              <a:lnSpc>
                <a:spcPct val="150000"/>
              </a:lnSpc>
              <a:spcAft>
                <a:spcPts val="1000"/>
              </a:spcAft>
              <a:buSzPts val="1000"/>
              <a:buFont typeface="Symbol"/>
              <a:buChar char=""/>
              <a:tabLst>
                <a:tab pos="457200" algn="l"/>
              </a:tabLst>
            </a:pPr>
            <a:r>
              <a:rPr lang="en-US" dirty="0">
                <a:latin typeface="Arial"/>
                <a:ea typeface="Calibri"/>
                <a:cs typeface="Arial"/>
              </a:rPr>
              <a:t>Superior orbital fissure – transmits the lacrimal, frontal N, </a:t>
            </a:r>
            <a:r>
              <a:rPr lang="en-US" dirty="0">
                <a:solidFill>
                  <a:srgbClr val="0000FF"/>
                </a:solidFill>
                <a:latin typeface="Arial"/>
                <a:ea typeface="Calibri"/>
                <a:cs typeface="Arial"/>
                <a:hlinkClick r:id="rId3"/>
              </a:rPr>
              <a:t>trochlear</a:t>
            </a:r>
            <a:r>
              <a:rPr lang="en-US" dirty="0">
                <a:latin typeface="Arial"/>
                <a:ea typeface="Calibri"/>
                <a:cs typeface="Arial"/>
              </a:rPr>
              <a:t> (CN IV), </a:t>
            </a:r>
            <a:r>
              <a:rPr lang="en-US" dirty="0" err="1">
                <a:solidFill>
                  <a:srgbClr val="0000FF"/>
                </a:solidFill>
                <a:latin typeface="Arial"/>
                <a:ea typeface="Calibri"/>
                <a:cs typeface="Arial"/>
                <a:hlinkClick r:id="rId4"/>
              </a:rPr>
              <a:t>oculomotor</a:t>
            </a:r>
            <a:r>
              <a:rPr lang="en-US" dirty="0">
                <a:latin typeface="Arial"/>
                <a:ea typeface="Calibri"/>
                <a:cs typeface="Arial"/>
              </a:rPr>
              <a:t> N (CN III),  </a:t>
            </a:r>
            <a:r>
              <a:rPr lang="en-US" dirty="0" err="1">
                <a:latin typeface="Arial"/>
                <a:ea typeface="Calibri"/>
                <a:cs typeface="Arial"/>
              </a:rPr>
              <a:t>abducens</a:t>
            </a:r>
            <a:r>
              <a:rPr lang="en-US" dirty="0">
                <a:latin typeface="Arial"/>
                <a:ea typeface="Calibri"/>
                <a:cs typeface="Arial"/>
              </a:rPr>
              <a:t> N (CN VI) nerves. </a:t>
            </a:r>
            <a:endParaRPr lang="en-US" sz="2800" dirty="0">
              <a:ea typeface="Calibri"/>
              <a:cs typeface="Arial"/>
            </a:endParaRPr>
          </a:p>
          <a:p>
            <a:pPr lvl="0" algn="just" rtl="0">
              <a:lnSpc>
                <a:spcPct val="150000"/>
              </a:lnSpc>
              <a:spcAft>
                <a:spcPts val="1000"/>
              </a:spcAft>
              <a:buSzPts val="1000"/>
              <a:buFont typeface="Symbol"/>
              <a:buChar char=""/>
              <a:tabLst>
                <a:tab pos="457200" algn="l"/>
              </a:tabLst>
            </a:pPr>
            <a:r>
              <a:rPr lang="en-US" dirty="0">
                <a:latin typeface="Arial"/>
                <a:ea typeface="Calibri"/>
                <a:cs typeface="Arial"/>
              </a:rPr>
              <a:t>Inferior orbital fissure – transmits the </a:t>
            </a:r>
            <a:r>
              <a:rPr lang="en-US" dirty="0" err="1">
                <a:latin typeface="Arial"/>
                <a:ea typeface="Calibri"/>
                <a:cs typeface="Arial"/>
              </a:rPr>
              <a:t>zygomatic</a:t>
            </a:r>
            <a:r>
              <a:rPr lang="en-US" dirty="0">
                <a:latin typeface="Arial"/>
                <a:ea typeface="Calibri"/>
                <a:cs typeface="Arial"/>
              </a:rPr>
              <a:t> branch of the maxillary nerve, the inferior ophthalmic vein, and sympathetic nerves.</a:t>
            </a:r>
            <a:endParaRPr lang="en-US" sz="2800" dirty="0">
              <a:ea typeface="Calibri"/>
              <a:cs typeface="Arial"/>
            </a:endParaRPr>
          </a:p>
          <a:p>
            <a:endParaRPr lang="en-US" dirty="0"/>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1655575"/>
            <a:ext cx="3262313"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0162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76672"/>
            <a:ext cx="8229600" cy="634082"/>
          </a:xfrm>
        </p:spPr>
        <p:txBody>
          <a:bodyPr>
            <a:normAutofit fontScale="90000"/>
          </a:bodyPr>
          <a:lstStyle/>
          <a:p>
            <a:r>
              <a:rPr lang="en-US" dirty="0"/>
              <a:t>Clinical significance</a:t>
            </a:r>
            <a:br>
              <a:rPr lang="en-US" dirty="0"/>
            </a:br>
            <a:endParaRPr lang="en-US" dirty="0"/>
          </a:p>
        </p:txBody>
      </p:sp>
      <p:sp>
        <p:nvSpPr>
          <p:cNvPr id="3" name="عنصر نائب للمحتوى 2"/>
          <p:cNvSpPr>
            <a:spLocks noGrp="1"/>
          </p:cNvSpPr>
          <p:nvPr>
            <p:ph idx="1"/>
          </p:nvPr>
        </p:nvSpPr>
        <p:spPr>
          <a:xfrm>
            <a:off x="467544" y="908720"/>
            <a:ext cx="4320480" cy="4525963"/>
          </a:xfrm>
        </p:spPr>
        <p:txBody>
          <a:bodyPr>
            <a:normAutofit/>
          </a:bodyPr>
          <a:lstStyle/>
          <a:p>
            <a:pPr marL="0" indent="0" algn="just" rtl="0">
              <a:lnSpc>
                <a:spcPct val="150000"/>
              </a:lnSpc>
              <a:spcAft>
                <a:spcPts val="1000"/>
              </a:spcAft>
              <a:buNone/>
            </a:pPr>
            <a:r>
              <a:rPr lang="en-US" sz="2000" dirty="0">
                <a:latin typeface="Arial"/>
                <a:ea typeface="Calibri"/>
                <a:cs typeface="Arial"/>
              </a:rPr>
              <a:t>Exophthalmos (also called ,  </a:t>
            </a:r>
            <a:r>
              <a:rPr lang="en-US" sz="2000" dirty="0" err="1">
                <a:latin typeface="Arial"/>
                <a:ea typeface="Calibri"/>
                <a:cs typeface="Arial"/>
              </a:rPr>
              <a:t>proptosis</a:t>
            </a:r>
            <a:r>
              <a:rPr lang="en-US" sz="2000" dirty="0">
                <a:latin typeface="Arial"/>
                <a:ea typeface="Calibri"/>
                <a:cs typeface="Arial"/>
              </a:rPr>
              <a:t>,) is a bulging of the eye anteriorly out of the orbit. Exophthalmos can be either bilateral (as is often seen in Graves' disease) or unilateral (as is often seen in an orbital tumor).</a:t>
            </a:r>
            <a:endParaRPr lang="en-US" sz="2000" dirty="0">
              <a:ea typeface="Calibri"/>
              <a:cs typeface="Arial"/>
            </a:endParaRP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124744"/>
            <a:ext cx="323850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1658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412776"/>
            <a:ext cx="8363272" cy="3845024"/>
          </a:xfrm>
        </p:spPr>
        <p:txBody>
          <a:bodyPr>
            <a:normAutofit fontScale="92500"/>
          </a:bodyPr>
          <a:lstStyle/>
          <a:p>
            <a:pPr algn="just" rtl="0">
              <a:lnSpc>
                <a:spcPct val="150000"/>
              </a:lnSpc>
              <a:spcAft>
                <a:spcPts val="1000"/>
              </a:spcAft>
            </a:pPr>
            <a:r>
              <a:rPr lang="en-US" sz="2200" dirty="0">
                <a:latin typeface="Arial"/>
                <a:ea typeface="Calibri"/>
                <a:cs typeface="Arial"/>
              </a:rPr>
              <a:t>Enlargement of the </a:t>
            </a:r>
            <a:r>
              <a:rPr lang="en-US" sz="2200" dirty="0">
                <a:solidFill>
                  <a:srgbClr val="0000FF"/>
                </a:solidFill>
                <a:latin typeface="Arial"/>
                <a:ea typeface="Calibri"/>
                <a:cs typeface="Arial"/>
                <a:hlinkClick r:id="rId2" tooltip="Lacrimal gland"/>
              </a:rPr>
              <a:t>lacrimal gland</a:t>
            </a:r>
            <a:r>
              <a:rPr lang="en-US" sz="2200" dirty="0">
                <a:latin typeface="Arial"/>
                <a:ea typeface="Calibri"/>
                <a:cs typeface="Arial"/>
              </a:rPr>
              <a:t>, located </a:t>
            </a:r>
            <a:r>
              <a:rPr lang="en-US" sz="2200" dirty="0" err="1">
                <a:latin typeface="Arial"/>
                <a:ea typeface="Calibri"/>
                <a:cs typeface="Arial"/>
              </a:rPr>
              <a:t>superotemporally</a:t>
            </a:r>
            <a:r>
              <a:rPr lang="en-US" sz="2200" dirty="0">
                <a:latin typeface="Arial"/>
                <a:ea typeface="Calibri"/>
                <a:cs typeface="Arial"/>
              </a:rPr>
              <a:t> within the orbit, produces protrusion of the eye inferiorly and medially Lacrimal gland may be enlarged…from </a:t>
            </a:r>
            <a:r>
              <a:rPr lang="en-US" sz="2200" dirty="0">
                <a:solidFill>
                  <a:srgbClr val="0000FF"/>
                </a:solidFill>
                <a:latin typeface="Arial"/>
                <a:ea typeface="Calibri"/>
                <a:cs typeface="Arial"/>
                <a:hlinkClick r:id="rId3" tooltip="Inflammation"/>
              </a:rPr>
              <a:t>inflammation</a:t>
            </a:r>
            <a:r>
              <a:rPr lang="en-US" sz="2200" dirty="0">
                <a:latin typeface="Arial"/>
                <a:ea typeface="Calibri"/>
                <a:cs typeface="Arial"/>
              </a:rPr>
              <a:t>  </a:t>
            </a:r>
            <a:r>
              <a:rPr lang="en-US" sz="2200" dirty="0" smtClean="0">
                <a:latin typeface="Arial"/>
                <a:ea typeface="Calibri"/>
                <a:cs typeface="Arial"/>
              </a:rPr>
              <a:t>(</a:t>
            </a:r>
            <a:r>
              <a:rPr lang="en-US" sz="2200" dirty="0">
                <a:latin typeface="Arial"/>
                <a:ea typeface="Calibri"/>
                <a:cs typeface="Arial"/>
              </a:rPr>
              <a:t>e.g. </a:t>
            </a:r>
            <a:r>
              <a:rPr lang="en-US" sz="2200" dirty="0" err="1">
                <a:solidFill>
                  <a:srgbClr val="0000FF"/>
                </a:solidFill>
                <a:latin typeface="Arial"/>
                <a:ea typeface="Calibri"/>
                <a:cs typeface="Arial"/>
                <a:hlinkClick r:id="rId4" tooltip="Sarcoidosis"/>
              </a:rPr>
              <a:t>sarcoid</a:t>
            </a:r>
            <a:r>
              <a:rPr lang="en-US" sz="2200" dirty="0">
                <a:latin typeface="Arial"/>
                <a:ea typeface="Calibri"/>
                <a:cs typeface="Arial"/>
              </a:rPr>
              <a:t>)or </a:t>
            </a:r>
            <a:r>
              <a:rPr lang="en-US" sz="2200" dirty="0" smtClean="0">
                <a:solidFill>
                  <a:srgbClr val="0000FF"/>
                </a:solidFill>
                <a:latin typeface="Arial"/>
                <a:ea typeface="Calibri"/>
                <a:cs typeface="Arial"/>
                <a:hlinkClick r:id="rId5" tooltip="Neoplasm"/>
              </a:rPr>
              <a:t>neoplasm</a:t>
            </a:r>
            <a:endParaRPr lang="en-US" sz="2200" dirty="0" smtClean="0">
              <a:solidFill>
                <a:srgbClr val="0000FF"/>
              </a:solidFill>
              <a:latin typeface="Arial"/>
              <a:ea typeface="Calibri"/>
              <a:cs typeface="Arial"/>
            </a:endParaRPr>
          </a:p>
          <a:p>
            <a:pPr marL="0" indent="0" algn="just" rtl="0">
              <a:lnSpc>
                <a:spcPct val="150000"/>
              </a:lnSpc>
              <a:spcAft>
                <a:spcPts val="1000"/>
              </a:spcAft>
              <a:buNone/>
            </a:pPr>
            <a:r>
              <a:rPr lang="en-US" sz="2200" dirty="0">
                <a:solidFill>
                  <a:srgbClr val="0000FF"/>
                </a:solidFill>
                <a:latin typeface="Arial"/>
                <a:ea typeface="Calibri"/>
                <a:cs typeface="Arial"/>
              </a:rPr>
              <a:t> </a:t>
            </a:r>
            <a:r>
              <a:rPr lang="en-US" sz="2200" dirty="0" smtClean="0">
                <a:solidFill>
                  <a:srgbClr val="0000FF"/>
                </a:solidFill>
                <a:latin typeface="Arial"/>
                <a:ea typeface="Calibri"/>
                <a:cs typeface="Arial"/>
              </a:rPr>
              <a:t>   </a:t>
            </a:r>
            <a:r>
              <a:rPr lang="en-US" sz="2200" dirty="0">
                <a:latin typeface="Arial"/>
                <a:ea typeface="Calibri"/>
                <a:cs typeface="Arial"/>
              </a:rPr>
              <a:t> (e.g. </a:t>
            </a:r>
            <a:r>
              <a:rPr lang="en-US" sz="2200" dirty="0">
                <a:solidFill>
                  <a:srgbClr val="0000FF"/>
                </a:solidFill>
                <a:latin typeface="Arial"/>
                <a:ea typeface="Calibri"/>
                <a:cs typeface="Arial"/>
                <a:hlinkClick r:id="rId6" tooltip="Lymphoma"/>
              </a:rPr>
              <a:t>lymphoma</a:t>
            </a:r>
            <a:r>
              <a:rPr lang="en-US" sz="2200" dirty="0">
                <a:latin typeface="Arial"/>
                <a:ea typeface="Calibri"/>
                <a:cs typeface="Arial"/>
              </a:rPr>
              <a:t> ). </a:t>
            </a:r>
            <a:endParaRPr lang="en-US" sz="2200" dirty="0" smtClean="0">
              <a:latin typeface="Arial"/>
              <a:ea typeface="Calibri"/>
              <a:cs typeface="Arial"/>
            </a:endParaRPr>
          </a:p>
          <a:p>
            <a:pPr algn="just" rtl="0">
              <a:lnSpc>
                <a:spcPct val="150000"/>
              </a:lnSpc>
              <a:spcAft>
                <a:spcPts val="1000"/>
              </a:spcAft>
            </a:pPr>
            <a:r>
              <a:rPr lang="en-US" sz="2200" dirty="0">
                <a:latin typeface="Arial"/>
                <a:ea typeface="Calibri"/>
                <a:cs typeface="Arial"/>
              </a:rPr>
              <a:t>Tumors (e.g. </a:t>
            </a:r>
            <a:r>
              <a:rPr lang="en-US" sz="2200" dirty="0" err="1">
                <a:solidFill>
                  <a:srgbClr val="0000FF"/>
                </a:solidFill>
                <a:latin typeface="Arial"/>
                <a:ea typeface="Calibri"/>
                <a:cs typeface="Arial"/>
                <a:hlinkClick r:id="rId7" tooltip="Glioma"/>
              </a:rPr>
              <a:t>glioma</a:t>
            </a:r>
            <a:r>
              <a:rPr lang="en-US" sz="2200" dirty="0">
                <a:latin typeface="Arial"/>
                <a:ea typeface="Calibri"/>
                <a:cs typeface="Arial"/>
              </a:rPr>
              <a:t> and </a:t>
            </a:r>
            <a:r>
              <a:rPr lang="en-US" sz="2200" dirty="0">
                <a:solidFill>
                  <a:srgbClr val="0000FF"/>
                </a:solidFill>
                <a:latin typeface="Arial"/>
                <a:ea typeface="Calibri"/>
                <a:cs typeface="Arial"/>
                <a:hlinkClick r:id="rId8" tooltip="Meningioma"/>
              </a:rPr>
              <a:t>meningioma</a:t>
            </a:r>
            <a:r>
              <a:rPr lang="en-US" sz="2200" dirty="0">
                <a:latin typeface="Arial"/>
                <a:ea typeface="Calibri"/>
                <a:cs typeface="Arial"/>
              </a:rPr>
              <a:t> of the </a:t>
            </a:r>
            <a:r>
              <a:rPr lang="en-US" sz="2200" dirty="0">
                <a:solidFill>
                  <a:srgbClr val="0000FF"/>
                </a:solidFill>
                <a:latin typeface="Arial"/>
                <a:ea typeface="Calibri"/>
                <a:cs typeface="Arial"/>
                <a:hlinkClick r:id="rId9" tooltip="Optic nerve"/>
              </a:rPr>
              <a:t>optic nerve</a:t>
            </a:r>
            <a:r>
              <a:rPr lang="en-US" sz="2200" dirty="0">
                <a:latin typeface="Arial"/>
                <a:ea typeface="Calibri"/>
                <a:cs typeface="Arial"/>
              </a:rPr>
              <a:t>) produce axial protrusion (bulging forward) of the eye.</a:t>
            </a:r>
            <a:endParaRPr lang="en-US" sz="2200" dirty="0">
              <a:ea typeface="Calibri"/>
              <a:cs typeface="Arial"/>
            </a:endParaRPr>
          </a:p>
          <a:p>
            <a:pPr algn="just" rtl="0">
              <a:lnSpc>
                <a:spcPct val="150000"/>
              </a:lnSpc>
              <a:spcAft>
                <a:spcPts val="1000"/>
              </a:spcAft>
            </a:pPr>
            <a:endParaRPr lang="en-US" sz="2800" dirty="0">
              <a:ea typeface="Calibri"/>
              <a:cs typeface="Arial"/>
            </a:endParaRPr>
          </a:p>
          <a:p>
            <a:pPr marL="0" indent="0">
              <a:buNone/>
            </a:pPr>
            <a:endParaRPr lang="en-US" dirty="0"/>
          </a:p>
        </p:txBody>
      </p:sp>
    </p:spTree>
    <p:extLst>
      <p:ext uri="{BB962C8B-B14F-4D97-AF65-F5344CB8AC3E}">
        <p14:creationId xmlns:p14="http://schemas.microsoft.com/office/powerpoint/2010/main" val="1793848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Fractures</a:t>
            </a:r>
            <a:endParaRPr lang="en-US" dirty="0"/>
          </a:p>
        </p:txBody>
      </p:sp>
      <p:sp>
        <p:nvSpPr>
          <p:cNvPr id="3" name="عنصر نائب للمحتوى 2"/>
          <p:cNvSpPr>
            <a:spLocks noGrp="1"/>
          </p:cNvSpPr>
          <p:nvPr>
            <p:ph idx="1"/>
          </p:nvPr>
        </p:nvSpPr>
        <p:spPr/>
        <p:txBody>
          <a:bodyPr>
            <a:normAutofit fontScale="55000" lnSpcReduction="20000"/>
          </a:bodyPr>
          <a:lstStyle/>
          <a:p>
            <a:pPr algn="just" rtl="0">
              <a:lnSpc>
                <a:spcPct val="150000"/>
              </a:lnSpc>
              <a:spcAft>
                <a:spcPts val="1000"/>
              </a:spcAft>
            </a:pPr>
            <a:r>
              <a:rPr lang="en-US" dirty="0">
                <a:latin typeface="Arial"/>
                <a:ea typeface="Calibri"/>
                <a:cs typeface="Arial"/>
              </a:rPr>
              <a:t>Orbital rim fracture:- fracture of the bones forming the outer rim of the bony orbit. </a:t>
            </a:r>
            <a:endParaRPr lang="en-US" sz="2800" dirty="0">
              <a:ea typeface="Calibri"/>
              <a:cs typeface="Arial"/>
            </a:endParaRPr>
          </a:p>
          <a:p>
            <a:pPr algn="just" rtl="0">
              <a:lnSpc>
                <a:spcPct val="150000"/>
              </a:lnSpc>
              <a:spcAft>
                <a:spcPts val="1000"/>
              </a:spcAft>
            </a:pPr>
            <a:r>
              <a:rPr lang="en-US" dirty="0">
                <a:latin typeface="Arial"/>
                <a:ea typeface="Calibri"/>
                <a:cs typeface="Arial"/>
              </a:rPr>
              <a:t>‘Blowout’ fracture – This refers to partial herniation of the orbital contents through one of its walls. The medial and inferior walls are the weakest, with the contents herniating into the </a:t>
            </a:r>
            <a:r>
              <a:rPr lang="en-US" dirty="0" err="1">
                <a:latin typeface="Arial"/>
                <a:ea typeface="Calibri"/>
                <a:cs typeface="Arial"/>
              </a:rPr>
              <a:t>ethmoid</a:t>
            </a:r>
            <a:r>
              <a:rPr lang="en-US" dirty="0">
                <a:latin typeface="Arial"/>
                <a:ea typeface="Calibri"/>
                <a:cs typeface="Arial"/>
              </a:rPr>
              <a:t> and maxillary sinuses respectively.</a:t>
            </a:r>
            <a:endParaRPr lang="en-US" sz="2800" dirty="0">
              <a:ea typeface="Calibri"/>
              <a:cs typeface="Arial"/>
            </a:endParaRPr>
          </a:p>
          <a:p>
            <a:pPr algn="just" rtl="0">
              <a:lnSpc>
                <a:spcPct val="150000"/>
              </a:lnSpc>
              <a:spcAft>
                <a:spcPts val="1000"/>
              </a:spcAft>
            </a:pPr>
            <a:r>
              <a:rPr lang="en-US" dirty="0">
                <a:latin typeface="Arial"/>
                <a:ea typeface="Calibri"/>
                <a:cs typeface="Arial"/>
              </a:rPr>
              <a:t>Any fracture of the orbit will result in raising the pressure in the orbit, causing exophthalmos (protrusion of the eye). There may also be involvement of surrounding structures, – </a:t>
            </a:r>
            <a:r>
              <a:rPr lang="en-US" dirty="0" err="1">
                <a:latin typeface="Arial"/>
                <a:ea typeface="Calibri"/>
                <a:cs typeface="Arial"/>
              </a:rPr>
              <a:t>e.g</a:t>
            </a:r>
            <a:r>
              <a:rPr lang="en-US" dirty="0">
                <a:latin typeface="Arial"/>
                <a:ea typeface="Calibri"/>
                <a:cs typeface="Arial"/>
              </a:rPr>
              <a:t> </a:t>
            </a:r>
            <a:r>
              <a:rPr lang="en-US" dirty="0" err="1">
                <a:latin typeface="Arial"/>
                <a:ea typeface="Calibri"/>
                <a:cs typeface="Arial"/>
              </a:rPr>
              <a:t>haemorrhage</a:t>
            </a:r>
            <a:r>
              <a:rPr lang="en-US" dirty="0">
                <a:latin typeface="Arial"/>
                <a:ea typeface="Calibri"/>
                <a:cs typeface="Arial"/>
              </a:rPr>
              <a:t> into one of the neighboring sinuses.</a:t>
            </a:r>
            <a:endParaRPr lang="en-US" sz="2800" dirty="0">
              <a:ea typeface="Calibri"/>
              <a:cs typeface="Arial"/>
            </a:endParaRPr>
          </a:p>
          <a:p>
            <a:endParaRPr lang="en-US" dirty="0"/>
          </a:p>
        </p:txBody>
      </p:sp>
    </p:spTree>
    <p:extLst>
      <p:ext uri="{BB962C8B-B14F-4D97-AF65-F5344CB8AC3E}">
        <p14:creationId xmlns:p14="http://schemas.microsoft.com/office/powerpoint/2010/main" val="933502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3578225"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501008"/>
            <a:ext cx="6768752" cy="2385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4211960" y="3059668"/>
            <a:ext cx="2023823" cy="369332"/>
          </a:xfrm>
          <a:prstGeom prst="rect">
            <a:avLst/>
          </a:prstGeom>
        </p:spPr>
        <p:txBody>
          <a:bodyPr wrap="none">
            <a:spAutoFit/>
          </a:bodyPr>
          <a:lstStyle/>
          <a:p>
            <a:r>
              <a:rPr lang="en-US" dirty="0"/>
              <a:t>Thyroid eye disease</a:t>
            </a:r>
          </a:p>
        </p:txBody>
      </p:sp>
      <p:sp>
        <p:nvSpPr>
          <p:cNvPr id="3" name="مستطيل 2"/>
          <p:cNvSpPr/>
          <p:nvPr/>
        </p:nvSpPr>
        <p:spPr>
          <a:xfrm>
            <a:off x="4139952" y="1429380"/>
            <a:ext cx="1889107" cy="369332"/>
          </a:xfrm>
          <a:prstGeom prst="rect">
            <a:avLst/>
          </a:prstGeom>
        </p:spPr>
        <p:txBody>
          <a:bodyPr wrap="none">
            <a:spAutoFit/>
          </a:bodyPr>
          <a:lstStyle/>
          <a:p>
            <a:r>
              <a:rPr lang="en-US" dirty="0"/>
              <a:t>‘Blowout’ fracture</a:t>
            </a:r>
          </a:p>
        </p:txBody>
      </p:sp>
    </p:spTree>
    <p:extLst>
      <p:ext uri="{BB962C8B-B14F-4D97-AF65-F5344CB8AC3E}">
        <p14:creationId xmlns:p14="http://schemas.microsoft.com/office/powerpoint/2010/main" val="1291046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1340768"/>
            <a:ext cx="8424936" cy="3411190"/>
          </a:xfrm>
          <a:prstGeom prst="rect">
            <a:avLst/>
          </a:prstGeom>
        </p:spPr>
        <p:txBody>
          <a:bodyPr wrap="square">
            <a:spAutoFit/>
          </a:bodyPr>
          <a:lstStyle/>
          <a:p>
            <a:pPr algn="l" rtl="0">
              <a:lnSpc>
                <a:spcPct val="150000"/>
              </a:lnSpc>
              <a:spcAft>
                <a:spcPts val="1000"/>
              </a:spcAft>
            </a:pPr>
            <a:r>
              <a:rPr lang="en-US" b="1" dirty="0">
                <a:latin typeface="Arial"/>
                <a:ea typeface="Calibri"/>
                <a:cs typeface="Arial"/>
              </a:rPr>
              <a:t>The three main imaging techniques for the brain and orbit are</a:t>
            </a:r>
            <a:endParaRPr lang="en-US" sz="1600" b="1" dirty="0">
              <a:ea typeface="Calibri"/>
              <a:cs typeface="Arial"/>
            </a:endParaRPr>
          </a:p>
          <a:p>
            <a:pPr algn="l" rtl="0">
              <a:lnSpc>
                <a:spcPct val="150000"/>
              </a:lnSpc>
              <a:spcAft>
                <a:spcPts val="1000"/>
              </a:spcAft>
            </a:pPr>
            <a:r>
              <a:rPr lang="en-US" dirty="0">
                <a:latin typeface="Arial"/>
                <a:ea typeface="Calibri"/>
                <a:cs typeface="Arial"/>
              </a:rPr>
              <a:t>First:- X-rays We use the skull X-ray examine patients with a suspicion for metallic foreign body prior to MR studies.  As a general rule, patients who have an indication for orbital imaging should undergo a CT or an MR study, if not contraindicated, for improved bone or soft-tissue resolution.</a:t>
            </a:r>
            <a:endParaRPr lang="en-US" sz="1600" dirty="0">
              <a:ea typeface="Calibri"/>
              <a:cs typeface="Arial"/>
            </a:endParaRPr>
          </a:p>
          <a:p>
            <a:pPr algn="l" rtl="0">
              <a:lnSpc>
                <a:spcPct val="150000"/>
              </a:lnSpc>
              <a:spcBef>
                <a:spcPts val="1200"/>
              </a:spcBef>
              <a:spcAft>
                <a:spcPts val="1000"/>
              </a:spcAft>
            </a:pPr>
            <a:r>
              <a:rPr lang="en-US" dirty="0">
                <a:latin typeface="Arial"/>
                <a:ea typeface="Calibri"/>
                <a:cs typeface="Arial"/>
              </a:rPr>
              <a:t>Second:- CT scanning is sufficient for many orbital conditions e.g. thyroid eye disease and orbital tumors .</a:t>
            </a:r>
            <a:endParaRPr lang="en-US" sz="1600" dirty="0">
              <a:ea typeface="Calibri"/>
              <a:cs typeface="Arial"/>
            </a:endParaRPr>
          </a:p>
        </p:txBody>
      </p:sp>
      <p:sp>
        <p:nvSpPr>
          <p:cNvPr id="3" name="مستطيل 2"/>
          <p:cNvSpPr/>
          <p:nvPr/>
        </p:nvSpPr>
        <p:spPr>
          <a:xfrm>
            <a:off x="395536" y="4653136"/>
            <a:ext cx="8280920" cy="1754326"/>
          </a:xfrm>
          <a:prstGeom prst="rect">
            <a:avLst/>
          </a:prstGeom>
        </p:spPr>
        <p:txBody>
          <a:bodyPr wrap="square">
            <a:spAutoFit/>
          </a:bodyPr>
          <a:lstStyle/>
          <a:p>
            <a:pPr algn="l" rtl="0">
              <a:lnSpc>
                <a:spcPct val="150000"/>
              </a:lnSpc>
              <a:spcAft>
                <a:spcPts val="1000"/>
              </a:spcAft>
            </a:pPr>
            <a:r>
              <a:rPr lang="en-US" dirty="0">
                <a:latin typeface="Arial"/>
                <a:ea typeface="Calibri"/>
                <a:cs typeface="Arial"/>
              </a:rPr>
              <a:t>Third:- MRI provides better  soft-tissue discrimination of intracranial anatomy (e.g. meninges, cavernous sinus, posterior fossa and </a:t>
            </a:r>
            <a:r>
              <a:rPr lang="en-US" dirty="0" err="1">
                <a:latin typeface="Arial"/>
                <a:ea typeface="Calibri"/>
                <a:cs typeface="Arial"/>
              </a:rPr>
              <a:t>dural</a:t>
            </a:r>
            <a:r>
              <a:rPr lang="en-US" dirty="0">
                <a:latin typeface="Arial"/>
                <a:ea typeface="Calibri"/>
                <a:cs typeface="Arial"/>
              </a:rPr>
              <a:t> venous sinuses).Even After CT,  follow-up MR scan may still be required for optimal evaluation of pathology.</a:t>
            </a:r>
            <a:endParaRPr lang="en-US" sz="1600" dirty="0">
              <a:ea typeface="Calibri"/>
              <a:cs typeface="Arial"/>
            </a:endParaRPr>
          </a:p>
        </p:txBody>
      </p:sp>
    </p:spTree>
    <p:extLst>
      <p:ext uri="{BB962C8B-B14F-4D97-AF65-F5344CB8AC3E}">
        <p14:creationId xmlns:p14="http://schemas.microsoft.com/office/powerpoint/2010/main" val="1588882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568" y="2060848"/>
            <a:ext cx="7992888" cy="2426305"/>
          </a:xfrm>
          <a:prstGeom prst="rect">
            <a:avLst/>
          </a:prstGeom>
        </p:spPr>
        <p:txBody>
          <a:bodyPr wrap="square">
            <a:spAutoFit/>
          </a:bodyPr>
          <a:lstStyle/>
          <a:p>
            <a:pPr algn="l" rtl="0">
              <a:lnSpc>
                <a:spcPct val="150000"/>
              </a:lnSpc>
              <a:spcAft>
                <a:spcPts val="1000"/>
              </a:spcAft>
            </a:pPr>
            <a:r>
              <a:rPr lang="en-US" dirty="0">
                <a:latin typeface="Arial"/>
                <a:ea typeface="Calibri"/>
                <a:cs typeface="Arial"/>
              </a:rPr>
              <a:t>INDICATION FOR  emergent orbital  CT. scan include the following: </a:t>
            </a:r>
            <a:endParaRPr lang="en-US" sz="1600" dirty="0">
              <a:ea typeface="Calibri"/>
              <a:cs typeface="Arial"/>
            </a:endParaRPr>
          </a:p>
          <a:p>
            <a:pPr marL="342900" lvl="0" indent="-342900" algn="l" rtl="0">
              <a:lnSpc>
                <a:spcPct val="150000"/>
              </a:lnSpc>
              <a:spcAft>
                <a:spcPts val="1000"/>
              </a:spcAft>
              <a:buFont typeface="+mj-lt"/>
              <a:buAutoNum type="romanLcPeriod"/>
            </a:pPr>
            <a:r>
              <a:rPr lang="en-US" dirty="0">
                <a:latin typeface="Arial"/>
                <a:ea typeface="Calibri"/>
                <a:cs typeface="Arial"/>
              </a:rPr>
              <a:t>acute orbital trauma (e.g. suspected orbital fracture, orbital- hematoma, metallic or wooden foreign bodies, or traumatic optic neuropathy); </a:t>
            </a:r>
            <a:endParaRPr lang="en-US" sz="1600" dirty="0">
              <a:ea typeface="Calibri"/>
              <a:cs typeface="Arial"/>
            </a:endParaRPr>
          </a:p>
          <a:p>
            <a:pPr marL="342900" lvl="0" indent="-342900" algn="l" rtl="0">
              <a:lnSpc>
                <a:spcPct val="150000"/>
              </a:lnSpc>
              <a:spcAft>
                <a:spcPts val="1000"/>
              </a:spcAft>
              <a:buFont typeface="+mj-lt"/>
              <a:buAutoNum type="romanLcPeriod"/>
            </a:pPr>
            <a:r>
              <a:rPr lang="en-US" dirty="0">
                <a:latin typeface="Arial"/>
                <a:ea typeface="Calibri"/>
                <a:cs typeface="Arial"/>
              </a:rPr>
              <a:t> acute </a:t>
            </a:r>
            <a:r>
              <a:rPr lang="en-US" dirty="0" err="1">
                <a:latin typeface="Arial"/>
                <a:ea typeface="Calibri"/>
                <a:cs typeface="Arial"/>
              </a:rPr>
              <a:t>proptosis</a:t>
            </a:r>
            <a:r>
              <a:rPr lang="en-US" dirty="0">
                <a:latin typeface="Arial"/>
                <a:ea typeface="Calibri"/>
                <a:cs typeface="Arial"/>
              </a:rPr>
              <a:t> (e.g. orbital cellulitis, , thyroid eye disease ,compressive optic neuropathy, </a:t>
            </a:r>
            <a:r>
              <a:rPr lang="en-US" dirty="0" err="1">
                <a:latin typeface="Arial"/>
                <a:ea typeface="Calibri"/>
                <a:cs typeface="Arial"/>
              </a:rPr>
              <a:t>retrobulbar</a:t>
            </a:r>
            <a:r>
              <a:rPr lang="en-US" dirty="0">
                <a:latin typeface="Arial"/>
                <a:ea typeface="Calibri"/>
                <a:cs typeface="Arial"/>
              </a:rPr>
              <a:t> </a:t>
            </a:r>
            <a:r>
              <a:rPr lang="en-US" dirty="0" err="1">
                <a:latin typeface="Arial"/>
                <a:ea typeface="Calibri"/>
                <a:cs typeface="Arial"/>
              </a:rPr>
              <a:t>haemorrhage</a:t>
            </a:r>
            <a:r>
              <a:rPr lang="en-US" dirty="0">
                <a:latin typeface="Arial"/>
                <a:ea typeface="Calibri"/>
                <a:cs typeface="Arial"/>
              </a:rPr>
              <a:t>); </a:t>
            </a:r>
            <a:endParaRPr lang="en-US" sz="1600" dirty="0">
              <a:ea typeface="Calibri"/>
              <a:cs typeface="Arial"/>
            </a:endParaRPr>
          </a:p>
        </p:txBody>
      </p:sp>
    </p:spTree>
    <p:extLst>
      <p:ext uri="{BB962C8B-B14F-4D97-AF65-F5344CB8AC3E}">
        <p14:creationId xmlns:p14="http://schemas.microsoft.com/office/powerpoint/2010/main" val="2195769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847724"/>
            <a:ext cx="7056784" cy="5878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276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484784"/>
            <a:ext cx="467995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9979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97" y="1069974"/>
            <a:ext cx="7127078" cy="5311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435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The</a:t>
            </a:r>
            <a:r>
              <a:rPr lang="en-US" b="1" dirty="0"/>
              <a:t> orbit</a:t>
            </a:r>
            <a:endParaRPr lang="en-US" dirty="0"/>
          </a:p>
        </p:txBody>
      </p:sp>
      <p:sp>
        <p:nvSpPr>
          <p:cNvPr id="3" name="عنصر نائب للمحتوى 2"/>
          <p:cNvSpPr>
            <a:spLocks noGrp="1"/>
          </p:cNvSpPr>
          <p:nvPr>
            <p:ph idx="1"/>
          </p:nvPr>
        </p:nvSpPr>
        <p:spPr>
          <a:xfrm>
            <a:off x="457200" y="1600200"/>
            <a:ext cx="4474840" cy="4525963"/>
          </a:xfrm>
        </p:spPr>
        <p:txBody>
          <a:bodyPr>
            <a:normAutofit fontScale="92500" lnSpcReduction="20000"/>
          </a:bodyPr>
          <a:lstStyle/>
          <a:p>
            <a:pPr marL="0" indent="0" algn="l">
              <a:buNone/>
            </a:pPr>
            <a:r>
              <a:rPr lang="en-US" dirty="0" smtClean="0"/>
              <a:t>is </a:t>
            </a:r>
            <a:r>
              <a:rPr lang="en-US" dirty="0"/>
              <a:t>the </a:t>
            </a:r>
            <a:r>
              <a:rPr lang="en-US" dirty="0">
                <a:hlinkClick r:id="rId2" tooltip="Body cavity"/>
              </a:rPr>
              <a:t>cavity</a:t>
            </a:r>
            <a:r>
              <a:rPr lang="en-US" dirty="0"/>
              <a:t> or socket of the </a:t>
            </a:r>
            <a:r>
              <a:rPr lang="en-US" dirty="0">
                <a:hlinkClick r:id="rId3" tooltip="Human skull"/>
              </a:rPr>
              <a:t>skull</a:t>
            </a:r>
            <a:r>
              <a:rPr lang="en-US" dirty="0"/>
              <a:t> in which </a:t>
            </a:r>
            <a:r>
              <a:rPr lang="en-US" dirty="0" smtClean="0"/>
              <a:t>the</a:t>
            </a:r>
            <a:r>
              <a:rPr lang="en-US" dirty="0"/>
              <a:t> </a:t>
            </a:r>
            <a:r>
              <a:rPr lang="en-US" dirty="0">
                <a:hlinkClick r:id="rId4" tooltip="Human eye"/>
              </a:rPr>
              <a:t>eye</a:t>
            </a:r>
            <a:r>
              <a:rPr lang="en-US" dirty="0"/>
              <a:t> and </a:t>
            </a:r>
            <a:r>
              <a:rPr lang="en-US" dirty="0">
                <a:hlinkClick r:id="rId5" tooltip="Accessory visual structures"/>
              </a:rPr>
              <a:t>its appendages</a:t>
            </a:r>
            <a:r>
              <a:rPr lang="en-US" dirty="0"/>
              <a:t> are </a:t>
            </a:r>
            <a:r>
              <a:rPr lang="en-US" dirty="0" smtClean="0"/>
              <a:t>situated.</a:t>
            </a:r>
          </a:p>
          <a:p>
            <a:pPr marL="0" indent="0" algn="l">
              <a:buNone/>
            </a:pPr>
            <a:endParaRPr lang="en-US" sz="2800" dirty="0" smtClean="0">
              <a:latin typeface="Arial"/>
              <a:ea typeface="Calibri"/>
            </a:endParaRPr>
          </a:p>
          <a:p>
            <a:pPr marL="0" indent="0" algn="l">
              <a:buNone/>
            </a:pPr>
            <a:r>
              <a:rPr lang="en-US" sz="2800" dirty="0" smtClean="0">
                <a:latin typeface="Arial"/>
                <a:ea typeface="Calibri"/>
              </a:rPr>
              <a:t>The </a:t>
            </a:r>
            <a:r>
              <a:rPr lang="en-US" sz="2800" dirty="0">
                <a:latin typeface="Arial"/>
                <a:ea typeface="Calibri"/>
              </a:rPr>
              <a:t>orbital contents </a:t>
            </a:r>
            <a:r>
              <a:rPr lang="en-US" sz="2800" dirty="0" smtClean="0">
                <a:latin typeface="Arial"/>
                <a:ea typeface="Calibri"/>
              </a:rPr>
              <a:t>:</a:t>
            </a:r>
            <a:endParaRPr lang="en-US" sz="2800" dirty="0">
              <a:latin typeface="Arial"/>
              <a:ea typeface="Calibri"/>
            </a:endParaRPr>
          </a:p>
          <a:p>
            <a:pPr marL="0" indent="0" algn="l">
              <a:buNone/>
            </a:pPr>
            <a:r>
              <a:rPr lang="en-US" sz="2400" dirty="0">
                <a:latin typeface="Arial"/>
                <a:ea typeface="Calibri"/>
              </a:rPr>
              <a:t>T</a:t>
            </a:r>
            <a:r>
              <a:rPr lang="en-US" sz="2400" dirty="0" smtClean="0">
                <a:latin typeface="Arial"/>
                <a:ea typeface="Calibri"/>
              </a:rPr>
              <a:t>he </a:t>
            </a:r>
            <a:r>
              <a:rPr lang="en-US" sz="2400" dirty="0">
                <a:latin typeface="Arial"/>
                <a:ea typeface="Calibri"/>
              </a:rPr>
              <a:t>eye, fascia, </a:t>
            </a:r>
            <a:r>
              <a:rPr lang="en-US" sz="2400" dirty="0" err="1">
                <a:solidFill>
                  <a:srgbClr val="0000FF"/>
                </a:solidFill>
                <a:latin typeface="Arial"/>
                <a:ea typeface="Calibri"/>
                <a:hlinkClick r:id="rId6" tooltip="Extraocular muscles"/>
              </a:rPr>
              <a:t>extraocular</a:t>
            </a:r>
            <a:r>
              <a:rPr lang="en-US" sz="2400" dirty="0">
                <a:solidFill>
                  <a:srgbClr val="0000FF"/>
                </a:solidFill>
                <a:latin typeface="Arial"/>
                <a:ea typeface="Calibri"/>
                <a:hlinkClick r:id="rId6" tooltip="Extraocular muscles"/>
              </a:rPr>
              <a:t> muscles</a:t>
            </a:r>
            <a:r>
              <a:rPr lang="en-US" sz="2400" dirty="0">
                <a:latin typeface="Arial"/>
                <a:ea typeface="Calibri"/>
              </a:rPr>
              <a:t>, </a:t>
            </a:r>
            <a:r>
              <a:rPr lang="en-US" sz="2400" dirty="0">
                <a:solidFill>
                  <a:srgbClr val="0000FF"/>
                </a:solidFill>
                <a:latin typeface="Arial"/>
                <a:ea typeface="Calibri"/>
                <a:cs typeface="Arial"/>
                <a:hlinkClick r:id="rId7" tooltip="Cranial nerve"/>
              </a:rPr>
              <a:t>cranial nerves</a:t>
            </a:r>
            <a:r>
              <a:rPr lang="en-US" sz="2400" dirty="0">
                <a:latin typeface="Arial"/>
                <a:ea typeface="Calibri"/>
              </a:rPr>
              <a:t> </a:t>
            </a:r>
            <a:r>
              <a:rPr lang="en-US" sz="2400" dirty="0">
                <a:solidFill>
                  <a:srgbClr val="0000FF"/>
                </a:solidFill>
                <a:latin typeface="Arial"/>
                <a:ea typeface="Calibri"/>
                <a:cs typeface="Arial"/>
                <a:hlinkClick r:id="rId8" tooltip="Optic nerve"/>
              </a:rPr>
              <a:t>II</a:t>
            </a:r>
            <a:r>
              <a:rPr lang="en-US" sz="2400" dirty="0">
                <a:latin typeface="Arial"/>
                <a:ea typeface="Calibri"/>
              </a:rPr>
              <a:t>, </a:t>
            </a:r>
            <a:r>
              <a:rPr lang="en-US" sz="2400" dirty="0">
                <a:solidFill>
                  <a:srgbClr val="0000FF"/>
                </a:solidFill>
                <a:latin typeface="Arial"/>
                <a:ea typeface="Calibri"/>
                <a:cs typeface="Arial"/>
                <a:hlinkClick r:id="rId9" tooltip="Oculomotor nerve"/>
              </a:rPr>
              <a:t>III</a:t>
            </a:r>
            <a:r>
              <a:rPr lang="en-US" sz="2400" dirty="0">
                <a:latin typeface="Arial"/>
                <a:ea typeface="Calibri"/>
              </a:rPr>
              <a:t>, </a:t>
            </a:r>
            <a:r>
              <a:rPr lang="en-US" sz="2400" dirty="0">
                <a:solidFill>
                  <a:srgbClr val="0000FF"/>
                </a:solidFill>
                <a:latin typeface="Arial"/>
                <a:ea typeface="Calibri"/>
                <a:cs typeface="Arial"/>
                <a:hlinkClick r:id="rId10" tooltip="Trochlear nerve"/>
              </a:rPr>
              <a:t>IV</a:t>
            </a:r>
            <a:r>
              <a:rPr lang="en-US" sz="2400" dirty="0">
                <a:latin typeface="Arial"/>
                <a:ea typeface="Calibri"/>
              </a:rPr>
              <a:t>,  and </a:t>
            </a:r>
            <a:r>
              <a:rPr lang="en-US" sz="2400" dirty="0">
                <a:solidFill>
                  <a:srgbClr val="0000FF"/>
                </a:solidFill>
                <a:latin typeface="Arial"/>
                <a:ea typeface="Calibri"/>
                <a:cs typeface="Arial"/>
                <a:hlinkClick r:id="rId11" tooltip="Abducens nerve"/>
              </a:rPr>
              <a:t>VI</a:t>
            </a:r>
            <a:r>
              <a:rPr lang="en-US" sz="2400" dirty="0">
                <a:latin typeface="Arial"/>
                <a:ea typeface="Calibri"/>
              </a:rPr>
              <a:t>, blood vessels, fat, the </a:t>
            </a:r>
            <a:r>
              <a:rPr lang="en-US" sz="2400" dirty="0">
                <a:solidFill>
                  <a:srgbClr val="0000FF"/>
                </a:solidFill>
                <a:latin typeface="Arial"/>
                <a:ea typeface="Calibri"/>
                <a:cs typeface="Arial"/>
                <a:hlinkClick r:id="rId12" tooltip="Lacrimal gland"/>
              </a:rPr>
              <a:t>lacrimal gland</a:t>
            </a:r>
            <a:r>
              <a:rPr lang="en-US" sz="2400" dirty="0">
                <a:latin typeface="Arial"/>
                <a:ea typeface="Calibri"/>
              </a:rPr>
              <a:t> </a:t>
            </a:r>
            <a:r>
              <a:rPr lang="en-US" sz="2400" dirty="0" smtClean="0">
                <a:latin typeface="Arial"/>
                <a:ea typeface="Calibri"/>
              </a:rPr>
              <a:t>with</a:t>
            </a:r>
            <a:r>
              <a:rPr lang="en-US" sz="2400" dirty="0">
                <a:latin typeface="Arial"/>
                <a:ea typeface="Calibri"/>
              </a:rPr>
              <a:t> </a:t>
            </a:r>
            <a:r>
              <a:rPr lang="en-US" sz="2400" dirty="0">
                <a:solidFill>
                  <a:srgbClr val="0000FF"/>
                </a:solidFill>
                <a:latin typeface="Arial"/>
                <a:ea typeface="Calibri"/>
                <a:cs typeface="Arial"/>
                <a:hlinkClick r:id="rId13" tooltip="Lacrimal sac"/>
              </a:rPr>
              <a:t>sac</a:t>
            </a:r>
            <a:r>
              <a:rPr lang="en-US" sz="2400" dirty="0">
                <a:latin typeface="Arial"/>
                <a:ea typeface="Calibri"/>
              </a:rPr>
              <a:t> and </a:t>
            </a:r>
            <a:r>
              <a:rPr lang="en-US" sz="2400" dirty="0" err="1" smtClean="0">
                <a:solidFill>
                  <a:srgbClr val="0000FF"/>
                </a:solidFill>
                <a:latin typeface="Arial"/>
                <a:ea typeface="Calibri"/>
                <a:cs typeface="Arial"/>
                <a:hlinkClick r:id="rId14" tooltip="Nasolacrimal duct"/>
              </a:rPr>
              <a:t>duct</a:t>
            </a:r>
            <a:r>
              <a:rPr lang="en-US" sz="2400" dirty="0" err="1" smtClean="0">
                <a:latin typeface="Arial"/>
                <a:ea typeface="Calibri"/>
              </a:rPr>
              <a:t>,</a:t>
            </a:r>
            <a:r>
              <a:rPr lang="en-US" sz="2400" dirty="0" err="1" smtClean="0">
                <a:solidFill>
                  <a:srgbClr val="0000FF"/>
                </a:solidFill>
                <a:latin typeface="Arial"/>
                <a:ea typeface="Calibri"/>
                <a:cs typeface="Arial"/>
                <a:hlinkClick r:id="rId15" tooltip="Lateral palpebral raphe"/>
              </a:rPr>
              <a:t>ligaments</a:t>
            </a:r>
            <a:r>
              <a:rPr lang="en-US" sz="2400" dirty="0">
                <a:latin typeface="Arial"/>
                <a:ea typeface="Calibri"/>
              </a:rPr>
              <a:t>, and the </a:t>
            </a:r>
            <a:r>
              <a:rPr lang="en-US" sz="2400" dirty="0" smtClean="0">
                <a:solidFill>
                  <a:srgbClr val="0000FF"/>
                </a:solidFill>
                <a:latin typeface="Arial"/>
                <a:ea typeface="Calibri"/>
                <a:cs typeface="Arial"/>
                <a:hlinkClick r:id="rId16" tooltip="Eyelid"/>
              </a:rPr>
              <a:t>eyelids</a:t>
            </a:r>
            <a:r>
              <a:rPr lang="en-US" sz="2800" dirty="0" smtClean="0">
                <a:latin typeface="Arial"/>
                <a:ea typeface="Calibri"/>
              </a:rPr>
              <a:t>.</a:t>
            </a:r>
            <a:r>
              <a:rPr lang="en-US" sz="2800" dirty="0" smtClean="0"/>
              <a:t> </a:t>
            </a:r>
            <a:endParaRPr lang="en-US" sz="2800" dirty="0"/>
          </a:p>
        </p:txBody>
      </p:sp>
      <p:pic>
        <p:nvPicPr>
          <p:cNvPr id="1026"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68305" y="2060848"/>
            <a:ext cx="3699817"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8511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548680"/>
            <a:ext cx="7715200" cy="994122"/>
          </a:xfrm>
        </p:spPr>
        <p:txBody>
          <a:bodyPr>
            <a:normAutofit/>
          </a:bodyPr>
          <a:lstStyle/>
          <a:p>
            <a:r>
              <a:rPr lang="en-US" sz="2400" dirty="0">
                <a:latin typeface="Arial"/>
                <a:ea typeface="Calibri"/>
              </a:rPr>
              <a:t>The borders and anatomical relations of the bony orbit</a:t>
            </a:r>
            <a:endParaRPr lang="en-US" sz="2400" dirty="0"/>
          </a:p>
        </p:txBody>
      </p:sp>
      <p:sp>
        <p:nvSpPr>
          <p:cNvPr id="3" name="عنصر نائب للمحتوى 2"/>
          <p:cNvSpPr>
            <a:spLocks noGrp="1"/>
          </p:cNvSpPr>
          <p:nvPr>
            <p:ph idx="1"/>
          </p:nvPr>
        </p:nvSpPr>
        <p:spPr>
          <a:xfrm>
            <a:off x="457200" y="1600201"/>
            <a:ext cx="8003232" cy="1252736"/>
          </a:xfrm>
        </p:spPr>
        <p:txBody>
          <a:bodyPr>
            <a:normAutofit/>
          </a:bodyPr>
          <a:lstStyle/>
          <a:p>
            <a:pPr marL="0" indent="0" algn="l">
              <a:buNone/>
            </a:pPr>
            <a:r>
              <a:rPr lang="en-US" sz="2000" dirty="0"/>
              <a:t>The orbit is pyramidal structure, the apex pointing posteriorly and the base situated anteriorly. </a:t>
            </a:r>
            <a:endParaRPr lang="en-US" sz="2000" dirty="0" smtClean="0"/>
          </a:p>
          <a:p>
            <a:pPr marL="0" indent="0" algn="l">
              <a:buNone/>
            </a:pPr>
            <a:r>
              <a:rPr lang="en-US" sz="2000" dirty="0" smtClean="0"/>
              <a:t>The </a:t>
            </a:r>
            <a:r>
              <a:rPr lang="en-US" sz="2000" dirty="0"/>
              <a:t>boundaries of the orbit are formed by seven bones</a:t>
            </a:r>
            <a:r>
              <a:rPr lang="en-US" sz="2400" dirty="0"/>
              <a:t>.</a:t>
            </a:r>
          </a:p>
        </p:txBody>
      </p:sp>
    </p:spTree>
    <p:extLst>
      <p:ext uri="{BB962C8B-B14F-4D97-AF65-F5344CB8AC3E}">
        <p14:creationId xmlns:p14="http://schemas.microsoft.com/office/powerpoint/2010/main" val="2321929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2400" dirty="0">
                <a:solidFill>
                  <a:prstClr val="black"/>
                </a:solidFill>
                <a:ea typeface="Calibri"/>
                <a:cs typeface="Arial"/>
              </a:rPr>
              <a:t>Roof (superior wall)</a:t>
            </a:r>
            <a:endParaRPr lang="en-US" dirty="0"/>
          </a:p>
        </p:txBody>
      </p:sp>
      <p:sp>
        <p:nvSpPr>
          <p:cNvPr id="3" name="عنصر نائب للمحتوى 2"/>
          <p:cNvSpPr>
            <a:spLocks noGrp="1"/>
          </p:cNvSpPr>
          <p:nvPr>
            <p:ph idx="1"/>
          </p:nvPr>
        </p:nvSpPr>
        <p:spPr>
          <a:xfrm>
            <a:off x="457200" y="1600201"/>
            <a:ext cx="3610744" cy="3196951"/>
          </a:xfrm>
        </p:spPr>
        <p:txBody>
          <a:bodyPr>
            <a:normAutofit fontScale="92500"/>
          </a:bodyPr>
          <a:lstStyle/>
          <a:p>
            <a:pPr marL="0" lvl="0" indent="0" algn="just" rtl="0">
              <a:lnSpc>
                <a:spcPct val="150000"/>
              </a:lnSpc>
              <a:spcAft>
                <a:spcPts val="1000"/>
              </a:spcAft>
              <a:buSzPts val="1000"/>
              <a:buNone/>
              <a:tabLst>
                <a:tab pos="457200" algn="l"/>
              </a:tabLst>
            </a:pPr>
            <a:r>
              <a:rPr lang="en-US" sz="2400" dirty="0" smtClean="0">
                <a:ea typeface="Calibri"/>
                <a:cs typeface="Arial"/>
              </a:rPr>
              <a:t>Formed </a:t>
            </a:r>
            <a:r>
              <a:rPr lang="en-US" sz="2400" dirty="0">
                <a:ea typeface="Calibri"/>
                <a:cs typeface="Arial"/>
              </a:rPr>
              <a:t>by the frontal bone and the lesser wing of the </a:t>
            </a:r>
            <a:r>
              <a:rPr lang="en-US" sz="2400" dirty="0">
                <a:solidFill>
                  <a:srgbClr val="0000FF"/>
                </a:solidFill>
                <a:ea typeface="Calibri"/>
                <a:cs typeface="Arial"/>
                <a:hlinkClick r:id="rId2"/>
              </a:rPr>
              <a:t>sphenoid</a:t>
            </a:r>
            <a:r>
              <a:rPr lang="en-US" sz="2400" dirty="0">
                <a:ea typeface="Calibri"/>
                <a:cs typeface="Arial"/>
              </a:rPr>
              <a:t>. The frontal bone separates the orbit from the </a:t>
            </a:r>
            <a:r>
              <a:rPr lang="en-US" sz="2400" dirty="0">
                <a:solidFill>
                  <a:srgbClr val="0000FF"/>
                </a:solidFill>
                <a:ea typeface="Calibri"/>
                <a:cs typeface="Arial"/>
                <a:hlinkClick r:id="rId3"/>
              </a:rPr>
              <a:t>anterior cranial fossa</a:t>
            </a:r>
            <a:r>
              <a:rPr lang="en-US" sz="2400" dirty="0">
                <a:ea typeface="Calibri"/>
                <a:cs typeface="Arial"/>
              </a:rPr>
              <a:t>.</a:t>
            </a:r>
          </a:p>
          <a:p>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2060848"/>
            <a:ext cx="4268136"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179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200" dirty="0">
                <a:solidFill>
                  <a:prstClr val="black"/>
                </a:solidFill>
                <a:latin typeface="Arial"/>
                <a:ea typeface="Calibri"/>
                <a:cs typeface="Arial"/>
              </a:rPr>
              <a:t>Floor (inferior wall)</a:t>
            </a:r>
            <a:endParaRPr lang="en-US" dirty="0"/>
          </a:p>
        </p:txBody>
      </p:sp>
      <p:sp>
        <p:nvSpPr>
          <p:cNvPr id="3" name="عنصر نائب للمحتوى 2"/>
          <p:cNvSpPr>
            <a:spLocks noGrp="1"/>
          </p:cNvSpPr>
          <p:nvPr>
            <p:ph idx="1"/>
          </p:nvPr>
        </p:nvSpPr>
        <p:spPr>
          <a:xfrm>
            <a:off x="457200" y="1600200"/>
            <a:ext cx="3754760" cy="4525963"/>
          </a:xfrm>
        </p:spPr>
        <p:txBody>
          <a:bodyPr>
            <a:normAutofit/>
          </a:bodyPr>
          <a:lstStyle/>
          <a:p>
            <a:pPr marL="0" lvl="0" indent="0" algn="just" rtl="0">
              <a:lnSpc>
                <a:spcPct val="150000"/>
              </a:lnSpc>
              <a:spcAft>
                <a:spcPts val="1000"/>
              </a:spcAft>
              <a:buSzPts val="1000"/>
              <a:buNone/>
              <a:tabLst>
                <a:tab pos="457200" algn="l"/>
              </a:tabLst>
            </a:pPr>
            <a:r>
              <a:rPr lang="en-US" sz="2400" dirty="0" smtClean="0">
                <a:latin typeface="Arial"/>
                <a:ea typeface="Calibri"/>
                <a:cs typeface="Arial"/>
              </a:rPr>
              <a:t>Formed </a:t>
            </a:r>
            <a:r>
              <a:rPr lang="en-US" sz="2400" dirty="0">
                <a:latin typeface="Arial"/>
                <a:ea typeface="Calibri"/>
                <a:cs typeface="Arial"/>
              </a:rPr>
              <a:t>by the maxilla, palatine and </a:t>
            </a:r>
            <a:r>
              <a:rPr lang="en-US" sz="2400" dirty="0" err="1">
                <a:latin typeface="Arial"/>
                <a:ea typeface="Calibri"/>
                <a:cs typeface="Arial"/>
              </a:rPr>
              <a:t>zygomatic</a:t>
            </a:r>
            <a:r>
              <a:rPr lang="en-US" sz="2400" dirty="0">
                <a:latin typeface="Arial"/>
                <a:ea typeface="Calibri"/>
                <a:cs typeface="Arial"/>
              </a:rPr>
              <a:t> bones. </a:t>
            </a:r>
            <a:endParaRPr lang="en-US" sz="2400" dirty="0" smtClean="0">
              <a:latin typeface="Arial"/>
              <a:ea typeface="Calibri"/>
              <a:cs typeface="Arial"/>
            </a:endParaRPr>
          </a:p>
          <a:p>
            <a:pPr marL="0" lvl="0" indent="0" algn="just" rtl="0">
              <a:lnSpc>
                <a:spcPct val="150000"/>
              </a:lnSpc>
              <a:spcAft>
                <a:spcPts val="1000"/>
              </a:spcAft>
              <a:buSzPts val="1000"/>
              <a:buNone/>
              <a:tabLst>
                <a:tab pos="457200" algn="l"/>
              </a:tabLst>
            </a:pPr>
            <a:r>
              <a:rPr lang="en-US" sz="2400" dirty="0" smtClean="0">
                <a:latin typeface="Arial"/>
                <a:ea typeface="Calibri"/>
                <a:cs typeface="Arial"/>
              </a:rPr>
              <a:t>The maxilla </a:t>
            </a:r>
            <a:r>
              <a:rPr lang="en-US" sz="2400" dirty="0">
                <a:latin typeface="Arial"/>
                <a:ea typeface="Calibri"/>
                <a:cs typeface="Arial"/>
              </a:rPr>
              <a:t>separates the orbit from the underlying maxillary sinus.</a:t>
            </a:r>
            <a:endParaRPr lang="en-US" sz="2400" dirty="0">
              <a:ea typeface="Calibri"/>
              <a:cs typeface="Arial"/>
            </a:endParaRP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877920"/>
            <a:ext cx="4625528" cy="330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1595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200" dirty="0">
                <a:solidFill>
                  <a:prstClr val="black"/>
                </a:solidFill>
                <a:latin typeface="Arial"/>
                <a:ea typeface="Calibri"/>
                <a:cs typeface="Arial"/>
              </a:rPr>
              <a:t>Medial wall</a:t>
            </a:r>
            <a:endParaRPr lang="en-US" dirty="0"/>
          </a:p>
        </p:txBody>
      </p:sp>
      <p:sp>
        <p:nvSpPr>
          <p:cNvPr id="3" name="عنصر نائب للمحتوى 2"/>
          <p:cNvSpPr>
            <a:spLocks noGrp="1"/>
          </p:cNvSpPr>
          <p:nvPr>
            <p:ph idx="1"/>
          </p:nvPr>
        </p:nvSpPr>
        <p:spPr>
          <a:xfrm>
            <a:off x="457200" y="1600200"/>
            <a:ext cx="4042792" cy="4525963"/>
          </a:xfrm>
        </p:spPr>
        <p:txBody>
          <a:bodyPr>
            <a:normAutofit fontScale="85000" lnSpcReduction="10000"/>
          </a:bodyPr>
          <a:lstStyle/>
          <a:p>
            <a:pPr marL="0" lvl="0" indent="0" algn="just" rtl="0">
              <a:lnSpc>
                <a:spcPct val="150000"/>
              </a:lnSpc>
              <a:spcAft>
                <a:spcPts val="1000"/>
              </a:spcAft>
              <a:buSzPts val="1000"/>
              <a:buNone/>
              <a:tabLst>
                <a:tab pos="457200" algn="l"/>
              </a:tabLst>
            </a:pPr>
            <a:r>
              <a:rPr lang="en-US" dirty="0" smtClean="0">
                <a:latin typeface="Arial"/>
                <a:ea typeface="Calibri"/>
                <a:cs typeface="Arial"/>
              </a:rPr>
              <a:t>Formed </a:t>
            </a:r>
            <a:r>
              <a:rPr lang="en-US" dirty="0">
                <a:latin typeface="Arial"/>
                <a:ea typeface="Calibri"/>
                <a:cs typeface="Arial"/>
              </a:rPr>
              <a:t>by the </a:t>
            </a:r>
            <a:r>
              <a:rPr lang="en-US" dirty="0" err="1">
                <a:solidFill>
                  <a:srgbClr val="0000FF"/>
                </a:solidFill>
                <a:latin typeface="Arial"/>
                <a:ea typeface="Calibri"/>
                <a:cs typeface="Arial"/>
                <a:hlinkClick r:id="rId2"/>
              </a:rPr>
              <a:t>ethmoid</a:t>
            </a:r>
            <a:r>
              <a:rPr lang="en-US" dirty="0">
                <a:latin typeface="Arial"/>
                <a:ea typeface="Calibri"/>
                <a:cs typeface="Arial"/>
              </a:rPr>
              <a:t>, maxilla, lacrimal and </a:t>
            </a:r>
            <a:r>
              <a:rPr lang="en-US" dirty="0">
                <a:solidFill>
                  <a:srgbClr val="0000FF"/>
                </a:solidFill>
                <a:latin typeface="Arial"/>
                <a:ea typeface="Calibri"/>
                <a:cs typeface="Arial"/>
                <a:hlinkClick r:id="rId3"/>
              </a:rPr>
              <a:t>sphenoid</a:t>
            </a:r>
            <a:r>
              <a:rPr lang="en-US" dirty="0">
                <a:latin typeface="Arial"/>
                <a:ea typeface="Calibri"/>
                <a:cs typeface="Arial"/>
              </a:rPr>
              <a:t> bones. The </a:t>
            </a:r>
            <a:r>
              <a:rPr lang="en-US" dirty="0" err="1">
                <a:solidFill>
                  <a:srgbClr val="0000FF"/>
                </a:solidFill>
                <a:latin typeface="Arial"/>
                <a:ea typeface="Calibri"/>
                <a:cs typeface="Arial"/>
                <a:hlinkClick r:id="rId2"/>
              </a:rPr>
              <a:t>ethmoid</a:t>
            </a:r>
            <a:r>
              <a:rPr lang="en-US" dirty="0">
                <a:latin typeface="Arial"/>
                <a:ea typeface="Calibri"/>
                <a:cs typeface="Arial"/>
              </a:rPr>
              <a:t> bone separates the orbit from the </a:t>
            </a:r>
            <a:r>
              <a:rPr lang="en-US" dirty="0" err="1">
                <a:latin typeface="Arial"/>
                <a:ea typeface="Calibri"/>
                <a:cs typeface="Arial"/>
              </a:rPr>
              <a:t>ethmoid</a:t>
            </a:r>
            <a:r>
              <a:rPr lang="en-US" dirty="0">
                <a:latin typeface="Arial"/>
                <a:ea typeface="Calibri"/>
                <a:cs typeface="Arial"/>
              </a:rPr>
              <a:t> sinus.</a:t>
            </a:r>
            <a:endParaRPr lang="en-US" sz="2800" dirty="0">
              <a:ea typeface="Calibri"/>
              <a:cs typeface="Arial"/>
            </a:endParaRPr>
          </a:p>
          <a:p>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628800"/>
            <a:ext cx="3578721" cy="2844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705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88641"/>
            <a:ext cx="8784976" cy="1224135"/>
          </a:xfrm>
        </p:spPr>
        <p:txBody>
          <a:bodyPr/>
          <a:lstStyle/>
          <a:p>
            <a:pPr lvl="0" algn="just" rtl="0">
              <a:lnSpc>
                <a:spcPct val="150000"/>
              </a:lnSpc>
              <a:spcAft>
                <a:spcPts val="1000"/>
              </a:spcAft>
              <a:buSzPts val="1000"/>
              <a:buFont typeface="Symbol"/>
              <a:buChar char=""/>
              <a:tabLst>
                <a:tab pos="457200" algn="l"/>
              </a:tabLst>
            </a:pPr>
            <a:r>
              <a:rPr lang="en-US" sz="2000" dirty="0">
                <a:latin typeface="Arial"/>
                <a:ea typeface="Calibri"/>
                <a:cs typeface="Arial"/>
              </a:rPr>
              <a:t>Lateral wall – Formed by the </a:t>
            </a:r>
            <a:r>
              <a:rPr lang="en-US" sz="2000" dirty="0" err="1">
                <a:latin typeface="Arial"/>
                <a:ea typeface="Calibri"/>
                <a:cs typeface="Arial"/>
              </a:rPr>
              <a:t>zygomatic</a:t>
            </a:r>
            <a:r>
              <a:rPr lang="en-US" sz="2000" dirty="0">
                <a:latin typeface="Arial"/>
                <a:ea typeface="Calibri"/>
                <a:cs typeface="Arial"/>
              </a:rPr>
              <a:t> bone and greater wing of the </a:t>
            </a:r>
            <a:r>
              <a:rPr lang="en-US" sz="2000" dirty="0">
                <a:solidFill>
                  <a:srgbClr val="0000FF"/>
                </a:solidFill>
                <a:latin typeface="Arial"/>
                <a:ea typeface="Calibri"/>
                <a:cs typeface="Arial"/>
                <a:hlinkClick r:id="rId2"/>
              </a:rPr>
              <a:t>sphenoid</a:t>
            </a:r>
            <a:r>
              <a:rPr lang="en-US" sz="2000" dirty="0">
                <a:latin typeface="Arial"/>
                <a:ea typeface="Calibri"/>
                <a:cs typeface="Arial"/>
              </a:rPr>
              <a:t>.</a:t>
            </a:r>
            <a:endParaRPr lang="en-US" sz="2000" dirty="0">
              <a:ea typeface="Calibri"/>
              <a:cs typeface="Arial"/>
            </a:endParaRPr>
          </a:p>
          <a:p>
            <a:endParaRPr lang="en-US" dirty="0"/>
          </a:p>
        </p:txBody>
      </p:sp>
      <p:sp>
        <p:nvSpPr>
          <p:cNvPr id="4" name="مستطيل 3"/>
          <p:cNvSpPr/>
          <p:nvPr/>
        </p:nvSpPr>
        <p:spPr>
          <a:xfrm>
            <a:off x="107504" y="1340768"/>
            <a:ext cx="8424936" cy="1467068"/>
          </a:xfrm>
          <a:prstGeom prst="rect">
            <a:avLst/>
          </a:prstGeom>
        </p:spPr>
        <p:txBody>
          <a:bodyPr wrap="square">
            <a:spAutoFit/>
          </a:bodyPr>
          <a:lstStyle/>
          <a:p>
            <a:pPr marL="342900" lvl="0" indent="-342900" algn="just" rtl="0">
              <a:lnSpc>
                <a:spcPct val="150000"/>
              </a:lnSpc>
              <a:spcAft>
                <a:spcPts val="1000"/>
              </a:spcAft>
              <a:buSzPts val="1000"/>
              <a:buFont typeface="Symbol"/>
              <a:buChar char=""/>
              <a:tabLst>
                <a:tab pos="457200" algn="l"/>
              </a:tabLst>
            </a:pPr>
            <a:r>
              <a:rPr lang="en-US" dirty="0">
                <a:latin typeface="Arial"/>
                <a:ea typeface="Calibri"/>
                <a:cs typeface="Arial"/>
              </a:rPr>
              <a:t>Apex – Located at the opening to the optic canal, the optic foramen.</a:t>
            </a:r>
            <a:endParaRPr lang="en-US" sz="1600" dirty="0">
              <a:ea typeface="Calibri"/>
              <a:cs typeface="Arial"/>
            </a:endParaRPr>
          </a:p>
          <a:p>
            <a:pPr marL="342900" lvl="0" indent="-342900" algn="just" rtl="0">
              <a:lnSpc>
                <a:spcPct val="150000"/>
              </a:lnSpc>
              <a:spcAft>
                <a:spcPts val="1000"/>
              </a:spcAft>
              <a:buSzPts val="1000"/>
              <a:buFont typeface="Symbol"/>
              <a:buChar char=""/>
              <a:tabLst>
                <a:tab pos="457200" algn="l"/>
              </a:tabLst>
            </a:pPr>
            <a:r>
              <a:rPr lang="en-US" dirty="0">
                <a:latin typeface="Arial"/>
                <a:ea typeface="Calibri"/>
                <a:cs typeface="Arial"/>
              </a:rPr>
              <a:t>Base – Opens out into the face, and is bounded by the eyelids. It is also known as the orbital rim.</a:t>
            </a:r>
            <a:endParaRPr lang="en-US" sz="1600" dirty="0">
              <a:ea typeface="Calibri"/>
              <a:cs typeface="Aria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2420888"/>
            <a:ext cx="4196953" cy="3260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0458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Orbit Content</a:t>
            </a:r>
            <a:endParaRPr lang="en-US" dirty="0"/>
          </a:p>
        </p:txBody>
      </p:sp>
      <p:sp>
        <p:nvSpPr>
          <p:cNvPr id="3" name="عنصر نائب للمحتوى 2"/>
          <p:cNvSpPr>
            <a:spLocks noGrp="1"/>
          </p:cNvSpPr>
          <p:nvPr>
            <p:ph idx="1"/>
          </p:nvPr>
        </p:nvSpPr>
        <p:spPr/>
        <p:txBody>
          <a:bodyPr>
            <a:normAutofit fontScale="55000" lnSpcReduction="20000"/>
          </a:bodyPr>
          <a:lstStyle/>
          <a:p>
            <a:pPr lvl="0" algn="just" rtl="0">
              <a:lnSpc>
                <a:spcPct val="150000"/>
              </a:lnSpc>
              <a:buSzPts val="1000"/>
              <a:buFont typeface="Symbol"/>
              <a:buChar char=""/>
              <a:tabLst>
                <a:tab pos="457200" algn="l"/>
              </a:tabLst>
            </a:pPr>
            <a:r>
              <a:rPr lang="en-US" dirty="0">
                <a:solidFill>
                  <a:srgbClr val="0000FF"/>
                </a:solidFill>
                <a:latin typeface="Arial"/>
                <a:ea typeface="Times New Roman"/>
                <a:cs typeface="Arial"/>
                <a:hlinkClick r:id="rId2" tooltip="The Extraocular Muscles"/>
              </a:rPr>
              <a:t>Extra-ocular muscles</a:t>
            </a:r>
            <a:r>
              <a:rPr lang="en-US" dirty="0">
                <a:latin typeface="Arial"/>
                <a:ea typeface="Times New Roman"/>
                <a:cs typeface="Arial"/>
              </a:rPr>
              <a:t> –They are responsible for the movement of the eyeball and superior eyelid.</a:t>
            </a:r>
            <a:endParaRPr lang="en-US" sz="2800" dirty="0">
              <a:ea typeface="Calibri"/>
              <a:cs typeface="Arial"/>
            </a:endParaRPr>
          </a:p>
          <a:p>
            <a:pPr lvl="0" algn="just" rtl="0">
              <a:lnSpc>
                <a:spcPct val="150000"/>
              </a:lnSpc>
              <a:spcAft>
                <a:spcPts val="1000"/>
              </a:spcAft>
              <a:buSzPts val="1000"/>
              <a:buFont typeface="Symbol"/>
              <a:buChar char=""/>
              <a:tabLst>
                <a:tab pos="457200" algn="l"/>
              </a:tabLst>
            </a:pPr>
            <a:r>
              <a:rPr lang="en-US" dirty="0">
                <a:latin typeface="Arial"/>
                <a:ea typeface="Times New Roman"/>
                <a:cs typeface="Arial"/>
              </a:rPr>
              <a:t>Eyelids – These cover the orbits anteriorly.</a:t>
            </a:r>
            <a:endParaRPr lang="en-US" sz="2800" dirty="0">
              <a:ea typeface="Calibri"/>
              <a:cs typeface="Arial"/>
            </a:endParaRPr>
          </a:p>
          <a:p>
            <a:pPr lvl="0" algn="just" rtl="0">
              <a:lnSpc>
                <a:spcPct val="150000"/>
              </a:lnSpc>
              <a:spcAft>
                <a:spcPts val="1000"/>
              </a:spcAft>
              <a:buSzPts val="1000"/>
              <a:buFont typeface="Symbol"/>
              <a:buChar char=""/>
              <a:tabLst>
                <a:tab pos="457200" algn="l"/>
              </a:tabLst>
            </a:pPr>
            <a:r>
              <a:rPr lang="en-US" dirty="0">
                <a:latin typeface="Arial"/>
                <a:ea typeface="Times New Roman"/>
                <a:cs typeface="Arial"/>
              </a:rPr>
              <a:t>Nerves: Several cranial nerves supply the eye and its structures; </a:t>
            </a:r>
            <a:r>
              <a:rPr lang="en-US" dirty="0">
                <a:solidFill>
                  <a:srgbClr val="0000FF"/>
                </a:solidFill>
                <a:latin typeface="Arial"/>
                <a:ea typeface="Times New Roman"/>
                <a:cs typeface="Arial"/>
                <a:hlinkClick r:id="rId3"/>
              </a:rPr>
              <a:t>optic</a:t>
            </a:r>
            <a:r>
              <a:rPr lang="en-US" dirty="0">
                <a:latin typeface="Arial"/>
                <a:ea typeface="Times New Roman"/>
                <a:cs typeface="Arial"/>
              </a:rPr>
              <a:t> II, </a:t>
            </a:r>
            <a:r>
              <a:rPr lang="en-US" dirty="0" err="1">
                <a:solidFill>
                  <a:srgbClr val="0000FF"/>
                </a:solidFill>
                <a:latin typeface="Arial"/>
                <a:ea typeface="Times New Roman"/>
                <a:cs typeface="Arial"/>
                <a:hlinkClick r:id="rId4"/>
              </a:rPr>
              <a:t>oculomotor</a:t>
            </a:r>
            <a:r>
              <a:rPr lang="en-US" dirty="0">
                <a:latin typeface="Arial"/>
                <a:ea typeface="Times New Roman"/>
                <a:cs typeface="Arial"/>
              </a:rPr>
              <a:t> III , </a:t>
            </a:r>
            <a:r>
              <a:rPr lang="en-US" dirty="0">
                <a:solidFill>
                  <a:srgbClr val="0000FF"/>
                </a:solidFill>
                <a:latin typeface="Arial"/>
                <a:ea typeface="Times New Roman"/>
                <a:cs typeface="Arial"/>
                <a:hlinkClick r:id="rId5"/>
              </a:rPr>
              <a:t>trochlear</a:t>
            </a:r>
            <a:r>
              <a:rPr lang="en-US" dirty="0">
                <a:latin typeface="Arial"/>
                <a:ea typeface="Times New Roman"/>
                <a:cs typeface="Arial"/>
              </a:rPr>
              <a:t> IV , </a:t>
            </a:r>
            <a:r>
              <a:rPr lang="en-US" dirty="0">
                <a:solidFill>
                  <a:srgbClr val="0000FF"/>
                </a:solidFill>
                <a:latin typeface="Arial"/>
                <a:ea typeface="Times New Roman"/>
                <a:cs typeface="Arial"/>
                <a:hlinkClick r:id="rId6"/>
              </a:rPr>
              <a:t>trigeminal</a:t>
            </a:r>
            <a:r>
              <a:rPr lang="en-US" dirty="0">
                <a:latin typeface="Arial"/>
                <a:ea typeface="Times New Roman"/>
                <a:cs typeface="Arial"/>
              </a:rPr>
              <a:t> V and </a:t>
            </a:r>
            <a:r>
              <a:rPr lang="en-US" dirty="0" err="1">
                <a:solidFill>
                  <a:srgbClr val="0000FF"/>
                </a:solidFill>
                <a:latin typeface="Arial"/>
                <a:ea typeface="Times New Roman"/>
                <a:cs typeface="Arial"/>
                <a:hlinkClick r:id="rId7"/>
              </a:rPr>
              <a:t>abducens</a:t>
            </a:r>
            <a:r>
              <a:rPr lang="en-US" dirty="0">
                <a:latin typeface="Arial"/>
                <a:ea typeface="Times New Roman"/>
                <a:cs typeface="Arial"/>
              </a:rPr>
              <a:t> VI  nerves.</a:t>
            </a:r>
            <a:endParaRPr lang="en-US" sz="2800" dirty="0">
              <a:ea typeface="Calibri"/>
              <a:cs typeface="Arial"/>
            </a:endParaRPr>
          </a:p>
          <a:p>
            <a:pPr lvl="0" algn="just" rtl="0">
              <a:lnSpc>
                <a:spcPct val="150000"/>
              </a:lnSpc>
              <a:spcAft>
                <a:spcPts val="1000"/>
              </a:spcAft>
              <a:buSzPts val="1000"/>
              <a:buFont typeface="Symbol"/>
              <a:buChar char=""/>
              <a:tabLst>
                <a:tab pos="457200" algn="l"/>
              </a:tabLst>
            </a:pPr>
            <a:r>
              <a:rPr lang="en-US" dirty="0">
                <a:latin typeface="Arial"/>
                <a:ea typeface="Times New Roman"/>
                <a:cs typeface="Arial"/>
              </a:rPr>
              <a:t>Blood vessels: The eye receives blood primarily from the ophthalmic artery. Venous drainage is via the superior and inferior ophthalmic veins.</a:t>
            </a:r>
            <a:endParaRPr lang="en-US" sz="2800" dirty="0">
              <a:ea typeface="Calibri"/>
              <a:cs typeface="Arial"/>
            </a:endParaRPr>
          </a:p>
          <a:p>
            <a:pPr algn="just" rtl="0">
              <a:lnSpc>
                <a:spcPct val="150000"/>
              </a:lnSpc>
              <a:spcAft>
                <a:spcPts val="0"/>
              </a:spcAft>
            </a:pPr>
            <a:r>
              <a:rPr lang="en-US" dirty="0">
                <a:latin typeface="Arial"/>
                <a:ea typeface="Times New Roman"/>
                <a:cs typeface="Arial"/>
              </a:rPr>
              <a:t>Any space within the orbit that is not occupied is filled with orbital fat. This tissue cushions the eye, and </a:t>
            </a:r>
            <a:r>
              <a:rPr lang="en-US" dirty="0" err="1">
                <a:latin typeface="Arial"/>
                <a:ea typeface="Times New Roman"/>
                <a:cs typeface="Arial"/>
              </a:rPr>
              <a:t>stabilises</a:t>
            </a:r>
            <a:r>
              <a:rPr lang="en-US" dirty="0">
                <a:latin typeface="Arial"/>
                <a:ea typeface="Times New Roman"/>
                <a:cs typeface="Arial"/>
              </a:rPr>
              <a:t> the </a:t>
            </a:r>
            <a:r>
              <a:rPr lang="en-US" dirty="0" err="1">
                <a:solidFill>
                  <a:srgbClr val="0000FF"/>
                </a:solidFill>
                <a:latin typeface="Arial"/>
                <a:ea typeface="Times New Roman"/>
                <a:cs typeface="Arial"/>
                <a:hlinkClick r:id="rId2"/>
              </a:rPr>
              <a:t>extraocular</a:t>
            </a:r>
            <a:r>
              <a:rPr lang="en-US" dirty="0">
                <a:solidFill>
                  <a:srgbClr val="0000FF"/>
                </a:solidFill>
                <a:latin typeface="Arial"/>
                <a:ea typeface="Times New Roman"/>
                <a:cs typeface="Arial"/>
                <a:hlinkClick r:id="rId2"/>
              </a:rPr>
              <a:t> muscles</a:t>
            </a:r>
            <a:r>
              <a:rPr lang="en-US" dirty="0">
                <a:latin typeface="Arial"/>
                <a:ea typeface="Times New Roman"/>
                <a:cs typeface="Arial"/>
              </a:rPr>
              <a:t>.</a:t>
            </a:r>
            <a:endParaRPr lang="en-US" sz="2800" dirty="0">
              <a:ea typeface="Calibri"/>
              <a:cs typeface="Arial"/>
            </a:endParaRPr>
          </a:p>
          <a:p>
            <a:endParaRPr lang="en-US" dirty="0"/>
          </a:p>
        </p:txBody>
      </p:sp>
    </p:spTree>
    <p:extLst>
      <p:ext uri="{BB962C8B-B14F-4D97-AF65-F5344CB8AC3E}">
        <p14:creationId xmlns:p14="http://schemas.microsoft.com/office/powerpoint/2010/main" val="2175124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404664"/>
            <a:ext cx="5125682" cy="513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665204"/>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TotalTime>
  <Words>363</Words>
  <Application>Microsoft Office PowerPoint</Application>
  <PresentationFormat>عرض على الشاشة (3:4)‏</PresentationFormat>
  <Paragraphs>49</Paragraphs>
  <Slides>19</Slides>
  <Notes>0</Notes>
  <HiddenSlides>0</HiddenSlides>
  <MMClips>0</MMClips>
  <ScaleCrop>false</ScaleCrop>
  <HeadingPairs>
    <vt:vector size="4" baseType="variant">
      <vt:variant>
        <vt:lpstr>نسق</vt:lpstr>
      </vt:variant>
      <vt:variant>
        <vt:i4>1</vt:i4>
      </vt:variant>
      <vt:variant>
        <vt:lpstr>عناوين الشرائح</vt:lpstr>
      </vt:variant>
      <vt:variant>
        <vt:i4>19</vt:i4>
      </vt:variant>
    </vt:vector>
  </HeadingPairs>
  <TitlesOfParts>
    <vt:vector size="20" baseType="lpstr">
      <vt:lpstr>نسق Office</vt:lpstr>
      <vt:lpstr>The Orbit</vt:lpstr>
      <vt:lpstr>The orbit</vt:lpstr>
      <vt:lpstr>The borders and anatomical relations of the bony orbit</vt:lpstr>
      <vt:lpstr>Roof (superior wall)</vt:lpstr>
      <vt:lpstr>Floor (inferior wall)</vt:lpstr>
      <vt:lpstr>Medial wall</vt:lpstr>
      <vt:lpstr>عرض تقديمي في PowerPoint</vt:lpstr>
      <vt:lpstr>Orbit Content</vt:lpstr>
      <vt:lpstr>عرض تقديمي في PowerPoint</vt:lpstr>
      <vt:lpstr>Orbital foramens</vt:lpstr>
      <vt:lpstr>Clinical significance </vt:lpstr>
      <vt:lpstr>عرض تقديمي في PowerPoint</vt:lpstr>
      <vt:lpstr>Fractures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Orbit</dc:title>
  <dc:creator>HP</dc:creator>
  <cp:lastModifiedBy>Maher</cp:lastModifiedBy>
  <cp:revision>11</cp:revision>
  <dcterms:created xsi:type="dcterms:W3CDTF">2023-11-05T18:19:08Z</dcterms:created>
  <dcterms:modified xsi:type="dcterms:W3CDTF">2023-11-05T19:36:22Z</dcterms:modified>
</cp:coreProperties>
</file>