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9" r:id="rId1"/>
  </p:sldMasterIdLst>
  <p:notesMasterIdLst>
    <p:notesMasterId r:id="rId17"/>
  </p:notesMasterIdLst>
  <p:handoutMasterIdLst>
    <p:handoutMasterId r:id="rId18"/>
  </p:handoutMasterIdLst>
  <p:sldIdLst>
    <p:sldId id="560" r:id="rId2"/>
    <p:sldId id="581" r:id="rId3"/>
    <p:sldId id="616" r:id="rId4"/>
    <p:sldId id="617" r:id="rId5"/>
    <p:sldId id="608" r:id="rId6"/>
    <p:sldId id="619" r:id="rId7"/>
    <p:sldId id="621" r:id="rId8"/>
    <p:sldId id="622" r:id="rId9"/>
    <p:sldId id="620" r:id="rId10"/>
    <p:sldId id="618" r:id="rId11"/>
    <p:sldId id="623" r:id="rId12"/>
    <p:sldId id="624" r:id="rId13"/>
    <p:sldId id="625" r:id="rId14"/>
    <p:sldId id="626" r:id="rId15"/>
    <p:sldId id="62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52" d="100"/>
          <a:sy n="52" d="100"/>
        </p:scale>
        <p:origin x="-510" y="2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9F83406-5602-4846-92E5-713FC98AEF2F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4F81F9B-1929-46A2-8025-4F6720D5580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068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35D83F-90B1-4973-8E11-679B50DAF22D}" type="datetimeFigureOut">
              <a:rPr lang="ar-IQ" smtClean="0"/>
              <a:t>23/02/1445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176C425-FEB9-4705-9D8B-E9B01CC4BF0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228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62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48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88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7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9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964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000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48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4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63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1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C3D77D64-1F17-4AD8-A124-B721A3A2894E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23/02/1445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1"/>
            <a:fld id="{DCAEAE10-05FB-4600-83FD-CF178F304B91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 rtl="1"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40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436913" y="1831132"/>
            <a:ext cx="10067227" cy="3168352"/>
          </a:xfrm>
          <a:prstGeom prst="rect">
            <a:avLst/>
          </a:prstGeom>
        </p:spPr>
        <p:txBody>
          <a:bodyPr vert="horz" lIns="91440" tIns="45720" rIns="91440" bIns="45720" rtlCol="1" anchor="ctr">
            <a:normAutofit lnSpcReduction="10000"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>
              <a:defRPr/>
            </a:pPr>
            <a:r>
              <a:rPr lang="ar-IQ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الإحصاء الحياتي/ المحاضرة الاولى</a:t>
            </a:r>
            <a:endParaRPr lang="en-US" sz="5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rtl="0">
              <a:defRPr/>
            </a:pPr>
            <a:r>
              <a:rPr lang="ar-IQ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مقدمة في علم الإحصاء</a:t>
            </a:r>
          </a:p>
          <a:p>
            <a:pPr rtl="0">
              <a:defRPr/>
            </a:pPr>
            <a:r>
              <a:rPr lang="ar-IQ" sz="52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م.د</a:t>
            </a:r>
            <a:r>
              <a:rPr lang="ar-IQ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ar-IQ" sz="5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سالم كريم هجول</a:t>
            </a:r>
            <a:r>
              <a:rPr lang="en-US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5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IQ" sz="5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2023-2024</a:t>
            </a:r>
            <a:endParaRPr lang="it-IT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288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504534" y="723963"/>
            <a:ext cx="1048170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أولا: البيانات الوصفية (النوعية)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Qualitative Data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عبارة عن مشاهدات او صفات والتي لا يمكن قياسها مباشرة بوسائل القياس المناسبة كالعد والترقيم وانما يتم التعبير عنها بصفات او حالات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وتقسم البيانات الى الأنواع التالية:</a:t>
            </a:r>
          </a:p>
          <a:p>
            <a:pPr algn="r" rtl="1"/>
            <a:r>
              <a:rPr lang="ar-IQ" sz="3600" dirty="0"/>
              <a:t>1.</a:t>
            </a:r>
            <a:r>
              <a:rPr lang="ar-IQ" sz="3200" b="1" u="sng" dirty="0"/>
              <a:t>البيانات الوصفية الاسمية (</a:t>
            </a:r>
            <a:r>
              <a:rPr lang="en-US" sz="3200" b="1" u="sng" dirty="0"/>
              <a:t> </a:t>
            </a:r>
            <a:r>
              <a:rPr lang="en-US" sz="3600" dirty="0"/>
              <a:t>(Nominal Data</a:t>
            </a:r>
            <a:endParaRPr lang="ar-IQ" sz="3600" dirty="0"/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وهي عبارة عن صفات غير ترتيبيه مثلا: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الحالة الاجتماعية للشخص (اعزب, متزوج, ارمل, مطلق) 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فصيلة دم الانسان(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A,B,AB,O</a:t>
            </a: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صفات لون العين (اسود, ازرق, اخضر......الخ)</a:t>
            </a:r>
          </a:p>
        </p:txBody>
      </p:sp>
    </p:spTree>
    <p:extLst>
      <p:ext uri="{BB962C8B-B14F-4D97-AF65-F5344CB8AC3E}">
        <p14:creationId xmlns:p14="http://schemas.microsoft.com/office/powerpoint/2010/main" val="2898664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350112" y="1179182"/>
            <a:ext cx="10481707" cy="3354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2.البيانات الوصفية (الرتبيه)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Ordinal Data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عبارة عن مشاهدات او صفات يمكن ترتيبا تصاعديا او تنازليا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ومن الأمثلة على هذه البيانات: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التحصيل الدراسي للشخص (ابتدائية, متوسطة, اعدادية, كلية....الخ) 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درجة الموافقة على قرار معين (موافق, محايد, غير موافق)</a:t>
            </a:r>
          </a:p>
        </p:txBody>
      </p:sp>
    </p:spTree>
    <p:extLst>
      <p:ext uri="{BB962C8B-B14F-4D97-AF65-F5344CB8AC3E}">
        <p14:creationId xmlns:p14="http://schemas.microsoft.com/office/powerpoint/2010/main" val="395354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541417" y="901179"/>
            <a:ext cx="10481707" cy="39087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3.البيانات الوصفية (الفئوية)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Interval Data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عبارة عن البيانات المقسمة الى فئات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ومن الأمثلة على هذه البيانات:</a:t>
            </a:r>
          </a:p>
          <a:p>
            <a:pPr marL="571500" indent="-571500" algn="r" rtl="1">
              <a:buFont typeface="Wingdings" panose="05000000000000000000" pitchFamily="2" charset="2"/>
              <a:buChar char="v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العمر    صفر ---- 9  سنة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10-----19 سنة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20---- 29 سنة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30سنه --- فاكثر</a:t>
            </a:r>
          </a:p>
        </p:txBody>
      </p:sp>
    </p:spTree>
    <p:extLst>
      <p:ext uri="{BB962C8B-B14F-4D97-AF65-F5344CB8AC3E}">
        <p14:creationId xmlns:p14="http://schemas.microsoft.com/office/powerpoint/2010/main" val="1326218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407081" y="580853"/>
            <a:ext cx="10481707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4.البيانات الوصفية (النسبية)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Ratio Data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عبارة عن البيانات التي تتعامل مع الصفر المطلق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ومن الأمثلة على هذه البيانات: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طلبة المرحلة الثالثة/ قسم التمريض/ كلية المستقبل الجامعة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ماهي نسبة الذكور الى الاناث علما ان العدد الكلي 239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60% ذكور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40% اناث </a:t>
            </a:r>
          </a:p>
          <a:p>
            <a:pPr algn="r" rtl="1"/>
            <a:endParaRPr lang="ar-IQ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2:3 يعني إعطاء قيمه الى الصفر المطلق (يعني نسبه بين المجموعتين)</a:t>
            </a:r>
          </a:p>
        </p:txBody>
      </p:sp>
    </p:spTree>
    <p:extLst>
      <p:ext uri="{BB962C8B-B14F-4D97-AF65-F5344CB8AC3E}">
        <p14:creationId xmlns:p14="http://schemas.microsoft.com/office/powerpoint/2010/main" val="4078723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462499" y="246541"/>
            <a:ext cx="10481707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ثانيا: البيانات العددية (الكمية)</a:t>
            </a: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Quantitive Data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هي عبارة عن مشاهدات او صفات والتي يمكن قياسها بوسائل القياس المناسبة كالعد والقياس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وتقسم البيانات الى نوعيين اساسين :</a:t>
            </a:r>
          </a:p>
          <a:p>
            <a:pPr algn="r" rtl="1"/>
            <a:r>
              <a:rPr lang="ar-IQ" sz="3600" dirty="0"/>
              <a:t>1.</a:t>
            </a:r>
            <a:r>
              <a:rPr lang="ar-IQ" sz="3200" b="1" u="sng" dirty="0"/>
              <a:t>البيانات الكمية المتقطعة (</a:t>
            </a:r>
            <a:r>
              <a:rPr lang="en-US" sz="3600" dirty="0"/>
              <a:t>(Discreet Quantitive Data</a:t>
            </a:r>
            <a:endParaRPr lang="ar-IQ" sz="3600" dirty="0"/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وهي بيانات رقيمة ناتجة من عملية العد والتي تأخذ قيما متميزة عن بعظها لذلك تعتبر دائما عدد صحيح من الوحدات ومن الأمثلة عليها: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افراد الاسرة قد تكون مكونة من فردين او ثلاثة او أربعة.......الخ.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الطلبة في قاعة الدراسة.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عدد المقررات الدراسية في الفصل الدراسي.</a:t>
            </a:r>
          </a:p>
          <a:p>
            <a:pPr algn="r" rtl="1"/>
            <a:endParaRPr lang="ar-IQ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74610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541417" y="519298"/>
            <a:ext cx="1048170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dirty="0"/>
              <a:t>2.</a:t>
            </a:r>
            <a:r>
              <a:rPr lang="ar-IQ" sz="3200" b="1" u="sng" dirty="0"/>
              <a:t>البيانات الكمية المتصلة (</a:t>
            </a:r>
            <a:r>
              <a:rPr lang="en-US" sz="3600" dirty="0"/>
              <a:t>(Continuous Quantitive Data</a:t>
            </a:r>
            <a:endParaRPr lang="ar-IQ" sz="3600" dirty="0"/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وهي بيانات رقيمة ناتجة من عملية العد والقياس التي تأخذ مدى او مجال معين من القيم (أي تأخذ جميع القيم الموجودة في نطاق تغيرها) ومن الأمثلة عليها: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اوزان مادة معينة ينتجها احد المصانع الحكومية.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اطوال الأشخاص.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اعمار الأشخاص.</a:t>
            </a:r>
          </a:p>
          <a:p>
            <a:pPr marL="571500" indent="-571500" algn="r" rtl="1">
              <a:buFont typeface="Wingdings" panose="05000000000000000000" pitchFamily="2" charset="2"/>
              <a:buChar char="§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درجات الحرارة.</a:t>
            </a:r>
          </a:p>
          <a:p>
            <a:pPr algn="r" rtl="1"/>
            <a:endParaRPr lang="ar-IQ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7395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1263707" y="798444"/>
            <a:ext cx="10169610" cy="4135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3" charset="2"/>
              <a:buNone/>
              <a:tabLst/>
              <a:defRPr/>
            </a:pPr>
            <a:r>
              <a:rPr lang="ar-IQ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/>
                <a:cs typeface="+mj-cs"/>
              </a:rPr>
              <a:t>الأهداف المحاضرة :</a:t>
            </a:r>
          </a:p>
          <a:p>
            <a:pPr marL="342900" marR="0" lvl="0" indent="-342900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 3" charset="2"/>
              <a:buNone/>
              <a:tabLst/>
              <a:defRPr/>
            </a:pPr>
            <a:r>
              <a:rPr kumimoji="0" lang="ar-IQ" sz="3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anose="020B0603020202020204"/>
                <a:ea typeface="+mn-ea"/>
                <a:cs typeface="+mj-cs"/>
              </a:rPr>
              <a:t>في نهاية هذه المحاضرة يكون الطالب قادر على</a:t>
            </a:r>
            <a:r>
              <a:rPr kumimoji="0" lang="ar-IQ" sz="3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: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ان يعرف </a:t>
            </a:r>
            <a:r>
              <a:rPr kumimoji="0" lang="ar-IQ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علم الإحصاء بدقة.</a:t>
            </a: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أن </a:t>
            </a:r>
            <a:r>
              <a:rPr lang="ar-SA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يذكر أنواع علم الإحصاء</a:t>
            </a: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وبطريقة صحيحة</a:t>
            </a:r>
            <a:endParaRPr lang="en-US" sz="3200" b="1" dirty="0">
              <a:solidFill>
                <a:srgbClr val="DADADA">
                  <a:lumMod val="1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0" lvl="0" defTabSz="45720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F81BD"/>
              </a:buClr>
              <a:buSzPct val="80000"/>
              <a:buFont typeface="Wingdings" panose="05000000000000000000" pitchFamily="2" charset="2"/>
              <a:buChar char="ü"/>
              <a:tabLst/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أن </a:t>
            </a:r>
            <a:r>
              <a:rPr lang="ar-SA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يذكر </a:t>
            </a: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أهمية علم الإحصاء 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DADADA">
                    <a:lumMod val="1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وبطريقة صحيحة.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DADADA">
                  <a:lumMod val="1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vl="0">
              <a:buClr>
                <a:srgbClr val="4F81BD"/>
              </a:buClr>
              <a:buFont typeface="Wingdings" panose="05000000000000000000" pitchFamily="2" charset="2"/>
              <a:buChar char="ü"/>
              <a:defRPr/>
            </a:pP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يقارن بين طبيعة البيانات وبطريقة صحيحة</a:t>
            </a:r>
            <a:r>
              <a:rPr lang="ar-IQ" sz="3200" b="1" dirty="0">
                <a:solidFill>
                  <a:srgbClr val="DADADA">
                    <a:lumMod val="10000"/>
                  </a:srgbClr>
                </a:solidFill>
                <a:latin typeface="Arial" panose="020B0604020202020204" pitchFamily="34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uLnTx/>
              <a:uFillTx/>
              <a:latin typeface="Trebuchet MS" panose="020B0603020202020204"/>
              <a:ea typeface="+mn-ea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91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629974" y="1510887"/>
            <a:ext cx="928928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2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المقدمة</a:t>
            </a:r>
            <a:r>
              <a:rPr lang="ar-IQ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algn="just" rtl="1"/>
            <a:r>
              <a:rPr lang="ar-IQ" sz="3200" dirty="0"/>
              <a:t>    </a:t>
            </a: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ان علم الاحصاء يعتبر من اهم الركائز التي ترتكز عليها عملية البحث العلمي في ميادينه المختلفة ويمكن القول انه لا يوجد مجال من مجالات العمل والمعرفة الا واستعمل الاحصاء فيه .</a:t>
            </a:r>
          </a:p>
          <a:p>
            <a:pPr algn="just" rtl="1"/>
            <a:r>
              <a:rPr lang="ar-IQ" sz="3200" b="1" u="sng" dirty="0">
                <a:solidFill>
                  <a:srgbClr val="C00000"/>
                </a:solidFill>
              </a:rPr>
              <a:t>تعريف علم الإحصاء</a:t>
            </a:r>
            <a:r>
              <a:rPr lang="ar-IQ" sz="3200" b="1" dirty="0">
                <a:solidFill>
                  <a:srgbClr val="C00000"/>
                </a:solidFill>
              </a:rPr>
              <a:t>: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يعرف علم الإحصاء بأنه العلم الذي يهتم في جميع البيانات وتنظيمها وعرضها وتحليلها واستقراء النتائج واتخاذ القرارات بناء عليها.</a:t>
            </a:r>
          </a:p>
        </p:txBody>
      </p:sp>
    </p:spTree>
    <p:extLst>
      <p:ext uri="{BB962C8B-B14F-4D97-AF65-F5344CB8AC3E}">
        <p14:creationId xmlns:p14="http://schemas.microsoft.com/office/powerpoint/2010/main" val="2462482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589663" y="1320268"/>
            <a:ext cx="1048170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</a:rPr>
              <a:t>أنواع علم الإحصاء:</a:t>
            </a:r>
          </a:p>
          <a:p>
            <a:pPr algn="just" rtl="1"/>
            <a:r>
              <a:rPr lang="ar-IQ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 الإحصاء الوصفي</a:t>
            </a:r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:-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يهتم هذا النوع في وصف البيانات و تبويبها أو تنظيمها وامكانية عرضها في جداول ورسوم بيانية.</a:t>
            </a:r>
          </a:p>
          <a:p>
            <a:pPr algn="just" rtl="1"/>
            <a:endParaRPr lang="ar-IQ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/>
            <a:r>
              <a:rPr lang="ar-IQ" sz="32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 الإحصاء ألاستنتاجي أو الاستدلالي:-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يهتم هذا النوع بموضوع التقدير او التخمين واختيار الفرضيات وايجاد العلاقات المعنوية بين المتغيرات.</a:t>
            </a:r>
          </a:p>
        </p:txBody>
      </p:sp>
    </p:spTree>
    <p:extLst>
      <p:ext uri="{BB962C8B-B14F-4D97-AF65-F5344CB8AC3E}">
        <p14:creationId xmlns:p14="http://schemas.microsoft.com/office/powerpoint/2010/main" val="1815709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272746" y="541638"/>
            <a:ext cx="10616042" cy="7048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</a:rPr>
              <a:t>أهمية علم الإحصاء ومجالات تطبيقه: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يحتل علم الاحصاء مكانا بين العلوم لما له من استعمالات واسعة للوصول الى قرارات صائبة لوصف او تفسير الظواهر المختلفة في جميع العلوم وتكمن اهمية الاحصاء في مجالات واسعة منها:</a:t>
            </a:r>
          </a:p>
          <a:p>
            <a:pPr algn="just" rtl="1"/>
            <a:r>
              <a:rPr lang="ar-IQ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في البحث العلمي .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2.في علم الاحياء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3.في الطب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4.في الصحة العامة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5.في الكيمياء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6.للإحصاء دور بارز في وضع الخطط المستقبلية وذلك عن طريق التنبؤ بالظاهرة من خلال النتائج.</a:t>
            </a:r>
          </a:p>
          <a:p>
            <a:pPr algn="r" rtl="1"/>
            <a:endParaRPr lang="ar-IQ" sz="3600" dirty="0"/>
          </a:p>
          <a:p>
            <a:pPr algn="r" rtl="1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04729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161910" y="807466"/>
            <a:ext cx="10481707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اهمية علم الإحصاء في المجال الصحي: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1-	التعرف على حاجة المواطنين للخدمات الصحية.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	مكافحة الامراض وتحديد انتشارها.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3-	تهيئة الموارد البشرية.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4-	توفير الخدمات العلاجية.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	توفير الخدمات الوقائية.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6-	الاصحاح البيئي والصحة الشخصية.</a:t>
            </a:r>
          </a:p>
          <a:p>
            <a:pPr algn="r" rtl="1"/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3840142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570620" y="827688"/>
            <a:ext cx="10294148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مفهوم الطرائق الإحصائية في البحث العلمي:</a:t>
            </a:r>
          </a:p>
          <a:p>
            <a:pPr algn="r" rtl="1"/>
            <a:endParaRPr lang="ar-IQ" sz="36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rtl="1"/>
            <a:r>
              <a:rPr lang="ar-IQ" sz="3600" dirty="0"/>
              <a:t>تعرف الطرائق الإحصائية بانها طريقة علمية تختص بمعالجة الظواهر التي تخضع للتحليل القابل للقياس ويشرط في تطبيق هذه الطريقة بإمكانية التعبير عن تلك الظواهر تعبيرا رقميا.</a:t>
            </a:r>
          </a:p>
          <a:p>
            <a:pPr algn="just" rtl="1"/>
            <a:r>
              <a:rPr lang="ar-IQ" sz="3600" dirty="0"/>
              <a:t> </a:t>
            </a:r>
            <a:br>
              <a:rPr lang="ar-IQ" sz="3600" dirty="0"/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07772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541417" y="335845"/>
            <a:ext cx="10481707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مراحل الطرائق الإحصائية في البحث العلمي هي</a:t>
            </a:r>
            <a:r>
              <a:rPr lang="ar-IQ" sz="3600" b="1" dirty="0">
                <a:solidFill>
                  <a:srgbClr val="C00000"/>
                </a:solidFill>
              </a:rPr>
              <a:t>:</a:t>
            </a:r>
          </a:p>
          <a:p>
            <a:pPr algn="r" rtl="1"/>
            <a:endParaRPr lang="ar-IQ" sz="3600" b="1" dirty="0">
              <a:solidFill>
                <a:srgbClr val="C00000"/>
              </a:solidFill>
            </a:endParaRP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تحديد المشكلة ووضع الفرضيات الخاصة بها.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جمع البيانات عن الظاهرة المطلوب دراستها.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تلخيص البيانات التي تم جمعها.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عرض البيانات جدوليا او بيانيا.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تحليل البيانات.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تفسير النتائج والتنبؤ.</a:t>
            </a:r>
          </a:p>
          <a:p>
            <a:pPr marL="742950" indent="-742950" algn="r" rtl="1">
              <a:buAutoNum type="arabicPeriod"/>
            </a:pP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تعميم النتائج على مجتمع الدراسة. </a:t>
            </a:r>
          </a:p>
          <a:p>
            <a:pPr algn="r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949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>
          <a:xfrm>
            <a:off x="1272746" y="541638"/>
            <a:ext cx="10750378" cy="505597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r" rtl="1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r" rtl="1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r" rtl="1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r" rtl="1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34817"/>
              </a:buClr>
              <a:buSzPct val="85000"/>
              <a:buFont typeface="Wingdings 2"/>
              <a:buNone/>
              <a:tabLst/>
              <a:defRPr/>
            </a:pPr>
            <a:endParaRPr kumimoji="0" lang="ar-IQ" sz="2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Perpetu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مربع نص 7">
            <a:extLst>
              <a:ext uri="{FF2B5EF4-FFF2-40B4-BE49-F238E27FC236}">
                <a16:creationId xmlns:a16="http://schemas.microsoft.com/office/drawing/2014/main" xmlns="" id="{4A62F005-F03D-427A-BE75-8BB870024F03}"/>
              </a:ext>
            </a:extLst>
          </p:cNvPr>
          <p:cNvSpPr txBox="1"/>
          <p:nvPr/>
        </p:nvSpPr>
        <p:spPr>
          <a:xfrm>
            <a:off x="1407081" y="779941"/>
            <a:ext cx="10481707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ar-IQ" sz="36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1.طبيعة البيانات: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نقصد بالبيانات بانها عبارة عن قيمة وصفية او رقميه والتي نحتاج اليها لمساعدتنا في جعل القرارات التي يتم اتخاذها ومتعلقة بالظاهرة المدروسة.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وبشكل عام تعتبر الصفة التي تتغير من شخص الى اخر او من مفردة الى أخرى تسمى بالمشاهدات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Observation</a:t>
            </a: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او بالمتغيرات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</a:t>
            </a: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ونرمز للمتغير بالرمز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اما المشاهدات فنرمز لها بالرمز (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</a:t>
            </a:r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algn="just" rtl="1"/>
            <a:r>
              <a:rPr lang="ar-IQ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هناك نوعين من البيانات هما:</a:t>
            </a:r>
          </a:p>
        </p:txBody>
      </p:sp>
    </p:spTree>
    <p:extLst>
      <p:ext uri="{BB962C8B-B14F-4D97-AF65-F5344CB8AC3E}">
        <p14:creationId xmlns:p14="http://schemas.microsoft.com/office/powerpoint/2010/main" val="61802395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2661</TotalTime>
  <Words>769</Words>
  <Application>Microsoft Office PowerPoint</Application>
  <PresentationFormat>مخصص</PresentationFormat>
  <Paragraphs>95</Paragraphs>
  <Slides>15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hani</dc:creator>
  <cp:lastModifiedBy>DR.Ahmed Saker 2o1O</cp:lastModifiedBy>
  <cp:revision>282</cp:revision>
  <cp:lastPrinted>2017-04-21T17:39:01Z</cp:lastPrinted>
  <dcterms:created xsi:type="dcterms:W3CDTF">2016-01-11T15:58:09Z</dcterms:created>
  <dcterms:modified xsi:type="dcterms:W3CDTF">2023-09-08T08:18:36Z</dcterms:modified>
</cp:coreProperties>
</file>