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8" r:id="rId1"/>
  </p:sldMasterIdLst>
  <p:notesMasterIdLst>
    <p:notesMasterId r:id="rId18"/>
  </p:notesMasterIdLst>
  <p:sldIdLst>
    <p:sldId id="259" r:id="rId2"/>
    <p:sldId id="260" r:id="rId3"/>
    <p:sldId id="289" r:id="rId4"/>
    <p:sldId id="306" r:id="rId5"/>
    <p:sldId id="311" r:id="rId6"/>
    <p:sldId id="305" r:id="rId7"/>
    <p:sldId id="307" r:id="rId8"/>
    <p:sldId id="308" r:id="rId9"/>
    <p:sldId id="297" r:id="rId10"/>
    <p:sldId id="299" r:id="rId11"/>
    <p:sldId id="312" r:id="rId12"/>
    <p:sldId id="313" r:id="rId13"/>
    <p:sldId id="268" r:id="rId14"/>
    <p:sldId id="300" r:id="rId15"/>
    <p:sldId id="301" r:id="rId16"/>
    <p:sldId id="28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476" y="-4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08A54-66E3-4654-885F-3E4682278954}"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67E25-C399-471B-9E56-37382DDB58E9}" type="slidenum">
              <a:rPr lang="en-US" smtClean="0"/>
              <a:t>‹#›</a:t>
            </a:fld>
            <a:endParaRPr lang="en-US"/>
          </a:p>
        </p:txBody>
      </p:sp>
    </p:spTree>
    <p:extLst>
      <p:ext uri="{BB962C8B-B14F-4D97-AF65-F5344CB8AC3E}">
        <p14:creationId xmlns:p14="http://schemas.microsoft.com/office/powerpoint/2010/main" val="233450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1E7DFDF2-FE51-413C-9A59-E4044E30647B}" type="datetime1">
              <a:rPr lang="en-US" smtClean="0"/>
              <a:t>10/11/2023</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000AB7F6-15AB-445A-9C09-EA19B0354C92}" type="slidenum">
              <a:rPr lang="en-US" smtClean="0"/>
              <a:t>‹#›</a:t>
            </a:fld>
            <a:endParaRPr lang="en-US"/>
          </a:p>
        </p:txBody>
      </p:sp>
    </p:spTree>
    <p:extLst>
      <p:ext uri="{BB962C8B-B14F-4D97-AF65-F5344CB8AC3E}">
        <p14:creationId xmlns:p14="http://schemas.microsoft.com/office/powerpoint/2010/main" val="621948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D57F2D-164D-4A23-9618-6173FCF7A15B}" type="datetime1">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AB7F6-15AB-445A-9C09-EA19B0354C92}" type="slidenum">
              <a:rPr lang="en-US" smtClean="0"/>
              <a:t>‹#›</a:t>
            </a:fld>
            <a:endParaRPr lang="en-US"/>
          </a:p>
        </p:txBody>
      </p:sp>
    </p:spTree>
    <p:extLst>
      <p:ext uri="{BB962C8B-B14F-4D97-AF65-F5344CB8AC3E}">
        <p14:creationId xmlns:p14="http://schemas.microsoft.com/office/powerpoint/2010/main" val="2949561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F9DA3ED7-6A3D-41B1-8B75-D271B375FC12}" type="datetime1">
              <a:rPr lang="en-US" smtClean="0"/>
              <a:t>10/11/2023</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000AB7F6-15AB-445A-9C09-EA19B0354C92}" type="slidenum">
              <a:rPr lang="en-US" smtClean="0"/>
              <a:t>‹#›</a:t>
            </a:fld>
            <a:endParaRPr lang="en-US"/>
          </a:p>
        </p:txBody>
      </p:sp>
    </p:spTree>
    <p:extLst>
      <p:ext uri="{BB962C8B-B14F-4D97-AF65-F5344CB8AC3E}">
        <p14:creationId xmlns:p14="http://schemas.microsoft.com/office/powerpoint/2010/main" val="360088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0F8E43-2297-488C-98A7-D7658D2042D5}" type="datetime1">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AB7F6-15AB-445A-9C09-EA19B0354C92}" type="slidenum">
              <a:rPr lang="en-US" smtClean="0"/>
              <a:t>‹#›</a:t>
            </a:fld>
            <a:endParaRPr lang="en-US"/>
          </a:p>
        </p:txBody>
      </p:sp>
    </p:spTree>
    <p:extLst>
      <p:ext uri="{BB962C8B-B14F-4D97-AF65-F5344CB8AC3E}">
        <p14:creationId xmlns:p14="http://schemas.microsoft.com/office/powerpoint/2010/main" val="817634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AD36A6EF-4584-4B5E-9CC7-5A01899295C3}" type="datetime1">
              <a:rPr lang="en-US" smtClean="0"/>
              <a:t>10/11/2023</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000AB7F6-15AB-445A-9C09-EA19B0354C92}" type="slidenum">
              <a:rPr lang="en-US" smtClean="0"/>
              <a:t>‹#›</a:t>
            </a:fld>
            <a:endParaRPr lang="en-US"/>
          </a:p>
        </p:txBody>
      </p:sp>
    </p:spTree>
    <p:extLst>
      <p:ext uri="{BB962C8B-B14F-4D97-AF65-F5344CB8AC3E}">
        <p14:creationId xmlns:p14="http://schemas.microsoft.com/office/powerpoint/2010/main" val="847443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099EDD17-A1B2-467F-8D52-BE973DF5F71D}" type="datetime1">
              <a:rPr lang="en-US" smtClean="0"/>
              <a:t>10/11/2023</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000AB7F6-15AB-445A-9C09-EA19B0354C92}" type="slidenum">
              <a:rPr lang="en-US" smtClean="0"/>
              <a:t>‹#›</a:t>
            </a:fld>
            <a:endParaRPr lang="en-US"/>
          </a:p>
        </p:txBody>
      </p:sp>
    </p:spTree>
    <p:extLst>
      <p:ext uri="{BB962C8B-B14F-4D97-AF65-F5344CB8AC3E}">
        <p14:creationId xmlns:p14="http://schemas.microsoft.com/office/powerpoint/2010/main" val="1538094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6BDAD2D8-1E69-4FFD-8070-432C50D743A9}" type="datetime1">
              <a:rPr lang="en-US" smtClean="0"/>
              <a:t>10/11/2023</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000AB7F6-15AB-445A-9C09-EA19B0354C92}" type="slidenum">
              <a:rPr lang="en-US" smtClean="0"/>
              <a:t>‹#›</a:t>
            </a:fld>
            <a:endParaRPr lang="en-US"/>
          </a:p>
        </p:txBody>
      </p:sp>
    </p:spTree>
    <p:extLst>
      <p:ext uri="{BB962C8B-B14F-4D97-AF65-F5344CB8AC3E}">
        <p14:creationId xmlns:p14="http://schemas.microsoft.com/office/powerpoint/2010/main" val="2169701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2428AA-4063-43A5-856C-5B54BC85E599}" type="datetime1">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AB7F6-15AB-445A-9C09-EA19B0354C92}" type="slidenum">
              <a:rPr lang="en-US" smtClean="0"/>
              <a:t>‹#›</a:t>
            </a:fld>
            <a:endParaRPr lang="en-US"/>
          </a:p>
        </p:txBody>
      </p:sp>
    </p:spTree>
    <p:extLst>
      <p:ext uri="{BB962C8B-B14F-4D97-AF65-F5344CB8AC3E}">
        <p14:creationId xmlns:p14="http://schemas.microsoft.com/office/powerpoint/2010/main" val="168243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608C51CE-134C-4370-BA51-E1325D4C4CE2}" type="datetime1">
              <a:rPr lang="en-US" smtClean="0"/>
              <a:t>10/11/2023</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000AB7F6-15AB-445A-9C09-EA19B0354C92}" type="slidenum">
              <a:rPr lang="en-US" smtClean="0"/>
              <a:t>‹#›</a:t>
            </a:fld>
            <a:endParaRPr lang="en-US"/>
          </a:p>
        </p:txBody>
      </p:sp>
    </p:spTree>
    <p:extLst>
      <p:ext uri="{BB962C8B-B14F-4D97-AF65-F5344CB8AC3E}">
        <p14:creationId xmlns:p14="http://schemas.microsoft.com/office/powerpoint/2010/main" val="1715013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7DCC7D-15A4-448F-B550-EB255F5BE31B}" type="datetime1">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AB7F6-15AB-445A-9C09-EA19B0354C92}" type="slidenum">
              <a:rPr lang="en-US" smtClean="0"/>
              <a:t>‹#›</a:t>
            </a:fld>
            <a:endParaRPr lang="en-US"/>
          </a:p>
        </p:txBody>
      </p:sp>
    </p:spTree>
    <p:extLst>
      <p:ext uri="{BB962C8B-B14F-4D97-AF65-F5344CB8AC3E}">
        <p14:creationId xmlns:p14="http://schemas.microsoft.com/office/powerpoint/2010/main" val="3124359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51A0B4-ED59-4BB2-BA87-CA3021425BE5}" type="datetime1">
              <a:rPr lang="en-US" smtClean="0"/>
              <a:t>10/11/2023</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000AB7F6-15AB-445A-9C09-EA19B0354C92}" type="slidenum">
              <a:rPr lang="en-US" smtClean="0"/>
              <a:t>‹#›</a:t>
            </a:fld>
            <a:endParaRPr lang="en-US"/>
          </a:p>
        </p:txBody>
      </p:sp>
    </p:spTree>
    <p:extLst>
      <p:ext uri="{BB962C8B-B14F-4D97-AF65-F5344CB8AC3E}">
        <p14:creationId xmlns:p14="http://schemas.microsoft.com/office/powerpoint/2010/main" val="370163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B00F2790-039E-499F-B6C2-CC79AD6A249C}" type="datetime1">
              <a:rPr lang="en-US" smtClean="0"/>
              <a:t>10/11/2023</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000AB7F6-15AB-445A-9C09-EA19B0354C92}" type="slidenum">
              <a:rPr lang="en-US" smtClean="0"/>
              <a:t>‹#›</a:t>
            </a:fld>
            <a:endParaRPr lang="en-US"/>
          </a:p>
        </p:txBody>
      </p:sp>
    </p:spTree>
    <p:extLst>
      <p:ext uri="{BB962C8B-B14F-4D97-AF65-F5344CB8AC3E}">
        <p14:creationId xmlns:p14="http://schemas.microsoft.com/office/powerpoint/2010/main" val="252530490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48290" y="773915"/>
            <a:ext cx="3020485" cy="1835935"/>
          </a:xfrm>
        </p:spPr>
        <p:txBody>
          <a:bodyPr>
            <a:noAutofit/>
          </a:bodyPr>
          <a:lstStyle/>
          <a:p>
            <a:pPr>
              <a:lnSpc>
                <a:spcPct val="100000"/>
              </a:lnSpc>
            </a:pPr>
            <a:r>
              <a:rPr lang="ar-IQ" sz="2000" b="1" spc="0" dirty="0">
                <a:solidFill>
                  <a:srgbClr val="FFFFFF"/>
                </a:solidFill>
                <a:latin typeface="Segoe UI Semibold" panose="020B0702040204020203" pitchFamily="34" charset="0"/>
                <a:cs typeface="Segoe UI Semibold" panose="020B0702040204020203" pitchFamily="34" charset="0"/>
              </a:rPr>
              <a:t>جامعة المستقبل</a:t>
            </a:r>
            <a:br>
              <a:rPr lang="ar-IQ" sz="2000" b="1" spc="0" dirty="0">
                <a:solidFill>
                  <a:srgbClr val="FFFFFF"/>
                </a:solidFill>
                <a:latin typeface="Segoe UI Semibold" panose="020B0702040204020203" pitchFamily="34" charset="0"/>
                <a:cs typeface="Segoe UI Semibold" panose="020B0702040204020203" pitchFamily="34" charset="0"/>
              </a:rPr>
            </a:br>
            <a:r>
              <a:rPr lang="ar-IQ" sz="2000" b="1" spc="0" dirty="0">
                <a:solidFill>
                  <a:srgbClr val="FFFFFF"/>
                </a:solidFill>
                <a:latin typeface="Segoe UI Semibold" panose="020B0702040204020203" pitchFamily="34" charset="0"/>
                <a:cs typeface="Segoe UI Semibold" panose="020B0702040204020203" pitchFamily="34" charset="0"/>
              </a:rPr>
              <a:t>قسم تقنيات البصريات </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700" b="1" dirty="0">
                <a:latin typeface="Times New Roman" panose="02020603050405020304" pitchFamily="18" charset="0"/>
                <a:cs typeface="Times New Roman" panose="02020603050405020304" pitchFamily="18" charset="0"/>
              </a:rPr>
              <a:t> </a:t>
            </a:r>
            <a:r>
              <a:rPr lang="en-US" sz="1050" b="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7880" y="-1"/>
            <a:ext cx="1674119" cy="191192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676400" cy="1911927"/>
          </a:xfrm>
          <a:prstGeom prst="rect">
            <a:avLst/>
          </a:prstGeom>
        </p:spPr>
      </p:pic>
      <p:sp>
        <p:nvSpPr>
          <p:cNvPr id="4" name="Rounded Rectangle 3"/>
          <p:cNvSpPr/>
          <p:nvPr/>
        </p:nvSpPr>
        <p:spPr>
          <a:xfrm>
            <a:off x="8382000" y="43434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Rounded Rectangle 7"/>
          <p:cNvSpPr/>
          <p:nvPr/>
        </p:nvSpPr>
        <p:spPr>
          <a:xfrm>
            <a:off x="3409950" y="3333750"/>
            <a:ext cx="5429250" cy="100965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tabLst>
                <a:tab pos="1193800" algn="l"/>
              </a:tabLst>
            </a:pPr>
            <a:r>
              <a:rPr lang="ar-IQ" sz="4000" b="1" dirty="0">
                <a:solidFill>
                  <a:srgbClr val="0070C0"/>
                </a:solidFill>
                <a:latin typeface="29LT Zarid Serif Rg" panose="00000100000000000000" pitchFamily="2" charset="-78"/>
                <a:cs typeface="29LT Zarid Serif Rg" panose="00000100000000000000" pitchFamily="2" charset="-78"/>
              </a:rPr>
              <a:t>عملي محاضرة 1</a:t>
            </a:r>
          </a:p>
          <a:p>
            <a:pPr algn="ctr">
              <a:tabLst>
                <a:tab pos="1193800" algn="l"/>
              </a:tabLst>
            </a:pPr>
            <a:r>
              <a:rPr lang="en-US" sz="2400" b="1" dirty="0">
                <a:solidFill>
                  <a:srgbClr val="0070C0"/>
                </a:solidFill>
                <a:latin typeface="Times New Roman" panose="02020603050405020304" pitchFamily="18" charset="0"/>
                <a:cs typeface="Times New Roman" panose="02020603050405020304" pitchFamily="18" charset="0"/>
              </a:rPr>
              <a:t>Introduction And General Information</a:t>
            </a:r>
          </a:p>
        </p:txBody>
      </p:sp>
      <p:sp>
        <p:nvSpPr>
          <p:cNvPr id="10" name="Rounded Rectangle 9"/>
          <p:cNvSpPr/>
          <p:nvPr/>
        </p:nvSpPr>
        <p:spPr>
          <a:xfrm>
            <a:off x="4207718" y="2159577"/>
            <a:ext cx="3833711" cy="113607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tabLst>
                <a:tab pos="1193800" algn="l"/>
              </a:tabLst>
            </a:pPr>
            <a:r>
              <a:rPr lang="ar-IQ" sz="3600" b="1" dirty="0">
                <a:solidFill>
                  <a:srgbClr val="C00000"/>
                </a:solidFill>
                <a:latin typeface="29LT Zarid Serif Rg" panose="00000100000000000000" pitchFamily="2" charset="-78"/>
                <a:cs typeface="29LT Zarid Serif Rg" panose="00000100000000000000" pitchFamily="2" charset="-78"/>
              </a:rPr>
              <a:t>الاجهزة البصرية </a:t>
            </a:r>
            <a:r>
              <a:rPr lang="ar-IQ" sz="3600" b="1" dirty="0" smtClean="0">
                <a:solidFill>
                  <a:srgbClr val="C00000"/>
                </a:solidFill>
                <a:latin typeface="29LT Zarid Serif Rg" panose="00000100000000000000" pitchFamily="2" charset="-78"/>
                <a:cs typeface="29LT Zarid Serif Rg" panose="00000100000000000000" pitchFamily="2" charset="-78"/>
              </a:rPr>
              <a:t>1</a:t>
            </a:r>
            <a:endParaRPr lang="en-US" sz="3600" b="1" dirty="0" smtClean="0">
              <a:solidFill>
                <a:srgbClr val="C00000"/>
              </a:solidFill>
              <a:latin typeface="29LT Zarid Serif Rg" panose="00000100000000000000" pitchFamily="2" charset="-78"/>
              <a:cs typeface="29LT Zarid Serif Rg" panose="00000100000000000000" pitchFamily="2" charset="-78"/>
            </a:endParaRPr>
          </a:p>
          <a:p>
            <a:pPr algn="ctr">
              <a:tabLst>
                <a:tab pos="1193800" algn="l"/>
              </a:tabLst>
            </a:pPr>
            <a:r>
              <a:rPr lang="en-US" sz="2000" b="1" dirty="0">
                <a:solidFill>
                  <a:srgbClr val="C00000"/>
                </a:solidFill>
                <a:latin typeface="Times New Roman" panose="02020603050405020304" pitchFamily="18" charset="0"/>
                <a:cs typeface="Times New Roman" panose="02020603050405020304" pitchFamily="18" charset="0"/>
              </a:rPr>
              <a:t>Optical Equipment 1</a:t>
            </a:r>
          </a:p>
        </p:txBody>
      </p:sp>
      <p:sp>
        <p:nvSpPr>
          <p:cNvPr id="11" name="Rounded Rectangle 10"/>
          <p:cNvSpPr/>
          <p:nvPr/>
        </p:nvSpPr>
        <p:spPr>
          <a:xfrm>
            <a:off x="4857750" y="4448175"/>
            <a:ext cx="2857500" cy="70485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tabLst>
                <a:tab pos="1193800" algn="l"/>
              </a:tabLst>
            </a:pPr>
            <a:r>
              <a:rPr lang="ar-IQ" sz="3200" b="1" dirty="0" smtClean="0">
                <a:solidFill>
                  <a:schemeClr val="accent1"/>
                </a:solidFill>
                <a:latin typeface="29LT Zarid Serif Rg" panose="00000100000000000000" pitchFamily="2" charset="-78"/>
                <a:cs typeface="29LT Zarid Serif Rg" panose="00000100000000000000" pitchFamily="2" charset="-78"/>
              </a:rPr>
              <a:t>م. كرار عيدان رشيد</a:t>
            </a:r>
            <a:endParaRPr lang="ar-IQ" sz="3200" b="1" dirty="0">
              <a:solidFill>
                <a:schemeClr val="accent1"/>
              </a:solidFill>
              <a:latin typeface="29LT Zarid Serif Rg" panose="00000100000000000000" pitchFamily="2" charset="-78"/>
              <a:cs typeface="29LT Zarid Serif Rg" panose="00000100000000000000" pitchFamily="2" charset="-78"/>
            </a:endParaRPr>
          </a:p>
        </p:txBody>
      </p:sp>
    </p:spTree>
    <p:extLst>
      <p:ext uri="{BB962C8B-B14F-4D97-AF65-F5344CB8AC3E}">
        <p14:creationId xmlns:p14="http://schemas.microsoft.com/office/powerpoint/2010/main" val="233963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853" y="1020142"/>
            <a:ext cx="3681594" cy="4601183"/>
          </a:xfrm>
        </p:spPr>
        <p:txBody>
          <a:bodyPr>
            <a:normAutofit/>
          </a:bodyPr>
          <a:lstStyle/>
          <a:p>
            <a:pPr>
              <a:lnSpc>
                <a:spcPct val="150000"/>
              </a:lnSpc>
            </a:pPr>
            <a:r>
              <a:rPr lang="en-US" sz="2800" b="1" spc="0" dirty="0">
                <a:latin typeface="Segoe UI Black" panose="020B0A02040204020203" pitchFamily="34" charset="0"/>
                <a:ea typeface="Segoe UI Black" panose="020B0A02040204020203" pitchFamily="34" charset="0"/>
                <a:cs typeface="Times New Roman" panose="02020603050405020304" pitchFamily="18" charset="0"/>
              </a:rPr>
              <a:t>Manual </a:t>
            </a:r>
            <a:r>
              <a:rPr lang="en-US" sz="2800" b="1" spc="0" dirty="0" err="1">
                <a:latin typeface="Segoe UI Black" panose="020B0A02040204020203" pitchFamily="34" charset="0"/>
                <a:ea typeface="Segoe UI Black" panose="020B0A02040204020203" pitchFamily="34" charset="0"/>
                <a:cs typeface="Times New Roman" panose="02020603050405020304" pitchFamily="18" charset="0"/>
              </a:rPr>
              <a:t>keratometer</a:t>
            </a:r>
            <a:endParaRPr lang="en-US" sz="2800" b="1" spc="0" dirty="0">
              <a:latin typeface="Segoe UI Black" panose="020B0A02040204020203" pitchFamily="34" charset="0"/>
              <a:ea typeface="Segoe UI Black" panose="020B0A02040204020203" pitchFamily="34" charset="0"/>
              <a:cs typeface="Times New Roman" panose="02020603050405020304" pitchFamily="18" charset="0"/>
            </a:endParaRPr>
          </a:p>
        </p:txBody>
      </p:sp>
      <p:sp>
        <p:nvSpPr>
          <p:cNvPr id="3" name="Content Placeholder 2"/>
          <p:cNvSpPr>
            <a:spLocks noGrp="1"/>
          </p:cNvSpPr>
          <p:nvPr>
            <p:ph idx="1"/>
          </p:nvPr>
        </p:nvSpPr>
        <p:spPr>
          <a:xfrm>
            <a:off x="4473447" y="737088"/>
            <a:ext cx="7518498" cy="5383823"/>
          </a:xfrm>
        </p:spPr>
        <p:txBody>
          <a:bodyPr>
            <a:noAutofit/>
          </a:bodyPr>
          <a:lstStyle/>
          <a:p>
            <a:pPr algn="just">
              <a:lnSpc>
                <a:spcPct val="150000"/>
              </a:lnSpc>
              <a:buFont typeface="Wingdings" panose="05000000000000000000" pitchFamily="2" charset="2"/>
              <a:buChar char="Ø"/>
            </a:pPr>
            <a:r>
              <a:rPr lang="en-US" sz="2400" dirty="0" smtClean="0">
                <a:latin typeface="+mj-lt"/>
              </a:rPr>
              <a:t> This </a:t>
            </a:r>
            <a:r>
              <a:rPr lang="en-US" sz="2400" dirty="0">
                <a:latin typeface="+mj-lt"/>
              </a:rPr>
              <a:t>instrument can give a precise examination of the radius of curvature of the anterior corneal surface. </a:t>
            </a:r>
            <a:endParaRPr lang="en-US" sz="2400" dirty="0" smtClean="0">
              <a:latin typeface="+mj-lt"/>
            </a:endParaRPr>
          </a:p>
          <a:p>
            <a:pPr algn="just">
              <a:lnSpc>
                <a:spcPct val="150000"/>
              </a:lnSpc>
              <a:buFont typeface="Wingdings" panose="05000000000000000000" pitchFamily="2" charset="2"/>
              <a:buChar char="Ø"/>
            </a:pPr>
            <a:r>
              <a:rPr lang="en-US" sz="2400" dirty="0" smtClean="0">
                <a:latin typeface="+mj-lt"/>
              </a:rPr>
              <a:t>  This </a:t>
            </a:r>
            <a:r>
              <a:rPr lang="en-US" sz="2400" dirty="0">
                <a:latin typeface="+mj-lt"/>
              </a:rPr>
              <a:t>measurement is used to fit contact lenses and to measure corneal changes</a:t>
            </a:r>
            <a:r>
              <a:rPr lang="en-US" sz="2400" dirty="0" smtClean="0">
                <a:latin typeface="+mj-lt"/>
              </a:rPr>
              <a:t>.</a:t>
            </a:r>
          </a:p>
          <a:p>
            <a:pPr algn="just">
              <a:lnSpc>
                <a:spcPct val="150000"/>
              </a:lnSpc>
              <a:buFont typeface="Wingdings" panose="05000000000000000000" pitchFamily="2" charset="2"/>
              <a:buChar char="Ø"/>
            </a:pPr>
            <a:endParaRPr lang="en-US" sz="2400" dirty="0"/>
          </a:p>
          <a:p>
            <a:pPr algn="just">
              <a:lnSpc>
                <a:spcPct val="150000"/>
              </a:lnSpc>
              <a:buFont typeface="Wingdings" panose="05000000000000000000" pitchFamily="2" charset="2"/>
              <a:buChar char="Ø"/>
            </a:pPr>
            <a:endParaRPr lang="en-US" sz="2400" dirty="0" smtClean="0"/>
          </a:p>
          <a:p>
            <a:pPr algn="just">
              <a:lnSpc>
                <a:spcPct val="150000"/>
              </a:lnSpc>
              <a:buFont typeface="Wingdings" panose="05000000000000000000" pitchFamily="2" charset="2"/>
              <a:buChar char="Ø"/>
            </a:pPr>
            <a:endParaRPr lang="en-US" sz="2400" dirty="0" smtClean="0"/>
          </a:p>
          <a:p>
            <a:pPr marL="0" indent="0" algn="just">
              <a:lnSpc>
                <a:spcPct val="150000"/>
              </a:lnSpc>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1056844" y="6298912"/>
            <a:ext cx="1052508" cy="365125"/>
          </a:xfrm>
        </p:spPr>
        <p:txBody>
          <a:bodyPr/>
          <a:lstStyle/>
          <a:p>
            <a:fld id="{122A4632-5F02-4018-8550-42FC26416297}" type="slidenum">
              <a:rPr lang="en-US" sz="1600" smtClean="0"/>
              <a:t>10</a:t>
            </a:fld>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1" y="3943350"/>
            <a:ext cx="4752974" cy="2667000"/>
          </a:xfrm>
          <a:prstGeom prst="rect">
            <a:avLst/>
          </a:prstGeom>
        </p:spPr>
      </p:pic>
    </p:spTree>
    <p:extLst>
      <p:ext uri="{BB962C8B-B14F-4D97-AF65-F5344CB8AC3E}">
        <p14:creationId xmlns:p14="http://schemas.microsoft.com/office/powerpoint/2010/main" val="167210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853" y="1020142"/>
            <a:ext cx="3681594" cy="4601183"/>
          </a:xfrm>
        </p:spPr>
        <p:txBody>
          <a:bodyPr>
            <a:normAutofit/>
          </a:bodyPr>
          <a:lstStyle/>
          <a:p>
            <a:pPr>
              <a:lnSpc>
                <a:spcPct val="150000"/>
              </a:lnSpc>
            </a:pPr>
            <a:r>
              <a:rPr lang="en-US" sz="2800" b="1" spc="0" dirty="0">
                <a:latin typeface="Segoe UI Black" panose="020B0A02040204020203" pitchFamily="34" charset="0"/>
                <a:ea typeface="Segoe UI Black" panose="020B0A02040204020203" pitchFamily="34" charset="0"/>
                <a:cs typeface="Times New Roman" panose="02020603050405020304" pitchFamily="18" charset="0"/>
              </a:rPr>
              <a:t>Tonometry</a:t>
            </a:r>
          </a:p>
        </p:txBody>
      </p:sp>
      <p:sp>
        <p:nvSpPr>
          <p:cNvPr id="3" name="Content Placeholder 2"/>
          <p:cNvSpPr>
            <a:spLocks noGrp="1"/>
          </p:cNvSpPr>
          <p:nvPr>
            <p:ph idx="1"/>
          </p:nvPr>
        </p:nvSpPr>
        <p:spPr>
          <a:xfrm>
            <a:off x="4473447" y="737088"/>
            <a:ext cx="7518498" cy="5383823"/>
          </a:xfrm>
        </p:spPr>
        <p:txBody>
          <a:bodyPr>
            <a:noAutofit/>
          </a:bodyPr>
          <a:lstStyle/>
          <a:p>
            <a:pPr algn="just">
              <a:lnSpc>
                <a:spcPct val="150000"/>
              </a:lnSpc>
              <a:buFont typeface="Wingdings" panose="05000000000000000000" pitchFamily="2" charset="2"/>
              <a:buChar char="Ø"/>
            </a:pPr>
            <a:r>
              <a:rPr lang="en-US" sz="2400" dirty="0" smtClean="0">
                <a:latin typeface="+mj-lt"/>
              </a:rPr>
              <a:t> </a:t>
            </a:r>
            <a:r>
              <a:rPr lang="en-US" sz="2400" b="1" dirty="0" smtClean="0">
                <a:solidFill>
                  <a:schemeClr val="accent2"/>
                </a:solidFill>
                <a:latin typeface="+mj-lt"/>
              </a:rPr>
              <a:t>Tonometry:</a:t>
            </a:r>
            <a:r>
              <a:rPr lang="en-US" sz="2400" dirty="0" smtClean="0">
                <a:latin typeface="+mj-lt"/>
              </a:rPr>
              <a:t> </a:t>
            </a:r>
            <a:r>
              <a:rPr lang="en-US" sz="2400" dirty="0">
                <a:latin typeface="+mj-lt"/>
              </a:rPr>
              <a:t>is a test to measure the pressure inside your eyes. The test is used to screen for glaucoma</a:t>
            </a:r>
            <a:r>
              <a:rPr lang="en-US" sz="2400" dirty="0" smtClean="0">
                <a:latin typeface="+mj-lt"/>
              </a:rPr>
              <a:t>.</a:t>
            </a:r>
          </a:p>
          <a:p>
            <a:pPr algn="just">
              <a:lnSpc>
                <a:spcPct val="150000"/>
              </a:lnSpc>
              <a:buFont typeface="Wingdings" panose="05000000000000000000" pitchFamily="2" charset="2"/>
              <a:buChar char="Ø"/>
            </a:pPr>
            <a:endParaRPr lang="en-US" sz="2400" dirty="0">
              <a:latin typeface="+mj-lt"/>
            </a:endParaRPr>
          </a:p>
          <a:p>
            <a:pPr algn="just">
              <a:lnSpc>
                <a:spcPct val="150000"/>
              </a:lnSpc>
              <a:buFont typeface="Wingdings" panose="05000000000000000000" pitchFamily="2" charset="2"/>
              <a:buChar char="Ø"/>
            </a:pPr>
            <a:endParaRPr lang="en-US" sz="2400" dirty="0" smtClean="0">
              <a:latin typeface="+mj-lt"/>
            </a:endParaRPr>
          </a:p>
          <a:p>
            <a:pPr algn="just">
              <a:lnSpc>
                <a:spcPct val="150000"/>
              </a:lnSpc>
              <a:buFont typeface="Wingdings" panose="05000000000000000000" pitchFamily="2" charset="2"/>
              <a:buChar char="Ø"/>
            </a:pPr>
            <a:endParaRPr lang="en-US" sz="2400" dirty="0">
              <a:latin typeface="+mj-lt"/>
            </a:endParaRPr>
          </a:p>
          <a:p>
            <a:pPr marL="0" indent="0" algn="just">
              <a:lnSpc>
                <a:spcPct val="150000"/>
              </a:lnSpc>
              <a:buNone/>
            </a:pPr>
            <a:endParaRPr lang="en-US" sz="2400" dirty="0">
              <a:latin typeface="+mj-lt"/>
            </a:endParaRPr>
          </a:p>
          <a:p>
            <a:pPr algn="just">
              <a:lnSpc>
                <a:spcPct val="150000"/>
              </a:lnSpc>
              <a:buFont typeface="Wingdings" panose="05000000000000000000" pitchFamily="2" charset="2"/>
              <a:buChar char="Ø"/>
            </a:pPr>
            <a:endParaRPr lang="en-US" sz="2400" dirty="0" smtClean="0">
              <a:latin typeface="+mj-lt"/>
            </a:endParaRPr>
          </a:p>
          <a:p>
            <a:pPr algn="just">
              <a:lnSpc>
                <a:spcPct val="150000"/>
              </a:lnSpc>
              <a:buFont typeface="Wingdings" panose="05000000000000000000" pitchFamily="2" charset="2"/>
              <a:buChar char="Ø"/>
            </a:pPr>
            <a:endParaRPr lang="en-US" sz="2400" dirty="0" smtClean="0">
              <a:latin typeface="+mj-lt"/>
            </a:endParaRPr>
          </a:p>
          <a:p>
            <a:pPr marL="0" indent="0" algn="just">
              <a:lnSpc>
                <a:spcPct val="150000"/>
              </a:lnSpc>
              <a:buNone/>
            </a:pPr>
            <a:endParaRPr lang="en-US" sz="1800" dirty="0">
              <a:effectLst/>
              <a:latin typeface="+mj-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1056844" y="6298912"/>
            <a:ext cx="1052508" cy="365125"/>
          </a:xfrm>
        </p:spPr>
        <p:txBody>
          <a:bodyPr/>
          <a:lstStyle/>
          <a:p>
            <a:fld id="{122A4632-5F02-4018-8550-42FC26416297}" type="slidenum">
              <a:rPr lang="en-US" sz="1600" smtClean="0"/>
              <a:t>11</a:t>
            </a:fld>
            <a:endParaRPr lang="en-US"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152650"/>
            <a:ext cx="3219450" cy="41529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200" y="2152650"/>
            <a:ext cx="3438524" cy="4152899"/>
          </a:xfrm>
          <a:prstGeom prst="rect">
            <a:avLst/>
          </a:prstGeom>
        </p:spPr>
      </p:pic>
    </p:spTree>
    <p:extLst>
      <p:ext uri="{BB962C8B-B14F-4D97-AF65-F5344CB8AC3E}">
        <p14:creationId xmlns:p14="http://schemas.microsoft.com/office/powerpoint/2010/main" val="356829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853" y="1020142"/>
            <a:ext cx="3681594" cy="4601183"/>
          </a:xfrm>
        </p:spPr>
        <p:txBody>
          <a:bodyPr>
            <a:normAutofit/>
          </a:bodyPr>
          <a:lstStyle/>
          <a:p>
            <a:pPr>
              <a:lnSpc>
                <a:spcPct val="150000"/>
              </a:lnSpc>
            </a:pPr>
            <a:r>
              <a:rPr lang="en-US" sz="2800" b="1" spc="0" dirty="0">
                <a:latin typeface="Segoe UI Black" panose="020B0A02040204020203" pitchFamily="34" charset="0"/>
                <a:ea typeface="Segoe UI Black" panose="020B0A02040204020203" pitchFamily="34" charset="0"/>
                <a:cs typeface="Times New Roman" panose="02020603050405020304" pitchFamily="18" charset="0"/>
              </a:rPr>
              <a:t>Tonometry</a:t>
            </a:r>
          </a:p>
        </p:txBody>
      </p:sp>
      <p:sp>
        <p:nvSpPr>
          <p:cNvPr id="3" name="Content Placeholder 2"/>
          <p:cNvSpPr>
            <a:spLocks noGrp="1"/>
          </p:cNvSpPr>
          <p:nvPr>
            <p:ph idx="1"/>
          </p:nvPr>
        </p:nvSpPr>
        <p:spPr>
          <a:xfrm>
            <a:off x="4473447" y="737088"/>
            <a:ext cx="7518498" cy="5383823"/>
          </a:xfrm>
        </p:spPr>
        <p:txBody>
          <a:bodyPr>
            <a:noAutofit/>
          </a:bodyPr>
          <a:lstStyle/>
          <a:p>
            <a:pPr marL="0" indent="0" algn="just">
              <a:lnSpc>
                <a:spcPct val="150000"/>
              </a:lnSpc>
              <a:buNone/>
            </a:pPr>
            <a:endParaRPr lang="en-US" sz="2400" dirty="0">
              <a:latin typeface="+mj-lt"/>
            </a:endParaRPr>
          </a:p>
          <a:p>
            <a:pPr algn="just">
              <a:lnSpc>
                <a:spcPct val="150000"/>
              </a:lnSpc>
              <a:buFont typeface="Wingdings" panose="05000000000000000000" pitchFamily="2" charset="2"/>
              <a:buChar char="Ø"/>
            </a:pPr>
            <a:endParaRPr lang="en-US" sz="2400" dirty="0" smtClean="0">
              <a:latin typeface="+mj-lt"/>
            </a:endParaRPr>
          </a:p>
          <a:p>
            <a:pPr algn="just">
              <a:lnSpc>
                <a:spcPct val="150000"/>
              </a:lnSpc>
              <a:buFont typeface="Wingdings" panose="05000000000000000000" pitchFamily="2" charset="2"/>
              <a:buChar char="Ø"/>
            </a:pPr>
            <a:endParaRPr lang="en-US" sz="2400" dirty="0">
              <a:latin typeface="+mj-lt"/>
            </a:endParaRPr>
          </a:p>
          <a:p>
            <a:pPr marL="0" indent="0" algn="just">
              <a:lnSpc>
                <a:spcPct val="150000"/>
              </a:lnSpc>
              <a:buNone/>
            </a:pPr>
            <a:endParaRPr lang="en-US" sz="2400" dirty="0">
              <a:latin typeface="+mj-lt"/>
            </a:endParaRPr>
          </a:p>
          <a:p>
            <a:pPr algn="just">
              <a:lnSpc>
                <a:spcPct val="150000"/>
              </a:lnSpc>
              <a:buFont typeface="Wingdings" panose="05000000000000000000" pitchFamily="2" charset="2"/>
              <a:buChar char="Ø"/>
            </a:pPr>
            <a:endParaRPr lang="en-US" sz="2400" dirty="0" smtClean="0">
              <a:latin typeface="+mj-lt"/>
            </a:endParaRPr>
          </a:p>
          <a:p>
            <a:pPr algn="just">
              <a:lnSpc>
                <a:spcPct val="150000"/>
              </a:lnSpc>
              <a:buFont typeface="Wingdings" panose="05000000000000000000" pitchFamily="2" charset="2"/>
              <a:buChar char="Ø"/>
            </a:pPr>
            <a:endParaRPr lang="en-US" sz="2400" dirty="0" smtClean="0">
              <a:latin typeface="+mj-lt"/>
            </a:endParaRPr>
          </a:p>
          <a:p>
            <a:pPr marL="0" indent="0" algn="just">
              <a:lnSpc>
                <a:spcPct val="150000"/>
              </a:lnSpc>
              <a:buNone/>
            </a:pPr>
            <a:endParaRPr lang="en-US" sz="1800" dirty="0">
              <a:effectLst/>
              <a:latin typeface="+mj-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1056844" y="6298912"/>
            <a:ext cx="1052508" cy="365125"/>
          </a:xfrm>
        </p:spPr>
        <p:txBody>
          <a:bodyPr/>
          <a:lstStyle/>
          <a:p>
            <a:fld id="{122A4632-5F02-4018-8550-42FC26416297}" type="slidenum">
              <a:rPr lang="en-US" sz="1600" smtClean="0"/>
              <a:t>12</a:t>
            </a:fld>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9700" y="2000250"/>
            <a:ext cx="3467100" cy="36957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2000250"/>
            <a:ext cx="3238500" cy="3695700"/>
          </a:xfrm>
          <a:prstGeom prst="rect">
            <a:avLst/>
          </a:prstGeom>
        </p:spPr>
      </p:pic>
    </p:spTree>
    <p:extLst>
      <p:ext uri="{BB962C8B-B14F-4D97-AF65-F5344CB8AC3E}">
        <p14:creationId xmlns:p14="http://schemas.microsoft.com/office/powerpoint/2010/main" val="313286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723" y="803186"/>
            <a:ext cx="2947482" cy="4601183"/>
          </a:xfrm>
        </p:spPr>
        <p:txBody>
          <a:bodyPr>
            <a:normAutofit/>
          </a:bodyPr>
          <a:lstStyle/>
          <a:p>
            <a:r>
              <a:rPr lang="en-US" sz="3200" b="1" spc="0" dirty="0">
                <a:latin typeface="Times New Roman" panose="02020603050405020304" pitchFamily="18" charset="0"/>
                <a:ea typeface="Times New Roman" panose="02020603050405020304" pitchFamily="18" charset="0"/>
              </a:rPr>
              <a:t>slit lamp</a:t>
            </a:r>
            <a:endParaRPr lang="en-US" sz="3200" b="1" spc="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4400550" y="803186"/>
            <a:ext cx="7562849" cy="5248622"/>
          </a:xfrm>
        </p:spPr>
        <p:txBody>
          <a:bodyPr>
            <a:normAutofit/>
          </a:bodyPr>
          <a:lstStyle/>
          <a:p>
            <a:pPr marL="342900" lvl="0" indent="-342900" algn="just">
              <a:lnSpc>
                <a:spcPct val="150000"/>
              </a:lnSpc>
              <a:spcBef>
                <a:spcPts val="0"/>
              </a:spcBef>
              <a:buFont typeface="Symbol" panose="05050102010706020507" pitchFamily="18" charset="2"/>
              <a:buChar char=""/>
            </a:pPr>
            <a:r>
              <a:rPr lang="en-US" sz="2800" b="1" dirty="0">
                <a:solidFill>
                  <a:schemeClr val="accent2"/>
                </a:solidFill>
                <a:ea typeface="Times New Roman" panose="02020603050405020304" pitchFamily="18" charset="0"/>
              </a:rPr>
              <a:t>A slit </a:t>
            </a:r>
            <a:r>
              <a:rPr lang="en-US" sz="2800" b="1" dirty="0" smtClean="0">
                <a:solidFill>
                  <a:schemeClr val="accent2"/>
                </a:solidFill>
                <a:ea typeface="Times New Roman" panose="02020603050405020304" pitchFamily="18" charset="0"/>
              </a:rPr>
              <a:t>lamp: </a:t>
            </a:r>
            <a:r>
              <a:rPr lang="en-US" sz="2400" dirty="0">
                <a:latin typeface="+mj-lt"/>
                <a:ea typeface="Times New Roman" panose="02020603050405020304" pitchFamily="18" charset="0"/>
              </a:rPr>
              <a:t>is a microscope with a bright light used during an eye exam. It gives the different structures at the front of the eye and inside the eye. It’s determining the health of eyes and eye disease. can see The </a:t>
            </a:r>
            <a:r>
              <a:rPr lang="en-US" sz="2400" dirty="0" smtClean="0">
                <a:latin typeface="+mj-lt"/>
                <a:ea typeface="Times New Roman" panose="02020603050405020304" pitchFamily="18" charset="0"/>
              </a:rPr>
              <a:t>sclera, cornea, lens</a:t>
            </a:r>
            <a:r>
              <a:rPr lang="en-US" sz="2400" dirty="0">
                <a:latin typeface="+mj-lt"/>
                <a:ea typeface="Times New Roman" panose="02020603050405020304" pitchFamily="18" charset="0"/>
              </a:rPr>
              <a:t>, retina</a:t>
            </a:r>
            <a:r>
              <a:rPr lang="en-US" sz="2400" dirty="0" smtClean="0">
                <a:latin typeface="+mj-lt"/>
                <a:ea typeface="Times New Roman" panose="02020603050405020304" pitchFamily="18" charset="0"/>
              </a:rPr>
              <a:t>.</a:t>
            </a:r>
          </a:p>
          <a:p>
            <a:pPr marL="342900" lvl="0" indent="-342900" algn="just">
              <a:lnSpc>
                <a:spcPct val="150000"/>
              </a:lnSpc>
              <a:spcBef>
                <a:spcPts val="0"/>
              </a:spcBef>
              <a:buFont typeface="Symbol" panose="05050102010706020507" pitchFamily="18" charset="2"/>
              <a:buChar char=""/>
            </a:pPr>
            <a:endParaRPr lang="en-US" sz="20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0"/>
              </a:spcBef>
              <a:buFont typeface="Symbol" panose="05050102010706020507" pitchFamily="18" charset="2"/>
              <a:buChar char=""/>
            </a:pPr>
            <a:endParaRPr lang="en-US" sz="2000" dirty="0" smtClean="0">
              <a:latin typeface="Times New Roman" panose="02020603050405020304" pitchFamily="18" charset="0"/>
              <a:ea typeface="Times New Roman" panose="02020603050405020304" pitchFamily="18" charset="0"/>
            </a:endParaRPr>
          </a:p>
          <a:p>
            <a:pPr marL="342900" lvl="0" indent="-342900" algn="just">
              <a:lnSpc>
                <a:spcPct val="150000"/>
              </a:lnSpc>
              <a:spcBef>
                <a:spcPts val="0"/>
              </a:spcBef>
              <a:buFont typeface="Symbol" panose="05050102010706020507" pitchFamily="18" charset="2"/>
              <a:buChar char=""/>
            </a:pPr>
            <a:endParaRPr lang="en-US" sz="2000" dirty="0">
              <a:effectLst/>
              <a:latin typeface="Times New Roman" panose="02020603050405020304" pitchFamily="18" charset="0"/>
              <a:ea typeface="Times New Roman" panose="02020603050405020304" pitchFamily="18" charset="0"/>
            </a:endParaRPr>
          </a:p>
          <a:p>
            <a:pPr marL="342900" lvl="0" indent="-342900" algn="just">
              <a:lnSpc>
                <a:spcPct val="150000"/>
              </a:lnSpc>
              <a:spcBef>
                <a:spcPts val="0"/>
              </a:spcBef>
              <a:buFont typeface="Symbol" panose="05050102010706020507" pitchFamily="18" charset="2"/>
              <a:buChar char=""/>
            </a:pPr>
            <a:endParaRPr lang="en-US" sz="2000" dirty="0" smtClean="0">
              <a:latin typeface="Times New Roman" panose="02020603050405020304" pitchFamily="18" charset="0"/>
              <a:ea typeface="Times New Roman" panose="02020603050405020304" pitchFamily="18" charset="0"/>
            </a:endParaRPr>
          </a:p>
          <a:p>
            <a:pPr marL="342900" lvl="0" indent="-342900" algn="just">
              <a:lnSpc>
                <a:spcPct val="150000"/>
              </a:lnSpc>
              <a:spcBef>
                <a:spcPts val="0"/>
              </a:spcBef>
              <a:buFont typeface="Symbol" panose="05050102010706020507" pitchFamily="18" charset="2"/>
              <a:buChar char=""/>
            </a:pPr>
            <a:endParaRPr lang="en-US" sz="20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22A4632-5F02-4018-8550-42FC26416297}" type="slidenum">
              <a:rPr lang="en-US" sz="1600" smtClean="0"/>
              <a:t>13</a:t>
            </a:fld>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6151" y="3276601"/>
            <a:ext cx="3495674" cy="3181346"/>
          </a:xfrm>
          <a:prstGeom prst="rect">
            <a:avLst/>
          </a:prstGeom>
        </p:spPr>
      </p:pic>
    </p:spTree>
    <p:extLst>
      <p:ext uri="{BB962C8B-B14F-4D97-AF65-F5344CB8AC3E}">
        <p14:creationId xmlns:p14="http://schemas.microsoft.com/office/powerpoint/2010/main" val="384942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960" y="803186"/>
            <a:ext cx="3503011" cy="4601183"/>
          </a:xfrm>
        </p:spPr>
        <p:txBody>
          <a:bodyPr>
            <a:normAutofit/>
          </a:bodyPr>
          <a:lstStyle/>
          <a:p>
            <a:r>
              <a:rPr lang="en-US" sz="3200" b="1" spc="0" dirty="0">
                <a:latin typeface="Segoe UI Black" panose="020B0A02040204020203" pitchFamily="34" charset="0"/>
                <a:ea typeface="Segoe UI Black" panose="020B0A02040204020203" pitchFamily="34" charset="0"/>
              </a:rPr>
              <a:t>Snellen chart</a:t>
            </a:r>
            <a:endParaRPr lang="en-US" sz="3200" b="1" spc="0" dirty="0">
              <a:latin typeface="Segoe UI Black" panose="020B0A02040204020203" pitchFamily="34" charset="0"/>
              <a:ea typeface="Segoe UI Black" panose="020B0A02040204020203" pitchFamily="34" charset="0"/>
              <a:cs typeface="Times New Roman" panose="02020603050405020304" pitchFamily="18" charset="0"/>
            </a:endParaRPr>
          </a:p>
        </p:txBody>
      </p:sp>
      <p:sp>
        <p:nvSpPr>
          <p:cNvPr id="5" name="Content Placeholder 4"/>
          <p:cNvSpPr>
            <a:spLocks noGrp="1"/>
          </p:cNvSpPr>
          <p:nvPr>
            <p:ph idx="1"/>
          </p:nvPr>
        </p:nvSpPr>
        <p:spPr>
          <a:xfrm>
            <a:off x="4675695" y="803186"/>
            <a:ext cx="7022969" cy="5734774"/>
          </a:xfrm>
        </p:spPr>
        <p:txBody>
          <a:bodyPr>
            <a:normAutofit/>
          </a:bodyPr>
          <a:lstStyle/>
          <a:p>
            <a:pPr lvl="0" algn="just">
              <a:lnSpc>
                <a:spcPct val="150000"/>
              </a:lnSpc>
              <a:spcBef>
                <a:spcPts val="0"/>
              </a:spcBef>
              <a:buFont typeface="Wingdings" panose="05000000000000000000" pitchFamily="2" charset="2"/>
              <a:buChar char="v"/>
            </a:pPr>
            <a:r>
              <a:rPr lang="en-US" sz="2800" dirty="0" smtClean="0">
                <a:latin typeface="+mj-lt"/>
                <a:ea typeface="Times New Roman" panose="02020603050405020304" pitchFamily="18" charset="0"/>
              </a:rPr>
              <a:t> </a:t>
            </a:r>
            <a:r>
              <a:rPr lang="en-US" sz="2800" b="1" dirty="0" smtClean="0">
                <a:solidFill>
                  <a:schemeClr val="accent2"/>
                </a:solidFill>
                <a:ea typeface="Times New Roman" panose="02020603050405020304" pitchFamily="18" charset="0"/>
              </a:rPr>
              <a:t>Snellen chart: </a:t>
            </a:r>
            <a:r>
              <a:rPr lang="en-US" sz="2800" dirty="0">
                <a:latin typeface="+mj-lt"/>
                <a:ea typeface="Times New Roman" panose="02020603050405020304" pitchFamily="18" charset="0"/>
              </a:rPr>
              <a:t>is an eye chart that can be used to measure visual acuity</a:t>
            </a:r>
            <a:r>
              <a:rPr lang="en-US" sz="2800" dirty="0" smtClean="0">
                <a:latin typeface="+mj-lt"/>
                <a:ea typeface="Times New Roman" panose="02020603050405020304" pitchFamily="18" charset="0"/>
              </a:rPr>
              <a:t>.</a:t>
            </a:r>
          </a:p>
          <a:p>
            <a:pPr lvl="0" algn="just">
              <a:lnSpc>
                <a:spcPct val="150000"/>
              </a:lnSpc>
              <a:spcBef>
                <a:spcPts val="0"/>
              </a:spcBef>
              <a:buFont typeface="Wingdings" panose="05000000000000000000" pitchFamily="2" charset="2"/>
              <a:buChar char="v"/>
            </a:pPr>
            <a:endParaRPr lang="en-US" dirty="0">
              <a:latin typeface="Times New Roman" panose="02020603050405020304" pitchFamily="18" charset="0"/>
              <a:ea typeface="Times New Roman" panose="02020603050405020304" pitchFamily="18" charset="0"/>
            </a:endParaRPr>
          </a:p>
          <a:p>
            <a:pPr marL="0" lvl="0" indent="0" algn="just">
              <a:lnSpc>
                <a:spcPct val="150000"/>
              </a:lnSpc>
              <a:spcBef>
                <a:spcPts val="0"/>
              </a:spcBef>
              <a:buNone/>
            </a:pPr>
            <a:endParaRPr lang="en-US" dirty="0" smtClean="0">
              <a:latin typeface="Times New Roman" panose="02020603050405020304" pitchFamily="18" charset="0"/>
              <a:ea typeface="Times New Roman" panose="02020603050405020304" pitchFamily="18" charset="0"/>
            </a:endParaRPr>
          </a:p>
          <a:p>
            <a:pPr lvl="0" algn="just">
              <a:lnSpc>
                <a:spcPct val="150000"/>
              </a:lnSpc>
              <a:spcBef>
                <a:spcPts val="0"/>
              </a:spcBef>
              <a:buFont typeface="Wingdings" panose="05000000000000000000" pitchFamily="2" charset="2"/>
              <a:buChar char="v"/>
            </a:pPr>
            <a:endParaRPr lang="en-US" sz="1800" dirty="0">
              <a:effectLst/>
              <a:latin typeface="Times New Roman" panose="02020603050405020304" pitchFamily="18" charset="0"/>
              <a:ea typeface="Times New Roman" panose="02020603050405020304" pitchFamily="18" charset="0"/>
            </a:endParaRPr>
          </a:p>
          <a:p>
            <a:pPr lvl="0" algn="just">
              <a:lnSpc>
                <a:spcPct val="150000"/>
              </a:lnSpc>
              <a:spcBef>
                <a:spcPts val="0"/>
              </a:spcBef>
              <a:buFont typeface="Wingdings" panose="05000000000000000000" pitchFamily="2" charset="2"/>
              <a:buChar char="v"/>
            </a:pPr>
            <a:endParaRPr lang="en-US" dirty="0" smtClean="0">
              <a:latin typeface="Times New Roman" panose="02020603050405020304" pitchFamily="18" charset="0"/>
              <a:ea typeface="Times New Roman" panose="02020603050405020304" pitchFamily="18" charset="0"/>
            </a:endParaRPr>
          </a:p>
          <a:p>
            <a:pPr marL="0" lvl="0" indent="0" algn="just">
              <a:lnSpc>
                <a:spcPct val="150000"/>
              </a:lnSpc>
              <a:spcBef>
                <a:spcPts val="0"/>
              </a:spcBef>
              <a:buNone/>
            </a:pPr>
            <a:endParaRPr lang="en-US" sz="1800" dirty="0">
              <a:effectLst/>
              <a:latin typeface="Times New Roman" panose="02020603050405020304" pitchFamily="18" charset="0"/>
              <a:ea typeface="Times New Roman" panose="02020603050405020304" pitchFamily="18" charset="0"/>
            </a:endParaRPr>
          </a:p>
          <a:p>
            <a:pPr marL="0" lvl="0" indent="0" algn="just">
              <a:lnSpc>
                <a:spcPct val="150000"/>
              </a:lnSpc>
              <a:spcBef>
                <a:spcPts val="0"/>
              </a:spcBef>
              <a:buNone/>
            </a:pPr>
            <a:endParaRPr lang="en-US" dirty="0" smtClean="0">
              <a:latin typeface="Times New Roman" panose="02020603050405020304" pitchFamily="18" charset="0"/>
              <a:ea typeface="Times New Roman" panose="02020603050405020304" pitchFamily="18" charset="0"/>
            </a:endParaRPr>
          </a:p>
          <a:p>
            <a:pPr marL="0" lvl="0" indent="0" algn="just">
              <a:lnSpc>
                <a:spcPct val="150000"/>
              </a:lnSpc>
              <a:spcBef>
                <a:spcPts val="0"/>
              </a:spcBef>
              <a:buNone/>
            </a:pPr>
            <a:endParaRPr lang="en-US" sz="1800" dirty="0">
              <a:effectLst/>
              <a:latin typeface="Times New Roman" panose="02020603050405020304" pitchFamily="18" charset="0"/>
              <a:ea typeface="Times New Roman" panose="02020603050405020304" pitchFamily="18" charset="0"/>
            </a:endParaRPr>
          </a:p>
          <a:p>
            <a:pPr marL="0" lvl="0" indent="0" algn="just">
              <a:lnSpc>
                <a:spcPct val="150000"/>
              </a:lnSpc>
              <a:spcBef>
                <a:spcPts val="0"/>
              </a:spcBef>
              <a:buNone/>
            </a:pPr>
            <a:endParaRPr lang="en-US" dirty="0" smtClean="0">
              <a:latin typeface="Times New Roman" panose="02020603050405020304" pitchFamily="18" charset="0"/>
              <a:ea typeface="Times New Roman" panose="02020603050405020304" pitchFamily="18" charset="0"/>
            </a:endParaRPr>
          </a:p>
          <a:p>
            <a:pPr marL="0" lvl="0" indent="0" algn="just">
              <a:lnSpc>
                <a:spcPct val="150000"/>
              </a:lnSpc>
              <a:spcBef>
                <a:spcPts val="0"/>
              </a:spcBef>
              <a:buNone/>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22A4632-5F02-4018-8550-42FC26416297}" type="slidenum">
              <a:rPr lang="en-US" sz="1600" smtClean="0"/>
              <a:t>14</a:t>
            </a:fld>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897" y="2705100"/>
            <a:ext cx="4275228" cy="3586162"/>
          </a:xfrm>
          <a:prstGeom prst="rect">
            <a:avLst/>
          </a:prstGeom>
        </p:spPr>
      </p:pic>
    </p:spTree>
    <p:extLst>
      <p:ext uri="{BB962C8B-B14F-4D97-AF65-F5344CB8AC3E}">
        <p14:creationId xmlns:p14="http://schemas.microsoft.com/office/powerpoint/2010/main" val="56903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680" y="803186"/>
            <a:ext cx="3503011" cy="4601183"/>
          </a:xfrm>
        </p:spPr>
        <p:txBody>
          <a:bodyPr>
            <a:normAutofit/>
          </a:bodyPr>
          <a:lstStyle/>
          <a:p>
            <a:r>
              <a:rPr lang="en-US" sz="3200" spc="0" dirty="0">
                <a:latin typeface="Segoe UI Black" panose="020B0A02040204020203" pitchFamily="34" charset="0"/>
                <a:ea typeface="Segoe UI Black" panose="020B0A02040204020203" pitchFamily="34" charset="0"/>
              </a:rPr>
              <a:t>Retinoscopy</a:t>
            </a:r>
            <a:endParaRPr lang="en-US" sz="3200" b="1" spc="0" dirty="0">
              <a:latin typeface="Segoe UI Black" panose="020B0A02040204020203" pitchFamily="34" charset="0"/>
              <a:ea typeface="Segoe UI Black" panose="020B0A02040204020203" pitchFamily="34" charset="0"/>
              <a:cs typeface="Times New Roman" panose="02020603050405020304" pitchFamily="18" charset="0"/>
            </a:endParaRPr>
          </a:p>
        </p:txBody>
      </p:sp>
      <p:sp>
        <p:nvSpPr>
          <p:cNvPr id="5" name="Content Placeholder 4"/>
          <p:cNvSpPr>
            <a:spLocks noGrp="1"/>
          </p:cNvSpPr>
          <p:nvPr>
            <p:ph idx="1"/>
          </p:nvPr>
        </p:nvSpPr>
        <p:spPr>
          <a:xfrm>
            <a:off x="4675695" y="803186"/>
            <a:ext cx="7286919" cy="5248622"/>
          </a:xfrm>
        </p:spPr>
        <p:txBody>
          <a:bodyPr>
            <a:normAutofit/>
          </a:bodyPr>
          <a:lstStyle/>
          <a:p>
            <a:pPr lvl="0" algn="just">
              <a:lnSpc>
                <a:spcPct val="150000"/>
              </a:lnSpc>
              <a:spcBef>
                <a:spcPts val="0"/>
              </a:spcBef>
              <a:buFont typeface="Wingdings" panose="05000000000000000000" pitchFamily="2" charset="2"/>
              <a:buChar char="v"/>
            </a:pPr>
            <a:r>
              <a:rPr lang="en-US" sz="2400" dirty="0" smtClean="0">
                <a:solidFill>
                  <a:schemeClr val="accent2"/>
                </a:solidFill>
                <a:ea typeface="Times New Roman" panose="02020603050405020304" pitchFamily="18" charset="0"/>
              </a:rPr>
              <a:t> </a:t>
            </a:r>
            <a:r>
              <a:rPr lang="en-US" sz="2400" b="1" dirty="0" smtClean="0">
                <a:solidFill>
                  <a:schemeClr val="accent2"/>
                </a:solidFill>
                <a:ea typeface="Times New Roman" panose="02020603050405020304" pitchFamily="18" charset="0"/>
              </a:rPr>
              <a:t>Retinoscopy: </a:t>
            </a:r>
            <a:r>
              <a:rPr lang="en-US" sz="2400" dirty="0">
                <a:latin typeface="+mj-lt"/>
                <a:ea typeface="Times New Roman" panose="02020603050405020304" pitchFamily="18" charset="0"/>
              </a:rPr>
              <a:t>is a technique to obtain an objective measurement of the refractive error of a patient's </a:t>
            </a:r>
            <a:r>
              <a:rPr lang="en-US" sz="2400" dirty="0" smtClean="0">
                <a:latin typeface="+mj-lt"/>
                <a:ea typeface="Times New Roman" panose="02020603050405020304" pitchFamily="18" charset="0"/>
              </a:rPr>
              <a:t>eyes.</a:t>
            </a:r>
          </a:p>
          <a:p>
            <a:pPr lvl="0" algn="just">
              <a:lnSpc>
                <a:spcPct val="150000"/>
              </a:lnSpc>
              <a:spcBef>
                <a:spcPts val="0"/>
              </a:spcBef>
              <a:buFont typeface="Wingdings" panose="05000000000000000000" pitchFamily="2" charset="2"/>
              <a:buChar char="v"/>
            </a:pPr>
            <a:endParaRPr lang="en-US" sz="2800" dirty="0">
              <a:latin typeface="Times New Roman" panose="02020603050405020304" pitchFamily="18" charset="0"/>
              <a:ea typeface="Times New Roman" panose="02020603050405020304" pitchFamily="18" charset="0"/>
            </a:endParaRPr>
          </a:p>
          <a:p>
            <a:pPr lvl="0" algn="just">
              <a:lnSpc>
                <a:spcPct val="150000"/>
              </a:lnSpc>
              <a:spcBef>
                <a:spcPts val="0"/>
              </a:spcBef>
              <a:buFont typeface="Wingdings" panose="05000000000000000000" pitchFamily="2" charset="2"/>
              <a:buChar char="v"/>
            </a:pPr>
            <a:endParaRPr lang="en-US" sz="2800" dirty="0" smtClean="0">
              <a:latin typeface="Times New Roman" panose="02020603050405020304" pitchFamily="18" charset="0"/>
              <a:ea typeface="Times New Roman" panose="02020603050405020304" pitchFamily="18" charset="0"/>
            </a:endParaRPr>
          </a:p>
          <a:p>
            <a:pPr lvl="0" algn="just">
              <a:lnSpc>
                <a:spcPct val="150000"/>
              </a:lnSpc>
              <a:spcBef>
                <a:spcPts val="0"/>
              </a:spcBef>
              <a:buFont typeface="Wingdings" panose="05000000000000000000" pitchFamily="2" charset="2"/>
              <a:buChar char="v"/>
            </a:pPr>
            <a:endParaRPr lang="en-US" sz="2800" b="1" dirty="0">
              <a:latin typeface="Times New Roman" panose="02020603050405020304" pitchFamily="18" charset="0"/>
              <a:cs typeface="Times New Roman" panose="02020603050405020304" pitchFamily="18" charset="0"/>
            </a:endParaRPr>
          </a:p>
          <a:p>
            <a:pPr lvl="0" algn="just">
              <a:lnSpc>
                <a:spcPct val="150000"/>
              </a:lnSpc>
              <a:spcBef>
                <a:spcPts val="0"/>
              </a:spcBef>
              <a:buFont typeface="Wingdings" panose="05000000000000000000" pitchFamily="2" charset="2"/>
              <a:buChar char="v"/>
            </a:pPr>
            <a:endParaRPr lang="en-US" sz="2800" b="1" dirty="0" smtClean="0">
              <a:latin typeface="Times New Roman" panose="02020603050405020304" pitchFamily="18" charset="0"/>
              <a:cs typeface="Times New Roman" panose="02020603050405020304" pitchFamily="18" charset="0"/>
            </a:endParaRPr>
          </a:p>
          <a:p>
            <a:pPr lvl="0" algn="just">
              <a:lnSpc>
                <a:spcPct val="150000"/>
              </a:lnSpc>
              <a:spcBef>
                <a:spcPts val="0"/>
              </a:spcBef>
              <a:buFont typeface="Wingdings" panose="05000000000000000000" pitchFamily="2" charset="2"/>
              <a:buChar char="v"/>
            </a:pPr>
            <a:endParaRPr lang="en-US" sz="2800" b="1" dirty="0">
              <a:latin typeface="Times New Roman" panose="02020603050405020304" pitchFamily="18" charset="0"/>
              <a:cs typeface="Times New Roman" panose="02020603050405020304" pitchFamily="18" charset="0"/>
            </a:endParaRPr>
          </a:p>
          <a:p>
            <a:pPr lvl="0" algn="just">
              <a:lnSpc>
                <a:spcPct val="150000"/>
              </a:lnSpc>
              <a:spcBef>
                <a:spcPts val="0"/>
              </a:spcBef>
              <a:buFont typeface="Wingdings" panose="05000000000000000000" pitchFamily="2" charset="2"/>
              <a:buChar char="v"/>
            </a:pPr>
            <a:endParaRPr lang="en-US" sz="2800" b="1" dirty="0" smtClean="0">
              <a:latin typeface="Times New Roman" panose="02020603050405020304" pitchFamily="18" charset="0"/>
              <a:cs typeface="Times New Roman" panose="02020603050405020304" pitchFamily="18" charset="0"/>
            </a:endParaRPr>
          </a:p>
          <a:p>
            <a:pPr marL="0" lvl="0" indent="0" algn="just">
              <a:lnSpc>
                <a:spcPct val="150000"/>
              </a:lnSpc>
              <a:spcBef>
                <a:spcPts val="0"/>
              </a:spcBef>
              <a:buNone/>
            </a:pPr>
            <a:endParaRPr lang="en-US" sz="28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22A4632-5F02-4018-8550-42FC26416297}" type="slidenum">
              <a:rPr lang="en-US" sz="1600" smtClean="0"/>
              <a:t>15</a:t>
            </a:fld>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1" y="2362200"/>
            <a:ext cx="2647950" cy="36385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0525" y="2362200"/>
            <a:ext cx="3939983" cy="3638549"/>
          </a:xfrm>
          <a:prstGeom prst="rect">
            <a:avLst/>
          </a:prstGeom>
        </p:spPr>
      </p:pic>
    </p:spTree>
    <p:extLst>
      <p:ext uri="{BB962C8B-B14F-4D97-AF65-F5344CB8AC3E}">
        <p14:creationId xmlns:p14="http://schemas.microsoft.com/office/powerpoint/2010/main" val="42153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2679330" y="1524692"/>
            <a:ext cx="6833339" cy="2236604"/>
          </a:xfrm>
        </p:spPr>
        <p:txBody>
          <a:bodyPr>
            <a:normAutofit/>
          </a:bodyPr>
          <a:lstStyle/>
          <a:p>
            <a:r>
              <a:rPr lang="en-US" sz="7200" b="1" dirty="0">
                <a:solidFill>
                  <a:schemeClr val="bg1">
                    <a:lumMod val="95000"/>
                  </a:schemeClr>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19107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50000"/>
              </a:lnSpc>
            </a:pPr>
            <a:r>
              <a:rPr lang="en-US" sz="4800" b="1" dirty="0">
                <a:solidFill>
                  <a:schemeClr val="bg1"/>
                </a:solidFill>
                <a:latin typeface="Times New Roman" panose="02020603050405020304" pitchFamily="18" charset="0"/>
                <a:cs typeface="Times New Roman" panose="02020603050405020304" pitchFamily="18" charset="0"/>
              </a:rPr>
              <a:t>Introduction</a:t>
            </a:r>
            <a:endParaRPr lang="en-US" sz="4800" b="1"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122A4632-5F02-4018-8550-42FC26416297}" type="slidenum">
              <a:rPr lang="en-US" sz="1600" smtClean="0">
                <a:solidFill>
                  <a:schemeClr val="bg1"/>
                </a:solidFill>
              </a:rPr>
              <a:t>2</a:t>
            </a:fld>
            <a:endParaRPr lang="en-US" sz="1600" dirty="0">
              <a:solidFill>
                <a:schemeClr val="bg1"/>
              </a:solidFill>
            </a:endParaRPr>
          </a:p>
        </p:txBody>
      </p:sp>
    </p:spTree>
    <p:extLst>
      <p:ext uri="{BB962C8B-B14F-4D97-AF65-F5344CB8AC3E}">
        <p14:creationId xmlns:p14="http://schemas.microsoft.com/office/powerpoint/2010/main" val="340216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133" y="820130"/>
            <a:ext cx="3681594" cy="4601183"/>
          </a:xfrm>
        </p:spPr>
        <p:txBody>
          <a:bodyPr>
            <a:normAutofit/>
          </a:bodyPr>
          <a:lstStyle/>
          <a:p>
            <a:pPr>
              <a:lnSpc>
                <a:spcPct val="150000"/>
              </a:lnSpc>
            </a:pPr>
            <a:r>
              <a:rPr lang="en-US" sz="2800" b="1" dirty="0">
                <a:solidFill>
                  <a:schemeClr val="bg1"/>
                </a:solidFill>
                <a:latin typeface="Times New Roman" panose="02020603050405020304" pitchFamily="18" charset="0"/>
                <a:cs typeface="Times New Roman" panose="02020603050405020304" pitchFamily="18" charset="0"/>
              </a:rPr>
              <a:t>Introduction</a:t>
            </a:r>
            <a:endParaRPr lang="en-US" sz="28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90854" y="820130"/>
            <a:ext cx="7518498" cy="5383823"/>
          </a:xfrm>
        </p:spPr>
        <p:txBody>
          <a:bodyPr>
            <a:noAutofit/>
          </a:bodyPr>
          <a:lstStyle/>
          <a:p>
            <a:pPr algn="just">
              <a:lnSpc>
                <a:spcPct val="150000"/>
              </a:lnSpc>
              <a:buFont typeface="Wingdings" panose="05000000000000000000" pitchFamily="2" charset="2"/>
              <a:buChar char="v"/>
            </a:pPr>
            <a:r>
              <a:rPr lang="en-US" sz="2800" dirty="0" smtClean="0">
                <a:latin typeface="+mj-lt"/>
                <a:cs typeface="Times New Roman" panose="02020603050405020304" pitchFamily="18" charset="0"/>
              </a:rPr>
              <a:t> </a:t>
            </a:r>
            <a:r>
              <a:rPr lang="en-US" sz="2800" dirty="0" smtClean="0">
                <a:solidFill>
                  <a:schemeClr val="accent2"/>
                </a:solidFill>
                <a:cs typeface="Times New Roman" panose="02020603050405020304" pitchFamily="18" charset="0"/>
              </a:rPr>
              <a:t>Optical instruments: </a:t>
            </a:r>
            <a:r>
              <a:rPr lang="en-US" sz="2800" dirty="0" smtClean="0">
                <a:latin typeface="+mj-lt"/>
                <a:cs typeface="Times New Roman" panose="02020603050405020304" pitchFamily="18" charset="0"/>
              </a:rPr>
              <a:t>instruments that reflect and refract light in order to form images by using mirrors, lenses and light. </a:t>
            </a:r>
          </a:p>
          <a:p>
            <a:pPr algn="just">
              <a:lnSpc>
                <a:spcPct val="150000"/>
              </a:lnSpc>
              <a:buFont typeface="Wingdings" panose="05000000000000000000" pitchFamily="2" charset="2"/>
              <a:buChar char="Ø"/>
            </a:pPr>
            <a:endParaRPr lang="en-US" dirty="0">
              <a:latin typeface="+mj-lt"/>
              <a:cs typeface="Times New Roman" panose="02020603050405020304" pitchFamily="18" charset="0"/>
            </a:endParaRPr>
          </a:p>
          <a:p>
            <a:pPr marL="0" indent="0" algn="just">
              <a:lnSpc>
                <a:spcPct val="150000"/>
              </a:lnSpc>
              <a:buNone/>
            </a:pPr>
            <a:endParaRPr lang="en-US" dirty="0">
              <a:latin typeface="+mj-lt"/>
              <a:cs typeface="Times New Roman" panose="02020603050405020304" pitchFamily="18" charset="0"/>
            </a:endParaRPr>
          </a:p>
        </p:txBody>
      </p:sp>
      <p:sp>
        <p:nvSpPr>
          <p:cNvPr id="4" name="Slide Number Placeholder 3"/>
          <p:cNvSpPr>
            <a:spLocks noGrp="1"/>
          </p:cNvSpPr>
          <p:nvPr>
            <p:ph type="sldNum" sz="quarter" idx="12"/>
          </p:nvPr>
        </p:nvSpPr>
        <p:spPr>
          <a:xfrm>
            <a:off x="11056844" y="6298912"/>
            <a:ext cx="1052508" cy="365125"/>
          </a:xfrm>
        </p:spPr>
        <p:txBody>
          <a:bodyPr/>
          <a:lstStyle/>
          <a:p>
            <a:fld id="{122A4632-5F02-4018-8550-42FC26416297}" type="slidenum">
              <a:rPr lang="en-US" sz="1600" smtClean="0"/>
              <a:t>3</a:t>
            </a:fld>
            <a:endParaRPr lang="en-US" sz="1800" dirty="0"/>
          </a:p>
        </p:txBody>
      </p:sp>
    </p:spTree>
    <p:extLst>
      <p:ext uri="{BB962C8B-B14F-4D97-AF65-F5344CB8AC3E}">
        <p14:creationId xmlns:p14="http://schemas.microsoft.com/office/powerpoint/2010/main" val="82549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133" y="820130"/>
            <a:ext cx="3681594" cy="4601183"/>
          </a:xfrm>
        </p:spPr>
        <p:txBody>
          <a:bodyPr>
            <a:normAutofit/>
          </a:bodyPr>
          <a:lstStyle/>
          <a:p>
            <a:pPr>
              <a:lnSpc>
                <a:spcPct val="150000"/>
              </a:lnSpc>
            </a:pPr>
            <a:r>
              <a:rPr lang="en-US" sz="2400" spc="0" dirty="0">
                <a:latin typeface="Segoe UI Black" panose="020B0A02040204020203" pitchFamily="34" charset="0"/>
                <a:ea typeface="Segoe UI Black" panose="020B0A02040204020203" pitchFamily="34" charset="0"/>
                <a:cs typeface="+mn-cs"/>
              </a:rPr>
              <a:t>Applications of Optical Instruments:</a:t>
            </a:r>
          </a:p>
        </p:txBody>
      </p:sp>
      <p:sp>
        <p:nvSpPr>
          <p:cNvPr id="3" name="Content Placeholder 2"/>
          <p:cNvSpPr>
            <a:spLocks noGrp="1"/>
          </p:cNvSpPr>
          <p:nvPr>
            <p:ph idx="1"/>
          </p:nvPr>
        </p:nvSpPr>
        <p:spPr>
          <a:xfrm>
            <a:off x="4590854" y="820130"/>
            <a:ext cx="7518498" cy="5383823"/>
          </a:xfrm>
        </p:spPr>
        <p:txBody>
          <a:bodyPr>
            <a:noAutofit/>
          </a:bodyPr>
          <a:lstStyle/>
          <a:p>
            <a:pPr algn="just">
              <a:lnSpc>
                <a:spcPct val="150000"/>
              </a:lnSpc>
              <a:buFont typeface="Wingdings" panose="05000000000000000000" pitchFamily="2" charset="2"/>
              <a:buChar char="Ø"/>
            </a:pPr>
            <a:r>
              <a:rPr lang="en-US" sz="2000" b="1" dirty="0">
                <a:solidFill>
                  <a:srgbClr val="0070C0"/>
                </a:solidFill>
                <a:latin typeface="29LT Bukra Bold" pitchFamily="34" charset="-78"/>
                <a:cs typeface="29LT Bukra Bold" pitchFamily="34" charset="-78"/>
              </a:rPr>
              <a:t>There are many optical devices that are used to diagnose eye diseases or the rate of refractive error in the eye, including</a:t>
            </a:r>
            <a:r>
              <a:rPr lang="en-US" sz="2000" b="1" dirty="0" smtClean="0">
                <a:solidFill>
                  <a:srgbClr val="0070C0"/>
                </a:solidFill>
                <a:latin typeface="29LT Bukra Bold" pitchFamily="34" charset="-78"/>
                <a:cs typeface="29LT Bukra Bold" pitchFamily="34" charset="-78"/>
              </a:rPr>
              <a:t>:</a:t>
            </a:r>
          </a:p>
          <a:p>
            <a:pPr algn="just">
              <a:lnSpc>
                <a:spcPct val="150000"/>
              </a:lnSpc>
              <a:buFont typeface="Wingdings" panose="05000000000000000000" pitchFamily="2" charset="2"/>
              <a:buChar char="v"/>
            </a:pPr>
            <a:r>
              <a:rPr lang="en-US" b="1" dirty="0">
                <a:cs typeface="Times New Roman" panose="02020603050405020304" pitchFamily="18" charset="0"/>
              </a:rPr>
              <a:t>Retinal </a:t>
            </a:r>
            <a:r>
              <a:rPr lang="en-US" b="1" dirty="0" smtClean="0">
                <a:cs typeface="Times New Roman" panose="02020603050405020304" pitchFamily="18" charset="0"/>
              </a:rPr>
              <a:t>camera</a:t>
            </a:r>
          </a:p>
          <a:p>
            <a:pPr algn="just">
              <a:lnSpc>
                <a:spcPct val="150000"/>
              </a:lnSpc>
              <a:buFont typeface="Wingdings" panose="05000000000000000000" pitchFamily="2" charset="2"/>
              <a:buChar char="v"/>
            </a:pPr>
            <a:r>
              <a:rPr lang="en-US" b="1" dirty="0" err="1" smtClean="0">
                <a:cs typeface="Times New Roman" panose="02020603050405020304" pitchFamily="18" charset="0"/>
              </a:rPr>
              <a:t>Phoropter</a:t>
            </a:r>
            <a:endParaRPr lang="en-US" b="1" dirty="0" smtClean="0">
              <a:cs typeface="Times New Roman" panose="02020603050405020304" pitchFamily="18" charset="0"/>
            </a:endParaRPr>
          </a:p>
          <a:p>
            <a:pPr algn="just">
              <a:lnSpc>
                <a:spcPct val="150000"/>
              </a:lnSpc>
              <a:buFont typeface="Wingdings" panose="05000000000000000000" pitchFamily="2" charset="2"/>
              <a:buChar char="v"/>
            </a:pPr>
            <a:r>
              <a:rPr lang="en-US" b="1" dirty="0" smtClean="0">
                <a:cs typeface="Times New Roman" panose="02020603050405020304" pitchFamily="18" charset="0"/>
              </a:rPr>
              <a:t>Ophthalmoscope</a:t>
            </a:r>
          </a:p>
          <a:p>
            <a:pPr algn="just">
              <a:lnSpc>
                <a:spcPct val="150000"/>
              </a:lnSpc>
              <a:buFont typeface="Wingdings" panose="05000000000000000000" pitchFamily="2" charset="2"/>
              <a:buChar char="v"/>
            </a:pPr>
            <a:r>
              <a:rPr lang="en-US" b="1" dirty="0" smtClean="0">
                <a:cs typeface="Times New Roman" panose="02020603050405020304" pitchFamily="18" charset="0"/>
              </a:rPr>
              <a:t>Manual </a:t>
            </a:r>
            <a:r>
              <a:rPr lang="en-US" b="1" dirty="0" err="1" smtClean="0">
                <a:cs typeface="Times New Roman" panose="02020603050405020304" pitchFamily="18" charset="0"/>
              </a:rPr>
              <a:t>keratometer</a:t>
            </a:r>
            <a:endParaRPr lang="en-US" b="1" dirty="0" smtClean="0">
              <a:cs typeface="Times New Roman" panose="02020603050405020304" pitchFamily="18" charset="0"/>
            </a:endParaRPr>
          </a:p>
          <a:p>
            <a:pPr algn="just">
              <a:lnSpc>
                <a:spcPct val="150000"/>
              </a:lnSpc>
              <a:buFont typeface="Wingdings" panose="05000000000000000000" pitchFamily="2" charset="2"/>
              <a:buChar char="v"/>
            </a:pPr>
            <a:r>
              <a:rPr lang="en-US" b="1" dirty="0" smtClean="0">
                <a:cs typeface="Times New Roman" panose="02020603050405020304" pitchFamily="18" charset="0"/>
              </a:rPr>
              <a:t>Tonometer</a:t>
            </a:r>
          </a:p>
          <a:p>
            <a:pPr algn="just">
              <a:lnSpc>
                <a:spcPct val="150000"/>
              </a:lnSpc>
              <a:buFont typeface="Wingdings" panose="05000000000000000000" pitchFamily="2" charset="2"/>
              <a:buChar char="v"/>
            </a:pPr>
            <a:r>
              <a:rPr lang="en-US" b="1" dirty="0" smtClean="0">
                <a:cs typeface="Times New Roman" panose="02020603050405020304" pitchFamily="18" charset="0"/>
              </a:rPr>
              <a:t>Slit lamp</a:t>
            </a:r>
          </a:p>
          <a:p>
            <a:pPr algn="just">
              <a:lnSpc>
                <a:spcPct val="150000"/>
              </a:lnSpc>
              <a:buFont typeface="Wingdings" panose="05000000000000000000" pitchFamily="2" charset="2"/>
              <a:buChar char="v"/>
            </a:pPr>
            <a:r>
              <a:rPr lang="en-US" b="1" dirty="0" smtClean="0">
                <a:cs typeface="Times New Roman" panose="02020603050405020304" pitchFamily="18" charset="0"/>
              </a:rPr>
              <a:t>Snellen chart</a:t>
            </a:r>
          </a:p>
          <a:p>
            <a:pPr algn="just">
              <a:lnSpc>
                <a:spcPct val="150000"/>
              </a:lnSpc>
              <a:buFont typeface="Wingdings" panose="05000000000000000000" pitchFamily="2" charset="2"/>
              <a:buChar char="v"/>
            </a:pPr>
            <a:r>
              <a:rPr lang="en-US" b="1" dirty="0" err="1" smtClean="0">
                <a:cs typeface="Times New Roman" panose="02020603050405020304" pitchFamily="18" charset="0"/>
              </a:rPr>
              <a:t>Retinoscope</a:t>
            </a:r>
            <a:endParaRPr lang="en-US" b="1" dirty="0" smtClean="0">
              <a:cs typeface="Times New Roman" panose="02020603050405020304" pitchFamily="18" charset="0"/>
            </a:endParaRPr>
          </a:p>
          <a:p>
            <a:pPr algn="just">
              <a:lnSpc>
                <a:spcPct val="150000"/>
              </a:lnSpc>
              <a:buFont typeface="Wingdings" panose="05000000000000000000" pitchFamily="2" charset="2"/>
              <a:buChar char="Ø"/>
            </a:pPr>
            <a:endParaRPr lang="en-US" dirty="0">
              <a:latin typeface="+mj-lt"/>
              <a:cs typeface="Times New Roman" panose="02020603050405020304" pitchFamily="18" charset="0"/>
            </a:endParaRPr>
          </a:p>
        </p:txBody>
      </p:sp>
      <p:sp>
        <p:nvSpPr>
          <p:cNvPr id="4" name="Slide Number Placeholder 3"/>
          <p:cNvSpPr>
            <a:spLocks noGrp="1"/>
          </p:cNvSpPr>
          <p:nvPr>
            <p:ph type="sldNum" sz="quarter" idx="12"/>
          </p:nvPr>
        </p:nvSpPr>
        <p:spPr>
          <a:xfrm>
            <a:off x="11056844" y="6298912"/>
            <a:ext cx="1052508" cy="365125"/>
          </a:xfrm>
        </p:spPr>
        <p:txBody>
          <a:bodyPr/>
          <a:lstStyle/>
          <a:p>
            <a:fld id="{122A4632-5F02-4018-8550-42FC26416297}" type="slidenum">
              <a:rPr lang="en-US" sz="1600" smtClean="0"/>
              <a:t>4</a:t>
            </a:fld>
            <a:endParaRPr lang="en-US" sz="1800" dirty="0"/>
          </a:p>
        </p:txBody>
      </p:sp>
    </p:spTree>
    <p:extLst>
      <p:ext uri="{BB962C8B-B14F-4D97-AF65-F5344CB8AC3E}">
        <p14:creationId xmlns:p14="http://schemas.microsoft.com/office/powerpoint/2010/main" val="3627249764"/>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133" y="820130"/>
            <a:ext cx="3681594" cy="4601183"/>
          </a:xfrm>
        </p:spPr>
        <p:txBody>
          <a:bodyPr>
            <a:normAutofit/>
          </a:bodyPr>
          <a:lstStyle/>
          <a:p>
            <a:pPr>
              <a:lnSpc>
                <a:spcPct val="150000"/>
              </a:lnSpc>
            </a:pPr>
            <a:r>
              <a:rPr lang="en-US" sz="2400" spc="0" dirty="0">
                <a:latin typeface="Segoe UI Black" panose="020B0A02040204020203" pitchFamily="34" charset="0"/>
                <a:ea typeface="Segoe UI Black" panose="020B0A02040204020203" pitchFamily="34" charset="0"/>
                <a:cs typeface="Times New Roman" panose="02020603050405020304" pitchFamily="18" charset="0"/>
              </a:rPr>
              <a:t>Retinal camera</a:t>
            </a:r>
            <a:br>
              <a:rPr lang="en-US" sz="2400" spc="0" dirty="0">
                <a:latin typeface="Segoe UI Black" panose="020B0A02040204020203" pitchFamily="34" charset="0"/>
                <a:ea typeface="Segoe UI Black" panose="020B0A02040204020203" pitchFamily="34" charset="0"/>
                <a:cs typeface="Times New Roman" panose="02020603050405020304" pitchFamily="18" charset="0"/>
              </a:rPr>
            </a:br>
            <a:endParaRPr lang="en-US" sz="2400" spc="0" dirty="0">
              <a:latin typeface="Segoe UI Black" panose="020B0A02040204020203" pitchFamily="34" charset="0"/>
              <a:ea typeface="Segoe UI Black" panose="020B0A02040204020203" pitchFamily="34" charset="0"/>
              <a:cs typeface="+mn-cs"/>
            </a:endParaRPr>
          </a:p>
        </p:txBody>
      </p:sp>
      <p:sp>
        <p:nvSpPr>
          <p:cNvPr id="3" name="Content Placeholder 2"/>
          <p:cNvSpPr>
            <a:spLocks noGrp="1"/>
          </p:cNvSpPr>
          <p:nvPr>
            <p:ph idx="1"/>
          </p:nvPr>
        </p:nvSpPr>
        <p:spPr>
          <a:xfrm>
            <a:off x="4590854" y="820130"/>
            <a:ext cx="7518498" cy="5383823"/>
          </a:xfrm>
        </p:spPr>
        <p:txBody>
          <a:bodyPr>
            <a:noAutofit/>
          </a:bodyPr>
          <a:lstStyle/>
          <a:p>
            <a:pPr>
              <a:lnSpc>
                <a:spcPct val="150000"/>
              </a:lnSpc>
              <a:buFont typeface="Wingdings" panose="05000000000000000000" pitchFamily="2" charset="2"/>
              <a:buChar char="Ø"/>
            </a:pPr>
            <a:r>
              <a:rPr lang="en-US" sz="2400" dirty="0" smtClean="0">
                <a:solidFill>
                  <a:srgbClr val="FF0000"/>
                </a:solidFill>
                <a:latin typeface="+mj-lt"/>
                <a:cs typeface="Times New Roman" panose="02020603050405020304" pitchFamily="18" charset="0"/>
              </a:rPr>
              <a:t> </a:t>
            </a:r>
            <a:r>
              <a:rPr lang="en-US" sz="2400" dirty="0" smtClean="0">
                <a:solidFill>
                  <a:schemeClr val="accent2"/>
                </a:solidFill>
                <a:cs typeface="Times New Roman" panose="02020603050405020304" pitchFamily="18" charset="0"/>
              </a:rPr>
              <a:t>Retinal </a:t>
            </a:r>
            <a:r>
              <a:rPr lang="en-US" sz="2400" dirty="0">
                <a:solidFill>
                  <a:schemeClr val="accent2"/>
                </a:solidFill>
                <a:cs typeface="Times New Roman" panose="02020603050405020304" pitchFamily="18" charset="0"/>
              </a:rPr>
              <a:t>Cameras or Digital Fundus Cameras </a:t>
            </a:r>
            <a:r>
              <a:rPr lang="en-US" sz="2400" dirty="0">
                <a:latin typeface="+mj-lt"/>
                <a:cs typeface="Times New Roman" panose="02020603050405020304" pitchFamily="18" charset="0"/>
              </a:rPr>
              <a:t>are used to capture images of the interior surface of the eye. It allows the diagnosis of many eye conditions like diabetes-related retinopathy, glaucoma </a:t>
            </a:r>
            <a:r>
              <a:rPr lang="en-US" sz="2400" dirty="0" smtClean="0">
                <a:latin typeface="+mj-lt"/>
                <a:cs typeface="Times New Roman" panose="02020603050405020304" pitchFamily="18" charset="0"/>
              </a:rPr>
              <a:t>and macular</a:t>
            </a:r>
            <a:r>
              <a:rPr lang="en-US" sz="2400" dirty="0">
                <a:latin typeface="+mj-lt"/>
                <a:cs typeface="Times New Roman" panose="02020603050405020304" pitchFamily="18" charset="0"/>
              </a:rPr>
              <a:t> degeneration</a:t>
            </a:r>
            <a:r>
              <a:rPr lang="en-US" sz="2400" dirty="0" smtClean="0">
                <a:latin typeface="+mj-lt"/>
                <a:cs typeface="Times New Roman" panose="02020603050405020304" pitchFamily="18" charset="0"/>
              </a:rPr>
              <a:t>.</a:t>
            </a:r>
          </a:p>
          <a:p>
            <a:pPr algn="just">
              <a:lnSpc>
                <a:spcPct val="150000"/>
              </a:lnSpc>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a:p>
            <a:pPr marL="0" indent="0" algn="just">
              <a:lnSpc>
                <a:spcPct val="150000"/>
              </a:lnSpc>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11056844" y="6298912"/>
            <a:ext cx="1052508" cy="365125"/>
          </a:xfrm>
        </p:spPr>
        <p:txBody>
          <a:bodyPr/>
          <a:lstStyle/>
          <a:p>
            <a:fld id="{122A4632-5F02-4018-8550-42FC26416297}" type="slidenum">
              <a:rPr lang="en-US" sz="1600" smtClean="0"/>
              <a:t>5</a:t>
            </a:fld>
            <a:endParaRPr lang="en-US" sz="1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6100" y="3632200"/>
            <a:ext cx="4546600" cy="2667000"/>
          </a:xfrm>
          <a:prstGeom prst="rect">
            <a:avLst/>
          </a:prstGeom>
        </p:spPr>
      </p:pic>
    </p:spTree>
    <p:extLst>
      <p:ext uri="{BB962C8B-B14F-4D97-AF65-F5344CB8AC3E}">
        <p14:creationId xmlns:p14="http://schemas.microsoft.com/office/powerpoint/2010/main" val="4210204194"/>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68E9A4-2E28-48EE-BAF9-89F2BA737639}"/>
              </a:ext>
            </a:extLst>
          </p:cNvPr>
          <p:cNvSpPr>
            <a:spLocks noGrp="1"/>
          </p:cNvSpPr>
          <p:nvPr>
            <p:ph type="title"/>
          </p:nvPr>
        </p:nvSpPr>
        <p:spPr/>
        <p:txBody>
          <a:bodyPr>
            <a:normAutofit/>
          </a:bodyPr>
          <a:lstStyle/>
          <a:p>
            <a:r>
              <a:rPr lang="en-US" sz="3200" spc="0" dirty="0">
                <a:latin typeface="Segoe UI Black" panose="020B0A02040204020203" pitchFamily="34" charset="0"/>
                <a:ea typeface="Segoe UI Black" panose="020B0A02040204020203" pitchFamily="34" charset="0"/>
                <a:cs typeface="Times New Roman" panose="02020603050405020304" pitchFamily="18" charset="0"/>
              </a:rPr>
              <a:t>Retinal camera</a:t>
            </a:r>
            <a:br>
              <a:rPr lang="en-US" sz="3200" spc="0" dirty="0">
                <a:latin typeface="Segoe UI Black" panose="020B0A02040204020203" pitchFamily="34" charset="0"/>
                <a:ea typeface="Segoe UI Black" panose="020B0A02040204020203" pitchFamily="34"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 xmlns:a16="http://schemas.microsoft.com/office/drawing/2014/main" id="{DEE670A7-43E5-44FD-B65A-751CFC506DFF}"/>
              </a:ext>
            </a:extLst>
          </p:cNvPr>
          <p:cNvSpPr>
            <a:spLocks noGrp="1"/>
          </p:cNvSpPr>
          <p:nvPr>
            <p:ph type="sldNum" sz="quarter" idx="12"/>
          </p:nvPr>
        </p:nvSpPr>
        <p:spPr>
          <a:xfrm>
            <a:off x="11120329" y="6348117"/>
            <a:ext cx="914400" cy="320040"/>
          </a:xfrm>
        </p:spPr>
        <p:txBody>
          <a:bodyPr/>
          <a:lstStyle/>
          <a:p>
            <a:fld id="{000AB7F6-15AB-445A-9C09-EA19B0354C92}" type="slidenum">
              <a:rPr lang="en-US" sz="2400" smtClean="0"/>
              <a:t>6</a:t>
            </a:fld>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562100"/>
            <a:ext cx="6629400" cy="3676650"/>
          </a:xfrm>
          <a:prstGeom prst="rect">
            <a:avLst/>
          </a:prstGeom>
        </p:spPr>
      </p:pic>
    </p:spTree>
    <p:extLst>
      <p:ext uri="{BB962C8B-B14F-4D97-AF65-F5344CB8AC3E}">
        <p14:creationId xmlns:p14="http://schemas.microsoft.com/office/powerpoint/2010/main" val="226818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133" y="820130"/>
            <a:ext cx="3681594" cy="4601183"/>
          </a:xfrm>
        </p:spPr>
        <p:txBody>
          <a:bodyPr>
            <a:normAutofit/>
          </a:bodyPr>
          <a:lstStyle/>
          <a:p>
            <a:pPr>
              <a:lnSpc>
                <a:spcPct val="150000"/>
              </a:lnSpc>
            </a:pPr>
            <a:r>
              <a:rPr lang="en-US" sz="2800" spc="0" dirty="0" err="1">
                <a:latin typeface="Segoe UI Black" panose="020B0A02040204020203" pitchFamily="34" charset="0"/>
                <a:ea typeface="Segoe UI Black" panose="020B0A02040204020203" pitchFamily="34" charset="0"/>
                <a:cs typeface="Times New Roman" panose="02020603050405020304" pitchFamily="18" charset="0"/>
              </a:rPr>
              <a:t>Phoropter</a:t>
            </a:r>
            <a:endParaRPr lang="en-US" sz="2800" i="1" spc="0" dirty="0">
              <a:latin typeface="Segoe UI Black" panose="020B0A02040204020203" pitchFamily="34" charset="0"/>
              <a:ea typeface="Segoe UI Black" panose="020B0A02040204020203" pitchFamily="34" charset="0"/>
              <a:cs typeface="Times New Roman" panose="02020603050405020304" pitchFamily="18" charset="0"/>
            </a:endParaRPr>
          </a:p>
        </p:txBody>
      </p:sp>
      <p:sp>
        <p:nvSpPr>
          <p:cNvPr id="3" name="Content Placeholder 2"/>
          <p:cNvSpPr>
            <a:spLocks noGrp="1"/>
          </p:cNvSpPr>
          <p:nvPr>
            <p:ph idx="1"/>
          </p:nvPr>
        </p:nvSpPr>
        <p:spPr>
          <a:xfrm>
            <a:off x="4590854" y="820130"/>
            <a:ext cx="7518498" cy="5383823"/>
          </a:xfrm>
        </p:spPr>
        <p:txBody>
          <a:bodyPr>
            <a:noAutofit/>
          </a:bodyPr>
          <a:lstStyle/>
          <a:p>
            <a:pPr marL="57150" indent="-285750" algn="just">
              <a:lnSpc>
                <a:spcPct val="115000"/>
              </a:lnSpc>
              <a:spcBef>
                <a:spcPts val="0"/>
              </a:spcBef>
              <a:spcAft>
                <a:spcPts val="800"/>
              </a:spcAft>
              <a:buFont typeface="Wingdings" panose="05000000000000000000" pitchFamily="2" charset="2"/>
              <a:buChar char="Ø"/>
            </a:pPr>
            <a:r>
              <a:rPr lang="en-US" sz="2800" dirty="0" smtClean="0">
                <a:latin typeface="Times New Roman" panose="02020603050405020304" pitchFamily="18" charset="0"/>
              </a:rPr>
              <a:t> </a:t>
            </a:r>
            <a:r>
              <a:rPr lang="en-US" sz="2800" b="1" dirty="0" err="1" smtClean="0">
                <a:solidFill>
                  <a:schemeClr val="accent2"/>
                </a:solidFill>
              </a:rPr>
              <a:t>phoropter</a:t>
            </a:r>
            <a:r>
              <a:rPr lang="en-US" sz="2800" b="1" dirty="0" smtClean="0">
                <a:solidFill>
                  <a:schemeClr val="accent2"/>
                </a:solidFill>
              </a:rPr>
              <a:t>:</a:t>
            </a:r>
            <a:r>
              <a:rPr lang="en-US" sz="2800" dirty="0" smtClean="0">
                <a:solidFill>
                  <a:schemeClr val="accent2"/>
                </a:solidFill>
                <a:latin typeface="+mj-lt"/>
              </a:rPr>
              <a:t> </a:t>
            </a:r>
            <a:r>
              <a:rPr lang="en-US" sz="2800" dirty="0">
                <a:latin typeface="+mj-lt"/>
              </a:rPr>
              <a:t>is an instrument comprised of cylinders, prisms, and lenses that measures the eye's refractive error to help determine and eye </a:t>
            </a:r>
            <a:r>
              <a:rPr lang="en-US" sz="2800" dirty="0" smtClean="0">
                <a:latin typeface="+mj-lt"/>
              </a:rPr>
              <a:t>prescription.</a:t>
            </a:r>
          </a:p>
          <a:p>
            <a:pPr marL="57150" indent="-285750" algn="just">
              <a:lnSpc>
                <a:spcPct val="115000"/>
              </a:lnSpc>
              <a:spcBef>
                <a:spcPts val="0"/>
              </a:spcBef>
              <a:spcAft>
                <a:spcPts val="800"/>
              </a:spcAft>
              <a:buFont typeface="Wingdings" panose="05000000000000000000" pitchFamily="2" charset="2"/>
              <a:buChar char="Ø"/>
            </a:pPr>
            <a:endParaRPr lang="en-US" sz="2800" b="1" dirty="0">
              <a:solidFill>
                <a:schemeClr val="accent1"/>
              </a:solidFill>
              <a:latin typeface="Times New Roman" panose="02020603050405020304" pitchFamily="18" charset="0"/>
            </a:endParaRPr>
          </a:p>
          <a:p>
            <a:pPr marL="57150" indent="-285750" algn="just">
              <a:lnSpc>
                <a:spcPct val="115000"/>
              </a:lnSpc>
              <a:spcBef>
                <a:spcPts val="0"/>
              </a:spcBef>
              <a:spcAft>
                <a:spcPts val="800"/>
              </a:spcAft>
              <a:buFont typeface="Wingdings" panose="05000000000000000000" pitchFamily="2" charset="2"/>
              <a:buChar char="Ø"/>
            </a:pPr>
            <a:endParaRPr lang="en-US" sz="2800" b="1" dirty="0" smtClean="0">
              <a:solidFill>
                <a:schemeClr val="accent1"/>
              </a:solidFill>
              <a:latin typeface="Times New Roman" panose="02020603050405020304" pitchFamily="18" charset="0"/>
            </a:endParaRPr>
          </a:p>
          <a:p>
            <a:pPr marL="57150" indent="-285750" algn="just">
              <a:lnSpc>
                <a:spcPct val="115000"/>
              </a:lnSpc>
              <a:spcBef>
                <a:spcPts val="0"/>
              </a:spcBef>
              <a:spcAft>
                <a:spcPts val="800"/>
              </a:spcAft>
              <a:buFont typeface="Wingdings" panose="05000000000000000000" pitchFamily="2" charset="2"/>
              <a:buChar char="Ø"/>
            </a:pPr>
            <a:endParaRPr lang="en-US" sz="2800" b="1" dirty="0">
              <a:solidFill>
                <a:schemeClr val="accent1"/>
              </a:solidFill>
              <a:latin typeface="Times New Roman" panose="02020603050405020304" pitchFamily="18" charset="0"/>
            </a:endParaRPr>
          </a:p>
          <a:p>
            <a:pPr marL="0" indent="0" algn="just">
              <a:lnSpc>
                <a:spcPct val="115000"/>
              </a:lnSpc>
              <a:spcBef>
                <a:spcPts val="0"/>
              </a:spcBef>
              <a:spcAft>
                <a:spcPts val="800"/>
              </a:spcAft>
              <a:buNone/>
            </a:pPr>
            <a:endParaRPr lang="en-US" sz="2800" b="1" dirty="0" smtClean="0">
              <a:solidFill>
                <a:schemeClr val="accent1"/>
              </a:solidFill>
              <a:latin typeface="Times New Roman" panose="02020603050405020304" pitchFamily="18" charset="0"/>
            </a:endParaRPr>
          </a:p>
        </p:txBody>
      </p:sp>
      <p:sp>
        <p:nvSpPr>
          <p:cNvPr id="4" name="Slide Number Placeholder 3"/>
          <p:cNvSpPr>
            <a:spLocks noGrp="1"/>
          </p:cNvSpPr>
          <p:nvPr>
            <p:ph type="sldNum" sz="quarter" idx="12"/>
          </p:nvPr>
        </p:nvSpPr>
        <p:spPr>
          <a:xfrm>
            <a:off x="11056844" y="6298912"/>
            <a:ext cx="1052508" cy="365125"/>
          </a:xfrm>
        </p:spPr>
        <p:txBody>
          <a:bodyPr/>
          <a:lstStyle/>
          <a:p>
            <a:fld id="{122A4632-5F02-4018-8550-42FC26416297}" type="slidenum">
              <a:rPr lang="en-US" sz="1600" smtClean="0"/>
              <a:t>7</a:t>
            </a:fld>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5900" y="3467100"/>
            <a:ext cx="5734050" cy="2971800"/>
          </a:xfrm>
          <a:prstGeom prst="rect">
            <a:avLst/>
          </a:prstGeom>
        </p:spPr>
      </p:pic>
    </p:spTree>
    <p:extLst>
      <p:ext uri="{BB962C8B-B14F-4D97-AF65-F5344CB8AC3E}">
        <p14:creationId xmlns:p14="http://schemas.microsoft.com/office/powerpoint/2010/main" val="345291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F873E300-A084-8D09-635B-566FE7C1812D}"/>
              </a:ext>
            </a:extLst>
          </p:cNvPr>
          <p:cNvSpPr>
            <a:spLocks noGrp="1"/>
          </p:cNvSpPr>
          <p:nvPr>
            <p:ph type="title"/>
          </p:nvPr>
        </p:nvSpPr>
        <p:spPr/>
        <p:txBody>
          <a:bodyPr>
            <a:normAutofit/>
          </a:bodyPr>
          <a:lstStyle/>
          <a:p>
            <a:r>
              <a:rPr lang="en-US" sz="3200" spc="0" dirty="0" err="1">
                <a:latin typeface="Segoe UI Black" panose="020B0A02040204020203" pitchFamily="34" charset="0"/>
                <a:ea typeface="Segoe UI Black" panose="020B0A02040204020203" pitchFamily="34" charset="0"/>
                <a:cs typeface="Times New Roman" panose="02020603050405020304" pitchFamily="18" charset="0"/>
              </a:rPr>
              <a:t>Phoropter</a:t>
            </a:r>
            <a:endParaRPr lang="en-US" sz="3200" dirty="0">
              <a:solidFill>
                <a:schemeClr val="bg1"/>
              </a:solidFill>
            </a:endParaRPr>
          </a:p>
        </p:txBody>
      </p:sp>
      <p:sp>
        <p:nvSpPr>
          <p:cNvPr id="4" name="Slide Number Placeholder 3">
            <a:extLst>
              <a:ext uri="{FF2B5EF4-FFF2-40B4-BE49-F238E27FC236}">
                <a16:creationId xmlns="" xmlns:a16="http://schemas.microsoft.com/office/drawing/2014/main" id="{CF762DFB-E513-6E3E-8175-CE5BF5CD6027}"/>
              </a:ext>
            </a:extLst>
          </p:cNvPr>
          <p:cNvSpPr>
            <a:spLocks noGrp="1"/>
          </p:cNvSpPr>
          <p:nvPr>
            <p:ph type="sldNum" sz="quarter" idx="12"/>
          </p:nvPr>
        </p:nvSpPr>
        <p:spPr/>
        <p:txBody>
          <a:bodyPr/>
          <a:lstStyle/>
          <a:p>
            <a:fld id="{000AB7F6-15AB-445A-9C09-EA19B0354C92}" type="slidenum">
              <a:rPr lang="en-US" smtClean="0"/>
              <a:t>8</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7250" y="2257902"/>
            <a:ext cx="3816200" cy="26379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1808" y="2257902"/>
            <a:ext cx="3323492" cy="2700337"/>
          </a:xfrm>
          <a:prstGeom prst="rect">
            <a:avLst/>
          </a:prstGeom>
        </p:spPr>
      </p:pic>
    </p:spTree>
    <p:extLst>
      <p:ext uri="{BB962C8B-B14F-4D97-AF65-F5344CB8AC3E}">
        <p14:creationId xmlns:p14="http://schemas.microsoft.com/office/powerpoint/2010/main" val="74595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853" y="1020142"/>
            <a:ext cx="3681594" cy="4601183"/>
          </a:xfrm>
        </p:spPr>
        <p:txBody>
          <a:bodyPr>
            <a:normAutofit/>
          </a:bodyPr>
          <a:lstStyle/>
          <a:p>
            <a:pPr>
              <a:lnSpc>
                <a:spcPct val="150000"/>
              </a:lnSpc>
            </a:pPr>
            <a:r>
              <a:rPr lang="en-US" sz="2800" b="1" spc="0" dirty="0">
                <a:solidFill>
                  <a:schemeClr val="bg1"/>
                </a:solidFill>
                <a:latin typeface="Segoe UI Black" panose="020B0A02040204020203" pitchFamily="34" charset="0"/>
                <a:ea typeface="Segoe UI Black" panose="020B0A02040204020203" pitchFamily="34" charset="0"/>
              </a:rPr>
              <a:t>Ophthalmoscopy</a:t>
            </a:r>
            <a:endParaRPr lang="en-US" sz="2800" i="1" spc="0" dirty="0">
              <a:solidFill>
                <a:schemeClr val="bg1"/>
              </a:solidFill>
              <a:latin typeface="Segoe UI Black" panose="020B0A02040204020203" pitchFamily="34" charset="0"/>
              <a:ea typeface="Segoe UI Black" panose="020B0A02040204020203" pitchFamily="34" charset="0"/>
              <a:cs typeface="Times New Roman" panose="02020603050405020304" pitchFamily="18" charset="0"/>
            </a:endParaRPr>
          </a:p>
        </p:txBody>
      </p:sp>
      <p:sp>
        <p:nvSpPr>
          <p:cNvPr id="3" name="Content Placeholder 2"/>
          <p:cNvSpPr>
            <a:spLocks noGrp="1"/>
          </p:cNvSpPr>
          <p:nvPr>
            <p:ph idx="1"/>
          </p:nvPr>
        </p:nvSpPr>
        <p:spPr>
          <a:xfrm>
            <a:off x="4590854" y="820130"/>
            <a:ext cx="7518498" cy="5383823"/>
          </a:xfrm>
        </p:spPr>
        <p:txBody>
          <a:bodyPr>
            <a:noAutofit/>
          </a:bodyPr>
          <a:lstStyle/>
          <a:p>
            <a:pPr algn="just">
              <a:lnSpc>
                <a:spcPct val="150000"/>
              </a:lnSpc>
              <a:buFont typeface="Wingdings" panose="05000000000000000000" pitchFamily="2" charset="2"/>
              <a:buChar char="Ø"/>
            </a:pPr>
            <a:r>
              <a:rPr lang="en-US" sz="2400" b="1" dirty="0" smtClean="0">
                <a:solidFill>
                  <a:schemeClr val="accent2"/>
                </a:solidFill>
                <a:ea typeface="Times New Roman" panose="02020603050405020304" pitchFamily="18" charset="0"/>
              </a:rPr>
              <a:t> Ophthalmoscopy:</a:t>
            </a:r>
            <a:r>
              <a:rPr lang="en-US" sz="2400" dirty="0" smtClean="0">
                <a:solidFill>
                  <a:schemeClr val="accent2"/>
                </a:solidFill>
                <a:latin typeface="+mj-lt"/>
                <a:ea typeface="Times New Roman" panose="02020603050405020304" pitchFamily="18" charset="0"/>
              </a:rPr>
              <a:t> </a:t>
            </a:r>
            <a:r>
              <a:rPr lang="en-US" sz="2400" dirty="0">
                <a:latin typeface="+mj-lt"/>
                <a:ea typeface="Times New Roman" panose="02020603050405020304" pitchFamily="18" charset="0"/>
              </a:rPr>
              <a:t>also called </a:t>
            </a:r>
            <a:r>
              <a:rPr lang="en-US" sz="2400" dirty="0" err="1">
                <a:latin typeface="+mj-lt"/>
                <a:ea typeface="Times New Roman" panose="02020603050405020304" pitchFamily="18" charset="0"/>
              </a:rPr>
              <a:t>funduscopy</a:t>
            </a:r>
            <a:r>
              <a:rPr lang="en-US" sz="2400" dirty="0">
                <a:latin typeface="+mj-lt"/>
                <a:ea typeface="Times New Roman" panose="02020603050405020304" pitchFamily="18" charset="0"/>
              </a:rPr>
              <a:t>, is a test that allows to see inside the fundus of the eye and other </a:t>
            </a:r>
            <a:r>
              <a:rPr lang="en-US" sz="2400" dirty="0" smtClean="0">
                <a:latin typeface="+mj-lt"/>
                <a:ea typeface="Times New Roman" panose="02020603050405020304" pitchFamily="18" charset="0"/>
              </a:rPr>
              <a:t>structures. </a:t>
            </a:r>
            <a:r>
              <a:rPr lang="en-US" sz="2400" dirty="0">
                <a:latin typeface="+mj-lt"/>
                <a:ea typeface="Times New Roman" panose="02020603050405020304" pitchFamily="18" charset="0"/>
              </a:rPr>
              <a:t>It is determining the health of the retina, optic disc, and vitreous </a:t>
            </a:r>
            <a:r>
              <a:rPr lang="en-US" sz="2400" dirty="0" smtClean="0">
                <a:latin typeface="+mj-lt"/>
                <a:ea typeface="Times New Roman" panose="02020603050405020304" pitchFamily="18" charset="0"/>
              </a:rPr>
              <a:t>humor.</a:t>
            </a:r>
          </a:p>
          <a:p>
            <a:pPr algn="just">
              <a:lnSpc>
                <a:spcPct val="150000"/>
              </a:lnSpc>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0" indent="0" algn="just">
              <a:lnSpc>
                <a:spcPct val="150000"/>
              </a:lnSpc>
              <a:buNone/>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11056844" y="6298912"/>
            <a:ext cx="1052508" cy="365125"/>
          </a:xfrm>
        </p:spPr>
        <p:txBody>
          <a:bodyPr/>
          <a:lstStyle/>
          <a:p>
            <a:fld id="{122A4632-5F02-4018-8550-42FC26416297}" type="slidenum">
              <a:rPr lang="en-US" sz="1600" smtClean="0"/>
              <a:t>9</a:t>
            </a:fld>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350" y="3714750"/>
            <a:ext cx="5395912" cy="2714354"/>
          </a:xfrm>
          <a:prstGeom prst="rect">
            <a:avLst/>
          </a:prstGeom>
        </p:spPr>
      </p:pic>
    </p:spTree>
    <p:extLst>
      <p:ext uri="{BB962C8B-B14F-4D97-AF65-F5344CB8AC3E}">
        <p14:creationId xmlns:p14="http://schemas.microsoft.com/office/powerpoint/2010/main" val="239597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tla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2108</TotalTime>
  <Words>339</Words>
  <Application>Microsoft Office PowerPoint</Application>
  <PresentationFormat>Custom</PresentationFormat>
  <Paragraphs>90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Atlas</vt:lpstr>
      <vt:lpstr>جامعة المستقبل قسم تقنيات البصريات      </vt:lpstr>
      <vt:lpstr>Introduction</vt:lpstr>
      <vt:lpstr>Introduction</vt:lpstr>
      <vt:lpstr>Applications of Optical Instruments:</vt:lpstr>
      <vt:lpstr>Retinal camera </vt:lpstr>
      <vt:lpstr>Retinal camera </vt:lpstr>
      <vt:lpstr>Phoropter</vt:lpstr>
      <vt:lpstr>Phoropter</vt:lpstr>
      <vt:lpstr>Ophthalmoscopy</vt:lpstr>
      <vt:lpstr>Manual keratometer</vt:lpstr>
      <vt:lpstr>Tonometry</vt:lpstr>
      <vt:lpstr>Tonometry</vt:lpstr>
      <vt:lpstr>slit lamp</vt:lpstr>
      <vt:lpstr>Snellen chart</vt:lpstr>
      <vt:lpstr>Retinoscopy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Mohsen Heirani</dc:creator>
  <cp:lastModifiedBy>A.S</cp:lastModifiedBy>
  <cp:revision>143</cp:revision>
  <dcterms:created xsi:type="dcterms:W3CDTF">2022-03-01T20:44:31Z</dcterms:created>
  <dcterms:modified xsi:type="dcterms:W3CDTF">2023-10-11T15:31:56Z</dcterms:modified>
</cp:coreProperties>
</file>