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4"/>
  </p:notesMasterIdLst>
  <p:sldIdLst>
    <p:sldId id="266" r:id="rId3"/>
    <p:sldId id="273" r:id="rId4"/>
    <p:sldId id="274" r:id="rId5"/>
    <p:sldId id="275" r:id="rId6"/>
    <p:sldId id="277" r:id="rId7"/>
    <p:sldId id="278" r:id="rId8"/>
    <p:sldId id="276" r:id="rId9"/>
    <p:sldId id="261" r:id="rId10"/>
    <p:sldId id="272" r:id="rId11"/>
    <p:sldId id="262" r:id="rId12"/>
    <p:sldId id="263" r:id="rId13"/>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1" d="100"/>
          <a:sy n="81" d="100"/>
        </p:scale>
        <p:origin x="-300" y="-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2A8C34-AC52-48F3-871B-D602EC35B62F}" type="datetimeFigureOut">
              <a:rPr lang="en-US" smtClean="0"/>
              <a:t>1/1/2023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0FA1C6-B6C7-4ABB-B890-EC5BFE68867B}" type="slidenum">
              <a:rPr lang="en-US" smtClean="0"/>
              <a:t>‹#›</a:t>
            </a:fld>
            <a:endParaRPr lang="en-US"/>
          </a:p>
        </p:txBody>
      </p:sp>
    </p:spTree>
    <p:extLst>
      <p:ext uri="{BB962C8B-B14F-4D97-AF65-F5344CB8AC3E}">
        <p14:creationId xmlns:p14="http://schemas.microsoft.com/office/powerpoint/2010/main" val="26354658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759E9A-43EE-41CC-BAAF-DD1DC7B920C2}"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2494425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CD5A1F01-44D2-4AD4-A23C-81629F237746}" type="datetime8">
              <a:rPr lang="ar-IQ" smtClean="0"/>
              <a:t>01 كانون الثاني، 23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C78F8C7-4B20-43B8-8EBD-6C027AF7BED2}" type="slidenum">
              <a:rPr lang="ar-IQ" smtClean="0"/>
              <a:t>‹#›</a:t>
            </a:fld>
            <a:endParaRPr lang="ar-IQ"/>
          </a:p>
        </p:txBody>
      </p:sp>
    </p:spTree>
    <p:extLst>
      <p:ext uri="{BB962C8B-B14F-4D97-AF65-F5344CB8AC3E}">
        <p14:creationId xmlns:p14="http://schemas.microsoft.com/office/powerpoint/2010/main" val="3065994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9DBCA46F-C914-407B-A436-93FCBB65FC4E}" type="datetime8">
              <a:rPr lang="ar-IQ" smtClean="0"/>
              <a:t>01 كانون الثاني، 23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C78F8C7-4B20-43B8-8EBD-6C027AF7BED2}" type="slidenum">
              <a:rPr lang="ar-IQ" smtClean="0"/>
              <a:t>‹#›</a:t>
            </a:fld>
            <a:endParaRPr lang="ar-IQ"/>
          </a:p>
        </p:txBody>
      </p:sp>
    </p:spTree>
    <p:extLst>
      <p:ext uri="{BB962C8B-B14F-4D97-AF65-F5344CB8AC3E}">
        <p14:creationId xmlns:p14="http://schemas.microsoft.com/office/powerpoint/2010/main" val="3198014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39B5B165-CD91-4C7F-ABE4-3CFFAC550FB3}" type="datetime8">
              <a:rPr lang="ar-IQ" smtClean="0"/>
              <a:t>01 كانون الثاني، 23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C78F8C7-4B20-43B8-8EBD-6C027AF7BED2}" type="slidenum">
              <a:rPr lang="ar-IQ" smtClean="0"/>
              <a:t>‹#›</a:t>
            </a:fld>
            <a:endParaRPr lang="ar-IQ"/>
          </a:p>
        </p:txBody>
      </p:sp>
    </p:spTree>
    <p:extLst>
      <p:ext uri="{BB962C8B-B14F-4D97-AF65-F5344CB8AC3E}">
        <p14:creationId xmlns:p14="http://schemas.microsoft.com/office/powerpoint/2010/main" val="32244214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9FB7068F-3557-497B-A8BD-1E815366956C}" type="datetime8">
              <a:rPr lang="ar-IQ" smtClean="0">
                <a:solidFill>
                  <a:prstClr val="black">
                    <a:tint val="75000"/>
                  </a:prstClr>
                </a:solidFill>
              </a:rPr>
              <a:t>01 كانون الثاني، 23</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p>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p>
            <a:fld id="{E8C6E801-1D68-4966-97C9-3418CA24BF24}"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24043570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B98F5C5-F8F6-4353-AC9B-C55C87BC2C48}" type="datetime8">
              <a:rPr lang="ar-IQ" smtClean="0">
                <a:solidFill>
                  <a:prstClr val="black">
                    <a:tint val="75000"/>
                  </a:prstClr>
                </a:solidFill>
              </a:rPr>
              <a:t>01 كانون الثاني، 23</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p>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p>
            <a:fld id="{E8C6E801-1D68-4966-97C9-3418CA24BF24}"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27611728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4DF1739-94C1-45A7-9DA2-84A3CEBCA8CF}" type="datetime8">
              <a:rPr lang="ar-IQ" smtClean="0">
                <a:solidFill>
                  <a:prstClr val="black">
                    <a:tint val="75000"/>
                  </a:prstClr>
                </a:solidFill>
              </a:rPr>
              <a:t>01 كانون الثاني، 23</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p>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p>
            <a:fld id="{E8C6E801-1D68-4966-97C9-3418CA24BF24}"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3529861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61BEBEAD-FD2A-43C0-B296-7D2FD486D106}" type="datetime8">
              <a:rPr lang="ar-IQ" smtClean="0">
                <a:solidFill>
                  <a:prstClr val="black">
                    <a:tint val="75000"/>
                  </a:prstClr>
                </a:solidFill>
              </a:rPr>
              <a:t>01 كانون الثاني، 23</a:t>
            </a:fld>
            <a:endParaRPr lang="ar-IQ">
              <a:solidFill>
                <a:prstClr val="black">
                  <a:tint val="75000"/>
                </a:prstClr>
              </a:solidFill>
            </a:endParaRPr>
          </a:p>
        </p:txBody>
      </p:sp>
      <p:sp>
        <p:nvSpPr>
          <p:cNvPr id="6" name="Footer Placeholder 5"/>
          <p:cNvSpPr>
            <a:spLocks noGrp="1"/>
          </p:cNvSpPr>
          <p:nvPr>
            <p:ph type="ftr" sz="quarter" idx="11"/>
          </p:nvPr>
        </p:nvSpPr>
        <p:spPr/>
        <p:txBody>
          <a:bodyPr/>
          <a:lstStyle/>
          <a:p>
            <a:endParaRPr lang="ar-IQ">
              <a:solidFill>
                <a:prstClr val="black">
                  <a:tint val="75000"/>
                </a:prstClr>
              </a:solidFill>
            </a:endParaRPr>
          </a:p>
        </p:txBody>
      </p:sp>
      <p:sp>
        <p:nvSpPr>
          <p:cNvPr id="7" name="Slide Number Placeholder 6"/>
          <p:cNvSpPr>
            <a:spLocks noGrp="1"/>
          </p:cNvSpPr>
          <p:nvPr>
            <p:ph type="sldNum" sz="quarter" idx="12"/>
          </p:nvPr>
        </p:nvSpPr>
        <p:spPr/>
        <p:txBody>
          <a:bodyPr/>
          <a:lstStyle/>
          <a:p>
            <a:fld id="{E8C6E801-1D68-4966-97C9-3418CA24BF24}"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41956581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D2D14046-6EC7-4251-BB95-2F1CEFF79A5E}" type="datetime8">
              <a:rPr lang="ar-IQ" smtClean="0">
                <a:solidFill>
                  <a:prstClr val="black">
                    <a:tint val="75000"/>
                  </a:prstClr>
                </a:solidFill>
              </a:rPr>
              <a:t>01 كانون الثاني، 23</a:t>
            </a:fld>
            <a:endParaRPr lang="ar-IQ">
              <a:solidFill>
                <a:prstClr val="black">
                  <a:tint val="75000"/>
                </a:prstClr>
              </a:solidFill>
            </a:endParaRPr>
          </a:p>
        </p:txBody>
      </p:sp>
      <p:sp>
        <p:nvSpPr>
          <p:cNvPr id="8" name="Footer Placeholder 7"/>
          <p:cNvSpPr>
            <a:spLocks noGrp="1"/>
          </p:cNvSpPr>
          <p:nvPr>
            <p:ph type="ftr" sz="quarter" idx="11"/>
          </p:nvPr>
        </p:nvSpPr>
        <p:spPr/>
        <p:txBody>
          <a:bodyPr/>
          <a:lstStyle/>
          <a:p>
            <a:endParaRPr lang="ar-IQ">
              <a:solidFill>
                <a:prstClr val="black">
                  <a:tint val="75000"/>
                </a:prstClr>
              </a:solidFill>
            </a:endParaRPr>
          </a:p>
        </p:txBody>
      </p:sp>
      <p:sp>
        <p:nvSpPr>
          <p:cNvPr id="9" name="Slide Number Placeholder 8"/>
          <p:cNvSpPr>
            <a:spLocks noGrp="1"/>
          </p:cNvSpPr>
          <p:nvPr>
            <p:ph type="sldNum" sz="quarter" idx="12"/>
          </p:nvPr>
        </p:nvSpPr>
        <p:spPr/>
        <p:txBody>
          <a:bodyPr/>
          <a:lstStyle/>
          <a:p>
            <a:fld id="{E8C6E801-1D68-4966-97C9-3418CA24BF24}"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34741064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C3F8B997-2A83-43B4-8915-D8C4A3691E4D}" type="datetime8">
              <a:rPr lang="ar-IQ" smtClean="0">
                <a:solidFill>
                  <a:prstClr val="black">
                    <a:tint val="75000"/>
                  </a:prstClr>
                </a:solidFill>
              </a:rPr>
              <a:t>01 كانون الثاني، 23</a:t>
            </a:fld>
            <a:endParaRPr lang="ar-IQ">
              <a:solidFill>
                <a:prstClr val="black">
                  <a:tint val="75000"/>
                </a:prstClr>
              </a:solidFill>
            </a:endParaRPr>
          </a:p>
        </p:txBody>
      </p:sp>
      <p:sp>
        <p:nvSpPr>
          <p:cNvPr id="4" name="Footer Placeholder 3"/>
          <p:cNvSpPr>
            <a:spLocks noGrp="1"/>
          </p:cNvSpPr>
          <p:nvPr>
            <p:ph type="ftr" sz="quarter" idx="11"/>
          </p:nvPr>
        </p:nvSpPr>
        <p:spPr/>
        <p:txBody>
          <a:bodyPr/>
          <a:lstStyle/>
          <a:p>
            <a:endParaRPr lang="ar-IQ">
              <a:solidFill>
                <a:prstClr val="black">
                  <a:tint val="75000"/>
                </a:prstClr>
              </a:solidFill>
            </a:endParaRPr>
          </a:p>
        </p:txBody>
      </p:sp>
      <p:sp>
        <p:nvSpPr>
          <p:cNvPr id="5" name="Slide Number Placeholder 4"/>
          <p:cNvSpPr>
            <a:spLocks noGrp="1"/>
          </p:cNvSpPr>
          <p:nvPr>
            <p:ph type="sldNum" sz="quarter" idx="12"/>
          </p:nvPr>
        </p:nvSpPr>
        <p:spPr/>
        <p:txBody>
          <a:bodyPr/>
          <a:lstStyle/>
          <a:p>
            <a:fld id="{E8C6E801-1D68-4966-97C9-3418CA24BF24}"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14855052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EECA37-0204-4D4F-8906-9F669718D01E}" type="datetime8">
              <a:rPr lang="ar-IQ" smtClean="0">
                <a:solidFill>
                  <a:prstClr val="black">
                    <a:tint val="75000"/>
                  </a:prstClr>
                </a:solidFill>
              </a:rPr>
              <a:t>01 كانون الثاني، 23</a:t>
            </a:fld>
            <a:endParaRPr lang="ar-IQ">
              <a:solidFill>
                <a:prstClr val="black">
                  <a:tint val="75000"/>
                </a:prstClr>
              </a:solidFill>
            </a:endParaRPr>
          </a:p>
        </p:txBody>
      </p:sp>
      <p:sp>
        <p:nvSpPr>
          <p:cNvPr id="3" name="Footer Placeholder 2"/>
          <p:cNvSpPr>
            <a:spLocks noGrp="1"/>
          </p:cNvSpPr>
          <p:nvPr>
            <p:ph type="ftr" sz="quarter" idx="11"/>
          </p:nvPr>
        </p:nvSpPr>
        <p:spPr/>
        <p:txBody>
          <a:bodyPr/>
          <a:lstStyle/>
          <a:p>
            <a:endParaRPr lang="ar-IQ">
              <a:solidFill>
                <a:prstClr val="black">
                  <a:tint val="75000"/>
                </a:prstClr>
              </a:solidFill>
            </a:endParaRPr>
          </a:p>
        </p:txBody>
      </p:sp>
      <p:sp>
        <p:nvSpPr>
          <p:cNvPr id="4" name="Slide Number Placeholder 3"/>
          <p:cNvSpPr>
            <a:spLocks noGrp="1"/>
          </p:cNvSpPr>
          <p:nvPr>
            <p:ph type="sldNum" sz="quarter" idx="12"/>
          </p:nvPr>
        </p:nvSpPr>
        <p:spPr/>
        <p:txBody>
          <a:bodyPr/>
          <a:lstStyle/>
          <a:p>
            <a:fld id="{E8C6E801-1D68-4966-97C9-3418CA24BF24}"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31776234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6E1DC78-9392-48C5-BFFF-539C80A3733E}" type="datetime8">
              <a:rPr lang="ar-IQ" smtClean="0">
                <a:solidFill>
                  <a:prstClr val="black">
                    <a:tint val="75000"/>
                  </a:prstClr>
                </a:solidFill>
              </a:rPr>
              <a:t>01 كانون الثاني، 23</a:t>
            </a:fld>
            <a:endParaRPr lang="ar-IQ">
              <a:solidFill>
                <a:prstClr val="black">
                  <a:tint val="75000"/>
                </a:prstClr>
              </a:solidFill>
            </a:endParaRPr>
          </a:p>
        </p:txBody>
      </p:sp>
      <p:sp>
        <p:nvSpPr>
          <p:cNvPr id="6" name="Footer Placeholder 5"/>
          <p:cNvSpPr>
            <a:spLocks noGrp="1"/>
          </p:cNvSpPr>
          <p:nvPr>
            <p:ph type="ftr" sz="quarter" idx="11"/>
          </p:nvPr>
        </p:nvSpPr>
        <p:spPr/>
        <p:txBody>
          <a:bodyPr/>
          <a:lstStyle/>
          <a:p>
            <a:endParaRPr lang="ar-IQ">
              <a:solidFill>
                <a:prstClr val="black">
                  <a:tint val="75000"/>
                </a:prstClr>
              </a:solidFill>
            </a:endParaRPr>
          </a:p>
        </p:txBody>
      </p:sp>
      <p:sp>
        <p:nvSpPr>
          <p:cNvPr id="7" name="Slide Number Placeholder 6"/>
          <p:cNvSpPr>
            <a:spLocks noGrp="1"/>
          </p:cNvSpPr>
          <p:nvPr>
            <p:ph type="sldNum" sz="quarter" idx="12"/>
          </p:nvPr>
        </p:nvSpPr>
        <p:spPr/>
        <p:txBody>
          <a:bodyPr/>
          <a:lstStyle/>
          <a:p>
            <a:fld id="{E8C6E801-1D68-4966-97C9-3418CA24BF24}"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986414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D153FE56-788B-4BAD-8E10-B7A4A0EF126E}" type="datetime8">
              <a:rPr lang="ar-IQ" smtClean="0"/>
              <a:t>01 كانون الثاني، 23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C78F8C7-4B20-43B8-8EBD-6C027AF7BED2}" type="slidenum">
              <a:rPr lang="ar-IQ" smtClean="0"/>
              <a:t>‹#›</a:t>
            </a:fld>
            <a:endParaRPr lang="ar-IQ"/>
          </a:p>
        </p:txBody>
      </p:sp>
    </p:spTree>
    <p:extLst>
      <p:ext uri="{BB962C8B-B14F-4D97-AF65-F5344CB8AC3E}">
        <p14:creationId xmlns:p14="http://schemas.microsoft.com/office/powerpoint/2010/main" val="19099650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3E056C2-0897-4D16-B56F-C42D31AF75C1}" type="datetime8">
              <a:rPr lang="ar-IQ" smtClean="0">
                <a:solidFill>
                  <a:prstClr val="black">
                    <a:tint val="75000"/>
                  </a:prstClr>
                </a:solidFill>
              </a:rPr>
              <a:t>01 كانون الثاني، 23</a:t>
            </a:fld>
            <a:endParaRPr lang="ar-IQ">
              <a:solidFill>
                <a:prstClr val="black">
                  <a:tint val="75000"/>
                </a:prstClr>
              </a:solidFill>
            </a:endParaRPr>
          </a:p>
        </p:txBody>
      </p:sp>
      <p:sp>
        <p:nvSpPr>
          <p:cNvPr id="6" name="Footer Placeholder 5"/>
          <p:cNvSpPr>
            <a:spLocks noGrp="1"/>
          </p:cNvSpPr>
          <p:nvPr>
            <p:ph type="ftr" sz="quarter" idx="11"/>
          </p:nvPr>
        </p:nvSpPr>
        <p:spPr/>
        <p:txBody>
          <a:bodyPr/>
          <a:lstStyle/>
          <a:p>
            <a:endParaRPr lang="ar-IQ">
              <a:solidFill>
                <a:prstClr val="black">
                  <a:tint val="75000"/>
                </a:prstClr>
              </a:solidFill>
            </a:endParaRPr>
          </a:p>
        </p:txBody>
      </p:sp>
      <p:sp>
        <p:nvSpPr>
          <p:cNvPr id="7" name="Slide Number Placeholder 6"/>
          <p:cNvSpPr>
            <a:spLocks noGrp="1"/>
          </p:cNvSpPr>
          <p:nvPr>
            <p:ph type="sldNum" sz="quarter" idx="12"/>
          </p:nvPr>
        </p:nvSpPr>
        <p:spPr/>
        <p:txBody>
          <a:bodyPr/>
          <a:lstStyle/>
          <a:p>
            <a:fld id="{E8C6E801-1D68-4966-97C9-3418CA24BF24}"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27987538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8F70B103-5989-40F1-A89E-97F33243E8B1}" type="datetime8">
              <a:rPr lang="ar-IQ" smtClean="0">
                <a:solidFill>
                  <a:prstClr val="black">
                    <a:tint val="75000"/>
                  </a:prstClr>
                </a:solidFill>
              </a:rPr>
              <a:t>01 كانون الثاني، 23</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p>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p>
            <a:fld id="{E8C6E801-1D68-4966-97C9-3418CA24BF24}"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32925087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D838CBCD-CB62-4B0A-B584-4673DE8FB451}" type="datetime8">
              <a:rPr lang="ar-IQ" smtClean="0">
                <a:solidFill>
                  <a:prstClr val="black">
                    <a:tint val="75000"/>
                  </a:prstClr>
                </a:solidFill>
              </a:rPr>
              <a:t>01 كانون الثاني، 23</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p>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p>
            <a:fld id="{E8C6E801-1D68-4966-97C9-3418CA24BF24}"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1255969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91352DA-3499-4765-B51F-E8C5AF5408BE}" type="datetime8">
              <a:rPr lang="ar-IQ" smtClean="0"/>
              <a:t>01 كانون الثاني، 23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C78F8C7-4B20-43B8-8EBD-6C027AF7BED2}" type="slidenum">
              <a:rPr lang="ar-IQ" smtClean="0"/>
              <a:t>‹#›</a:t>
            </a:fld>
            <a:endParaRPr lang="ar-IQ"/>
          </a:p>
        </p:txBody>
      </p:sp>
    </p:spTree>
    <p:extLst>
      <p:ext uri="{BB962C8B-B14F-4D97-AF65-F5344CB8AC3E}">
        <p14:creationId xmlns:p14="http://schemas.microsoft.com/office/powerpoint/2010/main" val="357528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0C9F207A-F036-4618-8177-7CAC14F79EB8}" type="datetime8">
              <a:rPr lang="ar-IQ" smtClean="0"/>
              <a:t>01 كانون الثاني، 23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C78F8C7-4B20-43B8-8EBD-6C027AF7BED2}" type="slidenum">
              <a:rPr lang="ar-IQ" smtClean="0"/>
              <a:t>‹#›</a:t>
            </a:fld>
            <a:endParaRPr lang="ar-IQ"/>
          </a:p>
        </p:txBody>
      </p:sp>
    </p:spTree>
    <p:extLst>
      <p:ext uri="{BB962C8B-B14F-4D97-AF65-F5344CB8AC3E}">
        <p14:creationId xmlns:p14="http://schemas.microsoft.com/office/powerpoint/2010/main" val="957694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075C98A7-E1AA-4F97-AE4B-3122E1A140E3}" type="datetime8">
              <a:rPr lang="ar-IQ" smtClean="0"/>
              <a:t>01 كانون الثاني، 23</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2C78F8C7-4B20-43B8-8EBD-6C027AF7BED2}" type="slidenum">
              <a:rPr lang="ar-IQ" smtClean="0"/>
              <a:t>‹#›</a:t>
            </a:fld>
            <a:endParaRPr lang="ar-IQ"/>
          </a:p>
        </p:txBody>
      </p:sp>
    </p:spTree>
    <p:extLst>
      <p:ext uri="{BB962C8B-B14F-4D97-AF65-F5344CB8AC3E}">
        <p14:creationId xmlns:p14="http://schemas.microsoft.com/office/powerpoint/2010/main" val="4048275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056D436B-941D-493E-9A9F-2F0F68CF174D}" type="datetime8">
              <a:rPr lang="ar-IQ" smtClean="0"/>
              <a:t>01 كانون الثاني، 23</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2C78F8C7-4B20-43B8-8EBD-6C027AF7BED2}" type="slidenum">
              <a:rPr lang="ar-IQ" smtClean="0"/>
              <a:t>‹#›</a:t>
            </a:fld>
            <a:endParaRPr lang="ar-IQ"/>
          </a:p>
        </p:txBody>
      </p:sp>
    </p:spTree>
    <p:extLst>
      <p:ext uri="{BB962C8B-B14F-4D97-AF65-F5344CB8AC3E}">
        <p14:creationId xmlns:p14="http://schemas.microsoft.com/office/powerpoint/2010/main" val="203027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231F4D-15F4-469E-B3F5-B0A92F98B6ED}" type="datetime8">
              <a:rPr lang="ar-IQ" smtClean="0"/>
              <a:t>01 كانون الثاني، 23</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2C78F8C7-4B20-43B8-8EBD-6C027AF7BED2}" type="slidenum">
              <a:rPr lang="ar-IQ" smtClean="0"/>
              <a:t>‹#›</a:t>
            </a:fld>
            <a:endParaRPr lang="ar-IQ"/>
          </a:p>
        </p:txBody>
      </p:sp>
    </p:spTree>
    <p:extLst>
      <p:ext uri="{BB962C8B-B14F-4D97-AF65-F5344CB8AC3E}">
        <p14:creationId xmlns:p14="http://schemas.microsoft.com/office/powerpoint/2010/main" val="3001384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B95C928-9ECD-44EE-85DD-17C5E76AE013}" type="datetime8">
              <a:rPr lang="ar-IQ" smtClean="0"/>
              <a:t>01 كانون الثاني، 23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C78F8C7-4B20-43B8-8EBD-6C027AF7BED2}" type="slidenum">
              <a:rPr lang="ar-IQ" smtClean="0"/>
              <a:t>‹#›</a:t>
            </a:fld>
            <a:endParaRPr lang="ar-IQ"/>
          </a:p>
        </p:txBody>
      </p:sp>
    </p:spTree>
    <p:extLst>
      <p:ext uri="{BB962C8B-B14F-4D97-AF65-F5344CB8AC3E}">
        <p14:creationId xmlns:p14="http://schemas.microsoft.com/office/powerpoint/2010/main" val="1016930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639BDA3-6A53-4DA6-988F-67EDBA3F4DB5}" type="datetime8">
              <a:rPr lang="ar-IQ" smtClean="0"/>
              <a:t>01 كانون الثاني، 23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C78F8C7-4B20-43B8-8EBD-6C027AF7BED2}" type="slidenum">
              <a:rPr lang="ar-IQ" smtClean="0"/>
              <a:t>‹#›</a:t>
            </a:fld>
            <a:endParaRPr lang="ar-IQ"/>
          </a:p>
        </p:txBody>
      </p:sp>
    </p:spTree>
    <p:extLst>
      <p:ext uri="{BB962C8B-B14F-4D97-AF65-F5344CB8AC3E}">
        <p14:creationId xmlns:p14="http://schemas.microsoft.com/office/powerpoint/2010/main" val="15931445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D8DBA6-1DB0-4527-9EB4-6FED0C9270AD}" type="datetime8">
              <a:rPr lang="ar-IQ" smtClean="0"/>
              <a:t>01 كانون الثاني، 23</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78F8C7-4B20-43B8-8EBD-6C027AF7BED2}" type="slidenum">
              <a:rPr lang="ar-IQ" smtClean="0"/>
              <a:t>‹#›</a:t>
            </a:fld>
            <a:endParaRPr lang="ar-IQ"/>
          </a:p>
        </p:txBody>
      </p:sp>
    </p:spTree>
    <p:extLst>
      <p:ext uri="{BB962C8B-B14F-4D97-AF65-F5344CB8AC3E}">
        <p14:creationId xmlns:p14="http://schemas.microsoft.com/office/powerpoint/2010/main" val="17565315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13584A-496F-4E1E-BB6F-637F8EA137E6}" type="datetime8">
              <a:rPr lang="ar-IQ" smtClean="0">
                <a:solidFill>
                  <a:prstClr val="black">
                    <a:tint val="75000"/>
                  </a:prstClr>
                </a:solidFill>
              </a:rPr>
              <a:t>01 كانون الثاني، 23</a:t>
            </a:fld>
            <a:endParaRPr lang="ar-IQ">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C6E801-1D68-4966-97C9-3418CA24BF24}" type="slidenum">
              <a:rPr lang="ar-IQ" smtClean="0">
                <a:solidFill>
                  <a:prstClr val="black">
                    <a:tint val="75000"/>
                  </a:prstClr>
                </a:solidFill>
              </a:rPr>
              <a:pPr/>
              <a:t>‹#›</a:t>
            </a:fld>
            <a:endParaRPr lang="ar-IQ">
              <a:solidFill>
                <a:prstClr val="black">
                  <a:tint val="75000"/>
                </a:prstClr>
              </a:solidFill>
            </a:endParaRPr>
          </a:p>
        </p:txBody>
      </p:sp>
    </p:spTree>
    <p:extLst>
      <p:ext uri="{BB962C8B-B14F-4D97-AF65-F5344CB8AC3E}">
        <p14:creationId xmlns:p14="http://schemas.microsoft.com/office/powerpoint/2010/main" val="29589788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09688" y="665163"/>
            <a:ext cx="9144000" cy="975378"/>
          </a:xfrm>
        </p:spPr>
        <p:txBody>
          <a:bodyPr/>
          <a:lstStyle/>
          <a:p>
            <a:r>
              <a:rPr lang="en-US" sz="4400" b="1" dirty="0" smtClean="0">
                <a:solidFill>
                  <a:srgbClr val="C00000"/>
                </a:solidFill>
                <a:latin typeface="Algerian" panose="04020705040A02060702" pitchFamily="82" charset="0"/>
                <a:ea typeface="Times New Roman" panose="02020603050405020304" pitchFamily="18" charset="0"/>
                <a:cs typeface="+mn-cs"/>
              </a:rPr>
              <a:t>Unit operation </a:t>
            </a:r>
            <a:r>
              <a:rPr lang="en-US" sz="4400" b="1" dirty="0">
                <a:solidFill>
                  <a:srgbClr val="C00000"/>
                </a:solidFill>
                <a:latin typeface="Algerian" panose="04020705040A02060702" pitchFamily="82" charset="0"/>
                <a:ea typeface="Times New Roman" panose="02020603050405020304" pitchFamily="18" charset="0"/>
                <a:cs typeface="+mn-cs"/>
              </a:rPr>
              <a:t>(I)</a:t>
            </a:r>
          </a:p>
        </p:txBody>
      </p:sp>
      <p:sp>
        <p:nvSpPr>
          <p:cNvPr id="6" name="Subtitle 2"/>
          <p:cNvSpPr txBox="1">
            <a:spLocks/>
          </p:cNvSpPr>
          <p:nvPr/>
        </p:nvSpPr>
        <p:spPr>
          <a:xfrm>
            <a:off x="1423987" y="2583983"/>
            <a:ext cx="9144000" cy="282892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defRPr/>
            </a:pPr>
            <a:r>
              <a:rPr lang="en-US" dirty="0" smtClean="0">
                <a:solidFill>
                  <a:sysClr val="windowText" lastClr="000000"/>
                </a:solidFill>
                <a:latin typeface="Times New Roman" panose="02020603050405020304" pitchFamily="18" charset="0"/>
                <a:cs typeface="Times New Roman" panose="02020603050405020304" pitchFamily="18" charset="0"/>
              </a:rPr>
              <a:t>Department of Chemical and Petroleum Industries Engineering  </a:t>
            </a:r>
          </a:p>
          <a:p>
            <a:pPr>
              <a:defRPr/>
            </a:pPr>
            <a:r>
              <a:rPr lang="en-US" dirty="0" smtClean="0">
                <a:solidFill>
                  <a:sysClr val="windowText" lastClr="000000"/>
                </a:solidFill>
                <a:latin typeface="Times New Roman" panose="02020603050405020304" pitchFamily="18" charset="0"/>
                <a:cs typeface="Times New Roman" panose="02020603050405020304" pitchFamily="18" charset="0"/>
              </a:rPr>
              <a:t>Fourth Year</a:t>
            </a:r>
          </a:p>
          <a:p>
            <a:pPr>
              <a:defRPr/>
            </a:pPr>
            <a:r>
              <a:rPr lang="en-US" dirty="0" smtClean="0">
                <a:solidFill>
                  <a:sysClr val="windowText" lastClr="000000"/>
                </a:solidFill>
                <a:latin typeface="Times New Roman" panose="02020603050405020304" pitchFamily="18" charset="0"/>
                <a:cs typeface="Times New Roman" panose="02020603050405020304" pitchFamily="18" charset="0"/>
              </a:rPr>
              <a:t>AL-Mustaqbal University Collage</a:t>
            </a:r>
          </a:p>
          <a:p>
            <a:pPr>
              <a:defRPr/>
            </a:pPr>
            <a:endParaRPr lang="en-US" dirty="0" smtClean="0">
              <a:solidFill>
                <a:sysClr val="windowText" lastClr="000000"/>
              </a:solidFill>
              <a:latin typeface="Times New Roman" panose="02020603050405020304" pitchFamily="18" charset="0"/>
              <a:cs typeface="Times New Roman" panose="02020603050405020304" pitchFamily="18" charset="0"/>
            </a:endParaRPr>
          </a:p>
          <a:p>
            <a:pPr>
              <a:defRPr/>
            </a:pPr>
            <a:r>
              <a:rPr lang="en-US" smtClean="0">
                <a:solidFill>
                  <a:sysClr val="windowText" lastClr="000000"/>
                </a:solidFill>
                <a:latin typeface="Times New Roman" panose="02020603050405020304" pitchFamily="18" charset="0"/>
                <a:cs typeface="Times New Roman" panose="02020603050405020304" pitchFamily="18" charset="0"/>
              </a:rPr>
              <a:t>Lecture</a:t>
            </a:r>
            <a:r>
              <a:rPr lang="en-US" b="1" smtClean="0">
                <a:solidFill>
                  <a:sysClr val="windowText" lastClr="000000"/>
                </a:solidFill>
                <a:latin typeface="Times New Roman" panose="02020603050405020304" pitchFamily="18" charset="0"/>
                <a:cs typeface="Times New Roman" panose="02020603050405020304" pitchFamily="18" charset="0"/>
              </a:rPr>
              <a:t> </a:t>
            </a:r>
            <a:r>
              <a:rPr lang="en-US" b="1" dirty="0" smtClean="0">
                <a:solidFill>
                  <a:sysClr val="windowText" lastClr="000000"/>
                </a:solidFill>
                <a:latin typeface="Times New Roman" panose="02020603050405020304" pitchFamily="18" charset="0"/>
                <a:cs typeface="Times New Roman" panose="02020603050405020304" pitchFamily="18" charset="0"/>
              </a:rPr>
              <a:t>(6) </a:t>
            </a:r>
          </a:p>
          <a:p>
            <a:pPr>
              <a:defRPr/>
            </a:pPr>
            <a:r>
              <a:rPr lang="en-US" b="1" dirty="0" smtClean="0">
                <a:solidFill>
                  <a:sysClr val="windowText" lastClr="000000"/>
                </a:solidFill>
                <a:latin typeface="Times New Roman" panose="02020603050405020304" pitchFamily="18" charset="0"/>
                <a:cs typeface="Times New Roman" panose="02020603050405020304" pitchFamily="18" charset="0"/>
              </a:rPr>
              <a:t>Evaporation (1)</a:t>
            </a:r>
            <a:endParaRPr lang="en-US" b="1" dirty="0">
              <a:solidFill>
                <a:sysClr val="windowText" lastClr="000000"/>
              </a:solidFill>
              <a:latin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E8C6E801-1D68-4966-97C9-3418CA24BF24}" type="slidenum">
              <a:rPr lang="ar-IQ" smtClean="0">
                <a:solidFill>
                  <a:prstClr val="black">
                    <a:tint val="75000"/>
                  </a:prstClr>
                </a:solidFill>
              </a:rPr>
              <a:pPr/>
              <a:t>1</a:t>
            </a:fld>
            <a:endParaRPr lang="ar-IQ">
              <a:solidFill>
                <a:prstClr val="black">
                  <a:tint val="75000"/>
                </a:prstClr>
              </a:solidFill>
            </a:endParaRPr>
          </a:p>
        </p:txBody>
      </p:sp>
    </p:spTree>
    <p:extLst>
      <p:ext uri="{BB962C8B-B14F-4D97-AF65-F5344CB8AC3E}">
        <p14:creationId xmlns:p14="http://schemas.microsoft.com/office/powerpoint/2010/main" val="23828763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74468" y="252392"/>
            <a:ext cx="5860869" cy="2427011"/>
          </a:xfrm>
          <a:prstGeom prst="rect">
            <a:avLst/>
          </a:prstGeom>
        </p:spPr>
        <p:txBody>
          <a:bodyPr wrap="square">
            <a:spAutoFit/>
          </a:bodyPr>
          <a:lstStyle/>
          <a:p>
            <a:r>
              <a:rPr lang="en-US" sz="2000" b="1" u="sng" dirty="0">
                <a:solidFill>
                  <a:srgbClr val="FF0000"/>
                </a:solidFill>
                <a:latin typeface="Times New Roman" panose="02020603050405020304" pitchFamily="18" charset="0"/>
                <a:cs typeface="Times New Roman" panose="02020603050405020304" pitchFamily="18" charset="0"/>
              </a:rPr>
              <a:t>Solution : </a:t>
            </a:r>
          </a:p>
          <a:p>
            <a:pPr rtl="1">
              <a:lnSpc>
                <a:spcPct val="150000"/>
              </a:lnSpc>
            </a:pPr>
            <a:r>
              <a:rPr lang="en-US" dirty="0">
                <a:latin typeface="Times New Roman" panose="02020603050405020304" pitchFamily="18" charset="0"/>
                <a:ea typeface="Times New Roman" panose="02020603050405020304" pitchFamily="18" charset="0"/>
              </a:rPr>
              <a:t>Given: m</a:t>
            </a:r>
            <a:r>
              <a:rPr lang="en-US" baseline="-25000" dirty="0">
                <a:latin typeface="Times New Roman" panose="02020603050405020304" pitchFamily="18" charset="0"/>
                <a:ea typeface="Times New Roman" panose="02020603050405020304" pitchFamily="18" charset="0"/>
              </a:rPr>
              <a:t>f</a:t>
            </a:r>
            <a:r>
              <a:rPr lang="en-US" dirty="0">
                <a:latin typeface="Times New Roman" panose="02020603050405020304" pitchFamily="18" charset="0"/>
                <a:ea typeface="Times New Roman" panose="02020603050405020304" pitchFamily="18" charset="0"/>
              </a:rPr>
              <a:t> = 0.67 kg.s</a:t>
            </a:r>
            <a:r>
              <a:rPr lang="en-US" baseline="30000" dirty="0">
                <a:latin typeface="Times New Roman" panose="02020603050405020304" pitchFamily="18" charset="0"/>
                <a:ea typeface="Times New Roman" panose="02020603050405020304" pitchFamily="18" charset="0"/>
              </a:rPr>
              <a:t>-1 </a:t>
            </a:r>
            <a:r>
              <a:rPr lang="en-US" dirty="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x</a:t>
            </a:r>
            <a:r>
              <a:rPr lang="en-US" baseline="-25000" dirty="0" err="1" smtClean="0">
                <a:latin typeface="Times New Roman" panose="02020603050405020304" pitchFamily="18" charset="0"/>
                <a:ea typeface="Times New Roman" panose="02020603050405020304" pitchFamily="18" charset="0"/>
              </a:rPr>
              <a:t>f</a:t>
            </a:r>
            <a:r>
              <a:rPr lang="en-US" dirty="0" smtClean="0">
                <a:latin typeface="Times New Roman" panose="02020603050405020304" pitchFamily="18" charset="0"/>
                <a:ea typeface="Times New Roman" panose="02020603050405020304" pitchFamily="18" charset="0"/>
              </a:rPr>
              <a:t> </a:t>
            </a:r>
            <a:r>
              <a:rPr lang="en-US" dirty="0">
                <a:latin typeface="Times New Roman" panose="02020603050405020304" pitchFamily="18" charset="0"/>
                <a:ea typeface="Times New Roman" panose="02020603050405020304" pitchFamily="18" charset="0"/>
              </a:rPr>
              <a:t>= 0.11, </a:t>
            </a:r>
            <a:r>
              <a:rPr lang="en-US" dirty="0" err="1">
                <a:latin typeface="Times New Roman" panose="02020603050405020304" pitchFamily="18" charset="0"/>
                <a:ea typeface="Times New Roman" panose="02020603050405020304" pitchFamily="18" charset="0"/>
              </a:rPr>
              <a:t>x</a:t>
            </a:r>
            <a:r>
              <a:rPr lang="en-US" baseline="-25000" dirty="0" err="1">
                <a:latin typeface="Times New Roman" panose="02020603050405020304" pitchFamily="18" charset="0"/>
                <a:ea typeface="Times New Roman" panose="02020603050405020304" pitchFamily="18" charset="0"/>
              </a:rPr>
              <a:t>p</a:t>
            </a:r>
            <a:r>
              <a:rPr lang="en-US" dirty="0">
                <a:latin typeface="Times New Roman" panose="02020603050405020304" pitchFamily="18" charset="0"/>
                <a:ea typeface="Times New Roman" panose="02020603050405020304" pitchFamily="18" charset="0"/>
              </a:rPr>
              <a:t> = 0.75 , </a:t>
            </a:r>
            <a:endParaRPr lang="en-US" dirty="0" smtClean="0">
              <a:latin typeface="Times New Roman" panose="02020603050405020304" pitchFamily="18" charset="0"/>
              <a:ea typeface="Times New Roman" panose="02020603050405020304" pitchFamily="18" charset="0"/>
            </a:endParaRPr>
          </a:p>
          <a:p>
            <a:pPr rtl="1">
              <a:lnSpc>
                <a:spcPct val="150000"/>
              </a:lnSpc>
            </a:pPr>
            <a:r>
              <a:rPr lang="en-US" dirty="0" smtClean="0">
                <a:latin typeface="Times New Roman" panose="02020603050405020304" pitchFamily="18" charset="0"/>
                <a:ea typeface="Times New Roman" panose="02020603050405020304" pitchFamily="18" charset="0"/>
              </a:rPr>
              <a:t>Steam </a:t>
            </a:r>
            <a:r>
              <a:rPr lang="en-US" dirty="0">
                <a:latin typeface="Times New Roman" panose="02020603050405020304" pitchFamily="18" charset="0"/>
                <a:ea typeface="Times New Roman" panose="02020603050405020304" pitchFamily="18" charset="0"/>
              </a:rPr>
              <a:t>pressure = </a:t>
            </a:r>
            <a:r>
              <a:rPr lang="en-US" dirty="0" smtClean="0">
                <a:latin typeface="Times New Roman" panose="02020603050405020304" pitchFamily="18" charset="0"/>
                <a:ea typeface="Times New Roman" panose="02020603050405020304" pitchFamily="18" charset="0"/>
              </a:rPr>
              <a:t>304.42 kPa</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T</a:t>
            </a:r>
            <a:r>
              <a:rPr lang="en-US" baseline="-25000" dirty="0" err="1">
                <a:latin typeface="Times New Roman" panose="02020603050405020304" pitchFamily="18" charset="0"/>
                <a:ea typeface="Times New Roman" panose="02020603050405020304" pitchFamily="18" charset="0"/>
              </a:rPr>
              <a:t>f</a:t>
            </a:r>
            <a:r>
              <a:rPr lang="en-US" baseline="-25000" dirty="0">
                <a:latin typeface="Times New Roman" panose="02020603050405020304" pitchFamily="18" charset="0"/>
                <a:ea typeface="Times New Roman" panose="02020603050405020304" pitchFamily="18" charset="0"/>
              </a:rPr>
              <a:t> </a:t>
            </a:r>
            <a:r>
              <a:rPr lang="en-US" dirty="0">
                <a:latin typeface="Times New Roman" panose="02020603050405020304" pitchFamily="18" charset="0"/>
                <a:ea typeface="Times New Roman" panose="02020603050405020304" pitchFamily="18" charset="0"/>
              </a:rPr>
              <a:t>= 43.3 </a:t>
            </a:r>
            <a:r>
              <a:rPr lang="en-US" dirty="0">
                <a:latin typeface="Times New Roman" panose="02020603050405020304" pitchFamily="18" charset="0"/>
                <a:ea typeface="Times New Roman" panose="02020603050405020304" pitchFamily="18" charset="0"/>
                <a:sym typeface="Symbol" panose="05050102010706020507" pitchFamily="18" charset="2"/>
              </a:rPr>
              <a:t></a:t>
            </a:r>
            <a:r>
              <a:rPr lang="en-US" dirty="0">
                <a:latin typeface="Times New Roman" panose="02020603050405020304" pitchFamily="18" charset="0"/>
                <a:ea typeface="Times New Roman" panose="02020603050405020304" pitchFamily="18" charset="0"/>
              </a:rPr>
              <a:t>C, </a:t>
            </a:r>
            <a:endParaRPr lang="en-US" dirty="0" smtClean="0">
              <a:effectLst/>
              <a:latin typeface="Times New Roman" panose="02020603050405020304" pitchFamily="18" charset="0"/>
              <a:ea typeface="Times New Roman" panose="02020603050405020304" pitchFamily="18" charset="0"/>
            </a:endParaRPr>
          </a:p>
          <a:p>
            <a:pPr>
              <a:lnSpc>
                <a:spcPct val="150000"/>
              </a:lnSpc>
            </a:pPr>
            <a:r>
              <a:rPr lang="en-US" dirty="0">
                <a:latin typeface="Times New Roman" panose="02020603050405020304" pitchFamily="18" charset="0"/>
                <a:ea typeface="Times New Roman" panose="02020603050405020304" pitchFamily="18" charset="0"/>
              </a:rPr>
              <a:t>Boiling temperature T</a:t>
            </a:r>
            <a:r>
              <a:rPr lang="en-US" baseline="-25000" dirty="0">
                <a:latin typeface="Times New Roman" panose="02020603050405020304" pitchFamily="18" charset="0"/>
                <a:ea typeface="Times New Roman" panose="02020603050405020304" pitchFamily="18" charset="0"/>
              </a:rPr>
              <a:t>1</a:t>
            </a:r>
            <a:r>
              <a:rPr lang="en-US" dirty="0">
                <a:latin typeface="Times New Roman" panose="02020603050405020304" pitchFamily="18" charset="0"/>
                <a:ea typeface="Times New Roman" panose="02020603050405020304" pitchFamily="18" charset="0"/>
              </a:rPr>
              <a:t> in evaporator = 62.2 </a:t>
            </a:r>
            <a:r>
              <a:rPr lang="en-US" dirty="0">
                <a:latin typeface="Times New Roman" panose="02020603050405020304" pitchFamily="18" charset="0"/>
                <a:ea typeface="Times New Roman" panose="02020603050405020304" pitchFamily="18" charset="0"/>
                <a:sym typeface="Symbol" panose="05050102010706020507" pitchFamily="18" charset="2"/>
              </a:rPr>
              <a:t></a:t>
            </a:r>
            <a:r>
              <a:rPr lang="en-US" dirty="0">
                <a:latin typeface="Times New Roman" panose="02020603050405020304" pitchFamily="18" charset="0"/>
                <a:ea typeface="Times New Roman" panose="02020603050405020304" pitchFamily="18" charset="0"/>
              </a:rPr>
              <a:t>C,. </a:t>
            </a:r>
            <a:endParaRPr lang="en-US" dirty="0" smtClean="0">
              <a:latin typeface="Times New Roman" panose="02020603050405020304" pitchFamily="18" charset="0"/>
              <a:ea typeface="Times New Roman" panose="02020603050405020304" pitchFamily="18" charset="0"/>
            </a:endParaRPr>
          </a:p>
          <a:p>
            <a:pPr>
              <a:lnSpc>
                <a:spcPct val="150000"/>
              </a:lnSpc>
            </a:pPr>
            <a:r>
              <a:rPr lang="es-ES" dirty="0" smtClean="0">
                <a:latin typeface="Times New Roman" panose="02020603050405020304" pitchFamily="18" charset="0"/>
                <a:ea typeface="Times New Roman" panose="02020603050405020304" pitchFamily="18" charset="0"/>
              </a:rPr>
              <a:t>U </a:t>
            </a:r>
            <a:r>
              <a:rPr lang="es-ES" dirty="0">
                <a:latin typeface="Times New Roman" panose="02020603050405020304" pitchFamily="18" charset="0"/>
                <a:ea typeface="Times New Roman" panose="02020603050405020304" pitchFamily="18" charset="0"/>
              </a:rPr>
              <a:t>= 943 W.m</a:t>
            </a:r>
            <a:r>
              <a:rPr lang="es-ES" baseline="30000" dirty="0">
                <a:latin typeface="Times New Roman" panose="02020603050405020304" pitchFamily="18" charset="0"/>
                <a:ea typeface="Times New Roman" panose="02020603050405020304" pitchFamily="18" charset="0"/>
              </a:rPr>
              <a:t>-2</a:t>
            </a:r>
            <a:r>
              <a:rPr lang="es-ES" dirty="0">
                <a:latin typeface="Times New Roman" panose="02020603050405020304" pitchFamily="18" charset="0"/>
                <a:ea typeface="Times New Roman" panose="02020603050405020304" pitchFamily="18" charset="0"/>
              </a:rPr>
              <a:t>.K</a:t>
            </a:r>
            <a:r>
              <a:rPr lang="es-ES" baseline="30000" dirty="0">
                <a:latin typeface="Times New Roman" panose="02020603050405020304" pitchFamily="18" charset="0"/>
                <a:ea typeface="Times New Roman" panose="02020603050405020304" pitchFamily="18" charset="0"/>
              </a:rPr>
              <a:t>-1</a:t>
            </a:r>
            <a:r>
              <a:rPr lang="es-ES" dirty="0">
                <a:latin typeface="Times New Roman" panose="02020603050405020304" pitchFamily="18" charset="0"/>
                <a:ea typeface="Times New Roman" panose="02020603050405020304" pitchFamily="18" charset="0"/>
              </a:rPr>
              <a:t>, </a:t>
            </a:r>
            <a:r>
              <a:rPr lang="es-ES" dirty="0" err="1" smtClean="0">
                <a:latin typeface="Times New Roman" panose="02020603050405020304" pitchFamily="18" charset="0"/>
                <a:ea typeface="Times New Roman" panose="02020603050405020304" pitchFamily="18" charset="0"/>
              </a:rPr>
              <a:t>c</a:t>
            </a:r>
            <a:r>
              <a:rPr lang="es-ES" baseline="-25000" dirty="0" err="1" smtClean="0">
                <a:latin typeface="Times New Roman" panose="02020603050405020304" pitchFamily="18" charset="0"/>
                <a:ea typeface="Times New Roman" panose="02020603050405020304" pitchFamily="18" charset="0"/>
              </a:rPr>
              <a:t>pf</a:t>
            </a:r>
            <a:r>
              <a:rPr lang="es-ES" dirty="0" smtClean="0">
                <a:latin typeface="Times New Roman" panose="02020603050405020304" pitchFamily="18" charset="0"/>
                <a:ea typeface="Times New Roman" panose="02020603050405020304" pitchFamily="18" charset="0"/>
              </a:rPr>
              <a:t> </a:t>
            </a:r>
            <a:r>
              <a:rPr lang="es-ES" dirty="0">
                <a:latin typeface="Times New Roman" panose="02020603050405020304" pitchFamily="18" charset="0"/>
                <a:ea typeface="Times New Roman" panose="02020603050405020304" pitchFamily="18" charset="0"/>
              </a:rPr>
              <a:t>= 3.9 kJ.kg</a:t>
            </a:r>
            <a:r>
              <a:rPr lang="es-ES" baseline="30000" dirty="0">
                <a:latin typeface="Times New Roman" panose="02020603050405020304" pitchFamily="18" charset="0"/>
                <a:ea typeface="Times New Roman" panose="02020603050405020304" pitchFamily="18" charset="0"/>
              </a:rPr>
              <a:t>-1</a:t>
            </a:r>
            <a:r>
              <a:rPr lang="es-ES" dirty="0">
                <a:latin typeface="Times New Roman" panose="02020603050405020304" pitchFamily="18" charset="0"/>
                <a:ea typeface="Times New Roman" panose="02020603050405020304" pitchFamily="18" charset="0"/>
              </a:rPr>
              <a:t>.</a:t>
            </a:r>
            <a:r>
              <a:rPr lang="en-US" dirty="0">
                <a:latin typeface="Times New Roman" panose="02020603050405020304" pitchFamily="18" charset="0"/>
                <a:ea typeface="Times New Roman" panose="02020603050405020304" pitchFamily="18" charset="0"/>
                <a:sym typeface="Symbol" panose="05050102010706020507" pitchFamily="18" charset="2"/>
              </a:rPr>
              <a:t></a:t>
            </a:r>
            <a:r>
              <a:rPr lang="en-US" dirty="0">
                <a:latin typeface="Times New Roman" panose="02020603050405020304" pitchFamily="18" charset="0"/>
                <a:ea typeface="Times New Roman" panose="02020603050405020304" pitchFamily="18" charset="0"/>
              </a:rPr>
              <a:t>C</a:t>
            </a:r>
            <a:r>
              <a:rPr lang="en-US" baseline="30000" dirty="0">
                <a:latin typeface="Times New Roman" panose="02020603050405020304" pitchFamily="18" charset="0"/>
                <a:ea typeface="Times New Roman" panose="02020603050405020304" pitchFamily="18" charset="0"/>
              </a:rPr>
              <a:t>-1</a:t>
            </a:r>
            <a:endParaRPr lang="en-US" dirty="0" smtClean="0">
              <a:effectLst/>
              <a:latin typeface="Times New Roman" panose="02020603050405020304" pitchFamily="18" charset="0"/>
              <a:ea typeface="Times New Roman" panose="02020603050405020304" pitchFamily="18" charset="0"/>
            </a:endParaRPr>
          </a:p>
          <a:p>
            <a:pPr>
              <a:lnSpc>
                <a:spcPct val="150000"/>
              </a:lnSpc>
            </a:pPr>
            <a:r>
              <a:rPr lang="en-US" dirty="0" err="1">
                <a:latin typeface="Times New Roman" panose="02020603050405020304" pitchFamily="18" charset="0"/>
                <a:ea typeface="Times New Roman" panose="02020603050405020304" pitchFamily="18" charset="0"/>
              </a:rPr>
              <a:t>c</a:t>
            </a:r>
            <a:r>
              <a:rPr lang="en-US" baseline="-25000" dirty="0" err="1">
                <a:latin typeface="Times New Roman" panose="02020603050405020304" pitchFamily="18" charset="0"/>
                <a:ea typeface="Times New Roman" panose="02020603050405020304" pitchFamily="18" charset="0"/>
              </a:rPr>
              <a:t>pp</a:t>
            </a:r>
            <a:r>
              <a:rPr lang="en-US" dirty="0">
                <a:latin typeface="Times New Roman" panose="02020603050405020304" pitchFamily="18" charset="0"/>
                <a:ea typeface="Times New Roman" panose="02020603050405020304" pitchFamily="18" charset="0"/>
              </a:rPr>
              <a:t> = 2.3 kj.kg</a:t>
            </a:r>
            <a:r>
              <a:rPr lang="en-US" baseline="30000" dirty="0">
                <a:latin typeface="Times New Roman" panose="02020603050405020304" pitchFamily="18" charset="0"/>
                <a:ea typeface="Times New Roman" panose="02020603050405020304" pitchFamily="18" charset="0"/>
              </a:rPr>
              <a:t>-1</a:t>
            </a:r>
            <a:r>
              <a:rPr lang="en-US" dirty="0">
                <a:latin typeface="Times New Roman" panose="02020603050405020304" pitchFamily="18" charset="0"/>
                <a:ea typeface="Times New Roman" panose="02020603050405020304" pitchFamily="18" charset="0"/>
              </a:rPr>
              <a:t>.</a:t>
            </a:r>
            <a:r>
              <a:rPr lang="en-US" dirty="0">
                <a:latin typeface="Times New Roman" panose="02020603050405020304" pitchFamily="18" charset="0"/>
                <a:ea typeface="Times New Roman" panose="02020603050405020304" pitchFamily="18" charset="0"/>
                <a:sym typeface="Symbol" panose="05050102010706020507" pitchFamily="18" charset="2"/>
              </a:rPr>
              <a:t></a:t>
            </a:r>
            <a:r>
              <a:rPr lang="en-US" dirty="0">
                <a:latin typeface="Times New Roman" panose="02020603050405020304" pitchFamily="18" charset="0"/>
                <a:ea typeface="Times New Roman" panose="02020603050405020304" pitchFamily="18" charset="0"/>
              </a:rPr>
              <a:t>C</a:t>
            </a:r>
            <a:r>
              <a:rPr lang="en-US" baseline="30000" dirty="0">
                <a:latin typeface="Times New Roman" panose="02020603050405020304" pitchFamily="18" charset="0"/>
                <a:ea typeface="Times New Roman" panose="02020603050405020304" pitchFamily="18" charset="0"/>
              </a:rPr>
              <a:t>-1</a:t>
            </a:r>
            <a:endParaRPr lang="en-US" dirty="0">
              <a:effectLst/>
              <a:latin typeface="Times New Roman" panose="02020603050405020304" pitchFamily="18" charset="0"/>
              <a:ea typeface="Times New Roman" panose="02020603050405020304" pitchFamily="18" charset="0"/>
            </a:endParaRPr>
          </a:p>
        </p:txBody>
      </p:sp>
      <p:sp>
        <p:nvSpPr>
          <p:cNvPr id="4" name="Rectangle 3"/>
          <p:cNvSpPr/>
          <p:nvPr/>
        </p:nvSpPr>
        <p:spPr>
          <a:xfrm>
            <a:off x="287681" y="2707271"/>
            <a:ext cx="6096000" cy="1754326"/>
          </a:xfrm>
          <a:prstGeom prst="rect">
            <a:avLst/>
          </a:prstGeom>
        </p:spPr>
        <p:txBody>
          <a:bodyPr>
            <a:spAutoFit/>
          </a:bodyPr>
          <a:lstStyle/>
          <a:p>
            <a:pPr>
              <a:lnSpc>
                <a:spcPct val="150000"/>
              </a:lnSpc>
            </a:pPr>
            <a:r>
              <a:rPr lang="en-US" dirty="0">
                <a:latin typeface="Times New Roman" panose="02020603050405020304" pitchFamily="18" charset="0"/>
                <a:ea typeface="Times New Roman" panose="02020603050405020304" pitchFamily="18" charset="0"/>
              </a:rPr>
              <a:t>Overall mass balance: </a:t>
            </a:r>
            <a:r>
              <a:rPr lang="en-US" i="1" dirty="0" smtClean="0">
                <a:latin typeface="Times New Roman" panose="02020603050405020304" pitchFamily="18" charset="0"/>
                <a:ea typeface="Times New Roman" panose="02020603050405020304" pitchFamily="18" charset="0"/>
              </a:rPr>
              <a:t>F = P </a:t>
            </a:r>
            <a:r>
              <a:rPr lang="en-US" dirty="0">
                <a:latin typeface="Times New Roman" panose="02020603050405020304" pitchFamily="18" charset="0"/>
                <a:ea typeface="Times New Roman" panose="02020603050405020304" pitchFamily="18" charset="0"/>
              </a:rPr>
              <a:t>+</a:t>
            </a:r>
            <a:r>
              <a:rPr lang="en-US" i="1" dirty="0">
                <a:latin typeface="Times New Roman" panose="02020603050405020304" pitchFamily="18" charset="0"/>
                <a:ea typeface="Times New Roman" panose="02020603050405020304" pitchFamily="18" charset="0"/>
              </a:rPr>
              <a:t> V</a:t>
            </a:r>
            <a:r>
              <a:rPr lang="en-US" baseline="-25000" dirty="0" smtClean="0">
                <a:latin typeface="Times New Roman" panose="02020603050405020304" pitchFamily="18" charset="0"/>
                <a:ea typeface="Times New Roman" panose="02020603050405020304" pitchFamily="18" charset="0"/>
              </a:rPr>
              <a:t>            </a:t>
            </a:r>
            <a:r>
              <a:rPr lang="en-US" dirty="0" smtClean="0">
                <a:latin typeface="Times New Roman" panose="02020603050405020304" pitchFamily="18" charset="0"/>
                <a:ea typeface="Times New Roman" panose="02020603050405020304" pitchFamily="18" charset="0"/>
              </a:rPr>
              <a:t>…….(</a:t>
            </a:r>
            <a:r>
              <a:rPr lang="en-US" dirty="0">
                <a:latin typeface="Times New Roman" panose="02020603050405020304" pitchFamily="18" charset="0"/>
                <a:ea typeface="Times New Roman" panose="02020603050405020304" pitchFamily="18" charset="0"/>
              </a:rPr>
              <a:t>1)  </a:t>
            </a:r>
          </a:p>
          <a:p>
            <a:pPr>
              <a:lnSpc>
                <a:spcPct val="150000"/>
              </a:lnSpc>
            </a:pPr>
            <a:r>
              <a:rPr lang="en-US" dirty="0">
                <a:latin typeface="Times New Roman" panose="02020603050405020304" pitchFamily="18" charset="0"/>
                <a:ea typeface="Times New Roman" panose="02020603050405020304" pitchFamily="18" charset="0"/>
              </a:rPr>
              <a:t>Mass balance on solute:  </a:t>
            </a:r>
            <a:r>
              <a:rPr lang="en-US" i="1" dirty="0" err="1">
                <a:latin typeface="Times New Roman" panose="02020603050405020304" pitchFamily="18" charset="0"/>
                <a:ea typeface="Times New Roman" panose="02020603050405020304" pitchFamily="18" charset="0"/>
              </a:rPr>
              <a:t>F</a:t>
            </a:r>
            <a:r>
              <a:rPr lang="en-US" i="1" dirty="0" err="1" smtClean="0">
                <a:latin typeface="Times New Roman" panose="02020603050405020304" pitchFamily="18" charset="0"/>
                <a:ea typeface="Times New Roman" panose="02020603050405020304" pitchFamily="18" charset="0"/>
              </a:rPr>
              <a:t>x</a:t>
            </a:r>
            <a:r>
              <a:rPr lang="en-US" i="1" baseline="-25000" dirty="0" err="1" smtClean="0">
                <a:latin typeface="Times New Roman" panose="02020603050405020304" pitchFamily="18" charset="0"/>
                <a:ea typeface="Times New Roman" panose="02020603050405020304" pitchFamily="18" charset="0"/>
              </a:rPr>
              <a:t>f</a:t>
            </a:r>
            <a:r>
              <a:rPr lang="en-US" i="1" dirty="0" smtClean="0">
                <a:latin typeface="Times New Roman" panose="02020603050405020304" pitchFamily="18" charset="0"/>
                <a:ea typeface="Times New Roman" panose="02020603050405020304" pitchFamily="18" charset="0"/>
              </a:rPr>
              <a:t>  </a:t>
            </a:r>
            <a:r>
              <a:rPr lang="en-US" i="1" dirty="0">
                <a:latin typeface="Times New Roman" panose="02020603050405020304" pitchFamily="18" charset="0"/>
                <a:ea typeface="Times New Roman" panose="02020603050405020304" pitchFamily="18" charset="0"/>
              </a:rPr>
              <a:t>= </a:t>
            </a:r>
            <a:r>
              <a:rPr lang="en-US" i="1" dirty="0" smtClean="0">
                <a:latin typeface="Times New Roman" panose="02020603050405020304" pitchFamily="18" charset="0"/>
                <a:ea typeface="Times New Roman" panose="02020603050405020304" pitchFamily="18" charset="0"/>
              </a:rPr>
              <a:t>P </a:t>
            </a:r>
            <a:r>
              <a:rPr lang="en-US" i="1" dirty="0" err="1">
                <a:latin typeface="Times New Roman" panose="02020603050405020304" pitchFamily="18" charset="0"/>
                <a:ea typeface="Times New Roman" panose="02020603050405020304" pitchFamily="18" charset="0"/>
              </a:rPr>
              <a:t>x</a:t>
            </a:r>
            <a:r>
              <a:rPr lang="en-US" i="1" baseline="-25000" dirty="0" err="1">
                <a:latin typeface="Times New Roman" panose="02020603050405020304" pitchFamily="18" charset="0"/>
                <a:ea typeface="Times New Roman" panose="02020603050405020304" pitchFamily="18" charset="0"/>
              </a:rPr>
              <a:t>p</a:t>
            </a:r>
            <a:r>
              <a:rPr lang="en-US" i="1" baseline="-25000" dirty="0">
                <a:latin typeface="Times New Roman" panose="02020603050405020304" pitchFamily="18" charset="0"/>
                <a:ea typeface="Times New Roman" panose="02020603050405020304" pitchFamily="18" charset="0"/>
              </a:rPr>
              <a:t> </a:t>
            </a:r>
            <a:r>
              <a:rPr lang="en-US" baseline="-25000" dirty="0">
                <a:latin typeface="Times New Roman" panose="02020603050405020304" pitchFamily="18" charset="0"/>
                <a:ea typeface="Times New Roman" panose="02020603050405020304" pitchFamily="18" charset="0"/>
              </a:rPr>
              <a:t>  </a:t>
            </a:r>
            <a:r>
              <a:rPr lang="en-US" baseline="-25000" dirty="0" smtClean="0">
                <a:latin typeface="Times New Roman" panose="02020603050405020304" pitchFamily="18" charset="0"/>
                <a:ea typeface="Times New Roman" panose="02020603050405020304" pitchFamily="18" charset="0"/>
              </a:rPr>
              <a:t>      </a:t>
            </a:r>
            <a:r>
              <a:rPr lang="en-US" dirty="0" smtClean="0">
                <a:latin typeface="Times New Roman" panose="02020603050405020304" pitchFamily="18" charset="0"/>
                <a:ea typeface="Times New Roman" panose="02020603050405020304" pitchFamily="18" charset="0"/>
              </a:rPr>
              <a:t>……(</a:t>
            </a:r>
            <a:r>
              <a:rPr lang="en-US" dirty="0">
                <a:latin typeface="Times New Roman" panose="02020603050405020304" pitchFamily="18" charset="0"/>
                <a:ea typeface="Times New Roman" panose="02020603050405020304" pitchFamily="18" charset="0"/>
              </a:rPr>
              <a:t>2)</a:t>
            </a:r>
          </a:p>
          <a:p>
            <a:pPr>
              <a:lnSpc>
                <a:spcPct val="150000"/>
              </a:lnSpc>
            </a:pPr>
            <a:r>
              <a:rPr lang="en-US" dirty="0">
                <a:latin typeface="Times New Roman" panose="02020603050405020304" pitchFamily="18" charset="0"/>
                <a:ea typeface="Times New Roman" panose="02020603050405020304" pitchFamily="18" charset="0"/>
              </a:rPr>
              <a:t>	From Eq.2   0.11 </a:t>
            </a:r>
            <a:r>
              <a:rPr lang="en-US" dirty="0">
                <a:latin typeface="Times New Roman" panose="02020603050405020304" pitchFamily="18" charset="0"/>
                <a:ea typeface="Times New Roman" panose="02020603050405020304" pitchFamily="18" charset="0"/>
                <a:sym typeface="Symbol" panose="05050102010706020507" pitchFamily="18" charset="2"/>
              </a:rPr>
              <a:t></a:t>
            </a:r>
            <a:r>
              <a:rPr lang="en-US" dirty="0">
                <a:latin typeface="Times New Roman" panose="02020603050405020304" pitchFamily="18" charset="0"/>
                <a:ea typeface="Times New Roman" panose="02020603050405020304" pitchFamily="18" charset="0"/>
              </a:rPr>
              <a:t> 0.67 kg.s</a:t>
            </a:r>
            <a:r>
              <a:rPr lang="en-US" baseline="30000" dirty="0">
                <a:latin typeface="Times New Roman" panose="02020603050405020304" pitchFamily="18" charset="0"/>
                <a:ea typeface="Times New Roman" panose="02020603050405020304" pitchFamily="18" charset="0"/>
              </a:rPr>
              <a:t>-1</a:t>
            </a:r>
            <a:r>
              <a:rPr lang="en-US" dirty="0">
                <a:latin typeface="Times New Roman" panose="02020603050405020304" pitchFamily="18" charset="0"/>
                <a:ea typeface="Times New Roman" panose="02020603050405020304" pitchFamily="18" charset="0"/>
              </a:rPr>
              <a:t> = 0.75 </a:t>
            </a:r>
            <a:r>
              <a:rPr lang="en-US" i="1" dirty="0" smtClean="0">
                <a:latin typeface="Times New Roman" panose="02020603050405020304" pitchFamily="18" charset="0"/>
                <a:ea typeface="Times New Roman" panose="02020603050405020304" pitchFamily="18" charset="0"/>
              </a:rPr>
              <a:t>P</a:t>
            </a:r>
            <a:endParaRPr lang="en-US" dirty="0">
              <a:latin typeface="Times New Roman" panose="02020603050405020304" pitchFamily="18" charset="0"/>
              <a:ea typeface="Times New Roman" panose="02020603050405020304" pitchFamily="18" charset="0"/>
            </a:endParaRPr>
          </a:p>
          <a:p>
            <a:pPr>
              <a:lnSpc>
                <a:spcPct val="150000"/>
              </a:lnSpc>
            </a:pPr>
            <a:r>
              <a:rPr lang="en-US" dirty="0">
                <a:latin typeface="Times New Roman" panose="02020603050405020304" pitchFamily="18" charset="0"/>
                <a:ea typeface="Times New Roman" panose="02020603050405020304" pitchFamily="18" charset="0"/>
              </a:rPr>
              <a:t>          →  </a:t>
            </a:r>
            <a:r>
              <a:rPr lang="en-US" i="1" dirty="0" smtClean="0">
                <a:latin typeface="Times New Roman" panose="02020603050405020304" pitchFamily="18" charset="0"/>
                <a:ea typeface="Times New Roman" panose="02020603050405020304" pitchFamily="18" charset="0"/>
              </a:rPr>
              <a:t>P</a:t>
            </a:r>
            <a:r>
              <a:rPr lang="en-US" dirty="0" smtClean="0">
                <a:latin typeface="Times New Roman" panose="02020603050405020304" pitchFamily="18" charset="0"/>
                <a:ea typeface="Times New Roman" panose="02020603050405020304" pitchFamily="18" charset="0"/>
              </a:rPr>
              <a:t> </a:t>
            </a:r>
            <a:r>
              <a:rPr lang="en-US" dirty="0">
                <a:latin typeface="Times New Roman" panose="02020603050405020304" pitchFamily="18" charset="0"/>
                <a:ea typeface="Times New Roman" panose="02020603050405020304" pitchFamily="18" charset="0"/>
              </a:rPr>
              <a:t>= 0.098 kg.s</a:t>
            </a:r>
            <a:r>
              <a:rPr lang="en-US" baseline="30000" dirty="0">
                <a:latin typeface="Times New Roman" panose="02020603050405020304" pitchFamily="18" charset="0"/>
                <a:ea typeface="Times New Roman" panose="02020603050405020304" pitchFamily="18" charset="0"/>
              </a:rPr>
              <a:t>-1</a:t>
            </a:r>
            <a:r>
              <a:rPr lang="en-US" dirty="0">
                <a:latin typeface="Times New Roman" panose="02020603050405020304" pitchFamily="18" charset="0"/>
                <a:ea typeface="Times New Roman" panose="02020603050405020304" pitchFamily="18" charset="0"/>
              </a:rPr>
              <a:t> </a:t>
            </a:r>
          </a:p>
        </p:txBody>
      </p:sp>
      <p:pic>
        <p:nvPicPr>
          <p:cNvPr id="6" name="Picture 5"/>
          <p:cNvPicPr>
            <a:picLocks noChangeAspect="1"/>
          </p:cNvPicPr>
          <p:nvPr/>
        </p:nvPicPr>
        <p:blipFill>
          <a:blip r:embed="rId2"/>
          <a:stretch>
            <a:fillRect/>
          </a:stretch>
        </p:blipFill>
        <p:spPr>
          <a:xfrm>
            <a:off x="7342776" y="625702"/>
            <a:ext cx="3352800" cy="2790825"/>
          </a:xfrm>
          <a:prstGeom prst="rect">
            <a:avLst/>
          </a:prstGeom>
        </p:spPr>
      </p:pic>
      <p:sp>
        <p:nvSpPr>
          <p:cNvPr id="7" name="Rectangle 6"/>
          <p:cNvSpPr/>
          <p:nvPr/>
        </p:nvSpPr>
        <p:spPr>
          <a:xfrm>
            <a:off x="287681" y="4489465"/>
            <a:ext cx="11464835" cy="385362"/>
          </a:xfrm>
          <a:prstGeom prst="rect">
            <a:avLst/>
          </a:prstGeom>
        </p:spPr>
        <p:txBody>
          <a:bodyPr wrap="square">
            <a:spAutoFit/>
          </a:bodyPr>
          <a:lstStyle/>
          <a:p>
            <a:pPr rtl="1">
              <a:lnSpc>
                <a:spcPct val="115000"/>
              </a:lnSpc>
            </a:pPr>
            <a:r>
              <a:rPr lang="en-US" dirty="0">
                <a:latin typeface="Times New Roman" panose="02020603050405020304" pitchFamily="18" charset="0"/>
                <a:ea typeface="Times New Roman" panose="02020603050405020304" pitchFamily="18" charset="0"/>
              </a:rPr>
              <a:t>Thus according to Eq. 1 mass flow rate of concentrated product is 0.098 kg.s</a:t>
            </a:r>
            <a:r>
              <a:rPr lang="en-US" baseline="30000" dirty="0">
                <a:latin typeface="Times New Roman" panose="02020603050405020304" pitchFamily="18" charset="0"/>
                <a:ea typeface="Times New Roman" panose="02020603050405020304" pitchFamily="18" charset="0"/>
              </a:rPr>
              <a:t>-1</a:t>
            </a:r>
            <a:r>
              <a:rPr lang="en-US" dirty="0">
                <a:latin typeface="Times New Roman" panose="02020603050405020304" pitchFamily="18" charset="0"/>
                <a:ea typeface="Times New Roman" panose="02020603050405020304" pitchFamily="18" charset="0"/>
              </a:rPr>
              <a:t> and mass flow rate of </a:t>
            </a:r>
            <a:r>
              <a:rPr lang="en-US" dirty="0" smtClean="0">
                <a:latin typeface="Times New Roman" panose="02020603050405020304" pitchFamily="18" charset="0"/>
                <a:ea typeface="Times New Roman" panose="02020603050405020304" pitchFamily="18" charset="0"/>
              </a:rPr>
              <a:t>vapor </a:t>
            </a:r>
            <a:r>
              <a:rPr lang="en-US" dirty="0">
                <a:latin typeface="Times New Roman" panose="02020603050405020304" pitchFamily="18" charset="0"/>
                <a:ea typeface="Times New Roman" panose="02020603050405020304" pitchFamily="18" charset="0"/>
              </a:rPr>
              <a:t>is 0.57 kg.s</a:t>
            </a:r>
            <a:r>
              <a:rPr lang="en-US" baseline="30000" dirty="0">
                <a:latin typeface="Times New Roman" panose="02020603050405020304" pitchFamily="18" charset="0"/>
                <a:ea typeface="Times New Roman" panose="02020603050405020304" pitchFamily="18" charset="0"/>
              </a:rPr>
              <a:t>-1</a:t>
            </a:r>
            <a:endParaRPr lang="en-US" dirty="0">
              <a:latin typeface="Times New Roman" panose="02020603050405020304" pitchFamily="18" charset="0"/>
              <a:ea typeface="Times New Roman" panose="02020603050405020304" pitchFamily="18" charset="0"/>
            </a:endParaRPr>
          </a:p>
        </p:txBody>
      </p:sp>
      <p:sp>
        <p:nvSpPr>
          <p:cNvPr id="2" name="Rectangle 1"/>
          <p:cNvSpPr/>
          <p:nvPr/>
        </p:nvSpPr>
        <p:spPr>
          <a:xfrm>
            <a:off x="374468" y="4902695"/>
            <a:ext cx="6096000" cy="1685077"/>
          </a:xfrm>
          <a:prstGeom prst="rect">
            <a:avLst/>
          </a:prstGeom>
        </p:spPr>
        <p:txBody>
          <a:bodyPr>
            <a:spAutoFit/>
          </a:bodyPr>
          <a:lstStyle/>
          <a:p>
            <a:pPr lvl="0" rtl="1">
              <a:lnSpc>
                <a:spcPct val="115000"/>
              </a:lnSpc>
            </a:pPr>
            <a:r>
              <a:rPr lang="en-US" dirty="0">
                <a:solidFill>
                  <a:prstClr val="black"/>
                </a:solidFill>
                <a:latin typeface="Times New Roman" panose="02020603050405020304" pitchFamily="18" charset="0"/>
                <a:ea typeface="Times New Roman" panose="02020603050405020304" pitchFamily="18" charset="0"/>
              </a:rPr>
              <a:t>Heat balance: Need to solve following enthalpy balance</a:t>
            </a:r>
          </a:p>
          <a:p>
            <a:pPr lvl="0" rtl="1">
              <a:lnSpc>
                <a:spcPct val="115000"/>
              </a:lnSpc>
            </a:pPr>
            <a:r>
              <a:rPr lang="en-US" dirty="0">
                <a:solidFill>
                  <a:prstClr val="black"/>
                </a:solidFill>
                <a:latin typeface="Times New Roman" panose="02020603050405020304" pitchFamily="18" charset="0"/>
                <a:ea typeface="Times New Roman" panose="02020603050405020304" pitchFamily="18" charset="0"/>
              </a:rPr>
              <a:t> </a:t>
            </a:r>
          </a:p>
          <a:p>
            <a:pPr lvl="0">
              <a:lnSpc>
                <a:spcPct val="115000"/>
              </a:lnSpc>
            </a:pPr>
            <a:r>
              <a:rPr lang="en-US" i="1" dirty="0" err="1">
                <a:solidFill>
                  <a:prstClr val="black"/>
                </a:solidFill>
                <a:latin typeface="Times New Roman" panose="02020603050405020304" pitchFamily="18" charset="0"/>
                <a:ea typeface="Times New Roman" panose="02020603050405020304" pitchFamily="18" charset="0"/>
              </a:rPr>
              <a:t>FH</a:t>
            </a:r>
            <a:r>
              <a:rPr lang="en-US" i="1" baseline="-25000" dirty="0" err="1">
                <a:solidFill>
                  <a:prstClr val="black"/>
                </a:solidFill>
                <a:latin typeface="Times New Roman" panose="02020603050405020304" pitchFamily="18" charset="0"/>
                <a:ea typeface="Times New Roman" panose="02020603050405020304" pitchFamily="18" charset="0"/>
              </a:rPr>
              <a:t>f</a:t>
            </a:r>
            <a:r>
              <a:rPr lang="en-US" i="1" dirty="0">
                <a:solidFill>
                  <a:prstClr val="black"/>
                </a:solidFill>
                <a:latin typeface="Times New Roman" panose="02020603050405020304" pitchFamily="18" charset="0"/>
                <a:ea typeface="Times New Roman" panose="02020603050405020304" pitchFamily="18" charset="0"/>
              </a:rPr>
              <a:t> + SH</a:t>
            </a:r>
            <a:r>
              <a:rPr lang="en-US" i="1" baseline="-25000" dirty="0">
                <a:solidFill>
                  <a:prstClr val="black"/>
                </a:solidFill>
                <a:latin typeface="Times New Roman" panose="02020603050405020304" pitchFamily="18" charset="0"/>
                <a:ea typeface="Times New Roman" panose="02020603050405020304" pitchFamily="18" charset="0"/>
              </a:rPr>
              <a:t>s</a:t>
            </a:r>
            <a:r>
              <a:rPr lang="en-US" i="1" dirty="0">
                <a:solidFill>
                  <a:prstClr val="black"/>
                </a:solidFill>
                <a:latin typeface="Times New Roman" panose="02020603050405020304" pitchFamily="18" charset="0"/>
                <a:ea typeface="Times New Roman" panose="02020603050405020304" pitchFamily="18" charset="0"/>
              </a:rPr>
              <a:t> = </a:t>
            </a:r>
            <a:r>
              <a:rPr lang="en-US" i="1" dirty="0" err="1">
                <a:solidFill>
                  <a:prstClr val="black"/>
                </a:solidFill>
                <a:latin typeface="Times New Roman" panose="02020603050405020304" pitchFamily="18" charset="0"/>
                <a:ea typeface="Times New Roman" panose="02020603050405020304" pitchFamily="18" charset="0"/>
              </a:rPr>
              <a:t>VH</a:t>
            </a:r>
            <a:r>
              <a:rPr lang="en-US" i="1" baseline="-25000" dirty="0" err="1">
                <a:solidFill>
                  <a:prstClr val="black"/>
                </a:solidFill>
                <a:latin typeface="Times New Roman" panose="02020603050405020304" pitchFamily="18" charset="0"/>
                <a:ea typeface="Times New Roman" panose="02020603050405020304" pitchFamily="18" charset="0"/>
              </a:rPr>
              <a:t>v</a:t>
            </a:r>
            <a:r>
              <a:rPr lang="en-US" i="1" dirty="0">
                <a:solidFill>
                  <a:prstClr val="black"/>
                </a:solidFill>
                <a:latin typeface="Times New Roman" panose="02020603050405020304" pitchFamily="18" charset="0"/>
                <a:ea typeface="Times New Roman" panose="02020603050405020304" pitchFamily="18" charset="0"/>
              </a:rPr>
              <a:t> + </a:t>
            </a:r>
            <a:r>
              <a:rPr lang="en-US" i="1" dirty="0" err="1">
                <a:solidFill>
                  <a:prstClr val="black"/>
                </a:solidFill>
                <a:latin typeface="Times New Roman" panose="02020603050405020304" pitchFamily="18" charset="0"/>
                <a:ea typeface="Times New Roman" panose="02020603050405020304" pitchFamily="18" charset="0"/>
              </a:rPr>
              <a:t>PH</a:t>
            </a:r>
            <a:r>
              <a:rPr lang="en-US" i="1" baseline="-25000" dirty="0" err="1">
                <a:solidFill>
                  <a:prstClr val="black"/>
                </a:solidFill>
                <a:latin typeface="Times New Roman" panose="02020603050405020304" pitchFamily="18" charset="0"/>
                <a:ea typeface="Times New Roman" panose="02020603050405020304" pitchFamily="18" charset="0"/>
              </a:rPr>
              <a:t>p</a:t>
            </a:r>
            <a:r>
              <a:rPr lang="en-US" i="1" dirty="0">
                <a:solidFill>
                  <a:prstClr val="black"/>
                </a:solidFill>
                <a:latin typeface="Times New Roman" panose="02020603050405020304" pitchFamily="18" charset="0"/>
                <a:ea typeface="Times New Roman" panose="02020603050405020304" pitchFamily="18" charset="0"/>
              </a:rPr>
              <a:t> + </a:t>
            </a:r>
            <a:r>
              <a:rPr lang="en-US" i="1" dirty="0" err="1">
                <a:solidFill>
                  <a:prstClr val="black"/>
                </a:solidFill>
                <a:latin typeface="Times New Roman" panose="02020603050405020304" pitchFamily="18" charset="0"/>
                <a:ea typeface="Times New Roman" panose="02020603050405020304" pitchFamily="18" charset="0"/>
              </a:rPr>
              <a:t>SH</a:t>
            </a:r>
            <a:r>
              <a:rPr lang="en-US" i="1" baseline="-25000" dirty="0" err="1">
                <a:solidFill>
                  <a:prstClr val="black"/>
                </a:solidFill>
                <a:latin typeface="Times New Roman" panose="02020603050405020304" pitchFamily="18" charset="0"/>
                <a:ea typeface="Times New Roman" panose="02020603050405020304" pitchFamily="18" charset="0"/>
              </a:rPr>
              <a:t>c</a:t>
            </a:r>
            <a:r>
              <a:rPr lang="en-US" i="1" dirty="0">
                <a:solidFill>
                  <a:prstClr val="black"/>
                </a:solidFill>
                <a:latin typeface="Times New Roman" panose="02020603050405020304" pitchFamily="18" charset="0"/>
                <a:ea typeface="Times New Roman" panose="02020603050405020304" pitchFamily="18" charset="0"/>
              </a:rPr>
              <a:t> </a:t>
            </a:r>
            <a:r>
              <a:rPr lang="en-US" dirty="0">
                <a:solidFill>
                  <a:prstClr val="black"/>
                </a:solidFill>
                <a:latin typeface="Times New Roman" panose="02020603050405020304" pitchFamily="18" charset="0"/>
                <a:ea typeface="Times New Roman" panose="02020603050405020304" pitchFamily="18" charset="0"/>
              </a:rPr>
              <a:t>........(3) </a:t>
            </a:r>
          </a:p>
          <a:p>
            <a:pPr lvl="0">
              <a:lnSpc>
                <a:spcPct val="115000"/>
              </a:lnSpc>
            </a:pPr>
            <a:r>
              <a:rPr lang="en-US" dirty="0">
                <a:solidFill>
                  <a:prstClr val="black"/>
                </a:solidFill>
                <a:latin typeface="Times New Roman" panose="02020603050405020304" pitchFamily="18" charset="0"/>
                <a:ea typeface="Times New Roman" panose="02020603050405020304" pitchFamily="18" charset="0"/>
              </a:rPr>
              <a:t> </a:t>
            </a:r>
          </a:p>
          <a:p>
            <a:pPr lvl="0">
              <a:lnSpc>
                <a:spcPct val="115000"/>
              </a:lnSpc>
            </a:pPr>
            <a:r>
              <a:rPr lang="en-US" dirty="0">
                <a:solidFill>
                  <a:prstClr val="black"/>
                </a:solidFill>
                <a:latin typeface="Times New Roman" panose="02020603050405020304" pitchFamily="18" charset="0"/>
                <a:ea typeface="Times New Roman" panose="02020603050405020304" pitchFamily="18" charset="0"/>
              </a:rPr>
              <a:t>OR   </a:t>
            </a:r>
            <a:r>
              <a:rPr lang="en-US" i="1" dirty="0" err="1">
                <a:solidFill>
                  <a:prstClr val="black"/>
                </a:solidFill>
                <a:latin typeface="Times New Roman" panose="02020603050405020304" pitchFamily="18" charset="0"/>
                <a:ea typeface="Times New Roman" panose="02020603050405020304" pitchFamily="18" charset="0"/>
              </a:rPr>
              <a:t>FH</a:t>
            </a:r>
            <a:r>
              <a:rPr lang="en-US" i="1" baseline="-25000" dirty="0" err="1">
                <a:solidFill>
                  <a:prstClr val="black"/>
                </a:solidFill>
                <a:latin typeface="Times New Roman" panose="02020603050405020304" pitchFamily="18" charset="0"/>
                <a:ea typeface="Times New Roman" panose="02020603050405020304" pitchFamily="18" charset="0"/>
              </a:rPr>
              <a:t>f</a:t>
            </a:r>
            <a:r>
              <a:rPr lang="en-US" i="1" baseline="-25000" dirty="0">
                <a:solidFill>
                  <a:prstClr val="black"/>
                </a:solidFill>
                <a:latin typeface="Times New Roman" panose="02020603050405020304" pitchFamily="18" charset="0"/>
                <a:ea typeface="Times New Roman" panose="02020603050405020304" pitchFamily="18" charset="0"/>
              </a:rPr>
              <a:t> </a:t>
            </a:r>
            <a:r>
              <a:rPr lang="en-US" i="1" dirty="0">
                <a:solidFill>
                  <a:prstClr val="black"/>
                </a:solidFill>
                <a:latin typeface="Times New Roman" panose="02020603050405020304" pitchFamily="18" charset="0"/>
                <a:ea typeface="Times New Roman" panose="02020603050405020304" pitchFamily="18" charset="0"/>
              </a:rPr>
              <a:t>+ </a:t>
            </a:r>
            <a:r>
              <a:rPr lang="en-US" i="1" dirty="0" err="1">
                <a:solidFill>
                  <a:prstClr val="black"/>
                </a:solidFill>
                <a:latin typeface="Times New Roman" panose="02020603050405020304" pitchFamily="18" charset="0"/>
                <a:ea typeface="Times New Roman" panose="02020603050405020304" pitchFamily="18" charset="0"/>
              </a:rPr>
              <a:t>Sλ</a:t>
            </a:r>
            <a:r>
              <a:rPr lang="en-US" i="1" baseline="-25000" dirty="0" err="1">
                <a:solidFill>
                  <a:prstClr val="black"/>
                </a:solidFill>
                <a:latin typeface="Times New Roman" panose="02020603050405020304" pitchFamily="18" charset="0"/>
                <a:ea typeface="Times New Roman" panose="02020603050405020304" pitchFamily="18" charset="0"/>
              </a:rPr>
              <a:t>s</a:t>
            </a:r>
            <a:r>
              <a:rPr lang="en-US" i="1" dirty="0">
                <a:solidFill>
                  <a:prstClr val="black"/>
                </a:solidFill>
                <a:latin typeface="Times New Roman" panose="02020603050405020304" pitchFamily="18" charset="0"/>
                <a:ea typeface="Times New Roman" panose="02020603050405020304" pitchFamily="18" charset="0"/>
              </a:rPr>
              <a:t> = </a:t>
            </a:r>
            <a:r>
              <a:rPr lang="en-US" i="1" dirty="0" err="1">
                <a:solidFill>
                  <a:prstClr val="black"/>
                </a:solidFill>
                <a:latin typeface="Times New Roman" panose="02020603050405020304" pitchFamily="18" charset="0"/>
                <a:ea typeface="Times New Roman" panose="02020603050405020304" pitchFamily="18" charset="0"/>
              </a:rPr>
              <a:t>VH</a:t>
            </a:r>
            <a:r>
              <a:rPr lang="en-US" i="1" baseline="-25000" dirty="0" err="1">
                <a:solidFill>
                  <a:prstClr val="black"/>
                </a:solidFill>
                <a:latin typeface="Times New Roman" panose="02020603050405020304" pitchFamily="18" charset="0"/>
                <a:ea typeface="Times New Roman" panose="02020603050405020304" pitchFamily="18" charset="0"/>
              </a:rPr>
              <a:t>v</a:t>
            </a:r>
            <a:r>
              <a:rPr lang="en-US" i="1" dirty="0">
                <a:solidFill>
                  <a:prstClr val="black"/>
                </a:solidFill>
                <a:latin typeface="Times New Roman" panose="02020603050405020304" pitchFamily="18" charset="0"/>
                <a:ea typeface="Times New Roman" panose="02020603050405020304" pitchFamily="18" charset="0"/>
              </a:rPr>
              <a:t> </a:t>
            </a:r>
            <a:r>
              <a:rPr lang="en-US" dirty="0">
                <a:solidFill>
                  <a:prstClr val="black"/>
                </a:solidFill>
                <a:latin typeface="Times New Roman" panose="02020603050405020304" pitchFamily="18" charset="0"/>
                <a:ea typeface="Times New Roman" panose="02020603050405020304" pitchFamily="18" charset="0"/>
              </a:rPr>
              <a:t>+ </a:t>
            </a:r>
            <a:r>
              <a:rPr lang="en-US" i="1" dirty="0" err="1">
                <a:solidFill>
                  <a:prstClr val="black"/>
                </a:solidFill>
                <a:latin typeface="Times New Roman" panose="02020603050405020304" pitchFamily="18" charset="0"/>
                <a:ea typeface="Times New Roman" panose="02020603050405020304" pitchFamily="18" charset="0"/>
              </a:rPr>
              <a:t>PH</a:t>
            </a:r>
            <a:r>
              <a:rPr lang="en-US" i="1" baseline="-25000" dirty="0" err="1">
                <a:solidFill>
                  <a:prstClr val="black"/>
                </a:solidFill>
                <a:latin typeface="Times New Roman" panose="02020603050405020304" pitchFamily="18" charset="0"/>
                <a:ea typeface="Times New Roman" panose="02020603050405020304" pitchFamily="18" charset="0"/>
              </a:rPr>
              <a:t>p</a:t>
            </a:r>
            <a:r>
              <a:rPr lang="en-US" i="1" dirty="0">
                <a:solidFill>
                  <a:prstClr val="black"/>
                </a:solidFill>
                <a:latin typeface="Times New Roman" panose="02020603050405020304" pitchFamily="18" charset="0"/>
                <a:ea typeface="Times New Roman" panose="02020603050405020304" pitchFamily="18" charset="0"/>
              </a:rPr>
              <a:t>                         </a:t>
            </a:r>
            <a:r>
              <a:rPr lang="en-US" dirty="0">
                <a:solidFill>
                  <a:prstClr val="black"/>
                </a:solidFill>
                <a:latin typeface="Times New Roman" panose="02020603050405020304" pitchFamily="18" charset="0"/>
                <a:ea typeface="Times New Roman" panose="02020603050405020304" pitchFamily="18" charset="0"/>
              </a:rPr>
              <a:t>(</a:t>
            </a:r>
            <a:r>
              <a:rPr lang="en-US" i="1" dirty="0" err="1">
                <a:solidFill>
                  <a:prstClr val="black"/>
                </a:solidFill>
                <a:latin typeface="Times New Roman" panose="02020603050405020304" pitchFamily="18" charset="0"/>
                <a:ea typeface="Times New Roman" panose="02020603050405020304" pitchFamily="18" charset="0"/>
              </a:rPr>
              <a:t>λs</a:t>
            </a:r>
            <a:r>
              <a:rPr lang="en-US" i="1" dirty="0">
                <a:solidFill>
                  <a:prstClr val="black"/>
                </a:solidFill>
                <a:latin typeface="Times New Roman" panose="02020603050405020304" pitchFamily="18" charset="0"/>
                <a:ea typeface="Times New Roman" panose="02020603050405020304" pitchFamily="18" charset="0"/>
              </a:rPr>
              <a:t> = H</a:t>
            </a:r>
            <a:r>
              <a:rPr lang="en-US" i="1" baseline="-25000" dirty="0">
                <a:solidFill>
                  <a:prstClr val="black"/>
                </a:solidFill>
                <a:latin typeface="Times New Roman" panose="02020603050405020304" pitchFamily="18" charset="0"/>
                <a:ea typeface="Times New Roman" panose="02020603050405020304" pitchFamily="18" charset="0"/>
              </a:rPr>
              <a:t>s</a:t>
            </a:r>
            <a:r>
              <a:rPr lang="en-US" i="1" dirty="0">
                <a:solidFill>
                  <a:prstClr val="black"/>
                </a:solidFill>
                <a:latin typeface="Times New Roman" panose="02020603050405020304" pitchFamily="18" charset="0"/>
                <a:ea typeface="Times New Roman" panose="02020603050405020304" pitchFamily="18" charset="0"/>
              </a:rPr>
              <a:t> – H</a:t>
            </a:r>
            <a:r>
              <a:rPr lang="en-US" i="1" baseline="-25000" dirty="0">
                <a:solidFill>
                  <a:prstClr val="black"/>
                </a:solidFill>
                <a:latin typeface="Times New Roman" panose="02020603050405020304" pitchFamily="18" charset="0"/>
                <a:ea typeface="Times New Roman" panose="02020603050405020304" pitchFamily="18" charset="0"/>
              </a:rPr>
              <a:t>C</a:t>
            </a:r>
            <a:r>
              <a:rPr lang="en-US" dirty="0">
                <a:solidFill>
                  <a:prstClr val="black"/>
                </a:solidFill>
                <a:latin typeface="Times New Roman" panose="02020603050405020304" pitchFamily="18" charset="0"/>
                <a:ea typeface="Times New Roman" panose="02020603050405020304" pitchFamily="18" charset="0"/>
              </a:rPr>
              <a:t>)</a:t>
            </a:r>
          </a:p>
        </p:txBody>
      </p:sp>
      <p:sp>
        <p:nvSpPr>
          <p:cNvPr id="8" name="Slide Number Placeholder 7"/>
          <p:cNvSpPr>
            <a:spLocks noGrp="1"/>
          </p:cNvSpPr>
          <p:nvPr>
            <p:ph type="sldNum" sz="quarter" idx="12"/>
          </p:nvPr>
        </p:nvSpPr>
        <p:spPr/>
        <p:txBody>
          <a:bodyPr/>
          <a:lstStyle/>
          <a:p>
            <a:fld id="{2C78F8C7-4B20-43B8-8EBD-6C027AF7BED2}" type="slidenum">
              <a:rPr lang="ar-IQ" smtClean="0"/>
              <a:t>10</a:t>
            </a:fld>
            <a:endParaRPr lang="ar-IQ"/>
          </a:p>
        </p:txBody>
      </p:sp>
    </p:spTree>
    <p:extLst>
      <p:ext uri="{BB962C8B-B14F-4D97-AF65-F5344CB8AC3E}">
        <p14:creationId xmlns:p14="http://schemas.microsoft.com/office/powerpoint/2010/main" val="1667552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6"/>
                                        </p:tgtEl>
                                        <p:attrNameLst>
                                          <p:attrName>style.visibility</p:attrName>
                                        </p:attrNameLst>
                                      </p:cBhvr>
                                      <p:to>
                                        <p:strVal val="visible"/>
                                      </p:to>
                                    </p:set>
                                    <p:animEffect transition="in" filter="fade">
                                      <p:cBhvr>
                                        <p:cTn id="49" dur="1000"/>
                                        <p:tgtEl>
                                          <p:spTgt spid="6"/>
                                        </p:tgtEl>
                                      </p:cBhvr>
                                    </p:animEffect>
                                    <p:anim calcmode="lin" valueType="num">
                                      <p:cBhvr>
                                        <p:cTn id="50" dur="1000" fill="hold"/>
                                        <p:tgtEl>
                                          <p:spTgt spid="6"/>
                                        </p:tgtEl>
                                        <p:attrNameLst>
                                          <p:attrName>ppt_x</p:attrName>
                                        </p:attrNameLst>
                                      </p:cBhvr>
                                      <p:tavLst>
                                        <p:tav tm="0">
                                          <p:val>
                                            <p:strVal val="#ppt_x"/>
                                          </p:val>
                                        </p:tav>
                                        <p:tav tm="100000">
                                          <p:val>
                                            <p:strVal val="#ppt_x"/>
                                          </p:val>
                                        </p:tav>
                                      </p:tavLst>
                                    </p:anim>
                                    <p:anim calcmode="lin" valueType="num">
                                      <p:cBhvr>
                                        <p:cTn id="5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4">
                                            <p:txEl>
                                              <p:pRg st="0" end="0"/>
                                            </p:txEl>
                                          </p:spTgt>
                                        </p:tgtEl>
                                        <p:attrNameLst>
                                          <p:attrName>style.visibility</p:attrName>
                                        </p:attrNameLst>
                                      </p:cBhvr>
                                      <p:to>
                                        <p:strVal val="visible"/>
                                      </p:to>
                                    </p:set>
                                    <p:animEffect transition="in" filter="fade">
                                      <p:cBhvr>
                                        <p:cTn id="56" dur="1000"/>
                                        <p:tgtEl>
                                          <p:spTgt spid="4">
                                            <p:txEl>
                                              <p:pRg st="0" end="0"/>
                                            </p:txEl>
                                          </p:spTgt>
                                        </p:tgtEl>
                                      </p:cBhvr>
                                    </p:animEffect>
                                    <p:anim calcmode="lin" valueType="num">
                                      <p:cBhvr>
                                        <p:cTn id="57"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58"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4">
                                            <p:txEl>
                                              <p:pRg st="1" end="1"/>
                                            </p:txEl>
                                          </p:spTgt>
                                        </p:tgtEl>
                                        <p:attrNameLst>
                                          <p:attrName>style.visibility</p:attrName>
                                        </p:attrNameLst>
                                      </p:cBhvr>
                                      <p:to>
                                        <p:strVal val="visible"/>
                                      </p:to>
                                    </p:set>
                                    <p:animEffect transition="in" filter="fade">
                                      <p:cBhvr>
                                        <p:cTn id="63" dur="1000"/>
                                        <p:tgtEl>
                                          <p:spTgt spid="4">
                                            <p:txEl>
                                              <p:pRg st="1" end="1"/>
                                            </p:txEl>
                                          </p:spTgt>
                                        </p:tgtEl>
                                      </p:cBhvr>
                                    </p:animEffect>
                                    <p:anim calcmode="lin" valueType="num">
                                      <p:cBhvr>
                                        <p:cTn id="64"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65"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4">
                                            <p:txEl>
                                              <p:pRg st="2" end="2"/>
                                            </p:txEl>
                                          </p:spTgt>
                                        </p:tgtEl>
                                        <p:attrNameLst>
                                          <p:attrName>style.visibility</p:attrName>
                                        </p:attrNameLst>
                                      </p:cBhvr>
                                      <p:to>
                                        <p:strVal val="visible"/>
                                      </p:to>
                                    </p:set>
                                    <p:animEffect transition="in" filter="fade">
                                      <p:cBhvr>
                                        <p:cTn id="70" dur="1000"/>
                                        <p:tgtEl>
                                          <p:spTgt spid="4">
                                            <p:txEl>
                                              <p:pRg st="2" end="2"/>
                                            </p:txEl>
                                          </p:spTgt>
                                        </p:tgtEl>
                                      </p:cBhvr>
                                    </p:animEffect>
                                    <p:anim calcmode="lin" valueType="num">
                                      <p:cBhvr>
                                        <p:cTn id="71"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72"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4">
                                            <p:txEl>
                                              <p:pRg st="3" end="3"/>
                                            </p:txEl>
                                          </p:spTgt>
                                        </p:tgtEl>
                                        <p:attrNameLst>
                                          <p:attrName>style.visibility</p:attrName>
                                        </p:attrNameLst>
                                      </p:cBhvr>
                                      <p:to>
                                        <p:strVal val="visible"/>
                                      </p:to>
                                    </p:set>
                                    <p:animEffect transition="in" filter="fade">
                                      <p:cBhvr>
                                        <p:cTn id="77" dur="1000"/>
                                        <p:tgtEl>
                                          <p:spTgt spid="4">
                                            <p:txEl>
                                              <p:pRg st="3" end="3"/>
                                            </p:txEl>
                                          </p:spTgt>
                                        </p:tgtEl>
                                      </p:cBhvr>
                                    </p:animEffect>
                                    <p:anim calcmode="lin" valueType="num">
                                      <p:cBhvr>
                                        <p:cTn id="78"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79"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7"/>
                                        </p:tgtEl>
                                        <p:attrNameLst>
                                          <p:attrName>style.visibility</p:attrName>
                                        </p:attrNameLst>
                                      </p:cBhvr>
                                      <p:to>
                                        <p:strVal val="visible"/>
                                      </p:to>
                                    </p:set>
                                    <p:animEffect transition="in" filter="fade">
                                      <p:cBhvr>
                                        <p:cTn id="84" dur="1000"/>
                                        <p:tgtEl>
                                          <p:spTgt spid="7"/>
                                        </p:tgtEl>
                                      </p:cBhvr>
                                    </p:animEffect>
                                    <p:anim calcmode="lin" valueType="num">
                                      <p:cBhvr>
                                        <p:cTn id="85" dur="1000" fill="hold"/>
                                        <p:tgtEl>
                                          <p:spTgt spid="7"/>
                                        </p:tgtEl>
                                        <p:attrNameLst>
                                          <p:attrName>ppt_x</p:attrName>
                                        </p:attrNameLst>
                                      </p:cBhvr>
                                      <p:tavLst>
                                        <p:tav tm="0">
                                          <p:val>
                                            <p:strVal val="#ppt_x"/>
                                          </p:val>
                                        </p:tav>
                                        <p:tav tm="100000">
                                          <p:val>
                                            <p:strVal val="#ppt_x"/>
                                          </p:val>
                                        </p:tav>
                                      </p:tavLst>
                                    </p:anim>
                                    <p:anim calcmode="lin" valueType="num">
                                      <p:cBhvr>
                                        <p:cTn id="8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1962" y="419865"/>
            <a:ext cx="8947335" cy="2945422"/>
          </a:xfrm>
          <a:prstGeom prst="rect">
            <a:avLst/>
          </a:prstGeom>
        </p:spPr>
        <p:txBody>
          <a:bodyPr wrap="square">
            <a:spAutoFit/>
          </a:bodyPr>
          <a:lstStyle/>
          <a:p>
            <a:pPr>
              <a:lnSpc>
                <a:spcPct val="115000"/>
              </a:lnSpc>
            </a:pPr>
            <a:r>
              <a:rPr lang="en-US" dirty="0" smtClean="0">
                <a:latin typeface="Times New Roman" panose="02020603050405020304" pitchFamily="18" charset="0"/>
                <a:ea typeface="Times New Roman" panose="02020603050405020304" pitchFamily="18" charset="0"/>
              </a:rPr>
              <a:t>Determine </a:t>
            </a:r>
            <a:r>
              <a:rPr lang="en-US" i="1" dirty="0">
                <a:latin typeface="Times New Roman" panose="02020603050405020304" pitchFamily="18" charset="0"/>
                <a:ea typeface="Times New Roman" panose="02020603050405020304" pitchFamily="18" charset="0"/>
              </a:rPr>
              <a:t>H</a:t>
            </a:r>
            <a:r>
              <a:rPr lang="en-US" i="1" baseline="-25000" dirty="0" smtClean="0">
                <a:effectLst/>
                <a:latin typeface="Times New Roman" panose="02020603050405020304" pitchFamily="18" charset="0"/>
                <a:ea typeface="Times New Roman" panose="02020603050405020304" pitchFamily="18" charset="0"/>
              </a:rPr>
              <a:t>f</a:t>
            </a:r>
            <a:r>
              <a:rPr lang="en-US" baseline="-25000" dirty="0">
                <a:latin typeface="Times New Roman" panose="02020603050405020304" pitchFamily="18" charset="0"/>
                <a:ea typeface="Times New Roman" panose="02020603050405020304" pitchFamily="18" charset="0"/>
              </a:rPr>
              <a:t> </a:t>
            </a:r>
            <a:r>
              <a:rPr lang="en-US" baseline="-25000" dirty="0" smtClean="0">
                <a:latin typeface="Times New Roman" panose="02020603050405020304" pitchFamily="18" charset="0"/>
                <a:ea typeface="Times New Roman" panose="02020603050405020304" pitchFamily="18" charset="0"/>
              </a:rPr>
              <a:t> </a:t>
            </a:r>
            <a:r>
              <a:rPr lang="en-US" dirty="0" smtClean="0">
                <a:latin typeface="Times New Roman" panose="02020603050405020304" pitchFamily="18" charset="0"/>
                <a:ea typeface="Times New Roman" panose="02020603050405020304" pitchFamily="18" charset="0"/>
              </a:rPr>
              <a:t>and </a:t>
            </a:r>
            <a:r>
              <a:rPr lang="en-US" i="1" dirty="0">
                <a:latin typeface="Times New Roman" panose="02020603050405020304" pitchFamily="18" charset="0"/>
                <a:ea typeface="Times New Roman" panose="02020603050405020304" pitchFamily="18" charset="0"/>
              </a:rPr>
              <a:t>H</a:t>
            </a:r>
            <a:r>
              <a:rPr lang="en-US" i="1" baseline="-25000" dirty="0" smtClean="0">
                <a:effectLst/>
                <a:latin typeface="Times New Roman" panose="02020603050405020304" pitchFamily="18" charset="0"/>
                <a:ea typeface="Times New Roman" panose="02020603050405020304" pitchFamily="18" charset="0"/>
              </a:rPr>
              <a:t>p</a:t>
            </a:r>
            <a:r>
              <a:rPr lang="en-US" dirty="0">
                <a:latin typeface="Times New Roman" panose="02020603050405020304" pitchFamily="18" charset="0"/>
                <a:ea typeface="Times New Roman" panose="02020603050405020304" pitchFamily="18" charset="0"/>
              </a:rPr>
              <a:t> as follows:</a:t>
            </a:r>
          </a:p>
          <a:p>
            <a:r>
              <a:rPr lang="en-US" i="1" dirty="0" err="1">
                <a:latin typeface="Times New Roman" panose="02020603050405020304" pitchFamily="18" charset="0"/>
                <a:ea typeface="Times New Roman" panose="02020603050405020304" pitchFamily="18" charset="0"/>
              </a:rPr>
              <a:t>H</a:t>
            </a:r>
            <a:r>
              <a:rPr lang="en-US" i="1" baseline="-25000" dirty="0" err="1">
                <a:latin typeface="Times New Roman" panose="02020603050405020304" pitchFamily="18" charset="0"/>
                <a:ea typeface="Times New Roman" panose="02020603050405020304" pitchFamily="18" charset="0"/>
              </a:rPr>
              <a:t>f</a:t>
            </a:r>
            <a:r>
              <a:rPr lang="en-US" dirty="0">
                <a:latin typeface="Times New Roman" panose="02020603050405020304" pitchFamily="18" charset="0"/>
                <a:ea typeface="Times New Roman" panose="02020603050405020304" pitchFamily="18" charset="0"/>
              </a:rPr>
              <a:t> = </a:t>
            </a:r>
            <a:r>
              <a:rPr lang="en-US" i="1" dirty="0" err="1">
                <a:latin typeface="Times New Roman" panose="02020603050405020304" pitchFamily="18" charset="0"/>
                <a:ea typeface="Times New Roman" panose="02020603050405020304" pitchFamily="18" charset="0"/>
              </a:rPr>
              <a:t>c</a:t>
            </a:r>
            <a:r>
              <a:rPr lang="en-US" i="1" baseline="-25000" dirty="0" err="1">
                <a:latin typeface="Times New Roman" panose="02020603050405020304" pitchFamily="18" charset="0"/>
                <a:ea typeface="Times New Roman" panose="02020603050405020304" pitchFamily="18" charset="0"/>
              </a:rPr>
              <a:t>p</a:t>
            </a:r>
            <a:r>
              <a:rPr lang="en-US" i="1" dirty="0">
                <a:latin typeface="Times New Roman" panose="02020603050405020304" pitchFamily="18" charset="0"/>
                <a:ea typeface="Times New Roman" panose="02020603050405020304" pitchFamily="18" charset="0"/>
              </a:rPr>
              <a:t> ΔT</a:t>
            </a:r>
            <a:r>
              <a:rPr lang="en-US" dirty="0">
                <a:latin typeface="Times New Roman" panose="02020603050405020304" pitchFamily="18" charset="0"/>
                <a:ea typeface="Times New Roman" panose="02020603050405020304" pitchFamily="18" charset="0"/>
              </a:rPr>
              <a:t> = 3.9 </a:t>
            </a:r>
            <a:r>
              <a:rPr lang="en-US" dirty="0">
                <a:latin typeface="Times New Roman" panose="02020603050405020304" pitchFamily="18" charset="0"/>
                <a:ea typeface="Times New Roman" panose="02020603050405020304" pitchFamily="18" charset="0"/>
                <a:sym typeface="Symbol" panose="05050102010706020507" pitchFamily="18" charset="2"/>
              </a:rPr>
              <a:t></a:t>
            </a:r>
            <a:r>
              <a:rPr lang="en-US" dirty="0">
                <a:latin typeface="Times New Roman" panose="02020603050405020304" pitchFamily="18" charset="0"/>
                <a:ea typeface="Times New Roman" panose="02020603050405020304" pitchFamily="18" charset="0"/>
              </a:rPr>
              <a:t> (43.3 -0) </a:t>
            </a:r>
            <a:r>
              <a:rPr lang="en-US" dirty="0" smtClean="0">
                <a:latin typeface="Times New Roman" panose="02020603050405020304" pitchFamily="18" charset="0"/>
                <a:ea typeface="Times New Roman" panose="02020603050405020304" pitchFamily="18" charset="0"/>
              </a:rPr>
              <a:t>= 168.9 kJ.kg</a:t>
            </a:r>
            <a:r>
              <a:rPr lang="en-US" baseline="30000" dirty="0" smtClean="0">
                <a:latin typeface="Times New Roman" panose="02020603050405020304" pitchFamily="18" charset="0"/>
                <a:ea typeface="Times New Roman" panose="02020603050405020304" pitchFamily="18" charset="0"/>
              </a:rPr>
              <a:t>-1</a:t>
            </a:r>
            <a:endParaRPr lang="en-US" dirty="0" smtClean="0">
              <a:latin typeface="Times New Roman" panose="02020603050405020304" pitchFamily="18" charset="0"/>
              <a:ea typeface="Times New Roman" panose="02020603050405020304" pitchFamily="18" charset="0"/>
            </a:endParaRPr>
          </a:p>
          <a:p>
            <a:r>
              <a:rPr lang="en-US" dirty="0">
                <a:latin typeface="Times New Roman" panose="02020603050405020304" pitchFamily="18" charset="0"/>
                <a:ea typeface="Times New Roman" panose="02020603050405020304" pitchFamily="18" charset="0"/>
              </a:rPr>
              <a:t>	</a:t>
            </a:r>
          </a:p>
          <a:p>
            <a:pPr>
              <a:lnSpc>
                <a:spcPct val="115000"/>
              </a:lnSpc>
            </a:pPr>
            <a:r>
              <a:rPr lang="en-US" i="1" dirty="0" err="1">
                <a:latin typeface="Times New Roman" panose="02020603050405020304" pitchFamily="18" charset="0"/>
                <a:ea typeface="Times New Roman" panose="02020603050405020304" pitchFamily="18" charset="0"/>
              </a:rPr>
              <a:t>H</a:t>
            </a:r>
            <a:r>
              <a:rPr lang="en-US" i="1" baseline="-25000" dirty="0" err="1" smtClean="0">
                <a:effectLst/>
                <a:latin typeface="Times New Roman" panose="02020603050405020304" pitchFamily="18" charset="0"/>
                <a:ea typeface="Times New Roman" panose="02020603050405020304" pitchFamily="18" charset="0"/>
              </a:rPr>
              <a:t>p</a:t>
            </a:r>
            <a:r>
              <a:rPr lang="en-US" dirty="0">
                <a:latin typeface="Times New Roman" panose="02020603050405020304" pitchFamily="18" charset="0"/>
                <a:ea typeface="Times New Roman" panose="02020603050405020304" pitchFamily="18" charset="0"/>
              </a:rPr>
              <a:t> = 2.3 </a:t>
            </a:r>
            <a:r>
              <a:rPr lang="en-US" dirty="0">
                <a:latin typeface="Times New Roman" panose="02020603050405020304" pitchFamily="18" charset="0"/>
                <a:ea typeface="Times New Roman" panose="02020603050405020304" pitchFamily="18" charset="0"/>
                <a:sym typeface="Symbol" panose="05050102010706020507" pitchFamily="18" charset="2"/>
              </a:rPr>
              <a:t></a:t>
            </a:r>
            <a:r>
              <a:rPr lang="en-US" dirty="0">
                <a:latin typeface="Times New Roman" panose="02020603050405020304" pitchFamily="18" charset="0"/>
                <a:ea typeface="Times New Roman" panose="02020603050405020304" pitchFamily="18" charset="0"/>
              </a:rPr>
              <a:t> (62.2 - 0) = 143.1 kJ.kg</a:t>
            </a:r>
            <a:r>
              <a:rPr lang="en-US" baseline="30000" dirty="0">
                <a:latin typeface="Times New Roman" panose="02020603050405020304" pitchFamily="18" charset="0"/>
                <a:ea typeface="Times New Roman" panose="02020603050405020304" pitchFamily="18" charset="0"/>
              </a:rPr>
              <a:t>-1</a:t>
            </a:r>
            <a:endParaRPr lang="en-US" dirty="0">
              <a:latin typeface="Times New Roman" panose="02020603050405020304" pitchFamily="18" charset="0"/>
              <a:ea typeface="Times New Roman" panose="02020603050405020304" pitchFamily="18" charset="0"/>
            </a:endParaRPr>
          </a:p>
          <a:p>
            <a:pPr>
              <a:lnSpc>
                <a:spcPct val="150000"/>
              </a:lnSpc>
            </a:pPr>
            <a:r>
              <a:rPr lang="en-US" dirty="0">
                <a:latin typeface="Times New Roman" panose="02020603050405020304" pitchFamily="18" charset="0"/>
                <a:ea typeface="Times New Roman" panose="02020603050405020304" pitchFamily="18" charset="0"/>
              </a:rPr>
              <a:t>From steam table:</a:t>
            </a:r>
          </a:p>
          <a:p>
            <a:pPr rtl="1">
              <a:lnSpc>
                <a:spcPct val="150000"/>
              </a:lnSpc>
            </a:pPr>
            <a:r>
              <a:rPr lang="en-US" dirty="0">
                <a:latin typeface="Times New Roman" panose="02020603050405020304" pitchFamily="18" charset="0"/>
                <a:ea typeface="Times New Roman" panose="02020603050405020304" pitchFamily="18" charset="0"/>
              </a:rPr>
              <a:t>	Temperature of steam at 304.42 kPa = 134 </a:t>
            </a:r>
            <a:r>
              <a:rPr lang="en-US" dirty="0">
                <a:latin typeface="Times New Roman" panose="02020603050405020304" pitchFamily="18" charset="0"/>
                <a:ea typeface="Times New Roman" panose="02020603050405020304" pitchFamily="18" charset="0"/>
                <a:sym typeface="Symbol" panose="05050102010706020507" pitchFamily="18" charset="2"/>
              </a:rPr>
              <a:t></a:t>
            </a:r>
            <a:r>
              <a:rPr lang="en-US" dirty="0">
                <a:latin typeface="Times New Roman" panose="02020603050405020304" pitchFamily="18" charset="0"/>
                <a:ea typeface="Times New Roman" panose="02020603050405020304" pitchFamily="18" charset="0"/>
              </a:rPr>
              <a:t>C</a:t>
            </a:r>
          </a:p>
          <a:p>
            <a:pPr>
              <a:lnSpc>
                <a:spcPct val="150000"/>
              </a:lnSpc>
            </a:pPr>
            <a:r>
              <a:rPr lang="en-US" dirty="0">
                <a:latin typeface="Times New Roman" panose="02020603050405020304" pitchFamily="18" charset="0"/>
                <a:ea typeface="Times New Roman" panose="02020603050405020304" pitchFamily="18" charset="0"/>
              </a:rPr>
              <a:t>Enthalpy for saturated steam </a:t>
            </a:r>
            <a:r>
              <a:rPr lang="en-US" dirty="0" smtClean="0">
                <a:latin typeface="Times New Roman" panose="02020603050405020304" pitchFamily="18" charset="0"/>
                <a:ea typeface="Times New Roman" panose="02020603050405020304" pitchFamily="18" charset="0"/>
              </a:rPr>
              <a:t>vapor </a:t>
            </a:r>
            <a:r>
              <a:rPr lang="en-US" i="1" dirty="0">
                <a:latin typeface="Times New Roman" panose="02020603050405020304" pitchFamily="18" charset="0"/>
                <a:ea typeface="Times New Roman" panose="02020603050405020304" pitchFamily="18" charset="0"/>
              </a:rPr>
              <a:t>H</a:t>
            </a:r>
            <a:r>
              <a:rPr lang="en-US" i="1" baseline="-25000" dirty="0">
                <a:latin typeface="Times New Roman" panose="02020603050405020304" pitchFamily="18" charset="0"/>
                <a:ea typeface="Times New Roman" panose="02020603050405020304" pitchFamily="18" charset="0"/>
              </a:rPr>
              <a:t>s</a:t>
            </a:r>
            <a:r>
              <a:rPr lang="en-US"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T</a:t>
            </a:r>
            <a:r>
              <a:rPr lang="en-US" i="1" baseline="-25000" dirty="0" err="1">
                <a:latin typeface="Times New Roman" panose="02020603050405020304" pitchFamily="18" charset="0"/>
                <a:ea typeface="Times New Roman" panose="02020603050405020304" pitchFamily="18" charset="0"/>
              </a:rPr>
              <a:t>s</a:t>
            </a:r>
            <a:r>
              <a:rPr lang="en-US" dirty="0">
                <a:latin typeface="Times New Roman" panose="02020603050405020304" pitchFamily="18" charset="0"/>
                <a:ea typeface="Times New Roman" panose="02020603050405020304" pitchFamily="18" charset="0"/>
              </a:rPr>
              <a:t> = 134</a:t>
            </a:r>
            <a:r>
              <a:rPr lang="en-US" dirty="0">
                <a:latin typeface="Times New Roman" panose="02020603050405020304" pitchFamily="18" charset="0"/>
                <a:ea typeface="Times New Roman" panose="02020603050405020304" pitchFamily="18" charset="0"/>
                <a:sym typeface="Symbol" panose="05050102010706020507" pitchFamily="18" charset="2"/>
              </a:rPr>
              <a:t></a:t>
            </a:r>
            <a:r>
              <a:rPr lang="en-US" dirty="0">
                <a:latin typeface="Times New Roman" panose="02020603050405020304" pitchFamily="18" charset="0"/>
                <a:ea typeface="Times New Roman" panose="02020603050405020304" pitchFamily="18" charset="0"/>
              </a:rPr>
              <a:t>C) = 2725.9 kJ.kg</a:t>
            </a:r>
            <a:r>
              <a:rPr lang="en-US" baseline="30000" dirty="0">
                <a:latin typeface="Times New Roman" panose="02020603050405020304" pitchFamily="18" charset="0"/>
                <a:ea typeface="Times New Roman" panose="02020603050405020304" pitchFamily="18" charset="0"/>
              </a:rPr>
              <a:t>-1  </a:t>
            </a:r>
            <a:r>
              <a:rPr lang="en-US" dirty="0">
                <a:latin typeface="Times New Roman" panose="02020603050405020304" pitchFamily="18" charset="0"/>
                <a:ea typeface="Times New Roman" panose="02020603050405020304" pitchFamily="18" charset="0"/>
              </a:rPr>
              <a:t>   </a:t>
            </a:r>
          </a:p>
          <a:p>
            <a:pPr>
              <a:lnSpc>
                <a:spcPct val="150000"/>
              </a:lnSpc>
            </a:pPr>
            <a:r>
              <a:rPr lang="en-US" dirty="0">
                <a:latin typeface="Times New Roman" panose="02020603050405020304" pitchFamily="18" charset="0"/>
                <a:ea typeface="Times New Roman" panose="02020603050405020304" pitchFamily="18" charset="0"/>
              </a:rPr>
              <a:t>Enthalpy for saturated liquid </a:t>
            </a:r>
            <a:r>
              <a:rPr lang="en-US" i="1" dirty="0" err="1">
                <a:latin typeface="Times New Roman" panose="02020603050405020304" pitchFamily="18" charset="0"/>
                <a:ea typeface="Times New Roman" panose="02020603050405020304" pitchFamily="18" charset="0"/>
              </a:rPr>
              <a:t>H</a:t>
            </a:r>
            <a:r>
              <a:rPr lang="en-US" i="1" baseline="-25000" dirty="0" err="1">
                <a:latin typeface="Times New Roman" panose="02020603050405020304" pitchFamily="18" charset="0"/>
                <a:ea typeface="Times New Roman" panose="02020603050405020304" pitchFamily="18" charset="0"/>
              </a:rPr>
              <a:t>c</a:t>
            </a:r>
            <a:r>
              <a:rPr lang="en-US" dirty="0">
                <a:latin typeface="Times New Roman" panose="02020603050405020304" pitchFamily="18" charset="0"/>
                <a:ea typeface="Times New Roman" panose="02020603050405020304" pitchFamily="18" charset="0"/>
              </a:rPr>
              <a:t> (</a:t>
            </a:r>
            <a:r>
              <a:rPr lang="en-US" i="1" dirty="0">
                <a:latin typeface="Times New Roman" panose="02020603050405020304" pitchFamily="18" charset="0"/>
                <a:ea typeface="Times New Roman" panose="02020603050405020304" pitchFamily="18" charset="0"/>
              </a:rPr>
              <a:t>T</a:t>
            </a:r>
            <a:r>
              <a:rPr lang="en-US" i="1" baseline="-25000" dirty="0">
                <a:latin typeface="Times New Roman" panose="02020603050405020304" pitchFamily="18" charset="0"/>
                <a:ea typeface="Times New Roman" panose="02020603050405020304" pitchFamily="18" charset="0"/>
              </a:rPr>
              <a:t>c</a:t>
            </a:r>
            <a:r>
              <a:rPr lang="en-US" dirty="0">
                <a:latin typeface="Times New Roman" panose="02020603050405020304" pitchFamily="18" charset="0"/>
                <a:ea typeface="Times New Roman" panose="02020603050405020304" pitchFamily="18" charset="0"/>
              </a:rPr>
              <a:t> = 134</a:t>
            </a:r>
            <a:r>
              <a:rPr lang="en-US" dirty="0">
                <a:latin typeface="Times New Roman" panose="02020603050405020304" pitchFamily="18" charset="0"/>
                <a:ea typeface="Times New Roman" panose="02020603050405020304" pitchFamily="18" charset="0"/>
                <a:sym typeface="Symbol" panose="05050102010706020507" pitchFamily="18" charset="2"/>
              </a:rPr>
              <a:t></a:t>
            </a:r>
            <a:r>
              <a:rPr lang="en-US" dirty="0">
                <a:latin typeface="Times New Roman" panose="02020603050405020304" pitchFamily="18" charset="0"/>
                <a:ea typeface="Times New Roman" panose="02020603050405020304" pitchFamily="18" charset="0"/>
              </a:rPr>
              <a:t>C) = 563.41 </a:t>
            </a:r>
            <a:r>
              <a:rPr lang="en-US" dirty="0" smtClean="0">
                <a:latin typeface="Times New Roman" panose="02020603050405020304" pitchFamily="18" charset="0"/>
                <a:ea typeface="Times New Roman" panose="02020603050405020304" pitchFamily="18" charset="0"/>
              </a:rPr>
              <a:t>kJ.kg</a:t>
            </a:r>
            <a:r>
              <a:rPr lang="en-US" baseline="30000" dirty="0" smtClean="0">
                <a:latin typeface="Times New Roman" panose="02020603050405020304" pitchFamily="18" charset="0"/>
                <a:ea typeface="Times New Roman" panose="02020603050405020304" pitchFamily="18" charset="0"/>
              </a:rPr>
              <a:t>-1</a:t>
            </a:r>
            <a:endParaRPr lang="en-US" dirty="0">
              <a:latin typeface="Times New Roman" panose="02020603050405020304" pitchFamily="18" charset="0"/>
              <a:ea typeface="Times New Roman" panose="02020603050405020304" pitchFamily="18" charset="0"/>
            </a:endParaRPr>
          </a:p>
        </p:txBody>
      </p:sp>
      <p:sp>
        <p:nvSpPr>
          <p:cNvPr id="4" name="Rectangle 3"/>
          <p:cNvSpPr/>
          <p:nvPr/>
        </p:nvSpPr>
        <p:spPr>
          <a:xfrm>
            <a:off x="321962" y="3501663"/>
            <a:ext cx="11040803" cy="3111621"/>
          </a:xfrm>
          <a:prstGeom prst="rect">
            <a:avLst/>
          </a:prstGeom>
        </p:spPr>
        <p:txBody>
          <a:bodyPr wrap="square">
            <a:spAutoFit/>
          </a:bodyPr>
          <a:lstStyle/>
          <a:p>
            <a:pPr>
              <a:lnSpc>
                <a:spcPct val="115000"/>
              </a:lnSpc>
            </a:pPr>
            <a:r>
              <a:rPr lang="en-US" dirty="0">
                <a:latin typeface="Times New Roman" panose="02020603050405020304" pitchFamily="18" charset="0"/>
                <a:ea typeface="Times New Roman" panose="02020603050405020304" pitchFamily="18" charset="0"/>
              </a:rPr>
              <a:t>Enthalpy for saturated </a:t>
            </a:r>
            <a:r>
              <a:rPr lang="en-US" dirty="0" smtClean="0">
                <a:latin typeface="Times New Roman" panose="02020603050405020304" pitchFamily="18" charset="0"/>
                <a:ea typeface="Times New Roman" panose="02020603050405020304" pitchFamily="18" charset="0"/>
              </a:rPr>
              <a:t>vapor </a:t>
            </a:r>
            <a:r>
              <a:rPr lang="en-US" i="1" dirty="0" err="1">
                <a:latin typeface="Times New Roman" panose="02020603050405020304" pitchFamily="18" charset="0"/>
                <a:ea typeface="Times New Roman" panose="02020603050405020304" pitchFamily="18" charset="0"/>
              </a:rPr>
              <a:t>H</a:t>
            </a:r>
            <a:r>
              <a:rPr lang="en-US" i="1" baseline="-25000" dirty="0" err="1">
                <a:latin typeface="Times New Roman" panose="02020603050405020304" pitchFamily="18" charset="0"/>
                <a:ea typeface="Times New Roman" panose="02020603050405020304" pitchFamily="18" charset="0"/>
              </a:rPr>
              <a:t>v</a:t>
            </a:r>
            <a:r>
              <a:rPr lang="en-US"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T</a:t>
            </a:r>
            <a:r>
              <a:rPr lang="en-US" i="1" baseline="-25000" dirty="0" err="1">
                <a:latin typeface="Times New Roman" panose="02020603050405020304" pitchFamily="18" charset="0"/>
                <a:ea typeface="Times New Roman" panose="02020603050405020304" pitchFamily="18" charset="0"/>
              </a:rPr>
              <a:t>v</a:t>
            </a:r>
            <a:r>
              <a:rPr lang="en-US" i="1" dirty="0">
                <a:latin typeface="Times New Roman" panose="02020603050405020304" pitchFamily="18" charset="0"/>
                <a:ea typeface="Times New Roman" panose="02020603050405020304" pitchFamily="18" charset="0"/>
              </a:rPr>
              <a:t> </a:t>
            </a:r>
            <a:r>
              <a:rPr lang="en-US" dirty="0">
                <a:latin typeface="Times New Roman" panose="02020603050405020304" pitchFamily="18" charset="0"/>
                <a:ea typeface="Times New Roman" panose="02020603050405020304" pitchFamily="18" charset="0"/>
              </a:rPr>
              <a:t>= 62.2 </a:t>
            </a:r>
            <a:r>
              <a:rPr lang="en-US" dirty="0">
                <a:latin typeface="Times New Roman" panose="02020603050405020304" pitchFamily="18" charset="0"/>
                <a:ea typeface="Times New Roman" panose="02020603050405020304" pitchFamily="18" charset="0"/>
                <a:sym typeface="Symbol" panose="05050102010706020507" pitchFamily="18" charset="2"/>
              </a:rPr>
              <a:t></a:t>
            </a:r>
            <a:r>
              <a:rPr lang="en-US" dirty="0">
                <a:latin typeface="Times New Roman" panose="02020603050405020304" pitchFamily="18" charset="0"/>
                <a:ea typeface="Times New Roman" panose="02020603050405020304" pitchFamily="18" charset="0"/>
              </a:rPr>
              <a:t>C) = 2613.4 kJ.kg</a:t>
            </a:r>
            <a:r>
              <a:rPr lang="en-US" baseline="30000" dirty="0">
                <a:latin typeface="Times New Roman" panose="02020603050405020304" pitchFamily="18" charset="0"/>
                <a:ea typeface="Times New Roman" panose="02020603050405020304" pitchFamily="18" charset="0"/>
              </a:rPr>
              <a:t>-1</a:t>
            </a:r>
            <a:endParaRPr lang="en-US" dirty="0">
              <a:latin typeface="Times New Roman" panose="02020603050405020304" pitchFamily="18" charset="0"/>
              <a:ea typeface="Times New Roman" panose="02020603050405020304" pitchFamily="18" charset="0"/>
            </a:endParaRPr>
          </a:p>
          <a:p>
            <a:pPr rtl="1">
              <a:lnSpc>
                <a:spcPct val="115000"/>
              </a:lnSpc>
            </a:pPr>
            <a:r>
              <a:rPr lang="en-US" dirty="0">
                <a:latin typeface="Times New Roman" panose="02020603050405020304" pitchFamily="18" charset="0"/>
                <a:ea typeface="Times New Roman" panose="02020603050405020304" pitchFamily="18" charset="0"/>
              </a:rPr>
              <a:t> </a:t>
            </a:r>
            <a:r>
              <a:rPr lang="en-US" dirty="0" smtClean="0">
                <a:latin typeface="Times New Roman" panose="02020603050405020304" pitchFamily="18" charset="0"/>
                <a:ea typeface="Times New Roman" panose="02020603050405020304" pitchFamily="18" charset="0"/>
              </a:rPr>
              <a:t>Substitute the </a:t>
            </a:r>
            <a:r>
              <a:rPr lang="en-US" dirty="0">
                <a:latin typeface="Times New Roman" panose="02020603050405020304" pitchFamily="18" charset="0"/>
                <a:ea typeface="Times New Roman" panose="02020603050405020304" pitchFamily="18" charset="0"/>
              </a:rPr>
              <a:t>above values in Eq. 3</a:t>
            </a:r>
          </a:p>
          <a:p>
            <a:pPr rtl="1">
              <a:lnSpc>
                <a:spcPct val="115000"/>
              </a:lnSpc>
            </a:pPr>
            <a:r>
              <a:rPr lang="en-US" dirty="0">
                <a:latin typeface="Times New Roman" panose="02020603050405020304" pitchFamily="18" charset="0"/>
                <a:ea typeface="Times New Roman" panose="02020603050405020304" pitchFamily="18" charset="0"/>
              </a:rPr>
              <a:t> 	(0.67 </a:t>
            </a:r>
            <a:r>
              <a:rPr lang="en-US" dirty="0">
                <a:latin typeface="Times New Roman" panose="02020603050405020304" pitchFamily="18" charset="0"/>
                <a:ea typeface="Times New Roman" panose="02020603050405020304" pitchFamily="18" charset="0"/>
                <a:sym typeface="Symbol" panose="05050102010706020507" pitchFamily="18" charset="2"/>
              </a:rPr>
              <a:t></a:t>
            </a:r>
            <a:r>
              <a:rPr lang="en-US" dirty="0">
                <a:latin typeface="Times New Roman" panose="02020603050405020304" pitchFamily="18" charset="0"/>
                <a:ea typeface="Times New Roman" panose="02020603050405020304" pitchFamily="18" charset="0"/>
              </a:rPr>
              <a:t> ­­­­168.9) + </a:t>
            </a:r>
            <a:r>
              <a:rPr lang="en-US" dirty="0" smtClean="0">
                <a:latin typeface="Times New Roman" panose="02020603050405020304" pitchFamily="18" charset="0"/>
                <a:ea typeface="Times New Roman" panose="02020603050405020304" pitchFamily="18" charset="0"/>
              </a:rPr>
              <a:t>(</a:t>
            </a:r>
            <a:r>
              <a:rPr lang="en-US" i="1" dirty="0" smtClean="0">
                <a:latin typeface="Times New Roman" panose="02020603050405020304" pitchFamily="18" charset="0"/>
                <a:ea typeface="Times New Roman" panose="02020603050405020304" pitchFamily="18" charset="0"/>
              </a:rPr>
              <a:t>S</a:t>
            </a:r>
            <a:r>
              <a:rPr lang="en-US" dirty="0" smtClean="0">
                <a:latin typeface="Times New Roman" panose="02020603050405020304" pitchFamily="18" charset="0"/>
                <a:ea typeface="Times New Roman" panose="02020603050405020304" pitchFamily="18" charset="0"/>
                <a:sym typeface="Symbol" panose="05050102010706020507" pitchFamily="18" charset="2"/>
              </a:rPr>
              <a:t></a:t>
            </a:r>
            <a:r>
              <a:rPr lang="en-US" dirty="0" smtClean="0">
                <a:latin typeface="Times New Roman" panose="02020603050405020304" pitchFamily="18" charset="0"/>
                <a:ea typeface="Times New Roman" panose="02020603050405020304" pitchFamily="18" charset="0"/>
              </a:rPr>
              <a:t> </a:t>
            </a:r>
            <a:r>
              <a:rPr lang="en-US" dirty="0">
                <a:latin typeface="Times New Roman" panose="02020603050405020304" pitchFamily="18" charset="0"/>
                <a:ea typeface="Times New Roman" panose="02020603050405020304" pitchFamily="18" charset="0"/>
              </a:rPr>
              <a:t>2725.9) = (0.57 </a:t>
            </a:r>
            <a:r>
              <a:rPr lang="en-US" dirty="0">
                <a:latin typeface="Times New Roman" panose="02020603050405020304" pitchFamily="18" charset="0"/>
                <a:ea typeface="Times New Roman" panose="02020603050405020304" pitchFamily="18" charset="0"/>
                <a:sym typeface="Symbol" panose="05050102010706020507" pitchFamily="18" charset="2"/>
              </a:rPr>
              <a:t></a:t>
            </a:r>
            <a:r>
              <a:rPr lang="en-US" dirty="0">
                <a:latin typeface="Times New Roman" panose="02020603050405020304" pitchFamily="18" charset="0"/>
                <a:ea typeface="Times New Roman" panose="02020603050405020304" pitchFamily="18" charset="0"/>
              </a:rPr>
              <a:t> 2613.4) + (0.098 </a:t>
            </a:r>
            <a:r>
              <a:rPr lang="en-US" dirty="0">
                <a:latin typeface="Times New Roman" panose="02020603050405020304" pitchFamily="18" charset="0"/>
                <a:ea typeface="Times New Roman" panose="02020603050405020304" pitchFamily="18" charset="0"/>
                <a:sym typeface="Symbol" panose="05050102010706020507" pitchFamily="18" charset="2"/>
              </a:rPr>
              <a:t></a:t>
            </a:r>
            <a:r>
              <a:rPr lang="en-US" dirty="0">
                <a:latin typeface="Times New Roman" panose="02020603050405020304" pitchFamily="18" charset="0"/>
                <a:ea typeface="Times New Roman" panose="02020603050405020304" pitchFamily="18" charset="0"/>
              </a:rPr>
              <a:t> 143.1) + </a:t>
            </a:r>
            <a:r>
              <a:rPr lang="en-US" dirty="0" smtClean="0">
                <a:latin typeface="Times New Roman" panose="02020603050405020304" pitchFamily="18" charset="0"/>
                <a:ea typeface="Times New Roman" panose="02020603050405020304" pitchFamily="18" charset="0"/>
              </a:rPr>
              <a:t>(</a:t>
            </a:r>
            <a:r>
              <a:rPr lang="en-US" i="1" dirty="0" smtClean="0">
                <a:latin typeface="Times New Roman" panose="02020603050405020304" pitchFamily="18" charset="0"/>
                <a:ea typeface="Times New Roman" panose="02020603050405020304" pitchFamily="18" charset="0"/>
              </a:rPr>
              <a:t>S</a:t>
            </a:r>
            <a:r>
              <a:rPr lang="en-US" dirty="0" smtClean="0">
                <a:latin typeface="Times New Roman" panose="02020603050405020304" pitchFamily="18" charset="0"/>
                <a:ea typeface="Times New Roman" panose="02020603050405020304" pitchFamily="18" charset="0"/>
              </a:rPr>
              <a:t> </a:t>
            </a:r>
            <a:r>
              <a:rPr lang="en-US" dirty="0">
                <a:latin typeface="Times New Roman" panose="02020603050405020304" pitchFamily="18" charset="0"/>
                <a:ea typeface="Times New Roman" panose="02020603050405020304" pitchFamily="18" charset="0"/>
                <a:sym typeface="Symbol" panose="05050102010706020507" pitchFamily="18" charset="2"/>
              </a:rPr>
              <a:t></a:t>
            </a:r>
            <a:r>
              <a:rPr lang="en-US" dirty="0">
                <a:latin typeface="Times New Roman" panose="02020603050405020304" pitchFamily="18" charset="0"/>
                <a:ea typeface="Times New Roman" panose="02020603050405020304" pitchFamily="18" charset="0"/>
              </a:rPr>
              <a:t> 563.41)</a:t>
            </a:r>
          </a:p>
          <a:p>
            <a:pPr rtl="1">
              <a:lnSpc>
                <a:spcPct val="115000"/>
              </a:lnSpc>
            </a:pPr>
            <a:r>
              <a:rPr lang="en-US" dirty="0">
                <a:latin typeface="Times New Roman" panose="02020603050405020304" pitchFamily="18" charset="0"/>
                <a:ea typeface="Times New Roman" panose="02020603050405020304" pitchFamily="18" charset="0"/>
              </a:rPr>
              <a:t> 			2162.49 </a:t>
            </a:r>
            <a:r>
              <a:rPr lang="en-US" i="1" dirty="0" smtClean="0">
                <a:latin typeface="Times New Roman" panose="02020603050405020304" pitchFamily="18" charset="0"/>
                <a:ea typeface="Times New Roman" panose="02020603050405020304" pitchFamily="18" charset="0"/>
              </a:rPr>
              <a:t>S</a:t>
            </a:r>
            <a:r>
              <a:rPr lang="en-US" dirty="0" smtClean="0">
                <a:latin typeface="Times New Roman" panose="02020603050405020304" pitchFamily="18" charset="0"/>
                <a:ea typeface="Times New Roman" panose="02020603050405020304" pitchFamily="18" charset="0"/>
              </a:rPr>
              <a:t> </a:t>
            </a:r>
            <a:r>
              <a:rPr lang="en-US" dirty="0">
                <a:latin typeface="Times New Roman" panose="02020603050405020304" pitchFamily="18" charset="0"/>
                <a:ea typeface="Times New Roman" panose="02020603050405020304" pitchFamily="18" charset="0"/>
              </a:rPr>
              <a:t>= 1390.5</a:t>
            </a:r>
          </a:p>
          <a:p>
            <a:pPr rtl="1">
              <a:lnSpc>
                <a:spcPct val="115000"/>
              </a:lnSpc>
            </a:pPr>
            <a:r>
              <a:rPr lang="en-US" dirty="0">
                <a:latin typeface="Times New Roman" panose="02020603050405020304" pitchFamily="18" charset="0"/>
                <a:ea typeface="Times New Roman" panose="02020603050405020304" pitchFamily="18" charset="0"/>
              </a:rPr>
              <a:t>				</a:t>
            </a:r>
            <a:r>
              <a:rPr lang="en-US" dirty="0" smtClean="0">
                <a:latin typeface="Times New Roman" panose="02020603050405020304" pitchFamily="18" charset="0"/>
                <a:ea typeface="Times New Roman" panose="02020603050405020304" pitchFamily="18" charset="0"/>
              </a:rPr>
              <a:t>→ </a:t>
            </a:r>
            <a:r>
              <a:rPr lang="en-US" i="1" dirty="0" smtClean="0">
                <a:latin typeface="Times New Roman" panose="02020603050405020304" pitchFamily="18" charset="0"/>
                <a:ea typeface="Times New Roman" panose="02020603050405020304" pitchFamily="18" charset="0"/>
              </a:rPr>
              <a:t>S</a:t>
            </a:r>
            <a:r>
              <a:rPr lang="en-US" dirty="0" smtClean="0">
                <a:latin typeface="Times New Roman" panose="02020603050405020304" pitchFamily="18" charset="0"/>
                <a:ea typeface="Times New Roman" panose="02020603050405020304" pitchFamily="18" charset="0"/>
              </a:rPr>
              <a:t> </a:t>
            </a:r>
            <a:r>
              <a:rPr lang="en-US" dirty="0">
                <a:latin typeface="Times New Roman" panose="02020603050405020304" pitchFamily="18" charset="0"/>
                <a:ea typeface="Times New Roman" panose="02020603050405020304" pitchFamily="18" charset="0"/>
              </a:rPr>
              <a:t>= 0.64 kg.s</a:t>
            </a:r>
            <a:r>
              <a:rPr lang="en-US" baseline="30000" dirty="0">
                <a:latin typeface="Times New Roman" panose="02020603050405020304" pitchFamily="18" charset="0"/>
                <a:ea typeface="Times New Roman" panose="02020603050405020304" pitchFamily="18" charset="0"/>
              </a:rPr>
              <a:t>-1</a:t>
            </a:r>
            <a:endParaRPr lang="en-US" dirty="0">
              <a:latin typeface="Times New Roman" panose="02020603050405020304" pitchFamily="18" charset="0"/>
              <a:ea typeface="Times New Roman" panose="02020603050405020304" pitchFamily="18" charset="0"/>
            </a:endParaRPr>
          </a:p>
          <a:p>
            <a:pPr rtl="1">
              <a:lnSpc>
                <a:spcPct val="115000"/>
              </a:lnSpc>
            </a:pPr>
            <a:r>
              <a:rPr lang="en-US" dirty="0">
                <a:latin typeface="Times New Roman" panose="02020603050405020304" pitchFamily="18" charset="0"/>
                <a:ea typeface="Times New Roman" panose="02020603050405020304" pitchFamily="18" charset="0"/>
              </a:rPr>
              <a:t> </a:t>
            </a:r>
            <a:r>
              <a:rPr lang="en-US" dirty="0" smtClean="0">
                <a:latin typeface="Times New Roman" panose="02020603050405020304" pitchFamily="18" charset="0"/>
                <a:ea typeface="Times New Roman" panose="02020603050405020304" pitchFamily="18" charset="0"/>
              </a:rPr>
              <a:t>Steam </a:t>
            </a:r>
            <a:r>
              <a:rPr lang="en-US" dirty="0">
                <a:latin typeface="Times New Roman" panose="02020603050405020304" pitchFamily="18" charset="0"/>
                <a:ea typeface="Times New Roman" panose="02020603050405020304" pitchFamily="18" charset="0"/>
              </a:rPr>
              <a:t>economy:   Use  </a:t>
            </a:r>
            <a:r>
              <a:rPr lang="en-US" i="1" dirty="0" smtClean="0">
                <a:latin typeface="Times New Roman" panose="02020603050405020304" pitchFamily="18" charset="0"/>
                <a:ea typeface="Times New Roman" panose="02020603050405020304" pitchFamily="18" charset="0"/>
              </a:rPr>
              <a:t>V </a:t>
            </a:r>
            <a:r>
              <a:rPr lang="en-US" i="1" dirty="0">
                <a:latin typeface="Times New Roman" panose="02020603050405020304" pitchFamily="18" charset="0"/>
                <a:ea typeface="Times New Roman" panose="02020603050405020304" pitchFamily="18" charset="0"/>
              </a:rPr>
              <a:t>/ </a:t>
            </a:r>
            <a:r>
              <a:rPr lang="en-US" i="1" dirty="0" smtClean="0">
                <a:latin typeface="Times New Roman" panose="02020603050405020304" pitchFamily="18" charset="0"/>
                <a:ea typeface="Times New Roman" panose="02020603050405020304" pitchFamily="18" charset="0"/>
              </a:rPr>
              <a:t>S </a:t>
            </a:r>
            <a:r>
              <a:rPr lang="en-US" dirty="0" smtClean="0">
                <a:latin typeface="Times New Roman" panose="02020603050405020304" pitchFamily="18" charset="0"/>
                <a:ea typeface="Times New Roman" panose="02020603050405020304" pitchFamily="18" charset="0"/>
              </a:rPr>
              <a:t>= </a:t>
            </a:r>
            <a:r>
              <a:rPr lang="en-US" dirty="0">
                <a:latin typeface="Times New Roman" panose="02020603050405020304" pitchFamily="18" charset="0"/>
                <a:ea typeface="Times New Roman" panose="02020603050405020304" pitchFamily="18" charset="0"/>
              </a:rPr>
              <a:t>0.57 / 0.64 = 0.89 kg water evaporated / kg steam</a:t>
            </a:r>
          </a:p>
          <a:p>
            <a:pPr rtl="1"/>
            <a:r>
              <a:rPr lang="en-US" dirty="0">
                <a:latin typeface="Times New Roman" panose="02020603050405020304" pitchFamily="18" charset="0"/>
                <a:ea typeface="Times New Roman" panose="02020603050405020304" pitchFamily="18" charset="0"/>
              </a:rPr>
              <a:t> </a:t>
            </a:r>
            <a:r>
              <a:rPr lang="en-US" dirty="0" smtClean="0">
                <a:latin typeface="Times New Roman" panose="02020603050405020304" pitchFamily="18" charset="0"/>
                <a:ea typeface="Times New Roman" panose="02020603050405020304" pitchFamily="18" charset="0"/>
              </a:rPr>
              <a:t>Surface </a:t>
            </a:r>
            <a:r>
              <a:rPr lang="en-US" dirty="0">
                <a:latin typeface="Times New Roman" panose="02020603050405020304" pitchFamily="18" charset="0"/>
                <a:ea typeface="Times New Roman" panose="02020603050405020304" pitchFamily="18" charset="0"/>
              </a:rPr>
              <a:t>area of heat exchanger:</a:t>
            </a:r>
          </a:p>
          <a:p>
            <a:r>
              <a:rPr lang="en-US" dirty="0">
                <a:latin typeface="Times New Roman" panose="02020603050405020304" pitchFamily="18" charset="0"/>
                <a:ea typeface="Times New Roman" panose="02020603050405020304" pitchFamily="18" charset="0"/>
              </a:rPr>
              <a:t> </a:t>
            </a:r>
            <a:r>
              <a:rPr lang="en-US" dirty="0" smtClean="0">
                <a:latin typeface="Times New Roman" panose="02020603050405020304" pitchFamily="18" charset="0"/>
                <a:ea typeface="Times New Roman" panose="02020603050405020304" pitchFamily="18" charset="0"/>
              </a:rPr>
              <a:t>Use   </a:t>
            </a:r>
            <a:r>
              <a:rPr lang="en-US" i="1" dirty="0">
                <a:latin typeface="Times New Roman" panose="02020603050405020304" pitchFamily="18" charset="0"/>
                <a:ea typeface="Times New Roman" panose="02020603050405020304" pitchFamily="18" charset="0"/>
              </a:rPr>
              <a:t>q = UA</a:t>
            </a:r>
            <a:r>
              <a:rPr lang="en-US"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T</a:t>
            </a:r>
            <a:r>
              <a:rPr lang="en-US" i="1" baseline="-25000" dirty="0" err="1">
                <a:latin typeface="Times New Roman" panose="02020603050405020304" pitchFamily="18" charset="0"/>
                <a:ea typeface="Times New Roman" panose="02020603050405020304" pitchFamily="18" charset="0"/>
              </a:rPr>
              <a:t>s</a:t>
            </a:r>
            <a:r>
              <a:rPr lang="en-US" i="1" dirty="0">
                <a:latin typeface="Times New Roman" panose="02020603050405020304" pitchFamily="18" charset="0"/>
                <a:ea typeface="Times New Roman" panose="02020603050405020304" pitchFamily="18" charset="0"/>
              </a:rPr>
              <a:t> – </a:t>
            </a:r>
            <a:r>
              <a:rPr lang="en-US" i="1" dirty="0" err="1">
                <a:latin typeface="Times New Roman" panose="02020603050405020304" pitchFamily="18" charset="0"/>
                <a:ea typeface="Times New Roman" panose="02020603050405020304" pitchFamily="18" charset="0"/>
              </a:rPr>
              <a:t>T</a:t>
            </a:r>
            <a:r>
              <a:rPr lang="en-US" i="1" baseline="-25000" dirty="0" err="1">
                <a:latin typeface="Times New Roman" panose="02020603050405020304" pitchFamily="18" charset="0"/>
                <a:ea typeface="Times New Roman" panose="02020603050405020304" pitchFamily="18" charset="0"/>
              </a:rPr>
              <a:t>p</a:t>
            </a:r>
            <a:r>
              <a:rPr lang="en-US" dirty="0">
                <a:latin typeface="Times New Roman" panose="02020603050405020304" pitchFamily="18" charset="0"/>
                <a:ea typeface="Times New Roman" panose="02020603050405020304" pitchFamily="18" charset="0"/>
              </a:rPr>
              <a:t>) = </a:t>
            </a:r>
            <a:r>
              <a:rPr lang="en-US" i="1" dirty="0" smtClean="0">
                <a:latin typeface="Times New Roman" panose="02020603050405020304" pitchFamily="18" charset="0"/>
                <a:ea typeface="Times New Roman" panose="02020603050405020304" pitchFamily="18" charset="0"/>
              </a:rPr>
              <a:t>S.H</a:t>
            </a:r>
            <a:r>
              <a:rPr lang="en-US" i="1" baseline="-25000" dirty="0" smtClean="0">
                <a:latin typeface="Times New Roman" panose="02020603050405020304" pitchFamily="18" charset="0"/>
                <a:ea typeface="Times New Roman" panose="02020603050405020304" pitchFamily="18" charset="0"/>
              </a:rPr>
              <a:t>s </a:t>
            </a:r>
            <a:r>
              <a:rPr lang="en-US" i="1" dirty="0">
                <a:latin typeface="Times New Roman" panose="02020603050405020304" pitchFamily="18" charset="0"/>
                <a:ea typeface="Times New Roman" panose="02020603050405020304" pitchFamily="18" charset="0"/>
              </a:rPr>
              <a:t>- </a:t>
            </a:r>
            <a:r>
              <a:rPr lang="en-US" i="1" dirty="0" err="1" smtClean="0">
                <a:latin typeface="Times New Roman" panose="02020603050405020304" pitchFamily="18" charset="0"/>
                <a:ea typeface="Times New Roman" panose="02020603050405020304" pitchFamily="18" charset="0"/>
              </a:rPr>
              <a:t>S.H</a:t>
            </a:r>
            <a:r>
              <a:rPr lang="en-US" i="1" baseline="-25000" dirty="0" err="1" smtClean="0">
                <a:latin typeface="Times New Roman" panose="02020603050405020304" pitchFamily="18" charset="0"/>
                <a:ea typeface="Times New Roman" panose="02020603050405020304" pitchFamily="18" charset="0"/>
              </a:rPr>
              <a:t>c</a:t>
            </a:r>
            <a:r>
              <a:rPr lang="en-US" i="1" dirty="0" smtClean="0">
                <a:latin typeface="Times New Roman" panose="02020603050405020304" pitchFamily="18" charset="0"/>
                <a:ea typeface="Times New Roman" panose="02020603050405020304" pitchFamily="18" charset="0"/>
              </a:rPr>
              <a:t> </a:t>
            </a:r>
            <a:r>
              <a:rPr lang="en-US" i="1" dirty="0">
                <a:latin typeface="Times New Roman" panose="02020603050405020304" pitchFamily="18" charset="0"/>
                <a:ea typeface="Times New Roman" panose="02020603050405020304" pitchFamily="18" charset="0"/>
              </a:rPr>
              <a:t>= </a:t>
            </a:r>
            <a:r>
              <a:rPr lang="en-US" i="1" dirty="0" smtClean="0">
                <a:latin typeface="Times New Roman" panose="02020603050405020304" pitchFamily="18" charset="0"/>
                <a:ea typeface="Times New Roman" panose="02020603050405020304" pitchFamily="18" charset="0"/>
              </a:rPr>
              <a:t>S </a:t>
            </a:r>
            <a:r>
              <a:rPr lang="en-US" i="1" dirty="0">
                <a:latin typeface="Times New Roman" panose="02020603050405020304" pitchFamily="18" charset="0"/>
                <a:ea typeface="Times New Roman" panose="02020603050405020304" pitchFamily="18" charset="0"/>
              </a:rPr>
              <a:t>λ</a:t>
            </a:r>
            <a:endParaRPr lang="en-US" dirty="0">
              <a:latin typeface="Times New Roman" panose="02020603050405020304" pitchFamily="18" charset="0"/>
              <a:ea typeface="Times New Roman" panose="02020603050405020304" pitchFamily="18" charset="0"/>
            </a:endParaRPr>
          </a:p>
          <a:p>
            <a:r>
              <a:rPr lang="en-US" dirty="0" smtClean="0">
                <a:latin typeface="Times New Roman" panose="02020603050405020304" pitchFamily="18" charset="0"/>
                <a:ea typeface="Times New Roman" panose="02020603050405020304" pitchFamily="18" charset="0"/>
              </a:rPr>
              <a:t>A </a:t>
            </a:r>
            <a:r>
              <a:rPr lang="en-US" dirty="0">
                <a:latin typeface="Times New Roman" panose="02020603050405020304" pitchFamily="18" charset="0"/>
                <a:ea typeface="Times New Roman" panose="02020603050405020304" pitchFamily="18" charset="0"/>
                <a:sym typeface="Symbol" panose="05050102010706020507" pitchFamily="18" charset="2"/>
              </a:rPr>
              <a:t></a:t>
            </a:r>
            <a:r>
              <a:rPr lang="en-US" dirty="0">
                <a:latin typeface="Times New Roman" panose="02020603050405020304" pitchFamily="18" charset="0"/>
                <a:ea typeface="Times New Roman" panose="02020603050405020304" pitchFamily="18" charset="0"/>
              </a:rPr>
              <a:t> 943 </a:t>
            </a:r>
            <a:r>
              <a:rPr lang="en-US" dirty="0">
                <a:latin typeface="Times New Roman" panose="02020603050405020304" pitchFamily="18" charset="0"/>
                <a:ea typeface="Times New Roman" panose="02020603050405020304" pitchFamily="18" charset="0"/>
                <a:sym typeface="Symbol" panose="05050102010706020507" pitchFamily="18" charset="2"/>
              </a:rPr>
              <a:t></a:t>
            </a:r>
            <a:r>
              <a:rPr lang="en-US" dirty="0">
                <a:latin typeface="Times New Roman" panose="02020603050405020304" pitchFamily="18" charset="0"/>
                <a:ea typeface="Times New Roman" panose="02020603050405020304" pitchFamily="18" charset="0"/>
              </a:rPr>
              <a:t> (134 - 62.2) = 0.64</a:t>
            </a:r>
            <a:r>
              <a:rPr lang="en-US" dirty="0">
                <a:latin typeface="Times New Roman" panose="02020603050405020304" pitchFamily="18" charset="0"/>
                <a:ea typeface="Times New Roman" panose="02020603050405020304" pitchFamily="18" charset="0"/>
                <a:sym typeface="Symbol" panose="05050102010706020507" pitchFamily="18" charset="2"/>
              </a:rPr>
              <a:t></a:t>
            </a:r>
            <a:r>
              <a:rPr lang="en-US" dirty="0">
                <a:latin typeface="Times New Roman" panose="02020603050405020304" pitchFamily="18" charset="0"/>
                <a:ea typeface="Times New Roman" panose="02020603050405020304" pitchFamily="18" charset="0"/>
              </a:rPr>
              <a:t> (2725.9 - 563.14) </a:t>
            </a:r>
            <a:r>
              <a:rPr lang="en-US" dirty="0">
                <a:latin typeface="Times New Roman" panose="02020603050405020304" pitchFamily="18" charset="0"/>
                <a:ea typeface="Times New Roman" panose="02020603050405020304" pitchFamily="18" charset="0"/>
                <a:sym typeface="Symbol" panose="05050102010706020507" pitchFamily="18" charset="2"/>
              </a:rPr>
              <a:t></a:t>
            </a:r>
            <a:r>
              <a:rPr lang="en-US" dirty="0">
                <a:latin typeface="Times New Roman" panose="02020603050405020304" pitchFamily="18" charset="0"/>
                <a:ea typeface="Times New Roman" panose="02020603050405020304" pitchFamily="18" charset="0"/>
              </a:rPr>
              <a:t> 1000</a:t>
            </a:r>
          </a:p>
          <a:p>
            <a:pPr rtl="1"/>
            <a:r>
              <a:rPr lang="en-US" dirty="0">
                <a:latin typeface="Times New Roman" panose="02020603050405020304" pitchFamily="18" charset="0"/>
                <a:ea typeface="Times New Roman" panose="02020603050405020304" pitchFamily="18" charset="0"/>
              </a:rPr>
              <a:t>	</a:t>
            </a:r>
            <a:r>
              <a:rPr lang="en-US" dirty="0" smtClean="0">
                <a:latin typeface="Times New Roman" panose="02020603050405020304" pitchFamily="18" charset="0"/>
                <a:ea typeface="Times New Roman" panose="02020603050405020304" pitchFamily="18" charset="0"/>
              </a:rPr>
              <a:t>→ A </a:t>
            </a:r>
            <a:r>
              <a:rPr lang="en-US" dirty="0">
                <a:latin typeface="Times New Roman" panose="02020603050405020304" pitchFamily="18" charset="0"/>
                <a:ea typeface="Times New Roman" panose="02020603050405020304" pitchFamily="18" charset="0"/>
              </a:rPr>
              <a:t>= </a:t>
            </a:r>
            <a:r>
              <a:rPr lang="en-US" dirty="0">
                <a:solidFill>
                  <a:srgbClr val="FF0000"/>
                </a:solidFill>
                <a:latin typeface="Times New Roman" panose="02020603050405020304" pitchFamily="18" charset="0"/>
                <a:ea typeface="Times New Roman" panose="02020603050405020304" pitchFamily="18" charset="0"/>
              </a:rPr>
              <a:t>20.4</a:t>
            </a:r>
            <a:r>
              <a:rPr lang="en-US" dirty="0">
                <a:latin typeface="Times New Roman" panose="02020603050405020304" pitchFamily="18" charset="0"/>
                <a:ea typeface="Times New Roman" panose="02020603050405020304" pitchFamily="18" charset="0"/>
              </a:rPr>
              <a:t> </a:t>
            </a:r>
            <a:r>
              <a:rPr lang="en-US" dirty="0" smtClean="0">
                <a:latin typeface="Times New Roman" panose="02020603050405020304" pitchFamily="18" charset="0"/>
                <a:ea typeface="Times New Roman" panose="02020603050405020304" pitchFamily="18" charset="0"/>
              </a:rPr>
              <a:t>m</a:t>
            </a:r>
            <a:r>
              <a:rPr lang="en-US" baseline="30000" dirty="0" smtClean="0">
                <a:latin typeface="Times New Roman" panose="02020603050405020304" pitchFamily="18" charset="0"/>
                <a:ea typeface="Times New Roman" panose="02020603050405020304" pitchFamily="18" charset="0"/>
              </a:rPr>
              <a:t>2</a:t>
            </a:r>
            <a:endParaRPr lang="en-US" dirty="0">
              <a:latin typeface="Times New Roman" panose="02020603050405020304" pitchFamily="18" charset="0"/>
              <a:ea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2C78F8C7-4B20-43B8-8EBD-6C027AF7BED2}" type="slidenum">
              <a:rPr lang="ar-IQ" smtClean="0"/>
              <a:t>11</a:t>
            </a:fld>
            <a:endParaRPr lang="ar-IQ"/>
          </a:p>
        </p:txBody>
      </p:sp>
    </p:spTree>
    <p:extLst>
      <p:ext uri="{BB962C8B-B14F-4D97-AF65-F5344CB8AC3E}">
        <p14:creationId xmlns:p14="http://schemas.microsoft.com/office/powerpoint/2010/main" val="2591657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circle(in)">
                                      <p:cBhvr>
                                        <p:cTn id="14" dur="20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nodeType="click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Effect transition="in" filter="fade">
                                      <p:cBhvr>
                                        <p:cTn id="54" dur="1000"/>
                                        <p:tgtEl>
                                          <p:spTgt spid="3">
                                            <p:txEl>
                                              <p:pRg st="7" end="7"/>
                                            </p:txEl>
                                          </p:spTgt>
                                        </p:tgtEl>
                                      </p:cBhvr>
                                    </p:animEffect>
                                    <p:anim calcmode="lin" valueType="num">
                                      <p:cBhvr>
                                        <p:cTn id="5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nodeType="clickEffect">
                                  <p:stCondLst>
                                    <p:cond delay="0"/>
                                  </p:stCondLst>
                                  <p:childTnLst>
                                    <p:set>
                                      <p:cBhvr>
                                        <p:cTn id="60" dur="1" fill="hold">
                                          <p:stCondLst>
                                            <p:cond delay="0"/>
                                          </p:stCondLst>
                                        </p:cTn>
                                        <p:tgtEl>
                                          <p:spTgt spid="4">
                                            <p:txEl>
                                              <p:pRg st="0" end="0"/>
                                            </p:txEl>
                                          </p:spTgt>
                                        </p:tgtEl>
                                        <p:attrNameLst>
                                          <p:attrName>style.visibility</p:attrName>
                                        </p:attrNameLst>
                                      </p:cBhvr>
                                      <p:to>
                                        <p:strVal val="visible"/>
                                      </p:to>
                                    </p:set>
                                    <p:animEffect transition="in" filter="fade">
                                      <p:cBhvr>
                                        <p:cTn id="61" dur="1000"/>
                                        <p:tgtEl>
                                          <p:spTgt spid="4">
                                            <p:txEl>
                                              <p:pRg st="0" end="0"/>
                                            </p:txEl>
                                          </p:spTgt>
                                        </p:tgtEl>
                                      </p:cBhvr>
                                    </p:animEffect>
                                    <p:anim calcmode="lin" valueType="num">
                                      <p:cBhvr>
                                        <p:cTn id="62"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63"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nodeType="clickEffect">
                                  <p:stCondLst>
                                    <p:cond delay="0"/>
                                  </p:stCondLst>
                                  <p:childTnLst>
                                    <p:set>
                                      <p:cBhvr>
                                        <p:cTn id="67" dur="1" fill="hold">
                                          <p:stCondLst>
                                            <p:cond delay="0"/>
                                          </p:stCondLst>
                                        </p:cTn>
                                        <p:tgtEl>
                                          <p:spTgt spid="4">
                                            <p:txEl>
                                              <p:pRg st="4" end="4"/>
                                            </p:txEl>
                                          </p:spTgt>
                                        </p:tgtEl>
                                        <p:attrNameLst>
                                          <p:attrName>style.visibility</p:attrName>
                                        </p:attrNameLst>
                                      </p:cBhvr>
                                      <p:to>
                                        <p:strVal val="visible"/>
                                      </p:to>
                                    </p:set>
                                    <p:animEffect transition="in" filter="fade">
                                      <p:cBhvr>
                                        <p:cTn id="68" dur="1000"/>
                                        <p:tgtEl>
                                          <p:spTgt spid="4">
                                            <p:txEl>
                                              <p:pRg st="4" end="4"/>
                                            </p:txEl>
                                          </p:spTgt>
                                        </p:tgtEl>
                                      </p:cBhvr>
                                    </p:animEffect>
                                    <p:anim calcmode="lin" valueType="num">
                                      <p:cBhvr>
                                        <p:cTn id="69"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70"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nodeType="clickEffect">
                                  <p:stCondLst>
                                    <p:cond delay="0"/>
                                  </p:stCondLst>
                                  <p:childTnLst>
                                    <p:set>
                                      <p:cBhvr>
                                        <p:cTn id="74" dur="1" fill="hold">
                                          <p:stCondLst>
                                            <p:cond delay="0"/>
                                          </p:stCondLst>
                                        </p:cTn>
                                        <p:tgtEl>
                                          <p:spTgt spid="4">
                                            <p:txEl>
                                              <p:pRg st="8" end="8"/>
                                            </p:txEl>
                                          </p:spTgt>
                                        </p:tgtEl>
                                        <p:attrNameLst>
                                          <p:attrName>style.visibility</p:attrName>
                                        </p:attrNameLst>
                                      </p:cBhvr>
                                      <p:to>
                                        <p:strVal val="visible"/>
                                      </p:to>
                                    </p:set>
                                    <p:animEffect transition="in" filter="fade">
                                      <p:cBhvr>
                                        <p:cTn id="75" dur="1000"/>
                                        <p:tgtEl>
                                          <p:spTgt spid="4">
                                            <p:txEl>
                                              <p:pRg st="8" end="8"/>
                                            </p:txEl>
                                          </p:spTgt>
                                        </p:tgtEl>
                                      </p:cBhvr>
                                    </p:animEffect>
                                    <p:anim calcmode="lin" valueType="num">
                                      <p:cBhvr>
                                        <p:cTn id="76"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77" dur="1000" fill="hold"/>
                                        <p:tgtEl>
                                          <p:spTgt spid="4">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42" presetClass="entr" presetSubtype="0" fill="hold" nodeType="clickEffect">
                                  <p:stCondLst>
                                    <p:cond delay="0"/>
                                  </p:stCondLst>
                                  <p:childTnLst>
                                    <p:set>
                                      <p:cBhvr>
                                        <p:cTn id="81" dur="1" fill="hold">
                                          <p:stCondLst>
                                            <p:cond delay="0"/>
                                          </p:stCondLst>
                                        </p:cTn>
                                        <p:tgtEl>
                                          <p:spTgt spid="4">
                                            <p:txEl>
                                              <p:pRg st="9" end="9"/>
                                            </p:txEl>
                                          </p:spTgt>
                                        </p:tgtEl>
                                        <p:attrNameLst>
                                          <p:attrName>style.visibility</p:attrName>
                                        </p:attrNameLst>
                                      </p:cBhvr>
                                      <p:to>
                                        <p:strVal val="visible"/>
                                      </p:to>
                                    </p:set>
                                    <p:animEffect transition="in" filter="fade">
                                      <p:cBhvr>
                                        <p:cTn id="82" dur="1000"/>
                                        <p:tgtEl>
                                          <p:spTgt spid="4">
                                            <p:txEl>
                                              <p:pRg st="9" end="9"/>
                                            </p:txEl>
                                          </p:spTgt>
                                        </p:tgtEl>
                                      </p:cBhvr>
                                    </p:animEffect>
                                    <p:anim calcmode="lin" valueType="num">
                                      <p:cBhvr>
                                        <p:cTn id="83"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84" dur="1000" fill="hold"/>
                                        <p:tgtEl>
                                          <p:spTgt spid="4">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8C6E801-1D68-4966-97C9-3418CA24BF24}" type="slidenum">
              <a:rPr lang="ar-IQ" smtClean="0">
                <a:solidFill>
                  <a:prstClr val="black">
                    <a:tint val="75000"/>
                  </a:prstClr>
                </a:solidFill>
              </a:rPr>
              <a:pPr/>
              <a:t>2</a:t>
            </a:fld>
            <a:endParaRPr lang="ar-IQ">
              <a:solidFill>
                <a:prstClr val="black">
                  <a:tint val="75000"/>
                </a:prstClr>
              </a:solidFill>
            </a:endParaRPr>
          </a:p>
        </p:txBody>
      </p:sp>
      <p:sp>
        <p:nvSpPr>
          <p:cNvPr id="8" name="Rectangle 7"/>
          <p:cNvSpPr/>
          <p:nvPr/>
        </p:nvSpPr>
        <p:spPr>
          <a:xfrm>
            <a:off x="466164" y="2100203"/>
            <a:ext cx="6096000" cy="2062103"/>
          </a:xfrm>
          <a:prstGeom prst="rect">
            <a:avLst/>
          </a:prstGeom>
        </p:spPr>
        <p:txBody>
          <a:bodyPr>
            <a:spAutoFit/>
          </a:bodyPr>
          <a:lstStyle/>
          <a:p>
            <a:pPr lvl="0"/>
            <a:r>
              <a:rPr lang="en-US" dirty="0"/>
              <a:t> </a:t>
            </a:r>
            <a:r>
              <a:rPr lang="en-US" sz="2000" b="1" dirty="0">
                <a:solidFill>
                  <a:srgbClr val="C00000"/>
                </a:solidFill>
                <a:latin typeface="Times New Roman" panose="02020603050405020304" pitchFamily="18" charset="0"/>
                <a:cs typeface="Times New Roman" panose="02020603050405020304" pitchFamily="18" charset="0"/>
              </a:rPr>
              <a:t>• Evaporation </a:t>
            </a:r>
            <a:endParaRPr lang="en-US" dirty="0" smtClean="0"/>
          </a:p>
          <a:p>
            <a:r>
              <a:rPr lang="en-US" dirty="0">
                <a:solidFill>
                  <a:prstClr val="black"/>
                </a:solidFill>
                <a:latin typeface="Times New Roman" panose="02020603050405020304" pitchFamily="18" charset="0"/>
                <a:cs typeface="Times New Roman" panose="02020603050405020304" pitchFamily="18" charset="0"/>
              </a:rPr>
              <a:t>– Occurs at any temperature above melting point</a:t>
            </a:r>
          </a:p>
          <a:p>
            <a:r>
              <a:rPr lang="en-US" dirty="0">
                <a:solidFill>
                  <a:prstClr val="black"/>
                </a:solidFill>
                <a:latin typeface="Times New Roman" panose="02020603050405020304" pitchFamily="18" charset="0"/>
                <a:cs typeface="Times New Roman" panose="02020603050405020304" pitchFamily="18" charset="0"/>
              </a:rPr>
              <a:t>– Occurs at surface of liquid</a:t>
            </a:r>
          </a:p>
          <a:p>
            <a:r>
              <a:rPr lang="en-US" dirty="0">
                <a:solidFill>
                  <a:prstClr val="black"/>
                </a:solidFill>
                <a:latin typeface="Times New Roman" panose="02020603050405020304" pitchFamily="18" charset="0"/>
                <a:cs typeface="Times New Roman" panose="02020603050405020304" pitchFamily="18" charset="0"/>
              </a:rPr>
              <a:t>– Heat is generally added from top</a:t>
            </a:r>
          </a:p>
          <a:p>
            <a:r>
              <a:rPr lang="en-US" dirty="0">
                <a:solidFill>
                  <a:prstClr val="black"/>
                </a:solidFill>
                <a:latin typeface="Times New Roman" panose="02020603050405020304" pitchFamily="18" charset="0"/>
                <a:cs typeface="Times New Roman" panose="02020603050405020304" pitchFamily="18" charset="0"/>
              </a:rPr>
              <a:t>– Only molecules with high kinetic energy participate</a:t>
            </a:r>
          </a:p>
          <a:p>
            <a:r>
              <a:rPr lang="en-US" dirty="0">
                <a:solidFill>
                  <a:prstClr val="black"/>
                </a:solidFill>
                <a:latin typeface="Times New Roman" panose="02020603050405020304" pitchFamily="18" charset="0"/>
                <a:cs typeface="Times New Roman" panose="02020603050405020304" pitchFamily="18" charset="0"/>
              </a:rPr>
              <a:t>– Slow process</a:t>
            </a:r>
          </a:p>
          <a:p>
            <a:r>
              <a:rPr lang="en-US" dirty="0">
                <a:solidFill>
                  <a:prstClr val="black"/>
                </a:solidFill>
                <a:latin typeface="Times New Roman" panose="02020603050405020304" pitchFamily="18" charset="0"/>
                <a:cs typeface="Times New Roman" panose="02020603050405020304" pitchFamily="18" charset="0"/>
              </a:rPr>
              <a:t>– Does not involve formation of bubbles</a:t>
            </a:r>
          </a:p>
        </p:txBody>
      </p:sp>
      <p:sp>
        <p:nvSpPr>
          <p:cNvPr id="11" name="Rectangle 10"/>
          <p:cNvSpPr/>
          <p:nvPr/>
        </p:nvSpPr>
        <p:spPr>
          <a:xfrm>
            <a:off x="500129" y="4294245"/>
            <a:ext cx="6096000" cy="1785104"/>
          </a:xfrm>
          <a:prstGeom prst="rect">
            <a:avLst/>
          </a:prstGeom>
        </p:spPr>
        <p:txBody>
          <a:bodyPr>
            <a:spAutoFit/>
          </a:bodyPr>
          <a:lstStyle/>
          <a:p>
            <a:pPr lvl="0"/>
            <a:r>
              <a:rPr lang="en-US" sz="2000" b="1" dirty="0">
                <a:solidFill>
                  <a:srgbClr val="C00000"/>
                </a:solidFill>
                <a:latin typeface="Times New Roman" panose="02020603050405020304" pitchFamily="18" charset="0"/>
                <a:cs typeface="Times New Roman" panose="02020603050405020304" pitchFamily="18" charset="0"/>
              </a:rPr>
              <a:t>• </a:t>
            </a:r>
            <a:r>
              <a:rPr lang="en-US" sz="2000" b="1" dirty="0" smtClean="0">
                <a:solidFill>
                  <a:srgbClr val="C00000"/>
                </a:solidFill>
                <a:latin typeface="Times New Roman" panose="02020603050405020304" pitchFamily="18" charset="0"/>
                <a:cs typeface="Times New Roman" panose="02020603050405020304" pitchFamily="18" charset="0"/>
              </a:rPr>
              <a:t>Boiling</a:t>
            </a:r>
            <a:endParaRPr lang="en-US" dirty="0" smtClean="0">
              <a:solidFill>
                <a:prstClr val="black"/>
              </a:solidFill>
              <a:latin typeface="Times New Roman" panose="02020603050405020304" pitchFamily="18" charset="0"/>
              <a:cs typeface="Times New Roman" panose="02020603050405020304" pitchFamily="18" charset="0"/>
            </a:endParaRPr>
          </a:p>
          <a:p>
            <a:r>
              <a:rPr lang="en-US" dirty="0" smtClean="0">
                <a:solidFill>
                  <a:prstClr val="black"/>
                </a:solidFill>
                <a:latin typeface="Times New Roman" panose="02020603050405020304" pitchFamily="18" charset="0"/>
                <a:cs typeface="Times New Roman" panose="02020603050405020304" pitchFamily="18" charset="0"/>
              </a:rPr>
              <a:t>– </a:t>
            </a:r>
            <a:r>
              <a:rPr lang="en-US" dirty="0">
                <a:solidFill>
                  <a:prstClr val="black"/>
                </a:solidFill>
                <a:latin typeface="Times New Roman" panose="02020603050405020304" pitchFamily="18" charset="0"/>
                <a:cs typeface="Times New Roman" panose="02020603050405020304" pitchFamily="18" charset="0"/>
              </a:rPr>
              <a:t>Occurs at boiling point</a:t>
            </a:r>
          </a:p>
          <a:p>
            <a:r>
              <a:rPr lang="en-US" dirty="0">
                <a:solidFill>
                  <a:prstClr val="black"/>
                </a:solidFill>
                <a:latin typeface="Times New Roman" panose="02020603050405020304" pitchFamily="18" charset="0"/>
                <a:cs typeface="Times New Roman" panose="02020603050405020304" pitchFamily="18" charset="0"/>
              </a:rPr>
              <a:t>– Occurs throughout liquid</a:t>
            </a:r>
          </a:p>
          <a:p>
            <a:r>
              <a:rPr lang="en-US" dirty="0">
                <a:solidFill>
                  <a:prstClr val="black"/>
                </a:solidFill>
                <a:latin typeface="Times New Roman" panose="02020603050405020304" pitchFamily="18" charset="0"/>
                <a:cs typeface="Times New Roman" panose="02020603050405020304" pitchFamily="18" charset="0"/>
              </a:rPr>
              <a:t>– Heat is generally added from bottom</a:t>
            </a:r>
          </a:p>
          <a:p>
            <a:r>
              <a:rPr lang="en-US" dirty="0">
                <a:solidFill>
                  <a:prstClr val="black"/>
                </a:solidFill>
                <a:latin typeface="Times New Roman" panose="02020603050405020304" pitchFamily="18" charset="0"/>
                <a:cs typeface="Times New Roman" panose="02020603050405020304" pitchFamily="18" charset="0"/>
              </a:rPr>
              <a:t>– Rapid process</a:t>
            </a:r>
          </a:p>
          <a:p>
            <a:r>
              <a:rPr lang="en-US" dirty="0">
                <a:solidFill>
                  <a:prstClr val="black"/>
                </a:solidFill>
                <a:latin typeface="Times New Roman" panose="02020603050405020304" pitchFamily="18" charset="0"/>
                <a:cs typeface="Times New Roman" panose="02020603050405020304" pitchFamily="18" charset="0"/>
              </a:rPr>
              <a:t>– Involves formation of bubbles</a:t>
            </a:r>
          </a:p>
        </p:txBody>
      </p:sp>
      <p:sp>
        <p:nvSpPr>
          <p:cNvPr id="12" name="Rectangle 11"/>
          <p:cNvSpPr/>
          <p:nvPr/>
        </p:nvSpPr>
        <p:spPr>
          <a:xfrm>
            <a:off x="3995737" y="163012"/>
            <a:ext cx="2600392" cy="663708"/>
          </a:xfrm>
          <a:prstGeom prst="rect">
            <a:avLst/>
          </a:prstGeom>
        </p:spPr>
        <p:txBody>
          <a:bodyPr wrap="none">
            <a:spAutoFit/>
          </a:bodyPr>
          <a:lstStyle/>
          <a:p>
            <a:pPr>
              <a:lnSpc>
                <a:spcPct val="150000"/>
              </a:lnSpc>
            </a:pPr>
            <a:r>
              <a:rPr lang="en-US" sz="2800" b="1" dirty="0">
                <a:solidFill>
                  <a:srgbClr val="C00000"/>
                </a:solidFill>
                <a:latin typeface="Algerian" panose="04020705040A02060702" pitchFamily="82" charset="0"/>
                <a:ea typeface="Times New Roman" panose="02020603050405020304" pitchFamily="18" charset="0"/>
              </a:rPr>
              <a:t>Evaporation</a:t>
            </a:r>
          </a:p>
        </p:txBody>
      </p:sp>
      <p:sp>
        <p:nvSpPr>
          <p:cNvPr id="13" name="Rectangle 12"/>
          <p:cNvSpPr/>
          <p:nvPr/>
        </p:nvSpPr>
        <p:spPr>
          <a:xfrm>
            <a:off x="466164" y="679193"/>
            <a:ext cx="11340353" cy="1289071"/>
          </a:xfrm>
          <a:prstGeom prst="rect">
            <a:avLst/>
          </a:prstGeom>
        </p:spPr>
        <p:txBody>
          <a:bodyPr wrap="square">
            <a:spAutoFit/>
          </a:bodyPr>
          <a:lstStyle/>
          <a:p>
            <a:pPr algn="just">
              <a:lnSpc>
                <a:spcPct val="150000"/>
              </a:lnSpc>
            </a:pPr>
            <a:r>
              <a:rPr lang="en-US" b="1" dirty="0" smtClean="0">
                <a:solidFill>
                  <a:srgbClr val="C00000"/>
                </a:solidFill>
                <a:latin typeface="Times New Roman" panose="02020603050405020304" pitchFamily="18" charset="0"/>
                <a:cs typeface="Times New Roman" panose="02020603050405020304" pitchFamily="18" charset="0"/>
              </a:rPr>
              <a:t>Evaporation</a:t>
            </a:r>
            <a:r>
              <a:rPr lang="en-US" dirty="0" smtClean="0">
                <a:solidFill>
                  <a:srgbClr val="C00000"/>
                </a:solidFill>
                <a:latin typeface="Times New Roman" panose="02020603050405020304" pitchFamily="18" charset="0"/>
                <a:cs typeface="Times New Roman" panose="02020603050405020304" pitchFamily="18" charset="0"/>
              </a:rPr>
              <a:t> </a:t>
            </a:r>
            <a:r>
              <a:rPr lang="en-US" dirty="0">
                <a:solidFill>
                  <a:prstClr val="black"/>
                </a:solidFill>
                <a:latin typeface="Times New Roman" panose="02020603050405020304" pitchFamily="18" charset="0"/>
                <a:cs typeface="Times New Roman" panose="02020603050405020304" pitchFamily="18" charset="0"/>
              </a:rPr>
              <a:t>is Vaporizing a portion of the solvent (mostly water) to produce a concentrated solution of thick liquor commonly used to concentrate sugar, sodium chloride, sodium hydroxide, glycerol, glue, milk, occasionally used to produce pure water (from sea water).</a:t>
            </a:r>
          </a:p>
        </p:txBody>
      </p:sp>
    </p:spTree>
    <p:extLst>
      <p:ext uri="{BB962C8B-B14F-4D97-AF65-F5344CB8AC3E}">
        <p14:creationId xmlns:p14="http://schemas.microsoft.com/office/powerpoint/2010/main" val="3030526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8C6E801-1D68-4966-97C9-3418CA24BF24}" type="slidenum">
              <a:rPr lang="ar-IQ" smtClean="0">
                <a:solidFill>
                  <a:prstClr val="black">
                    <a:tint val="75000"/>
                  </a:prstClr>
                </a:solidFill>
              </a:rPr>
              <a:pPr/>
              <a:t>3</a:t>
            </a:fld>
            <a:endParaRPr lang="ar-IQ">
              <a:solidFill>
                <a:prstClr val="black">
                  <a:tint val="75000"/>
                </a:prstClr>
              </a:solidFill>
            </a:endParaRPr>
          </a:p>
        </p:txBody>
      </p:sp>
      <p:sp>
        <p:nvSpPr>
          <p:cNvPr id="5" name="Rectangle 4"/>
          <p:cNvSpPr/>
          <p:nvPr/>
        </p:nvSpPr>
        <p:spPr>
          <a:xfrm>
            <a:off x="3422305" y="383381"/>
            <a:ext cx="4919937" cy="523220"/>
          </a:xfrm>
          <a:prstGeom prst="rect">
            <a:avLst/>
          </a:prstGeom>
        </p:spPr>
        <p:txBody>
          <a:bodyPr wrap="none">
            <a:spAutoFit/>
          </a:bodyPr>
          <a:lstStyle/>
          <a:p>
            <a:r>
              <a:rPr lang="en-US" sz="2800" b="1" dirty="0">
                <a:solidFill>
                  <a:srgbClr val="C00000"/>
                </a:solidFill>
                <a:latin typeface="Algerian" panose="04020705040A02060702" pitchFamily="82" charset="0"/>
                <a:ea typeface="Times New Roman" panose="02020603050405020304" pitchFamily="18" charset="0"/>
              </a:rPr>
              <a:t>Purposes of Evaporation</a:t>
            </a:r>
          </a:p>
        </p:txBody>
      </p:sp>
      <p:sp>
        <p:nvSpPr>
          <p:cNvPr id="6" name="Rectangle 5"/>
          <p:cNvSpPr/>
          <p:nvPr/>
        </p:nvSpPr>
        <p:spPr>
          <a:xfrm>
            <a:off x="226388" y="906601"/>
            <a:ext cx="6096000" cy="2585323"/>
          </a:xfrm>
          <a:prstGeom prst="rect">
            <a:avLst/>
          </a:prstGeom>
        </p:spPr>
        <p:txBody>
          <a:bodyPr>
            <a:spAutoFit/>
          </a:bodyPr>
          <a:lstStyle/>
          <a:p>
            <a:pPr>
              <a:lnSpc>
                <a:spcPct val="150000"/>
              </a:lnSpc>
            </a:pPr>
            <a:r>
              <a:rPr lang="en-US" dirty="0">
                <a:solidFill>
                  <a:prstClr val="black"/>
                </a:solidFill>
                <a:latin typeface="Times New Roman" panose="02020603050405020304" pitchFamily="18" charset="0"/>
                <a:cs typeface="Times New Roman" panose="02020603050405020304" pitchFamily="18" charset="0"/>
              </a:rPr>
              <a:t>• Concentrate liquid foods</a:t>
            </a:r>
          </a:p>
          <a:p>
            <a:pPr>
              <a:lnSpc>
                <a:spcPct val="150000"/>
              </a:lnSpc>
            </a:pPr>
            <a:r>
              <a:rPr lang="en-US" dirty="0">
                <a:solidFill>
                  <a:prstClr val="black"/>
                </a:solidFill>
                <a:latin typeface="Times New Roman" panose="02020603050405020304" pitchFamily="18" charset="0"/>
                <a:cs typeface="Times New Roman" panose="02020603050405020304" pitchFamily="18" charset="0"/>
              </a:rPr>
              <a:t>• Energy savings in subsequent operations (</a:t>
            </a:r>
            <a:r>
              <a:rPr lang="en-US" dirty="0" err="1">
                <a:solidFill>
                  <a:prstClr val="black"/>
                </a:solidFill>
                <a:latin typeface="Times New Roman" panose="02020603050405020304" pitchFamily="18" charset="0"/>
                <a:cs typeface="Times New Roman" panose="02020603050405020304" pitchFamily="18" charset="0"/>
              </a:rPr>
              <a:t>eg</a:t>
            </a:r>
            <a:r>
              <a:rPr lang="en-US" dirty="0" smtClean="0">
                <a:solidFill>
                  <a:prstClr val="black"/>
                </a:solidFill>
                <a:latin typeface="Times New Roman" panose="02020603050405020304" pitchFamily="18" charset="0"/>
                <a:cs typeface="Times New Roman" panose="02020603050405020304" pitchFamily="18" charset="0"/>
              </a:rPr>
              <a:t>. spray </a:t>
            </a:r>
            <a:r>
              <a:rPr lang="en-US" dirty="0">
                <a:solidFill>
                  <a:prstClr val="black"/>
                </a:solidFill>
                <a:latin typeface="Times New Roman" panose="02020603050405020304" pitchFamily="18" charset="0"/>
                <a:cs typeface="Times New Roman" panose="02020603050405020304" pitchFamily="18" charset="0"/>
              </a:rPr>
              <a:t>drying)</a:t>
            </a:r>
          </a:p>
          <a:p>
            <a:pPr>
              <a:lnSpc>
                <a:spcPct val="150000"/>
              </a:lnSpc>
            </a:pPr>
            <a:r>
              <a:rPr lang="en-US" dirty="0">
                <a:solidFill>
                  <a:prstClr val="black"/>
                </a:solidFill>
                <a:latin typeface="Times New Roman" panose="02020603050405020304" pitchFamily="18" charset="0"/>
                <a:cs typeface="Times New Roman" panose="02020603050405020304" pitchFamily="18" charset="0"/>
              </a:rPr>
              <a:t>• Reduces weight (and volume)</a:t>
            </a:r>
          </a:p>
          <a:p>
            <a:pPr>
              <a:lnSpc>
                <a:spcPct val="150000"/>
              </a:lnSpc>
            </a:pPr>
            <a:r>
              <a:rPr lang="en-US" dirty="0">
                <a:solidFill>
                  <a:prstClr val="black"/>
                </a:solidFill>
                <a:latin typeface="Times New Roman" panose="02020603050405020304" pitchFamily="18" charset="0"/>
                <a:cs typeface="Times New Roman" panose="02020603050405020304" pitchFamily="18" charset="0"/>
              </a:rPr>
              <a:t>• Energy savings in storage and transportation</a:t>
            </a:r>
          </a:p>
          <a:p>
            <a:pPr>
              <a:lnSpc>
                <a:spcPct val="150000"/>
              </a:lnSpc>
            </a:pPr>
            <a:r>
              <a:rPr lang="en-US" dirty="0">
                <a:solidFill>
                  <a:prstClr val="black"/>
                </a:solidFill>
                <a:latin typeface="Times New Roman" panose="02020603050405020304" pitchFamily="18" charset="0"/>
                <a:cs typeface="Times New Roman" panose="02020603050405020304" pitchFamily="18" charset="0"/>
              </a:rPr>
              <a:t>• Reduces water activity </a:t>
            </a:r>
            <a:endParaRPr lang="en-US" dirty="0" smtClean="0">
              <a:solidFill>
                <a:prstClr val="black"/>
              </a:solidFill>
              <a:latin typeface="Times New Roman" panose="02020603050405020304" pitchFamily="18" charset="0"/>
              <a:cs typeface="Times New Roman" panose="02020603050405020304" pitchFamily="18" charset="0"/>
            </a:endParaRPr>
          </a:p>
          <a:p>
            <a:pPr>
              <a:lnSpc>
                <a:spcPct val="150000"/>
              </a:lnSpc>
            </a:pPr>
            <a:r>
              <a:rPr lang="en-US" dirty="0" smtClean="0">
                <a:solidFill>
                  <a:prstClr val="black"/>
                </a:solidFill>
                <a:latin typeface="Times New Roman" panose="02020603050405020304" pitchFamily="18" charset="0"/>
                <a:cs typeface="Times New Roman" panose="02020603050405020304" pitchFamily="18" charset="0"/>
              </a:rPr>
              <a:t>• </a:t>
            </a:r>
            <a:r>
              <a:rPr lang="en-US" dirty="0">
                <a:solidFill>
                  <a:prstClr val="black"/>
                </a:solidFill>
                <a:latin typeface="Times New Roman" panose="02020603050405020304" pitchFamily="18" charset="0"/>
                <a:cs typeface="Times New Roman" panose="02020603050405020304" pitchFamily="18" charset="0"/>
              </a:rPr>
              <a:t>Changes flavor and/or </a:t>
            </a:r>
            <a:r>
              <a:rPr lang="en-US" dirty="0" smtClean="0">
                <a:solidFill>
                  <a:prstClr val="black"/>
                </a:solidFill>
                <a:latin typeface="Times New Roman" panose="02020603050405020304" pitchFamily="18" charset="0"/>
                <a:cs typeface="Times New Roman" panose="02020603050405020304" pitchFamily="18" charset="0"/>
              </a:rPr>
              <a:t>color</a:t>
            </a:r>
            <a:endParaRPr lang="en-US" dirty="0">
              <a:solidFill>
                <a:prstClr val="black"/>
              </a:solidFill>
              <a:latin typeface="Times New Roman" panose="02020603050405020304" pitchFamily="18" charset="0"/>
              <a:cs typeface="Times New Roman" panose="02020603050405020304" pitchFamily="18" charset="0"/>
            </a:endParaRPr>
          </a:p>
        </p:txBody>
      </p:sp>
      <p:sp>
        <p:nvSpPr>
          <p:cNvPr id="8" name="Rectangle 7"/>
          <p:cNvSpPr/>
          <p:nvPr/>
        </p:nvSpPr>
        <p:spPr>
          <a:xfrm>
            <a:off x="374305" y="3491924"/>
            <a:ext cx="6096000" cy="3046988"/>
          </a:xfrm>
          <a:prstGeom prst="rect">
            <a:avLst/>
          </a:prstGeom>
        </p:spPr>
        <p:txBody>
          <a:bodyPr>
            <a:spAutoFit/>
          </a:bodyPr>
          <a:lstStyle/>
          <a:p>
            <a:pPr lvl="0">
              <a:lnSpc>
                <a:spcPct val="150000"/>
              </a:lnSpc>
            </a:pPr>
            <a:r>
              <a:rPr lang="en-US" sz="2000" b="1" dirty="0">
                <a:solidFill>
                  <a:srgbClr val="C00000"/>
                </a:solidFill>
                <a:latin typeface="Algerian" panose="04020705040A02060702" pitchFamily="82" charset="0"/>
                <a:ea typeface="Times New Roman" panose="02020603050405020304" pitchFamily="18" charset="0"/>
              </a:rPr>
              <a:t>Types of evaporators:</a:t>
            </a:r>
            <a:endParaRPr lang="en-US" sz="3200" b="1" dirty="0">
              <a:solidFill>
                <a:srgbClr val="C00000"/>
              </a:solidFill>
              <a:latin typeface="Algerian" panose="04020705040A02060702" pitchFamily="82" charset="0"/>
              <a:ea typeface="Times New Roman" panose="02020603050405020304" pitchFamily="18" charset="0"/>
            </a:endParaRPr>
          </a:p>
          <a:p>
            <a:pPr>
              <a:lnSpc>
                <a:spcPct val="150000"/>
              </a:lnSpc>
            </a:pPr>
            <a:r>
              <a:rPr lang="en-US" dirty="0" smtClean="0">
                <a:solidFill>
                  <a:prstClr val="black"/>
                </a:solidFill>
                <a:latin typeface="Times New Roman" panose="02020603050405020304" pitchFamily="18" charset="0"/>
                <a:cs typeface="Times New Roman" panose="02020603050405020304" pitchFamily="18" charset="0"/>
              </a:rPr>
              <a:t>• long vertical evaporators</a:t>
            </a:r>
          </a:p>
          <a:p>
            <a:pPr marL="457200" indent="-228600">
              <a:lnSpc>
                <a:spcPct val="150000"/>
              </a:lnSpc>
              <a:buFont typeface="+mj-lt"/>
              <a:buAutoNum type="alphaLcParenR"/>
            </a:pPr>
            <a:r>
              <a:rPr lang="en-US" dirty="0" smtClean="0">
                <a:solidFill>
                  <a:prstClr val="black"/>
                </a:solidFill>
                <a:latin typeface="Times New Roman" panose="02020603050405020304" pitchFamily="18" charset="0"/>
                <a:cs typeface="Times New Roman" panose="02020603050405020304" pitchFamily="18" charset="0"/>
              </a:rPr>
              <a:t>Rising-film</a:t>
            </a:r>
            <a:endParaRPr lang="en-US" dirty="0">
              <a:solidFill>
                <a:prstClr val="black"/>
              </a:solidFill>
              <a:latin typeface="Times New Roman" panose="02020603050405020304" pitchFamily="18" charset="0"/>
              <a:cs typeface="Times New Roman" panose="02020603050405020304" pitchFamily="18" charset="0"/>
            </a:endParaRPr>
          </a:p>
          <a:p>
            <a:pPr marL="457200" indent="-228600">
              <a:lnSpc>
                <a:spcPct val="150000"/>
              </a:lnSpc>
              <a:buFont typeface="+mj-lt"/>
              <a:buAutoNum type="alphaLcParenR"/>
            </a:pPr>
            <a:r>
              <a:rPr lang="en-US" dirty="0" smtClean="0">
                <a:solidFill>
                  <a:prstClr val="black"/>
                </a:solidFill>
                <a:latin typeface="Times New Roman" panose="02020603050405020304" pitchFamily="18" charset="0"/>
                <a:cs typeface="Times New Roman" panose="02020603050405020304" pitchFamily="18" charset="0"/>
              </a:rPr>
              <a:t>Falling-film</a:t>
            </a:r>
            <a:endParaRPr lang="en-US" dirty="0">
              <a:solidFill>
                <a:prstClr val="black"/>
              </a:solidFill>
              <a:latin typeface="Times New Roman" panose="02020603050405020304" pitchFamily="18" charset="0"/>
              <a:cs typeface="Times New Roman" panose="02020603050405020304" pitchFamily="18" charset="0"/>
            </a:endParaRPr>
          </a:p>
          <a:p>
            <a:pPr marL="457200" indent="-228600">
              <a:lnSpc>
                <a:spcPct val="150000"/>
              </a:lnSpc>
              <a:buFont typeface="+mj-lt"/>
              <a:buAutoNum type="alphaLcParenR"/>
            </a:pPr>
            <a:r>
              <a:rPr lang="en-US" dirty="0" smtClean="0">
                <a:solidFill>
                  <a:prstClr val="black"/>
                </a:solidFill>
                <a:latin typeface="Times New Roman" panose="02020603050405020304" pitchFamily="18" charset="0"/>
                <a:cs typeface="Times New Roman" panose="02020603050405020304" pitchFamily="18" charset="0"/>
              </a:rPr>
              <a:t>Rising/falling-film</a:t>
            </a:r>
            <a:endParaRPr lang="en-US" dirty="0">
              <a:solidFill>
                <a:prstClr val="black"/>
              </a:solidFill>
              <a:latin typeface="Times New Roman" panose="02020603050405020304" pitchFamily="18" charset="0"/>
              <a:cs typeface="Times New Roman" panose="02020603050405020304" pitchFamily="18" charset="0"/>
            </a:endParaRPr>
          </a:p>
          <a:p>
            <a:pPr marL="457200" indent="-228600">
              <a:lnSpc>
                <a:spcPct val="150000"/>
              </a:lnSpc>
              <a:buFont typeface="+mj-lt"/>
              <a:buAutoNum type="alphaLcParenR"/>
            </a:pPr>
            <a:r>
              <a:rPr lang="en-US" dirty="0" smtClean="0">
                <a:solidFill>
                  <a:prstClr val="black"/>
                </a:solidFill>
                <a:latin typeface="Times New Roman" panose="02020603050405020304" pitchFamily="18" charset="0"/>
                <a:cs typeface="Times New Roman" panose="02020603050405020304" pitchFamily="18" charset="0"/>
              </a:rPr>
              <a:t>Forced </a:t>
            </a:r>
            <a:r>
              <a:rPr lang="en-US" dirty="0">
                <a:solidFill>
                  <a:prstClr val="black"/>
                </a:solidFill>
                <a:latin typeface="Times New Roman" panose="02020603050405020304" pitchFamily="18" charset="0"/>
                <a:cs typeface="Times New Roman" panose="02020603050405020304" pitchFamily="18" charset="0"/>
              </a:rPr>
              <a:t>circulation</a:t>
            </a:r>
          </a:p>
          <a:p>
            <a:pPr>
              <a:lnSpc>
                <a:spcPct val="150000"/>
              </a:lnSpc>
            </a:pPr>
            <a:r>
              <a:rPr lang="en-US" dirty="0">
                <a:solidFill>
                  <a:prstClr val="black"/>
                </a:solidFill>
                <a:latin typeface="Times New Roman" panose="02020603050405020304" pitchFamily="18" charset="0"/>
                <a:cs typeface="Times New Roman" panose="02020603050405020304" pitchFamily="18" charset="0"/>
              </a:rPr>
              <a:t>• Agitated (or mechanical) </a:t>
            </a:r>
            <a:r>
              <a:rPr lang="en-US" dirty="0" smtClean="0">
                <a:solidFill>
                  <a:prstClr val="black"/>
                </a:solidFill>
                <a:latin typeface="Times New Roman" panose="02020603050405020304" pitchFamily="18" charset="0"/>
                <a:cs typeface="Times New Roman" panose="02020603050405020304" pitchFamily="18" charset="0"/>
              </a:rPr>
              <a:t>film evaporators</a:t>
            </a:r>
            <a:endParaRPr lang="en-US"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171748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8C6E801-1D68-4966-97C9-3418CA24BF24}" type="slidenum">
              <a:rPr lang="ar-IQ" smtClean="0">
                <a:solidFill>
                  <a:prstClr val="black">
                    <a:tint val="75000"/>
                  </a:prstClr>
                </a:solidFill>
              </a:rPr>
              <a:pPr/>
              <a:t>4</a:t>
            </a:fld>
            <a:endParaRPr lang="ar-IQ">
              <a:solidFill>
                <a:prstClr val="black">
                  <a:tint val="75000"/>
                </a:prstClr>
              </a:solidFill>
            </a:endParaRPr>
          </a:p>
        </p:txBody>
      </p:sp>
      <p:pic>
        <p:nvPicPr>
          <p:cNvPr id="7" name="Picture 6"/>
          <p:cNvPicPr>
            <a:picLocks noChangeAspect="1"/>
          </p:cNvPicPr>
          <p:nvPr/>
        </p:nvPicPr>
        <p:blipFill>
          <a:blip r:embed="rId2"/>
          <a:stretch>
            <a:fillRect/>
          </a:stretch>
        </p:blipFill>
        <p:spPr>
          <a:xfrm>
            <a:off x="2793653" y="1114680"/>
            <a:ext cx="1466850" cy="2505075"/>
          </a:xfrm>
          <a:prstGeom prst="rect">
            <a:avLst/>
          </a:prstGeom>
        </p:spPr>
      </p:pic>
      <p:pic>
        <p:nvPicPr>
          <p:cNvPr id="8" name="Picture 7"/>
          <p:cNvPicPr>
            <a:picLocks noChangeAspect="1"/>
          </p:cNvPicPr>
          <p:nvPr/>
        </p:nvPicPr>
        <p:blipFill>
          <a:blip r:embed="rId3"/>
          <a:stretch>
            <a:fillRect/>
          </a:stretch>
        </p:blipFill>
        <p:spPr>
          <a:xfrm>
            <a:off x="4410831" y="1091403"/>
            <a:ext cx="2714625" cy="2476500"/>
          </a:xfrm>
          <a:prstGeom prst="rect">
            <a:avLst/>
          </a:prstGeom>
        </p:spPr>
      </p:pic>
      <p:sp>
        <p:nvSpPr>
          <p:cNvPr id="13" name="Rectangle 12"/>
          <p:cNvSpPr/>
          <p:nvPr/>
        </p:nvSpPr>
        <p:spPr>
          <a:xfrm>
            <a:off x="3992952" y="122256"/>
            <a:ext cx="3251211" cy="553998"/>
          </a:xfrm>
          <a:prstGeom prst="rect">
            <a:avLst/>
          </a:prstGeom>
        </p:spPr>
        <p:txBody>
          <a:bodyPr wrap="none">
            <a:spAutoFit/>
          </a:bodyPr>
          <a:lstStyle/>
          <a:p>
            <a:pPr lvl="0">
              <a:lnSpc>
                <a:spcPct val="150000"/>
              </a:lnSpc>
            </a:pPr>
            <a:r>
              <a:rPr lang="en-US" sz="2000" b="1" dirty="0">
                <a:solidFill>
                  <a:srgbClr val="C00000"/>
                </a:solidFill>
                <a:latin typeface="Algerian" panose="04020705040A02060702" pitchFamily="82" charset="0"/>
                <a:ea typeface="Times New Roman" panose="02020603050405020304" pitchFamily="18" charset="0"/>
              </a:rPr>
              <a:t>Types of evaporators:</a:t>
            </a:r>
            <a:endParaRPr lang="en-US" sz="3200" b="1" dirty="0">
              <a:solidFill>
                <a:srgbClr val="C00000"/>
              </a:solidFill>
              <a:latin typeface="Algerian" panose="04020705040A02060702" pitchFamily="82" charset="0"/>
              <a:ea typeface="Times New Roman" panose="02020603050405020304" pitchFamily="18" charset="0"/>
            </a:endParaRPr>
          </a:p>
        </p:txBody>
      </p:sp>
      <p:pic>
        <p:nvPicPr>
          <p:cNvPr id="2" name="Picture 1"/>
          <p:cNvPicPr>
            <a:picLocks noChangeAspect="1"/>
          </p:cNvPicPr>
          <p:nvPr/>
        </p:nvPicPr>
        <p:blipFill>
          <a:blip r:embed="rId4"/>
          <a:stretch>
            <a:fillRect/>
          </a:stretch>
        </p:blipFill>
        <p:spPr>
          <a:xfrm>
            <a:off x="135936" y="1114680"/>
            <a:ext cx="2505075" cy="2695575"/>
          </a:xfrm>
          <a:prstGeom prst="rect">
            <a:avLst/>
          </a:prstGeom>
        </p:spPr>
      </p:pic>
      <p:pic>
        <p:nvPicPr>
          <p:cNvPr id="15" name="Picture 14"/>
          <p:cNvPicPr>
            <a:picLocks noChangeAspect="1"/>
          </p:cNvPicPr>
          <p:nvPr/>
        </p:nvPicPr>
        <p:blipFill>
          <a:blip r:embed="rId5"/>
          <a:stretch>
            <a:fillRect/>
          </a:stretch>
        </p:blipFill>
        <p:spPr>
          <a:xfrm>
            <a:off x="7275784" y="933705"/>
            <a:ext cx="3390900" cy="2686050"/>
          </a:xfrm>
          <a:prstGeom prst="rect">
            <a:avLst/>
          </a:prstGeom>
        </p:spPr>
      </p:pic>
      <p:pic>
        <p:nvPicPr>
          <p:cNvPr id="17" name="Picture 16"/>
          <p:cNvPicPr>
            <a:picLocks noChangeAspect="1"/>
          </p:cNvPicPr>
          <p:nvPr/>
        </p:nvPicPr>
        <p:blipFill>
          <a:blip r:embed="rId6"/>
          <a:stretch>
            <a:fillRect/>
          </a:stretch>
        </p:blipFill>
        <p:spPr>
          <a:xfrm>
            <a:off x="289916" y="3838830"/>
            <a:ext cx="3849065" cy="2646838"/>
          </a:xfrm>
          <a:prstGeom prst="rect">
            <a:avLst/>
          </a:prstGeom>
        </p:spPr>
      </p:pic>
      <p:pic>
        <p:nvPicPr>
          <p:cNvPr id="18" name="Picture 17"/>
          <p:cNvPicPr>
            <a:picLocks noChangeAspect="1"/>
          </p:cNvPicPr>
          <p:nvPr/>
        </p:nvPicPr>
        <p:blipFill>
          <a:blip r:embed="rId7"/>
          <a:stretch>
            <a:fillRect/>
          </a:stretch>
        </p:blipFill>
        <p:spPr>
          <a:xfrm>
            <a:off x="4603462" y="3823986"/>
            <a:ext cx="3152775" cy="2676525"/>
          </a:xfrm>
          <a:prstGeom prst="rect">
            <a:avLst/>
          </a:prstGeom>
        </p:spPr>
      </p:pic>
      <p:pic>
        <p:nvPicPr>
          <p:cNvPr id="20" name="Picture 19"/>
          <p:cNvPicPr>
            <a:picLocks noChangeAspect="1"/>
          </p:cNvPicPr>
          <p:nvPr/>
        </p:nvPicPr>
        <p:blipFill>
          <a:blip r:embed="rId8"/>
          <a:stretch>
            <a:fillRect/>
          </a:stretch>
        </p:blipFill>
        <p:spPr>
          <a:xfrm>
            <a:off x="10625858" y="428880"/>
            <a:ext cx="1455884" cy="3190875"/>
          </a:xfrm>
          <a:prstGeom prst="rect">
            <a:avLst/>
          </a:prstGeom>
        </p:spPr>
      </p:pic>
      <p:pic>
        <p:nvPicPr>
          <p:cNvPr id="3" name="Picture 2"/>
          <p:cNvPicPr>
            <a:picLocks noChangeAspect="1"/>
          </p:cNvPicPr>
          <p:nvPr/>
        </p:nvPicPr>
        <p:blipFill>
          <a:blip r:embed="rId9"/>
          <a:stretch>
            <a:fillRect/>
          </a:stretch>
        </p:blipFill>
        <p:spPr>
          <a:xfrm>
            <a:off x="7903789" y="3823986"/>
            <a:ext cx="3190035" cy="2575227"/>
          </a:xfrm>
          <a:prstGeom prst="rect">
            <a:avLst/>
          </a:prstGeom>
        </p:spPr>
      </p:pic>
    </p:spTree>
    <p:extLst>
      <p:ext uri="{BB962C8B-B14F-4D97-AF65-F5344CB8AC3E}">
        <p14:creationId xmlns:p14="http://schemas.microsoft.com/office/powerpoint/2010/main" val="1121469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C78F8C7-4B20-43B8-8EBD-6C027AF7BED2}" type="slidenum">
              <a:rPr lang="ar-IQ" smtClean="0"/>
              <a:t>5</a:t>
            </a:fld>
            <a:endParaRPr lang="ar-IQ"/>
          </a:p>
        </p:txBody>
      </p:sp>
      <p:sp>
        <p:nvSpPr>
          <p:cNvPr id="4" name="Rectangle 3"/>
          <p:cNvSpPr/>
          <p:nvPr/>
        </p:nvSpPr>
        <p:spPr>
          <a:xfrm>
            <a:off x="593911" y="170345"/>
            <a:ext cx="11120718" cy="5365764"/>
          </a:xfrm>
          <a:prstGeom prst="rect">
            <a:avLst/>
          </a:prstGeom>
        </p:spPr>
        <p:txBody>
          <a:bodyPr wrap="square">
            <a:spAutoFit/>
          </a:bodyPr>
          <a:lstStyle/>
          <a:p>
            <a:pPr>
              <a:lnSpc>
                <a:spcPct val="107000"/>
              </a:lnSpc>
              <a:spcAft>
                <a:spcPts val="800"/>
              </a:spcAft>
            </a:pPr>
            <a:r>
              <a:rPr lang="en-US" sz="2400" b="1" dirty="0">
                <a:solidFill>
                  <a:srgbClr val="C00000"/>
                </a:solidFill>
                <a:latin typeface="Algerian" panose="04020705040A02060702" pitchFamily="82" charset="0"/>
                <a:ea typeface="Times New Roman" panose="02020603050405020304" pitchFamily="18" charset="0"/>
              </a:rPr>
              <a:t>Single and multiple effect operation</a:t>
            </a:r>
          </a:p>
          <a:p>
            <a:pPr algn="just">
              <a:lnSpc>
                <a:spcPct val="150000"/>
              </a:lnSpc>
              <a:spcAft>
                <a:spcPts val="800"/>
              </a:spcAft>
            </a:pPr>
            <a:r>
              <a:rPr lang="en-US" dirty="0">
                <a:latin typeface="Times New Roman" panose="02020603050405020304" pitchFamily="18" charset="0"/>
                <a:ea typeface="Calibri" panose="020F0502020204030204" pitchFamily="34" charset="0"/>
                <a:cs typeface="Arial" panose="020B0604020202020204" pitchFamily="34" charset="0"/>
              </a:rPr>
              <a:t>Most evaporators are heated by steam condensing on metal tubes. The material to be evaporated flows inside the tubes. </a:t>
            </a:r>
            <a:endParaRPr lang="en-US" dirty="0">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dirty="0">
                <a:latin typeface="Times New Roman" panose="02020603050405020304" pitchFamily="18" charset="0"/>
                <a:ea typeface="Calibri" panose="020F0502020204030204" pitchFamily="34" charset="0"/>
                <a:cs typeface="Arial" panose="020B0604020202020204" pitchFamily="34" charset="0"/>
              </a:rPr>
              <a:t>Usually the steam is at low pressure, below 3 atm abs; and the boiling liquid is under moderate vacuum, at pressure down to 0.05 atm abs. Reducing the boiling temperature of the liquid increases the difference between steam and the boiling liquid and thus increases the heat transfer rate in the evaporator.</a:t>
            </a:r>
            <a:endParaRPr lang="en-US" dirty="0">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dirty="0">
                <a:latin typeface="Times New Roman" panose="02020603050405020304" pitchFamily="18" charset="0"/>
                <a:ea typeface="Calibri" panose="020F0502020204030204" pitchFamily="34" charset="0"/>
                <a:cs typeface="Arial" panose="020B0604020202020204" pitchFamily="34" charset="0"/>
              </a:rPr>
              <a:t>When a single evaporator is used, the vapour from the boiling liquid is condensed and discarded. This method is called </a:t>
            </a:r>
            <a:r>
              <a:rPr lang="en-US" b="1" dirty="0">
                <a:solidFill>
                  <a:srgbClr val="C00000"/>
                </a:solidFill>
                <a:latin typeface="Times New Roman" panose="02020603050405020304" pitchFamily="18" charset="0"/>
                <a:cs typeface="Times New Roman" panose="02020603050405020304" pitchFamily="18" charset="0"/>
              </a:rPr>
              <a:t>single effect evaporation</a:t>
            </a:r>
            <a:r>
              <a:rPr lang="en-US" dirty="0">
                <a:latin typeface="Times New Roman" panose="02020603050405020304" pitchFamily="18" charset="0"/>
                <a:ea typeface="Calibri" panose="020F0502020204030204" pitchFamily="34" charset="0"/>
                <a:cs typeface="Arial" panose="020B0604020202020204" pitchFamily="34" charset="0"/>
              </a:rPr>
              <a:t>, and it utilizes steam ineffectively. To evaporate 1 kg of water from solution needs 1 to 3 kg of steam. If the vapour from one evaporator is fed into a second evaporator and the vapour from the second is then sent to a condenser, the operation becomes double effect. The heat in the original steam is reused in the second effect, and the evaporation achieved by a unit mass of steam fed to the first effect is approximately doubled. Additional effects can be added in the same manner. The general method of increasing the evaporation per kilogram of steam by using series of evaporators is called </a:t>
            </a:r>
            <a:r>
              <a:rPr lang="en-US" b="1" dirty="0">
                <a:solidFill>
                  <a:srgbClr val="C00000"/>
                </a:solidFill>
                <a:latin typeface="Times New Roman" panose="02020603050405020304" pitchFamily="18" charset="0"/>
                <a:cs typeface="Times New Roman" panose="02020603050405020304" pitchFamily="18" charset="0"/>
              </a:rPr>
              <a:t>multiple effect evaporation</a:t>
            </a:r>
            <a:r>
              <a:rPr lang="en-US" dirty="0">
                <a:latin typeface="Times New Roman" panose="02020603050405020304" pitchFamily="18" charset="0"/>
                <a:ea typeface="Calibri" panose="020F0502020204030204" pitchFamily="34" charset="0"/>
                <a:cs typeface="Arial" panose="020B0604020202020204" pitchFamily="34" charset="0"/>
              </a:rPr>
              <a:t>.</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
        <p:nvSpPr>
          <p:cNvPr id="6" name="Rectangle 5"/>
          <p:cNvSpPr/>
          <p:nvPr/>
        </p:nvSpPr>
        <p:spPr>
          <a:xfrm>
            <a:off x="428064" y="5425823"/>
            <a:ext cx="11286565" cy="878574"/>
          </a:xfrm>
          <a:prstGeom prst="rect">
            <a:avLst/>
          </a:prstGeom>
        </p:spPr>
        <p:txBody>
          <a:bodyPr wrap="square">
            <a:spAutoFit/>
          </a:bodyPr>
          <a:lstStyle/>
          <a:p>
            <a:pPr lvl="0" algn="just" eaLnBrk="0" fontAlgn="base" hangingPunct="0">
              <a:lnSpc>
                <a:spcPct val="150000"/>
              </a:lnSpc>
              <a:spcBef>
                <a:spcPct val="0"/>
              </a:spcBef>
              <a:spcAft>
                <a:spcPts val="800"/>
              </a:spcAft>
            </a:pPr>
            <a:r>
              <a:rPr lang="en-US" altLang="ar-IQ" dirty="0">
                <a:latin typeface="Times New Roman" panose="02020603050405020304" pitchFamily="18" charset="0"/>
                <a:ea typeface="Calibri" panose="020F0502020204030204" pitchFamily="34" charset="0"/>
                <a:cs typeface="Arial" panose="020B0604020202020204" pitchFamily="34" charset="0"/>
              </a:rPr>
              <a:t>Steam inside the tubes and the solution outside the tubes. This type of unit is suitable only for low-viscosity solutions that do not deposit scale on the heat-transfer surfaces.</a:t>
            </a:r>
            <a:endParaRPr lang="ar-IQ" altLang="ar-IQ" dirty="0">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853598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C78F8C7-4B20-43B8-8EBD-6C027AF7BED2}" type="slidenum">
              <a:rPr lang="ar-IQ" smtClean="0"/>
              <a:t>6</a:t>
            </a:fld>
            <a:endParaRPr lang="ar-IQ"/>
          </a:p>
        </p:txBody>
      </p:sp>
      <p:sp>
        <p:nvSpPr>
          <p:cNvPr id="6" name="Rectangle 5"/>
          <p:cNvSpPr/>
          <p:nvPr/>
        </p:nvSpPr>
        <p:spPr>
          <a:xfrm>
            <a:off x="470647" y="589114"/>
            <a:ext cx="11308977" cy="2601738"/>
          </a:xfrm>
          <a:prstGeom prst="rect">
            <a:avLst/>
          </a:prstGeom>
        </p:spPr>
        <p:txBody>
          <a:bodyPr wrap="square">
            <a:spAutoFit/>
          </a:bodyPr>
          <a:lstStyle/>
          <a:p>
            <a:pPr algn="just">
              <a:lnSpc>
                <a:spcPct val="107000"/>
              </a:lnSpc>
              <a:spcAft>
                <a:spcPts val="800"/>
              </a:spcAft>
            </a:pPr>
            <a:r>
              <a:rPr lang="en-US" sz="2000" b="1" dirty="0">
                <a:solidFill>
                  <a:srgbClr val="C00000"/>
                </a:solidFill>
                <a:latin typeface="Algerian" panose="04020705040A02060702" pitchFamily="82" charset="0"/>
                <a:ea typeface="Times New Roman" panose="02020603050405020304" pitchFamily="18" charset="0"/>
              </a:rPr>
              <a:t>Performance of tubular evaporators</a:t>
            </a:r>
          </a:p>
          <a:p>
            <a:pPr algn="just">
              <a:lnSpc>
                <a:spcPct val="150000"/>
              </a:lnSpc>
              <a:spcAft>
                <a:spcPts val="800"/>
              </a:spcAft>
            </a:pPr>
            <a:r>
              <a:rPr lang="en-US" dirty="0">
                <a:latin typeface="Times New Roman" panose="02020603050405020304" pitchFamily="18" charset="0"/>
                <a:ea typeface="Calibri" panose="020F0502020204030204" pitchFamily="34" charset="0"/>
                <a:cs typeface="Arial" panose="020B0604020202020204" pitchFamily="34" charset="0"/>
              </a:rPr>
              <a:t>The measure of the performance of steam heated tubular evaporator are the </a:t>
            </a:r>
            <a:r>
              <a:rPr lang="en-US" b="1" dirty="0">
                <a:solidFill>
                  <a:srgbClr val="C00000"/>
                </a:solidFill>
                <a:latin typeface="Times New Roman" panose="02020603050405020304" pitchFamily="18" charset="0"/>
                <a:cs typeface="Times New Roman" panose="02020603050405020304" pitchFamily="18" charset="0"/>
              </a:rPr>
              <a:t>capacity</a:t>
            </a:r>
            <a:r>
              <a:rPr lang="en-US" dirty="0">
                <a:latin typeface="Times New Roman" panose="02020603050405020304" pitchFamily="18" charset="0"/>
                <a:ea typeface="Calibri" panose="020F0502020204030204" pitchFamily="34" charset="0"/>
                <a:cs typeface="Arial" panose="020B0604020202020204" pitchFamily="34" charset="0"/>
              </a:rPr>
              <a:t> and the </a:t>
            </a:r>
            <a:r>
              <a:rPr lang="en-US" b="1" dirty="0">
                <a:solidFill>
                  <a:srgbClr val="C00000"/>
                </a:solidFill>
                <a:latin typeface="Times New Roman" panose="02020603050405020304" pitchFamily="18" charset="0"/>
                <a:cs typeface="Times New Roman" panose="02020603050405020304" pitchFamily="18" charset="0"/>
              </a:rPr>
              <a:t>economy</a:t>
            </a:r>
            <a:r>
              <a:rPr lang="en-US" dirty="0">
                <a:latin typeface="Times New Roman" panose="02020603050405020304" pitchFamily="18" charset="0"/>
                <a:ea typeface="Calibri" panose="020F0502020204030204" pitchFamily="34" charset="0"/>
                <a:cs typeface="Arial" panose="020B0604020202020204" pitchFamily="34" charset="0"/>
              </a:rPr>
              <a:t>. Capacity is defined as the number of kilograms of water vaporized per hour. Economy is the number of kilograms vaporized per kilogram of steam fed to the unit. In the single effect evaporator the economy is nearly always less than 1, but in multi effect evaporator it may be grater. </a:t>
            </a:r>
            <a:r>
              <a:rPr lang="en-US" b="1" dirty="0">
                <a:solidFill>
                  <a:srgbClr val="C00000"/>
                </a:solidFill>
                <a:latin typeface="Times New Roman" panose="02020603050405020304" pitchFamily="18" charset="0"/>
                <a:cs typeface="Times New Roman" panose="02020603050405020304" pitchFamily="18" charset="0"/>
              </a:rPr>
              <a:t>The steam consumption </a:t>
            </a:r>
            <a:r>
              <a:rPr lang="en-US" dirty="0">
                <a:latin typeface="Times New Roman" panose="02020603050405020304" pitchFamily="18" charset="0"/>
                <a:ea typeface="Calibri" panose="020F0502020204030204" pitchFamily="34" charset="0"/>
                <a:cs typeface="Arial" panose="020B0604020202020204" pitchFamily="34" charset="0"/>
              </a:rPr>
              <a:t>in kilogram per hour, is also important. It equals the capacity divided by the economy.</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7" name="Rectangle 6"/>
          <p:cNvSpPr/>
          <p:nvPr/>
        </p:nvSpPr>
        <p:spPr>
          <a:xfrm>
            <a:off x="470647" y="3720332"/>
            <a:ext cx="8812306" cy="2062103"/>
          </a:xfrm>
          <a:prstGeom prst="rect">
            <a:avLst/>
          </a:prstGeom>
        </p:spPr>
        <p:txBody>
          <a:bodyPr wrap="square">
            <a:spAutoFit/>
          </a:bodyPr>
          <a:lstStyle/>
          <a:p>
            <a:r>
              <a:rPr lang="en-US" sz="2000" b="1" dirty="0">
                <a:solidFill>
                  <a:srgbClr val="C00000"/>
                </a:solidFill>
                <a:latin typeface="Algerian" panose="04020705040A02060702" pitchFamily="82" charset="0"/>
                <a:ea typeface="Times New Roman" panose="02020603050405020304" pitchFamily="18" charset="0"/>
              </a:rPr>
              <a:t>Basic Evaporator Construction: </a:t>
            </a:r>
          </a:p>
          <a:p>
            <a:pPr>
              <a:lnSpc>
                <a:spcPct val="150000"/>
              </a:lnSpc>
            </a:pPr>
            <a:r>
              <a:rPr lang="en-US" dirty="0">
                <a:solidFill>
                  <a:prstClr val="black"/>
                </a:solidFill>
                <a:latin typeface="Times New Roman" panose="02020603050405020304" pitchFamily="18" charset="0"/>
                <a:cs typeface="Times New Roman" panose="02020603050405020304" pitchFamily="18" charset="0"/>
              </a:rPr>
              <a:t>Industrial evaporator systems normally consist of:</a:t>
            </a:r>
          </a:p>
          <a:p>
            <a:pPr>
              <a:lnSpc>
                <a:spcPct val="150000"/>
              </a:lnSpc>
            </a:pPr>
            <a:r>
              <a:rPr lang="en-US" dirty="0">
                <a:solidFill>
                  <a:prstClr val="black"/>
                </a:solidFill>
                <a:latin typeface="Times New Roman" panose="02020603050405020304" pitchFamily="18" charset="0"/>
                <a:cs typeface="Times New Roman" panose="02020603050405020304" pitchFamily="18" charset="0"/>
              </a:rPr>
              <a:t>1. A heat exchanger to supply sensible heat and latent heat of evaporation to the feed. </a:t>
            </a:r>
          </a:p>
          <a:p>
            <a:pPr>
              <a:lnSpc>
                <a:spcPct val="150000"/>
              </a:lnSpc>
            </a:pPr>
            <a:r>
              <a:rPr lang="en-US" dirty="0">
                <a:solidFill>
                  <a:prstClr val="black"/>
                </a:solidFill>
                <a:latin typeface="Times New Roman" panose="02020603050405020304" pitchFamily="18" charset="0"/>
                <a:cs typeface="Times New Roman" panose="02020603050405020304" pitchFamily="18" charset="0"/>
              </a:rPr>
              <a:t>2. A separator in which the vapour is separated from the concentrated liquid phase.</a:t>
            </a:r>
          </a:p>
          <a:p>
            <a:pPr>
              <a:lnSpc>
                <a:spcPct val="150000"/>
              </a:lnSpc>
            </a:pPr>
            <a:r>
              <a:rPr lang="en-US" dirty="0">
                <a:solidFill>
                  <a:prstClr val="black"/>
                </a:solidFill>
                <a:latin typeface="Times New Roman" panose="02020603050405020304" pitchFamily="18" charset="0"/>
                <a:cs typeface="Times New Roman" panose="02020603050405020304" pitchFamily="18" charset="0"/>
              </a:rPr>
              <a:t>3. A condenser to effect condensation of the vapour and its removal from the system.</a:t>
            </a:r>
          </a:p>
        </p:txBody>
      </p:sp>
    </p:spTree>
    <p:extLst>
      <p:ext uri="{BB962C8B-B14F-4D97-AF65-F5344CB8AC3E}">
        <p14:creationId xmlns:p14="http://schemas.microsoft.com/office/powerpoint/2010/main" val="24068009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8C6E801-1D68-4966-97C9-3418CA24BF24}" type="slidenum">
              <a:rPr lang="ar-IQ" smtClean="0">
                <a:solidFill>
                  <a:prstClr val="black">
                    <a:tint val="75000"/>
                  </a:prstClr>
                </a:solidFill>
              </a:rPr>
              <a:pPr/>
              <a:t>7</a:t>
            </a:fld>
            <a:endParaRPr lang="ar-IQ">
              <a:solidFill>
                <a:prstClr val="black">
                  <a:tint val="75000"/>
                </a:prstClr>
              </a:solidFill>
            </a:endParaRPr>
          </a:p>
        </p:txBody>
      </p:sp>
      <p:sp>
        <p:nvSpPr>
          <p:cNvPr id="18" name="Rectangle 17"/>
          <p:cNvSpPr/>
          <p:nvPr/>
        </p:nvSpPr>
        <p:spPr>
          <a:xfrm>
            <a:off x="372036" y="702253"/>
            <a:ext cx="11282082" cy="3924151"/>
          </a:xfrm>
          <a:prstGeom prst="rect">
            <a:avLst/>
          </a:prstGeom>
        </p:spPr>
        <p:txBody>
          <a:bodyPr wrap="square">
            <a:spAutoFit/>
          </a:bodyPr>
          <a:lstStyle/>
          <a:p>
            <a:pPr algn="just">
              <a:lnSpc>
                <a:spcPct val="150000"/>
              </a:lnSpc>
            </a:pPr>
            <a:r>
              <a:rPr lang="en-US" sz="2000" b="1" dirty="0">
                <a:solidFill>
                  <a:srgbClr val="C00000"/>
                </a:solidFill>
                <a:latin typeface="Times New Roman" panose="02020603050405020304" pitchFamily="18" charset="0"/>
                <a:cs typeface="Times New Roman" panose="02020603050405020304" pitchFamily="18" charset="0"/>
              </a:rPr>
              <a:t>Boiling Point Rise: </a:t>
            </a:r>
            <a:endParaRPr lang="en-US" sz="2000" b="1" dirty="0" smtClean="0">
              <a:solidFill>
                <a:srgbClr val="C00000"/>
              </a:solidFill>
              <a:latin typeface="Times New Roman" panose="02020603050405020304" pitchFamily="18" charset="0"/>
              <a:cs typeface="Times New Roman" panose="02020603050405020304" pitchFamily="18" charset="0"/>
            </a:endParaRPr>
          </a:p>
          <a:p>
            <a:pPr algn="just">
              <a:lnSpc>
                <a:spcPct val="150000"/>
              </a:lnSpc>
            </a:pPr>
            <a:r>
              <a:rPr lang="en-US" dirty="0">
                <a:solidFill>
                  <a:prstClr val="black"/>
                </a:solidFill>
                <a:latin typeface="Times New Roman" panose="02020603050405020304" pitchFamily="18" charset="0"/>
                <a:ea typeface="Calibri" panose="020F0502020204030204" pitchFamily="34" charset="0"/>
                <a:cs typeface="Arial" panose="020B0604020202020204" pitchFamily="34" charset="0"/>
              </a:rPr>
              <a:t>The vapour pressure of aqueous solution is less than that of water at the same temperature. Consequently, for a given pressure the boiling point of the solution is higher than that of pure water.</a:t>
            </a:r>
            <a:endParaRPr lang="en-US" sz="2000" b="1" dirty="0" smtClean="0">
              <a:solidFill>
                <a:srgbClr val="FF0000"/>
              </a:solidFill>
              <a:latin typeface="Times New Roman" panose="02020603050405020304" pitchFamily="18" charset="0"/>
              <a:cs typeface="Times New Roman" panose="02020603050405020304" pitchFamily="18" charset="0"/>
            </a:endParaRPr>
          </a:p>
          <a:p>
            <a:pPr algn="just">
              <a:lnSpc>
                <a:spcPct val="150000"/>
              </a:lnSpc>
            </a:pPr>
            <a:r>
              <a:rPr lang="en-US" dirty="0" smtClean="0">
                <a:solidFill>
                  <a:prstClr val="black"/>
                </a:solidFill>
                <a:latin typeface="Times New Roman" panose="02020603050405020304" pitchFamily="18" charset="0"/>
                <a:cs typeface="Times New Roman" panose="02020603050405020304" pitchFamily="18" charset="0"/>
              </a:rPr>
              <a:t>the </a:t>
            </a:r>
            <a:r>
              <a:rPr lang="en-US" dirty="0">
                <a:solidFill>
                  <a:prstClr val="black"/>
                </a:solidFill>
                <a:latin typeface="Times New Roman" panose="02020603050405020304" pitchFamily="18" charset="0"/>
                <a:cs typeface="Times New Roman" panose="02020603050405020304" pitchFamily="18" charset="0"/>
              </a:rPr>
              <a:t>increase in boiling point of solution over that of pure </a:t>
            </a:r>
            <a:r>
              <a:rPr lang="en-US" dirty="0" smtClean="0">
                <a:solidFill>
                  <a:prstClr val="black"/>
                </a:solidFill>
                <a:latin typeface="Times New Roman" panose="02020603050405020304" pitchFamily="18" charset="0"/>
                <a:cs typeface="Times New Roman" panose="02020603050405020304" pitchFamily="18" charset="0"/>
              </a:rPr>
              <a:t>water</a:t>
            </a:r>
            <a:r>
              <a:rPr lang="en-US" dirty="0">
                <a:solidFill>
                  <a:prstClr val="black"/>
                </a:solidFill>
                <a:latin typeface="Times New Roman" panose="02020603050405020304" pitchFamily="18" charset="0"/>
                <a:ea typeface="Calibri" panose="020F0502020204030204" pitchFamily="34" charset="0"/>
                <a:cs typeface="Arial" panose="020B0604020202020204" pitchFamily="34" charset="0"/>
              </a:rPr>
              <a:t> </a:t>
            </a:r>
            <a:r>
              <a:rPr lang="en-US" dirty="0">
                <a:solidFill>
                  <a:prstClr val="black"/>
                </a:solidFill>
                <a:latin typeface="Times New Roman" panose="02020603050405020304" pitchFamily="18" charset="0"/>
                <a:cs typeface="Times New Roman" panose="02020603050405020304" pitchFamily="18" charset="0"/>
              </a:rPr>
              <a:t>at a given pressure </a:t>
            </a:r>
            <a:r>
              <a:rPr lang="en-US" dirty="0" smtClean="0">
                <a:solidFill>
                  <a:prstClr val="black"/>
                </a:solidFill>
                <a:latin typeface="Times New Roman" panose="02020603050405020304" pitchFamily="18" charset="0"/>
                <a:ea typeface="Calibri" panose="020F0502020204030204" pitchFamily="34" charset="0"/>
                <a:cs typeface="Arial" panose="020B0604020202020204" pitchFamily="34" charset="0"/>
              </a:rPr>
              <a:t>is </a:t>
            </a:r>
            <a:r>
              <a:rPr lang="en-US" dirty="0">
                <a:solidFill>
                  <a:prstClr val="black"/>
                </a:solidFill>
                <a:latin typeface="Times New Roman" panose="02020603050405020304" pitchFamily="18" charset="0"/>
                <a:ea typeface="Calibri" panose="020F0502020204030204" pitchFamily="34" charset="0"/>
                <a:cs typeface="Arial" panose="020B0604020202020204" pitchFamily="34" charset="0"/>
              </a:rPr>
              <a:t>known as boiling </a:t>
            </a:r>
            <a:r>
              <a:rPr lang="en-US" dirty="0" smtClean="0">
                <a:solidFill>
                  <a:prstClr val="black"/>
                </a:solidFill>
                <a:latin typeface="Times New Roman" panose="02020603050405020304" pitchFamily="18" charset="0"/>
                <a:ea typeface="Calibri" panose="020F0502020204030204" pitchFamily="34" charset="0"/>
                <a:cs typeface="Arial" panose="020B0604020202020204" pitchFamily="34" charset="0"/>
              </a:rPr>
              <a:t>point rise</a:t>
            </a:r>
            <a:r>
              <a:rPr lang="en-US" dirty="0" smtClean="0">
                <a:solidFill>
                  <a:prstClr val="black"/>
                </a:solidFill>
                <a:latin typeface="Times New Roman" panose="02020603050405020304" pitchFamily="18" charset="0"/>
                <a:cs typeface="Times New Roman" panose="02020603050405020304" pitchFamily="18" charset="0"/>
              </a:rPr>
              <a:t> </a:t>
            </a:r>
            <a:r>
              <a:rPr lang="en-US" sz="2000" b="1" dirty="0">
                <a:solidFill>
                  <a:srgbClr val="FF0000"/>
                </a:solidFill>
                <a:latin typeface="Times New Roman" panose="02020603050405020304" pitchFamily="18" charset="0"/>
                <a:cs typeface="Times New Roman" panose="02020603050405020304" pitchFamily="18" charset="0"/>
              </a:rPr>
              <a:t>B.P.R. </a:t>
            </a:r>
            <a:r>
              <a:rPr lang="en-US" dirty="0" smtClean="0">
                <a:solidFill>
                  <a:prstClr val="black"/>
                </a:solidFill>
                <a:latin typeface="Times New Roman" panose="02020603050405020304" pitchFamily="18" charset="0"/>
                <a:cs typeface="Times New Roman" panose="02020603050405020304" pitchFamily="18" charset="0"/>
              </a:rPr>
              <a:t> For </a:t>
            </a:r>
            <a:r>
              <a:rPr lang="en-US" dirty="0">
                <a:solidFill>
                  <a:prstClr val="black"/>
                </a:solidFill>
                <a:latin typeface="Times New Roman" panose="02020603050405020304" pitchFamily="18" charset="0"/>
                <a:cs typeface="Times New Roman" panose="02020603050405020304" pitchFamily="18" charset="0"/>
              </a:rPr>
              <a:t>a given pressure in the vapor space of an evaporator, the boiling temperature of an aqueous solution will </a:t>
            </a:r>
            <a:r>
              <a:rPr lang="en-US" dirty="0" smtClean="0">
                <a:solidFill>
                  <a:prstClr val="black"/>
                </a:solidFill>
                <a:latin typeface="Times New Roman" panose="02020603050405020304" pitchFamily="18" charset="0"/>
                <a:cs typeface="Times New Roman" panose="02020603050405020304" pitchFamily="18" charset="0"/>
              </a:rPr>
              <a:t>be </a:t>
            </a:r>
            <a:r>
              <a:rPr lang="en-US" dirty="0">
                <a:solidFill>
                  <a:prstClr val="black"/>
                </a:solidFill>
                <a:latin typeface="Times New Roman" panose="02020603050405020304" pitchFamily="18" charset="0"/>
                <a:cs typeface="Times New Roman" panose="02020603050405020304" pitchFamily="18" charset="0"/>
              </a:rPr>
              <a:t>equal to that of pure water if the solute is not dissolved but consists of small, insoluble, colloidal material. </a:t>
            </a:r>
            <a:r>
              <a:rPr lang="en-US" dirty="0" smtClean="0">
                <a:solidFill>
                  <a:prstClr val="black"/>
                </a:solidFill>
                <a:latin typeface="Times New Roman" panose="02020603050405020304" pitchFamily="18" charset="0"/>
                <a:cs typeface="Times New Roman" panose="02020603050405020304" pitchFamily="18" charset="0"/>
              </a:rPr>
              <a:t>If </a:t>
            </a:r>
            <a:r>
              <a:rPr lang="en-US" dirty="0">
                <a:solidFill>
                  <a:prstClr val="black"/>
                </a:solidFill>
                <a:latin typeface="Times New Roman" panose="02020603050405020304" pitchFamily="18" charset="0"/>
                <a:cs typeface="Times New Roman" panose="02020603050405020304" pitchFamily="18" charset="0"/>
              </a:rPr>
              <a:t>the solute is soluble, the boiling temperature will be greater than that of pure water</a:t>
            </a:r>
            <a:r>
              <a:rPr lang="en-US" dirty="0" smtClean="0">
                <a:solidFill>
                  <a:prstClr val="black"/>
                </a:solidFill>
                <a:latin typeface="Times New Roman" panose="02020603050405020304" pitchFamily="18" charset="0"/>
                <a:cs typeface="Times New Roman" panose="02020603050405020304" pitchFamily="18" charset="0"/>
              </a:rPr>
              <a:t>.</a:t>
            </a:r>
          </a:p>
          <a:p>
            <a:pPr lvl="0" algn="just">
              <a:lnSpc>
                <a:spcPct val="150000"/>
              </a:lnSpc>
              <a:spcAft>
                <a:spcPts val="800"/>
              </a:spcAft>
            </a:pPr>
            <a:r>
              <a:rPr lang="en-US" b="1" dirty="0">
                <a:solidFill>
                  <a:srgbClr val="C00000"/>
                </a:solidFill>
                <a:latin typeface="Times New Roman" panose="02020603050405020304" pitchFamily="18" charset="0"/>
                <a:cs typeface="Times New Roman" panose="02020603050405020304" pitchFamily="18" charset="0"/>
              </a:rPr>
              <a:t>B.P.R. </a:t>
            </a:r>
            <a:r>
              <a:rPr lang="en-US" dirty="0">
                <a:solidFill>
                  <a:prstClr val="black"/>
                </a:solidFill>
                <a:latin typeface="Times New Roman" panose="02020603050405020304" pitchFamily="18" charset="0"/>
                <a:ea typeface="Calibri" panose="020F0502020204030204" pitchFamily="34" charset="0"/>
                <a:cs typeface="Arial" panose="020B0604020202020204" pitchFamily="34" charset="0"/>
              </a:rPr>
              <a:t>It is small for dilute solutions and solutions of organic colloids but may be large as 80 </a:t>
            </a:r>
            <a:r>
              <a:rPr lang="en-US" baseline="30000" dirty="0">
                <a:solidFill>
                  <a:prstClr val="black"/>
                </a:solidFill>
                <a:latin typeface="Times New Roman" panose="02020603050405020304" pitchFamily="18" charset="0"/>
                <a:ea typeface="Calibri" panose="020F0502020204030204" pitchFamily="34" charset="0"/>
                <a:cs typeface="Arial" panose="020B0604020202020204" pitchFamily="34" charset="0"/>
              </a:rPr>
              <a:t>o</a:t>
            </a:r>
            <a:r>
              <a:rPr lang="en-US" dirty="0">
                <a:solidFill>
                  <a:prstClr val="black"/>
                </a:solidFill>
                <a:latin typeface="Times New Roman" panose="02020603050405020304" pitchFamily="18" charset="0"/>
                <a:ea typeface="Calibri" panose="020F0502020204030204" pitchFamily="34" charset="0"/>
                <a:cs typeface="Arial" panose="020B0604020202020204" pitchFamily="34" charset="0"/>
              </a:rPr>
              <a:t>C (144 F) for concentrated solutions of organic salts. The BPE must be subtracted from the temperature drop that is predicted from the steam tables</a:t>
            </a:r>
            <a:r>
              <a:rPr lang="en-US" dirty="0" smtClean="0">
                <a:solidFill>
                  <a:prstClr val="black"/>
                </a:solidFill>
                <a:latin typeface="Times New Roman" panose="02020603050405020304" pitchFamily="18" charset="0"/>
                <a:ea typeface="Calibri" panose="020F0502020204030204" pitchFamily="34" charset="0"/>
                <a:cs typeface="Arial" panose="020B0604020202020204" pitchFamily="34" charset="0"/>
              </a:rPr>
              <a:t>.</a:t>
            </a:r>
            <a:endParaRPr lang="en-US" sz="14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718239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0113" y="334039"/>
            <a:ext cx="6671175" cy="1107996"/>
          </a:xfrm>
          <a:prstGeom prst="rect">
            <a:avLst/>
          </a:prstGeom>
        </p:spPr>
        <p:txBody>
          <a:bodyPr wrap="square">
            <a:spAutoFit/>
          </a:bodyPr>
          <a:lstStyle/>
          <a:p>
            <a:r>
              <a:rPr lang="en-US" sz="2000" b="1" dirty="0">
                <a:solidFill>
                  <a:srgbClr val="C00000"/>
                </a:solidFill>
                <a:latin typeface="Algerian" panose="04020705040A02060702" pitchFamily="82" charset="0"/>
                <a:ea typeface="Times New Roman" panose="02020603050405020304" pitchFamily="18" charset="0"/>
              </a:rPr>
              <a:t>Method of operation of evaporator:</a:t>
            </a:r>
          </a:p>
          <a:p>
            <a:r>
              <a:rPr lang="en-US" sz="2200" dirty="0">
                <a:latin typeface="Times New Roman" panose="02020603050405020304" pitchFamily="18" charset="0"/>
                <a:ea typeface="Times New Roman" panose="02020603050405020304" pitchFamily="18" charset="0"/>
              </a:rPr>
              <a:t> </a:t>
            </a:r>
          </a:p>
          <a:p>
            <a:r>
              <a:rPr lang="en-US" sz="2200" dirty="0">
                <a:latin typeface="Times New Roman" panose="02020603050405020304" pitchFamily="18" charset="0"/>
                <a:ea typeface="Times New Roman" panose="02020603050405020304" pitchFamily="18" charset="0"/>
              </a:rPr>
              <a:t>1) </a:t>
            </a:r>
            <a:r>
              <a:rPr lang="en-US" sz="2200" b="1" i="1" dirty="0">
                <a:latin typeface="Times New Roman" panose="02020603050405020304" pitchFamily="18" charset="0"/>
                <a:ea typeface="Times New Roman" panose="02020603050405020304" pitchFamily="18" charset="0"/>
              </a:rPr>
              <a:t>Single stage or </a:t>
            </a:r>
            <a:r>
              <a:rPr lang="en-US" sz="2200" b="1" i="1" dirty="0" smtClean="0">
                <a:latin typeface="Times New Roman" panose="02020603050405020304" pitchFamily="18" charset="0"/>
                <a:ea typeface="Times New Roman" panose="02020603050405020304" pitchFamily="18" charset="0"/>
              </a:rPr>
              <a:t>single effect </a:t>
            </a:r>
            <a:r>
              <a:rPr lang="en-US" sz="2200" b="1" i="1" dirty="0">
                <a:latin typeface="Times New Roman" panose="02020603050405020304" pitchFamily="18" charset="0"/>
                <a:ea typeface="Times New Roman" panose="02020603050405020304" pitchFamily="18" charset="0"/>
              </a:rPr>
              <a:t>of </a:t>
            </a:r>
            <a:r>
              <a:rPr lang="en-US" sz="2200" b="1" i="1" dirty="0" smtClean="0">
                <a:latin typeface="Times New Roman" panose="02020603050405020304" pitchFamily="18" charset="0"/>
                <a:ea typeface="Times New Roman" panose="02020603050405020304" pitchFamily="18" charset="0"/>
              </a:rPr>
              <a:t>evaporator</a:t>
            </a:r>
            <a:endParaRPr lang="en-US" sz="2200" dirty="0">
              <a:latin typeface="Times New Roman" panose="02020603050405020304" pitchFamily="18" charset="0"/>
              <a:ea typeface="Times New Roman" panose="02020603050405020304" pitchFamily="18" charset="0"/>
            </a:endParaRPr>
          </a:p>
        </p:txBody>
      </p:sp>
      <p:pic>
        <p:nvPicPr>
          <p:cNvPr id="3" name="Picture 2"/>
          <p:cNvPicPr>
            <a:picLocks noChangeAspect="1"/>
          </p:cNvPicPr>
          <p:nvPr/>
        </p:nvPicPr>
        <p:blipFill>
          <a:blip r:embed="rId2"/>
          <a:stretch>
            <a:fillRect/>
          </a:stretch>
        </p:blipFill>
        <p:spPr>
          <a:xfrm>
            <a:off x="370113" y="1875456"/>
            <a:ext cx="4562475" cy="4038600"/>
          </a:xfrm>
          <a:prstGeom prst="rect">
            <a:avLst/>
          </a:prstGeom>
        </p:spPr>
      </p:pic>
      <p:pic>
        <p:nvPicPr>
          <p:cNvPr id="4" name="Picture 3"/>
          <p:cNvPicPr>
            <a:picLocks noChangeAspect="1"/>
          </p:cNvPicPr>
          <p:nvPr/>
        </p:nvPicPr>
        <p:blipFill>
          <a:blip r:embed="rId3"/>
          <a:stretch>
            <a:fillRect/>
          </a:stretch>
        </p:blipFill>
        <p:spPr>
          <a:xfrm>
            <a:off x="4924816" y="2343406"/>
            <a:ext cx="6941017" cy="4058466"/>
          </a:xfrm>
          <a:prstGeom prst="rect">
            <a:avLst/>
          </a:prstGeom>
        </p:spPr>
      </p:pic>
      <p:sp>
        <p:nvSpPr>
          <p:cNvPr id="6" name="Slide Number Placeholder 5"/>
          <p:cNvSpPr>
            <a:spLocks noGrp="1"/>
          </p:cNvSpPr>
          <p:nvPr>
            <p:ph type="sldNum" sz="quarter" idx="12"/>
          </p:nvPr>
        </p:nvSpPr>
        <p:spPr/>
        <p:txBody>
          <a:bodyPr/>
          <a:lstStyle/>
          <a:p>
            <a:fld id="{2C78F8C7-4B20-43B8-8EBD-6C027AF7BED2}" type="slidenum">
              <a:rPr lang="ar-IQ" smtClean="0"/>
              <a:t>8</a:t>
            </a:fld>
            <a:endParaRPr lang="ar-IQ"/>
          </a:p>
        </p:txBody>
      </p:sp>
    </p:spTree>
    <p:extLst>
      <p:ext uri="{BB962C8B-B14F-4D97-AF65-F5344CB8AC3E}">
        <p14:creationId xmlns:p14="http://schemas.microsoft.com/office/powerpoint/2010/main" val="2101567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1000"/>
                                        <p:tgtEl>
                                          <p:spTgt spid="3"/>
                                        </p:tgtEl>
                                      </p:cBhvr>
                                    </p:animEffect>
                                    <p:anim calcmode="lin" valueType="num">
                                      <p:cBhvr>
                                        <p:cTn id="22" dur="1000" fill="hold"/>
                                        <p:tgtEl>
                                          <p:spTgt spid="3"/>
                                        </p:tgtEl>
                                        <p:attrNameLst>
                                          <p:attrName>ppt_x</p:attrName>
                                        </p:attrNameLst>
                                      </p:cBhvr>
                                      <p:tavLst>
                                        <p:tav tm="0">
                                          <p:val>
                                            <p:strVal val="#ppt_x"/>
                                          </p:val>
                                        </p:tav>
                                        <p:tav tm="100000">
                                          <p:val>
                                            <p:strVal val="#ppt_x"/>
                                          </p:val>
                                        </p:tav>
                                      </p:tavLst>
                                    </p:anim>
                                    <p:anim calcmode="lin" valueType="num">
                                      <p:cBhvr>
                                        <p:cTn id="23"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1000"/>
                                        <p:tgtEl>
                                          <p:spTgt spid="4"/>
                                        </p:tgtEl>
                                      </p:cBhvr>
                                    </p:animEffect>
                                    <p:anim calcmode="lin" valueType="num">
                                      <p:cBhvr>
                                        <p:cTn id="29" dur="1000" fill="hold"/>
                                        <p:tgtEl>
                                          <p:spTgt spid="4"/>
                                        </p:tgtEl>
                                        <p:attrNameLst>
                                          <p:attrName>ppt_x</p:attrName>
                                        </p:attrNameLst>
                                      </p:cBhvr>
                                      <p:tavLst>
                                        <p:tav tm="0">
                                          <p:val>
                                            <p:strVal val="#ppt_x"/>
                                          </p:val>
                                        </p:tav>
                                        <p:tav tm="100000">
                                          <p:val>
                                            <p:strVal val="#ppt_x"/>
                                          </p:val>
                                        </p:tav>
                                      </p:tavLst>
                                    </p:anim>
                                    <p:anim calcmode="lin" valueType="num">
                                      <p:cBhvr>
                                        <p:cTn id="30"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89427" y="382885"/>
            <a:ext cx="11217091" cy="2474652"/>
          </a:xfrm>
          <a:prstGeom prst="rect">
            <a:avLst/>
          </a:prstGeom>
        </p:spPr>
        <p:txBody>
          <a:bodyPr wrap="square">
            <a:spAutoFit/>
          </a:bodyPr>
          <a:lstStyle/>
          <a:p>
            <a:r>
              <a:rPr lang="en-US" sz="2000" b="1" u="sng" dirty="0">
                <a:solidFill>
                  <a:srgbClr val="FF0000"/>
                </a:solidFill>
                <a:latin typeface="Times New Roman" panose="02020603050405020304" pitchFamily="18" charset="0"/>
                <a:cs typeface="Times New Roman" panose="02020603050405020304" pitchFamily="18" charset="0"/>
              </a:rPr>
              <a:t>Ex.1</a:t>
            </a:r>
            <a:r>
              <a:rPr lang="en-US" sz="2000" b="1" u="sng" dirty="0" smtClean="0">
                <a:solidFill>
                  <a:srgbClr val="FF0000"/>
                </a:solidFill>
                <a:latin typeface="Times New Roman" panose="02020603050405020304" pitchFamily="18" charset="0"/>
                <a:cs typeface="Times New Roman" panose="02020603050405020304" pitchFamily="18" charset="0"/>
              </a:rPr>
              <a:t>:</a:t>
            </a:r>
          </a:p>
          <a:p>
            <a:pPr algn="just">
              <a:lnSpc>
                <a:spcPct val="107000"/>
              </a:lnSpc>
              <a:spcAft>
                <a:spcPts val="800"/>
              </a:spcAft>
            </a:pPr>
            <a:r>
              <a:rPr lang="en-US" dirty="0" smtClean="0">
                <a:solidFill>
                  <a:prstClr val="black"/>
                </a:solidFill>
              </a:rPr>
              <a:t> </a:t>
            </a:r>
            <a:r>
              <a:rPr lang="en-US" dirty="0">
                <a:solidFill>
                  <a:prstClr val="black"/>
                </a:solidFill>
                <a:latin typeface="Times New Roman" panose="02020603050405020304" pitchFamily="18" charset="0"/>
                <a:cs typeface="Times New Roman" panose="02020603050405020304" pitchFamily="18" charset="0"/>
              </a:rPr>
              <a:t>Apple juice is being concentrated in a natural circulation single effect evaporator. At steady state </a:t>
            </a:r>
            <a:r>
              <a:rPr lang="en-US" dirty="0" smtClean="0">
                <a:solidFill>
                  <a:prstClr val="black"/>
                </a:solidFill>
                <a:latin typeface="Times New Roman" panose="02020603050405020304" pitchFamily="18" charset="0"/>
                <a:cs typeface="Times New Roman" panose="02020603050405020304" pitchFamily="18" charset="0"/>
              </a:rPr>
              <a:t>conditions</a:t>
            </a:r>
            <a:r>
              <a:rPr lang="en-US" dirty="0">
                <a:solidFill>
                  <a:prstClr val="black"/>
                </a:solidFill>
                <a:latin typeface="Times New Roman" panose="02020603050405020304" pitchFamily="18" charset="0"/>
                <a:cs typeface="Times New Roman" panose="02020603050405020304" pitchFamily="18" charset="0"/>
              </a:rPr>
              <a:t>, dilute juice is the feed introduced at a rate of 0.67 </a:t>
            </a:r>
            <a:r>
              <a:rPr lang="en-US" dirty="0" smtClean="0">
                <a:solidFill>
                  <a:prstClr val="black"/>
                </a:solidFill>
                <a:latin typeface="Times New Roman" panose="02020603050405020304" pitchFamily="18" charset="0"/>
                <a:cs typeface="Times New Roman" panose="02020603050405020304" pitchFamily="18" charset="0"/>
              </a:rPr>
              <a:t>kg.s</a:t>
            </a:r>
            <a:r>
              <a:rPr lang="en-US" baseline="30000" dirty="0" smtClean="0">
                <a:solidFill>
                  <a:prstClr val="black"/>
                </a:solidFill>
                <a:latin typeface="Times New Roman" panose="02020603050405020304" pitchFamily="18" charset="0"/>
                <a:cs typeface="Times New Roman" panose="02020603050405020304" pitchFamily="18" charset="0"/>
              </a:rPr>
              <a:t>-1</a:t>
            </a:r>
            <a:r>
              <a:rPr lang="en-US" dirty="0" smtClean="0">
                <a:solidFill>
                  <a:prstClr val="black"/>
                </a:solidFill>
                <a:latin typeface="Times New Roman" panose="02020603050405020304" pitchFamily="18" charset="0"/>
                <a:cs typeface="Times New Roman" panose="02020603050405020304" pitchFamily="18" charset="0"/>
              </a:rPr>
              <a:t>. </a:t>
            </a:r>
            <a:r>
              <a:rPr lang="en-US" dirty="0">
                <a:solidFill>
                  <a:prstClr val="black"/>
                </a:solidFill>
                <a:latin typeface="Times New Roman" panose="02020603050405020304" pitchFamily="18" charset="0"/>
                <a:cs typeface="Times New Roman" panose="02020603050405020304" pitchFamily="18" charset="0"/>
              </a:rPr>
              <a:t>The concentration of the dilute juice is </a:t>
            </a:r>
            <a:r>
              <a:rPr lang="en-US" dirty="0" smtClean="0">
                <a:solidFill>
                  <a:prstClr val="black"/>
                </a:solidFill>
                <a:latin typeface="Times New Roman" panose="02020603050405020304" pitchFamily="18" charset="0"/>
                <a:cs typeface="Times New Roman" panose="02020603050405020304" pitchFamily="18" charset="0"/>
              </a:rPr>
              <a:t>11</a:t>
            </a:r>
            <a:r>
              <a:rPr lang="en-US" dirty="0">
                <a:solidFill>
                  <a:prstClr val="black"/>
                </a:solidFill>
                <a:latin typeface="Times New Roman" panose="02020603050405020304" pitchFamily="18" charset="0"/>
                <a:cs typeface="Times New Roman" panose="02020603050405020304" pitchFamily="18" charset="0"/>
              </a:rPr>
              <a:t>% total solids. The juice is concentrated to 75% total solids. The specific heats of dilute apple juice </a:t>
            </a:r>
            <a:r>
              <a:rPr lang="en-US" dirty="0" smtClean="0">
                <a:solidFill>
                  <a:prstClr val="black"/>
                </a:solidFill>
                <a:latin typeface="Times New Roman" panose="02020603050405020304" pitchFamily="18" charset="0"/>
                <a:cs typeface="Times New Roman" panose="02020603050405020304" pitchFamily="18" charset="0"/>
              </a:rPr>
              <a:t>and concentrate </a:t>
            </a:r>
            <a:r>
              <a:rPr lang="en-US" dirty="0">
                <a:solidFill>
                  <a:prstClr val="black"/>
                </a:solidFill>
                <a:latin typeface="Times New Roman" panose="02020603050405020304" pitchFamily="18" charset="0"/>
                <a:cs typeface="Times New Roman" panose="02020603050405020304" pitchFamily="18" charset="0"/>
              </a:rPr>
              <a:t>are 3.9 and 2.3 kJ/kg</a:t>
            </a:r>
            <a:r>
              <a:rPr lang="en-US" dirty="0" smtClean="0">
                <a:solidFill>
                  <a:prstClr val="black"/>
                </a:solidFill>
                <a:latin typeface="Times New Roman" panose="02020603050405020304" pitchFamily="18" charset="0"/>
                <a:cs typeface="Times New Roman" panose="02020603050405020304" pitchFamily="18" charset="0"/>
              </a:rPr>
              <a:t>.</a:t>
            </a:r>
            <a:r>
              <a:rPr lang="en-US" baseline="30000" dirty="0">
                <a:solidFill>
                  <a:prstClr val="black"/>
                </a:solidFill>
                <a:latin typeface="Times New Roman" panose="02020603050405020304" pitchFamily="18" charset="0"/>
                <a:ea typeface="Calibri" panose="020F0502020204030204" pitchFamily="34" charset="0"/>
                <a:cs typeface="Arial" panose="020B0604020202020204" pitchFamily="34" charset="0"/>
              </a:rPr>
              <a:t> </a:t>
            </a:r>
            <a:r>
              <a:rPr lang="en-US" baseline="30000" dirty="0" smtClean="0">
                <a:solidFill>
                  <a:prstClr val="black"/>
                </a:solidFill>
                <a:latin typeface="Times New Roman" panose="02020603050405020304" pitchFamily="18" charset="0"/>
                <a:ea typeface="Calibri" panose="020F0502020204030204" pitchFamily="34" charset="0"/>
                <a:cs typeface="Arial" panose="020B0604020202020204" pitchFamily="34" charset="0"/>
              </a:rPr>
              <a:t>0</a:t>
            </a:r>
            <a:r>
              <a:rPr lang="en-US" dirty="0" smtClean="0">
                <a:solidFill>
                  <a:prstClr val="black"/>
                </a:solidFill>
                <a:latin typeface="Times New Roman" panose="02020603050405020304" pitchFamily="18" charset="0"/>
                <a:cs typeface="Times New Roman" panose="02020603050405020304" pitchFamily="18" charset="0"/>
              </a:rPr>
              <a:t>C</a:t>
            </a:r>
            <a:r>
              <a:rPr lang="en-US" dirty="0">
                <a:solidFill>
                  <a:prstClr val="black"/>
                </a:solidFill>
                <a:latin typeface="Times New Roman" panose="02020603050405020304" pitchFamily="18" charset="0"/>
                <a:cs typeface="Times New Roman" panose="02020603050405020304" pitchFamily="18" charset="0"/>
              </a:rPr>
              <a:t>, respectively. The steam pressure is </a:t>
            </a:r>
            <a:r>
              <a:rPr lang="en-US" dirty="0" smtClean="0">
                <a:solidFill>
                  <a:prstClr val="black"/>
                </a:solidFill>
                <a:latin typeface="Times New Roman" panose="02020603050405020304" pitchFamily="18" charset="0"/>
                <a:cs typeface="Times New Roman" panose="02020603050405020304" pitchFamily="18" charset="0"/>
              </a:rPr>
              <a:t>measured </a:t>
            </a:r>
            <a:r>
              <a:rPr lang="en-US" dirty="0">
                <a:solidFill>
                  <a:prstClr val="black"/>
                </a:solidFill>
                <a:latin typeface="Times New Roman" panose="02020603050405020304" pitchFamily="18" charset="0"/>
                <a:cs typeface="Times New Roman" panose="02020603050405020304" pitchFamily="18" charset="0"/>
              </a:rPr>
              <a:t>to be 304.42 kPa. The inlet </a:t>
            </a:r>
            <a:r>
              <a:rPr lang="en-US" dirty="0" smtClean="0">
                <a:solidFill>
                  <a:prstClr val="black"/>
                </a:solidFill>
                <a:latin typeface="Times New Roman" panose="02020603050405020304" pitchFamily="18" charset="0"/>
                <a:cs typeface="Times New Roman" panose="02020603050405020304" pitchFamily="18" charset="0"/>
              </a:rPr>
              <a:t>feed </a:t>
            </a:r>
            <a:r>
              <a:rPr lang="en-US" dirty="0">
                <a:solidFill>
                  <a:prstClr val="black"/>
                </a:solidFill>
                <a:latin typeface="Times New Roman" panose="02020603050405020304" pitchFamily="18" charset="0"/>
                <a:cs typeface="Times New Roman" panose="02020603050405020304" pitchFamily="18" charset="0"/>
              </a:rPr>
              <a:t>temperature is 43.3 </a:t>
            </a:r>
            <a:r>
              <a:rPr lang="en-US" baseline="30000" dirty="0" smtClean="0">
                <a:solidFill>
                  <a:prstClr val="black"/>
                </a:solidFill>
              </a:rPr>
              <a:t>0</a:t>
            </a:r>
            <a:r>
              <a:rPr lang="en-US" dirty="0" smtClean="0">
                <a:solidFill>
                  <a:prstClr val="black"/>
                </a:solidFill>
                <a:latin typeface="Times New Roman" panose="02020603050405020304" pitchFamily="18" charset="0"/>
                <a:cs typeface="Times New Roman" panose="02020603050405020304" pitchFamily="18" charset="0"/>
              </a:rPr>
              <a:t>C</a:t>
            </a:r>
            <a:r>
              <a:rPr lang="en-US" dirty="0">
                <a:solidFill>
                  <a:prstClr val="black"/>
                </a:solidFill>
                <a:latin typeface="Times New Roman" panose="02020603050405020304" pitchFamily="18" charset="0"/>
                <a:cs typeface="Times New Roman" panose="02020603050405020304" pitchFamily="18" charset="0"/>
              </a:rPr>
              <a:t>. The product inside the evaporator boils at 62.2 </a:t>
            </a:r>
            <a:r>
              <a:rPr lang="en-US" baseline="30000" dirty="0" smtClean="0">
                <a:solidFill>
                  <a:prstClr val="black"/>
                </a:solidFill>
              </a:rPr>
              <a:t>0</a:t>
            </a:r>
            <a:r>
              <a:rPr lang="en-US" dirty="0" smtClean="0">
                <a:solidFill>
                  <a:prstClr val="black"/>
                </a:solidFill>
                <a:latin typeface="Times New Roman" panose="02020603050405020304" pitchFamily="18" charset="0"/>
                <a:cs typeface="Times New Roman" panose="02020603050405020304" pitchFamily="18" charset="0"/>
              </a:rPr>
              <a:t>C</a:t>
            </a:r>
            <a:r>
              <a:rPr lang="en-US" dirty="0">
                <a:solidFill>
                  <a:prstClr val="black"/>
                </a:solidFill>
                <a:latin typeface="Times New Roman" panose="02020603050405020304" pitchFamily="18" charset="0"/>
                <a:cs typeface="Times New Roman" panose="02020603050405020304" pitchFamily="18" charset="0"/>
              </a:rPr>
              <a:t>. The overall heat transfer </a:t>
            </a:r>
            <a:r>
              <a:rPr lang="en-US" dirty="0" smtClean="0">
                <a:solidFill>
                  <a:prstClr val="black"/>
                </a:solidFill>
                <a:latin typeface="Times New Roman" panose="02020603050405020304" pitchFamily="18" charset="0"/>
                <a:cs typeface="Times New Roman" panose="02020603050405020304" pitchFamily="18" charset="0"/>
              </a:rPr>
              <a:t>coefficient </a:t>
            </a:r>
            <a:r>
              <a:rPr lang="en-US" dirty="0">
                <a:solidFill>
                  <a:prstClr val="black"/>
                </a:solidFill>
                <a:latin typeface="Times New Roman" panose="02020603050405020304" pitchFamily="18" charset="0"/>
                <a:cs typeface="Times New Roman" panose="02020603050405020304" pitchFamily="18" charset="0"/>
              </a:rPr>
              <a:t>is assumed to be 943 </a:t>
            </a:r>
            <a:r>
              <a:rPr lang="en-US" dirty="0" smtClean="0">
                <a:solidFill>
                  <a:prstClr val="black"/>
                </a:solidFill>
                <a:latin typeface="Times New Roman" panose="02020603050405020304" pitchFamily="18" charset="0"/>
                <a:cs typeface="Times New Roman" panose="02020603050405020304" pitchFamily="18" charset="0"/>
              </a:rPr>
              <a:t>W.m</a:t>
            </a:r>
            <a:r>
              <a:rPr lang="en-US" baseline="30000" dirty="0" smtClean="0">
                <a:solidFill>
                  <a:prstClr val="black"/>
                </a:solidFill>
                <a:latin typeface="Times New Roman" panose="02020603050405020304" pitchFamily="18" charset="0"/>
                <a:cs typeface="Times New Roman" panose="02020603050405020304" pitchFamily="18" charset="0"/>
              </a:rPr>
              <a:t>-2</a:t>
            </a:r>
            <a:r>
              <a:rPr lang="en-US" dirty="0" smtClean="0">
                <a:solidFill>
                  <a:prstClr val="black"/>
                </a:solidFill>
                <a:latin typeface="Times New Roman" panose="02020603050405020304" pitchFamily="18" charset="0"/>
                <a:cs typeface="Times New Roman" panose="02020603050405020304" pitchFamily="18" charset="0"/>
              </a:rPr>
              <a:t>.</a:t>
            </a:r>
            <a:r>
              <a:rPr lang="en-US" baseline="30000" dirty="0" smtClean="0">
                <a:solidFill>
                  <a:prstClr val="black"/>
                </a:solidFill>
              </a:rPr>
              <a:t>0</a:t>
            </a:r>
            <a:r>
              <a:rPr lang="en-US" dirty="0" smtClean="0">
                <a:solidFill>
                  <a:prstClr val="black"/>
                </a:solidFill>
                <a:latin typeface="Times New Roman" panose="02020603050405020304" pitchFamily="18" charset="0"/>
                <a:cs typeface="Times New Roman" panose="02020603050405020304" pitchFamily="18" charset="0"/>
              </a:rPr>
              <a:t>C</a:t>
            </a:r>
            <a:r>
              <a:rPr lang="en-US" baseline="30000" dirty="0" smtClean="0">
                <a:solidFill>
                  <a:prstClr val="black"/>
                </a:solidFill>
                <a:latin typeface="Times New Roman" panose="02020603050405020304" pitchFamily="18" charset="0"/>
                <a:cs typeface="Times New Roman" panose="02020603050405020304" pitchFamily="18" charset="0"/>
              </a:rPr>
              <a:t>-1</a:t>
            </a:r>
            <a:r>
              <a:rPr lang="en-US" dirty="0" smtClean="0">
                <a:solidFill>
                  <a:prstClr val="black"/>
                </a:solidFill>
                <a:latin typeface="Times New Roman" panose="02020603050405020304" pitchFamily="18" charset="0"/>
                <a:cs typeface="Times New Roman" panose="02020603050405020304" pitchFamily="18" charset="0"/>
              </a:rPr>
              <a:t>. </a:t>
            </a:r>
            <a:r>
              <a:rPr lang="en-US" dirty="0">
                <a:solidFill>
                  <a:prstClr val="black"/>
                </a:solidFill>
                <a:latin typeface="Times New Roman" panose="02020603050405020304" pitchFamily="18" charset="0"/>
                <a:cs typeface="Times New Roman" panose="02020603050405020304" pitchFamily="18" charset="0"/>
              </a:rPr>
              <a:t>Assume negligible boiling point elevation. Calculate the mass </a:t>
            </a:r>
            <a:r>
              <a:rPr lang="en-US" dirty="0" smtClean="0">
                <a:solidFill>
                  <a:prstClr val="black"/>
                </a:solidFill>
                <a:latin typeface="Times New Roman" panose="02020603050405020304" pitchFamily="18" charset="0"/>
                <a:cs typeface="Times New Roman" panose="02020603050405020304" pitchFamily="18" charset="0"/>
              </a:rPr>
              <a:t>flow </a:t>
            </a:r>
            <a:r>
              <a:rPr lang="en-US" dirty="0">
                <a:solidFill>
                  <a:prstClr val="black"/>
                </a:solidFill>
                <a:latin typeface="Times New Roman" panose="02020603050405020304" pitchFamily="18" charset="0"/>
                <a:cs typeface="Times New Roman" panose="02020603050405020304" pitchFamily="18" charset="0"/>
              </a:rPr>
              <a:t>rate of concentrated product, steam requirements, steam economy, and the heat transfer area.</a:t>
            </a:r>
          </a:p>
        </p:txBody>
      </p:sp>
      <p:pic>
        <p:nvPicPr>
          <p:cNvPr id="5" name="Picture 4"/>
          <p:cNvPicPr>
            <a:picLocks noChangeAspect="1"/>
          </p:cNvPicPr>
          <p:nvPr/>
        </p:nvPicPr>
        <p:blipFill>
          <a:blip r:embed="rId2"/>
          <a:stretch>
            <a:fillRect/>
          </a:stretch>
        </p:blipFill>
        <p:spPr>
          <a:xfrm>
            <a:off x="589427" y="2857537"/>
            <a:ext cx="7963180" cy="3744969"/>
          </a:xfrm>
          <a:prstGeom prst="rect">
            <a:avLst/>
          </a:prstGeom>
        </p:spPr>
      </p:pic>
      <p:pic>
        <p:nvPicPr>
          <p:cNvPr id="6" name="Picture 5"/>
          <p:cNvPicPr>
            <a:picLocks noChangeAspect="1"/>
          </p:cNvPicPr>
          <p:nvPr/>
        </p:nvPicPr>
        <p:blipFill>
          <a:blip r:embed="rId3"/>
          <a:stretch>
            <a:fillRect/>
          </a:stretch>
        </p:blipFill>
        <p:spPr>
          <a:xfrm>
            <a:off x="8692605" y="3334609"/>
            <a:ext cx="3352800" cy="2790825"/>
          </a:xfrm>
          <a:prstGeom prst="rect">
            <a:avLst/>
          </a:prstGeom>
        </p:spPr>
      </p:pic>
      <p:sp>
        <p:nvSpPr>
          <p:cNvPr id="2" name="Slide Number Placeholder 1"/>
          <p:cNvSpPr>
            <a:spLocks noGrp="1"/>
          </p:cNvSpPr>
          <p:nvPr>
            <p:ph type="sldNum" sz="quarter" idx="12"/>
          </p:nvPr>
        </p:nvSpPr>
        <p:spPr/>
        <p:txBody>
          <a:bodyPr/>
          <a:lstStyle/>
          <a:p>
            <a:fld id="{2C78F8C7-4B20-43B8-8EBD-6C027AF7BED2}" type="slidenum">
              <a:rPr lang="ar-IQ" smtClean="0"/>
              <a:t>9</a:t>
            </a:fld>
            <a:endParaRPr lang="ar-IQ"/>
          </a:p>
        </p:txBody>
      </p:sp>
    </p:spTree>
    <p:extLst>
      <p:ext uri="{BB962C8B-B14F-4D97-AF65-F5344CB8AC3E}">
        <p14:creationId xmlns:p14="http://schemas.microsoft.com/office/powerpoint/2010/main" val="4166366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5644</TotalTime>
  <Words>1111</Words>
  <Application>Microsoft Office PowerPoint</Application>
  <PresentationFormat>Custom</PresentationFormat>
  <Paragraphs>104</Paragraphs>
  <Slides>11</Slides>
  <Notes>1</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Office Theme</vt:lpstr>
      <vt:lpstr>1_Office Theme</vt:lpstr>
      <vt:lpstr>Unit operation (I)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Dr.Khalid</dc:creator>
  <cp:lastModifiedBy>ALMustafa</cp:lastModifiedBy>
  <cp:revision>47</cp:revision>
  <dcterms:created xsi:type="dcterms:W3CDTF">2020-07-06T16:02:34Z</dcterms:created>
  <dcterms:modified xsi:type="dcterms:W3CDTF">2023-01-01T18:54:22Z</dcterms:modified>
</cp:coreProperties>
</file>