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284" y="1048969"/>
            <a:ext cx="866343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46"/>
            <a:ext cx="9143999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8505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749" y="52451"/>
            <a:ext cx="9145638" cy="901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023" y="503631"/>
            <a:ext cx="792416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536" y="1578102"/>
            <a:ext cx="8465820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stosterone" TargetMode="External"/><Relationship Id="rId2" Type="http://schemas.openxmlformats.org/officeDocument/2006/relationships/hyperlink" Target="http://en.wikipedia.org/wiki/Steroid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2446" y="1125677"/>
            <a:ext cx="6436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Constantia"/>
                <a:cs typeface="Constantia"/>
              </a:rPr>
              <a:t>Pharmaceutical</a:t>
            </a:r>
            <a:r>
              <a:rPr sz="44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4400" spc="5" dirty="0">
                <a:solidFill>
                  <a:srgbClr val="FFFFFF"/>
                </a:solidFill>
                <a:latin typeface="Constantia"/>
                <a:cs typeface="Constantia"/>
              </a:rPr>
              <a:t>Chemistry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856" y="2079116"/>
            <a:ext cx="7640320" cy="190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0705" marR="5080" indent="-1818639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89DFFF"/>
                </a:solidFill>
                <a:latin typeface="Times New Roman"/>
                <a:cs typeface="Times New Roman"/>
              </a:rPr>
              <a:t>Steroid</a:t>
            </a:r>
            <a:r>
              <a:rPr sz="3600" b="1" dirty="0">
                <a:solidFill>
                  <a:srgbClr val="89D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89DFFF"/>
                </a:solidFill>
                <a:latin typeface="Times New Roman"/>
                <a:cs typeface="Times New Roman"/>
              </a:rPr>
              <a:t>Hormones</a:t>
            </a:r>
            <a:r>
              <a:rPr sz="3600" b="1" spc="5" dirty="0">
                <a:solidFill>
                  <a:srgbClr val="89D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89DFFF"/>
                </a:solidFill>
                <a:latin typeface="Times New Roman"/>
                <a:cs typeface="Times New Roman"/>
              </a:rPr>
              <a:t>and</a:t>
            </a:r>
            <a:r>
              <a:rPr sz="3600" b="1" spc="-70" dirty="0">
                <a:solidFill>
                  <a:srgbClr val="89D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89DFFF"/>
                </a:solidFill>
                <a:latin typeface="Times New Roman"/>
                <a:cs typeface="Times New Roman"/>
              </a:rPr>
              <a:t>Therapeutically </a:t>
            </a:r>
            <a:r>
              <a:rPr sz="3600" b="1" spc="-885" dirty="0">
                <a:solidFill>
                  <a:srgbClr val="89D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89DFFF"/>
                </a:solidFill>
                <a:latin typeface="Times New Roman"/>
                <a:cs typeface="Times New Roman"/>
              </a:rPr>
              <a:t>Related</a:t>
            </a:r>
            <a:r>
              <a:rPr sz="3600" b="1" spc="-5" dirty="0">
                <a:solidFill>
                  <a:srgbClr val="89D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89DFFF"/>
                </a:solidFill>
                <a:latin typeface="Times New Roman"/>
                <a:cs typeface="Times New Roman"/>
              </a:rPr>
              <a:t>Compounds</a:t>
            </a: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45793"/>
            <a:ext cx="8270240" cy="4003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8890" indent="44640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Cholesterol have a 3-β-hydroxyl, 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branched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8-carbon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side-chain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the 17-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position).</a:t>
            </a:r>
            <a:endParaRPr sz="2800">
              <a:latin typeface="Times New Roman"/>
              <a:cs typeface="Times New Roman"/>
            </a:endParaRPr>
          </a:p>
          <a:p>
            <a:pPr marL="285115" marR="6350" indent="534670" algn="just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Times New Roman"/>
                <a:cs typeface="Times New Roman"/>
              </a:rPr>
              <a:t>However, </a:t>
            </a:r>
            <a:r>
              <a:rPr sz="2800" spc="-5" dirty="0">
                <a:latin typeface="Times New Roman"/>
                <a:cs typeface="Times New Roman"/>
              </a:rPr>
              <a:t>there is a chemical nomenclature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15" dirty="0">
                <a:latin typeface="Times New Roman"/>
                <a:cs typeface="Times New Roman"/>
              </a:rPr>
              <a:t>each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steroid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uniquely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denotes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</a:t>
            </a:r>
            <a:r>
              <a:rPr sz="2800" dirty="0">
                <a:latin typeface="Times New Roman"/>
                <a:cs typeface="Times New Roman"/>
              </a:rPr>
              <a:t> 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compound</a:t>
            </a:r>
            <a:endParaRPr sz="2800">
              <a:latin typeface="Times New Roman"/>
              <a:cs typeface="Times New Roman"/>
            </a:endParaRPr>
          </a:p>
          <a:p>
            <a:pPr marL="731520" algn="just">
              <a:lnSpc>
                <a:spcPct val="100000"/>
              </a:lnSpc>
              <a:spcBef>
                <a:spcPts val="70"/>
              </a:spcBef>
            </a:pPr>
            <a:r>
              <a:rPr sz="2800" spc="-5" dirty="0">
                <a:latin typeface="Times New Roman"/>
                <a:cs typeface="Times New Roman"/>
              </a:rPr>
              <a:t>Steroid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nucleus 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common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structure;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04607A"/>
                </a:solidFill>
                <a:latin typeface="Times New Roman"/>
                <a:cs typeface="Times New Roman"/>
              </a:rPr>
              <a:t>keto </a:t>
            </a:r>
            <a:r>
              <a:rPr sz="2800" dirty="0">
                <a:latin typeface="Times New Roman"/>
                <a:cs typeface="Times New Roman"/>
              </a:rPr>
              <a:t>group </a:t>
            </a:r>
            <a:r>
              <a:rPr sz="2800" spc="-5" dirty="0">
                <a:latin typeface="Times New Roman"/>
                <a:cs typeface="Times New Roman"/>
              </a:rPr>
              <a:t>in C3, </a:t>
            </a:r>
            <a:r>
              <a:rPr sz="2800" spc="-5" dirty="0">
                <a:solidFill>
                  <a:srgbClr val="04607A"/>
                </a:solidFill>
                <a:latin typeface="Times New Roman"/>
                <a:cs typeface="Times New Roman"/>
              </a:rPr>
              <a:t>carbonyl </a:t>
            </a:r>
            <a:r>
              <a:rPr sz="2800" dirty="0">
                <a:latin typeface="Times New Roman"/>
                <a:cs typeface="Times New Roman"/>
              </a:rPr>
              <a:t>group </a:t>
            </a:r>
            <a:r>
              <a:rPr sz="2800" spc="-5" dirty="0">
                <a:latin typeface="Times New Roman"/>
                <a:cs typeface="Times New Roman"/>
              </a:rPr>
              <a:t>in C20, 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double</a:t>
            </a:r>
            <a:r>
              <a:rPr sz="2800" spc="6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bond</a:t>
            </a:r>
            <a:r>
              <a:rPr sz="2800" spc="6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between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C4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&amp;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C5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essential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both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glucocorticoids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&amp;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mineralocorticoids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6023" y="1137665"/>
            <a:ext cx="77946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5" dirty="0">
                <a:latin typeface="Arial MT"/>
                <a:cs typeface="Arial MT"/>
              </a:rPr>
              <a:t>All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spc="180" dirty="0">
                <a:latin typeface="Arial MT"/>
                <a:cs typeface="Arial MT"/>
              </a:rPr>
              <a:t>require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120" dirty="0">
                <a:latin typeface="Arial MT"/>
                <a:cs typeface="Arial MT"/>
              </a:rPr>
              <a:t>3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160" dirty="0">
                <a:latin typeface="Arial MT"/>
                <a:cs typeface="Arial MT"/>
              </a:rPr>
              <a:t>keto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spc="185" dirty="0">
                <a:latin typeface="Arial MT"/>
                <a:cs typeface="Arial MT"/>
              </a:rPr>
              <a:t>group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spc="160" dirty="0">
                <a:latin typeface="Arial MT"/>
                <a:cs typeface="Arial MT"/>
              </a:rPr>
              <a:t>and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200" spc="120" dirty="0">
                <a:latin typeface="Arial MT"/>
                <a:cs typeface="Arial MT"/>
              </a:rPr>
              <a:t>4,5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150" dirty="0">
                <a:latin typeface="Arial MT"/>
                <a:cs typeface="Arial MT"/>
              </a:rPr>
              <a:t>unsaturation,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b="1" spc="40" dirty="0">
                <a:solidFill>
                  <a:srgbClr val="E1D600"/>
                </a:solidFill>
                <a:latin typeface="Arial"/>
                <a:cs typeface="Arial"/>
              </a:rPr>
              <a:t>carbonyl</a:t>
            </a:r>
            <a:r>
              <a:rPr sz="3200" b="1" spc="-100" dirty="0">
                <a:solidFill>
                  <a:srgbClr val="E1D600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group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in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114" dirty="0">
                <a:latin typeface="Arial"/>
                <a:cs typeface="Arial"/>
              </a:rPr>
              <a:t>C20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75254" y="3245992"/>
            <a:ext cx="2937510" cy="1939925"/>
            <a:chOff x="3175254" y="3245992"/>
            <a:chExt cx="2937510" cy="193992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3829" y="3245992"/>
              <a:ext cx="2511044" cy="1767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03829" y="3933062"/>
              <a:ext cx="2880360" cy="1224280"/>
            </a:xfrm>
            <a:custGeom>
              <a:avLst/>
              <a:gdLst/>
              <a:ahLst/>
              <a:cxnLst/>
              <a:rect l="l" t="t" r="r" b="b"/>
              <a:pathLst>
                <a:path w="2880360" h="1224279">
                  <a:moveTo>
                    <a:pt x="0" y="612013"/>
                  </a:moveTo>
                  <a:lnTo>
                    <a:pt x="1898" y="568312"/>
                  </a:lnTo>
                  <a:lnTo>
                    <a:pt x="7509" y="525440"/>
                  </a:lnTo>
                  <a:lnTo>
                    <a:pt x="16705" y="483499"/>
                  </a:lnTo>
                  <a:lnTo>
                    <a:pt x="29356" y="442594"/>
                  </a:lnTo>
                  <a:lnTo>
                    <a:pt x="45336" y="402829"/>
                  </a:lnTo>
                  <a:lnTo>
                    <a:pt x="64516" y="364306"/>
                  </a:lnTo>
                  <a:lnTo>
                    <a:pt x="86768" y="327129"/>
                  </a:lnTo>
                  <a:lnTo>
                    <a:pt x="111964" y="291402"/>
                  </a:lnTo>
                  <a:lnTo>
                    <a:pt x="139976" y="257230"/>
                  </a:lnTo>
                  <a:lnTo>
                    <a:pt x="170677" y="224714"/>
                  </a:lnTo>
                  <a:lnTo>
                    <a:pt x="203937" y="193960"/>
                  </a:lnTo>
                  <a:lnTo>
                    <a:pt x="239630" y="165071"/>
                  </a:lnTo>
                  <a:lnTo>
                    <a:pt x="277627" y="138149"/>
                  </a:lnTo>
                  <a:lnTo>
                    <a:pt x="317800" y="113300"/>
                  </a:lnTo>
                  <a:lnTo>
                    <a:pt x="360021" y="90627"/>
                  </a:lnTo>
                  <a:lnTo>
                    <a:pt x="404162" y="70232"/>
                  </a:lnTo>
                  <a:lnTo>
                    <a:pt x="450095" y="52221"/>
                  </a:lnTo>
                  <a:lnTo>
                    <a:pt x="497692" y="36696"/>
                  </a:lnTo>
                  <a:lnTo>
                    <a:pt x="546825" y="23762"/>
                  </a:lnTo>
                  <a:lnTo>
                    <a:pt x="597366" y="13521"/>
                  </a:lnTo>
                  <a:lnTo>
                    <a:pt x="649187" y="6078"/>
                  </a:lnTo>
                  <a:lnTo>
                    <a:pt x="702160" y="1536"/>
                  </a:lnTo>
                  <a:lnTo>
                    <a:pt x="756157" y="0"/>
                  </a:lnTo>
                  <a:lnTo>
                    <a:pt x="810154" y="1536"/>
                  </a:lnTo>
                  <a:lnTo>
                    <a:pt x="863125" y="6078"/>
                  </a:lnTo>
                  <a:lnTo>
                    <a:pt x="914943" y="13521"/>
                  </a:lnTo>
                  <a:lnTo>
                    <a:pt x="965480" y="23762"/>
                  </a:lnTo>
                  <a:lnTo>
                    <a:pt x="1014608" y="36696"/>
                  </a:lnTo>
                  <a:lnTo>
                    <a:pt x="1062199" y="52221"/>
                  </a:lnTo>
                  <a:lnTo>
                    <a:pt x="1108125" y="70232"/>
                  </a:lnTo>
                  <a:lnTo>
                    <a:pt x="1152259" y="90627"/>
                  </a:lnTo>
                  <a:lnTo>
                    <a:pt x="1194472" y="113300"/>
                  </a:lnTo>
                  <a:lnTo>
                    <a:pt x="1234637" y="138149"/>
                  </a:lnTo>
                  <a:lnTo>
                    <a:pt x="1272626" y="165071"/>
                  </a:lnTo>
                  <a:lnTo>
                    <a:pt x="1308310" y="193960"/>
                  </a:lnTo>
                  <a:lnTo>
                    <a:pt x="1341563" y="224714"/>
                  </a:lnTo>
                  <a:lnTo>
                    <a:pt x="1372255" y="257230"/>
                  </a:lnTo>
                  <a:lnTo>
                    <a:pt x="1400260" y="291402"/>
                  </a:lnTo>
                  <a:lnTo>
                    <a:pt x="1425449" y="327129"/>
                  </a:lnTo>
                  <a:lnTo>
                    <a:pt x="1447694" y="364306"/>
                  </a:lnTo>
                  <a:lnTo>
                    <a:pt x="1466868" y="402829"/>
                  </a:lnTo>
                  <a:lnTo>
                    <a:pt x="1482842" y="442594"/>
                  </a:lnTo>
                  <a:lnTo>
                    <a:pt x="1495489" y="483499"/>
                  </a:lnTo>
                  <a:lnTo>
                    <a:pt x="1504681" y="525440"/>
                  </a:lnTo>
                  <a:lnTo>
                    <a:pt x="1510290" y="568312"/>
                  </a:lnTo>
                  <a:lnTo>
                    <a:pt x="1512188" y="612013"/>
                  </a:lnTo>
                  <a:lnTo>
                    <a:pt x="1510290" y="655729"/>
                  </a:lnTo>
                  <a:lnTo>
                    <a:pt x="1504681" y="698616"/>
                  </a:lnTo>
                  <a:lnTo>
                    <a:pt x="1495489" y="740569"/>
                  </a:lnTo>
                  <a:lnTo>
                    <a:pt x="1482842" y="781486"/>
                  </a:lnTo>
                  <a:lnTo>
                    <a:pt x="1466868" y="821263"/>
                  </a:lnTo>
                  <a:lnTo>
                    <a:pt x="1447694" y="859795"/>
                  </a:lnTo>
                  <a:lnTo>
                    <a:pt x="1425449" y="896980"/>
                  </a:lnTo>
                  <a:lnTo>
                    <a:pt x="1400260" y="932714"/>
                  </a:lnTo>
                  <a:lnTo>
                    <a:pt x="1372255" y="966894"/>
                  </a:lnTo>
                  <a:lnTo>
                    <a:pt x="1341563" y="999415"/>
                  </a:lnTo>
                  <a:lnTo>
                    <a:pt x="1308310" y="1030174"/>
                  </a:lnTo>
                  <a:lnTo>
                    <a:pt x="1272626" y="1059067"/>
                  </a:lnTo>
                  <a:lnTo>
                    <a:pt x="1234637" y="1085992"/>
                  </a:lnTo>
                  <a:lnTo>
                    <a:pt x="1194472" y="1110844"/>
                  </a:lnTo>
                  <a:lnTo>
                    <a:pt x="1152259" y="1133520"/>
                  </a:lnTo>
                  <a:lnTo>
                    <a:pt x="1108125" y="1153916"/>
                  </a:lnTo>
                  <a:lnTo>
                    <a:pt x="1062199" y="1171929"/>
                  </a:lnTo>
                  <a:lnTo>
                    <a:pt x="1014608" y="1187454"/>
                  </a:lnTo>
                  <a:lnTo>
                    <a:pt x="965480" y="1200389"/>
                  </a:lnTo>
                  <a:lnTo>
                    <a:pt x="914943" y="1210630"/>
                  </a:lnTo>
                  <a:lnTo>
                    <a:pt x="863125" y="1218074"/>
                  </a:lnTo>
                  <a:lnTo>
                    <a:pt x="810154" y="1222616"/>
                  </a:lnTo>
                  <a:lnTo>
                    <a:pt x="756157" y="1224153"/>
                  </a:lnTo>
                  <a:lnTo>
                    <a:pt x="702160" y="1222616"/>
                  </a:lnTo>
                  <a:lnTo>
                    <a:pt x="649187" y="1218074"/>
                  </a:lnTo>
                  <a:lnTo>
                    <a:pt x="597366" y="1210630"/>
                  </a:lnTo>
                  <a:lnTo>
                    <a:pt x="546825" y="1200389"/>
                  </a:lnTo>
                  <a:lnTo>
                    <a:pt x="497692" y="1187454"/>
                  </a:lnTo>
                  <a:lnTo>
                    <a:pt x="450095" y="1171929"/>
                  </a:lnTo>
                  <a:lnTo>
                    <a:pt x="404162" y="1153916"/>
                  </a:lnTo>
                  <a:lnTo>
                    <a:pt x="360021" y="1133520"/>
                  </a:lnTo>
                  <a:lnTo>
                    <a:pt x="317800" y="1110844"/>
                  </a:lnTo>
                  <a:lnTo>
                    <a:pt x="277627" y="1085992"/>
                  </a:lnTo>
                  <a:lnTo>
                    <a:pt x="239630" y="1059067"/>
                  </a:lnTo>
                  <a:lnTo>
                    <a:pt x="203937" y="1030174"/>
                  </a:lnTo>
                  <a:lnTo>
                    <a:pt x="170677" y="999415"/>
                  </a:lnTo>
                  <a:lnTo>
                    <a:pt x="139976" y="966894"/>
                  </a:lnTo>
                  <a:lnTo>
                    <a:pt x="111964" y="932714"/>
                  </a:lnTo>
                  <a:lnTo>
                    <a:pt x="86768" y="896980"/>
                  </a:lnTo>
                  <a:lnTo>
                    <a:pt x="64516" y="859795"/>
                  </a:lnTo>
                  <a:lnTo>
                    <a:pt x="45336" y="821263"/>
                  </a:lnTo>
                  <a:lnTo>
                    <a:pt x="29356" y="781486"/>
                  </a:lnTo>
                  <a:lnTo>
                    <a:pt x="16705" y="740569"/>
                  </a:lnTo>
                  <a:lnTo>
                    <a:pt x="7509" y="698616"/>
                  </a:lnTo>
                  <a:lnTo>
                    <a:pt x="1898" y="655729"/>
                  </a:lnTo>
                  <a:lnTo>
                    <a:pt x="0" y="612013"/>
                  </a:lnTo>
                  <a:close/>
                </a:path>
                <a:path w="2880360" h="1224279">
                  <a:moveTo>
                    <a:pt x="1728216" y="756031"/>
                  </a:moveTo>
                  <a:lnTo>
                    <a:pt x="1730570" y="713437"/>
                  </a:lnTo>
                  <a:lnTo>
                    <a:pt x="1737497" y="671913"/>
                  </a:lnTo>
                  <a:lnTo>
                    <a:pt x="1748795" y="631626"/>
                  </a:lnTo>
                  <a:lnTo>
                    <a:pt x="1764258" y="592741"/>
                  </a:lnTo>
                  <a:lnTo>
                    <a:pt x="1783685" y="555421"/>
                  </a:lnTo>
                  <a:lnTo>
                    <a:pt x="1806871" y="519834"/>
                  </a:lnTo>
                  <a:lnTo>
                    <a:pt x="1833613" y="486144"/>
                  </a:lnTo>
                  <a:lnTo>
                    <a:pt x="1863707" y="454516"/>
                  </a:lnTo>
                  <a:lnTo>
                    <a:pt x="1896951" y="425116"/>
                  </a:lnTo>
                  <a:lnTo>
                    <a:pt x="1933140" y="398109"/>
                  </a:lnTo>
                  <a:lnTo>
                    <a:pt x="1972072" y="373660"/>
                  </a:lnTo>
                  <a:lnTo>
                    <a:pt x="2013542" y="351935"/>
                  </a:lnTo>
                  <a:lnTo>
                    <a:pt x="2057348" y="333099"/>
                  </a:lnTo>
                  <a:lnTo>
                    <a:pt x="2103286" y="317317"/>
                  </a:lnTo>
                  <a:lnTo>
                    <a:pt x="2151152" y="304754"/>
                  </a:lnTo>
                  <a:lnTo>
                    <a:pt x="2200743" y="295576"/>
                  </a:lnTo>
                  <a:lnTo>
                    <a:pt x="2251856" y="289948"/>
                  </a:lnTo>
                  <a:lnTo>
                    <a:pt x="2304287" y="288036"/>
                  </a:lnTo>
                  <a:lnTo>
                    <a:pt x="2356719" y="289948"/>
                  </a:lnTo>
                  <a:lnTo>
                    <a:pt x="2407832" y="295576"/>
                  </a:lnTo>
                  <a:lnTo>
                    <a:pt x="2457423" y="304754"/>
                  </a:lnTo>
                  <a:lnTo>
                    <a:pt x="2505289" y="317317"/>
                  </a:lnTo>
                  <a:lnTo>
                    <a:pt x="2551227" y="333099"/>
                  </a:lnTo>
                  <a:lnTo>
                    <a:pt x="2595033" y="351935"/>
                  </a:lnTo>
                  <a:lnTo>
                    <a:pt x="2636503" y="373660"/>
                  </a:lnTo>
                  <a:lnTo>
                    <a:pt x="2675435" y="398109"/>
                  </a:lnTo>
                  <a:lnTo>
                    <a:pt x="2711624" y="425116"/>
                  </a:lnTo>
                  <a:lnTo>
                    <a:pt x="2744868" y="454516"/>
                  </a:lnTo>
                  <a:lnTo>
                    <a:pt x="2774962" y="486144"/>
                  </a:lnTo>
                  <a:lnTo>
                    <a:pt x="2801704" y="519834"/>
                  </a:lnTo>
                  <a:lnTo>
                    <a:pt x="2824890" y="555421"/>
                  </a:lnTo>
                  <a:lnTo>
                    <a:pt x="2844317" y="592741"/>
                  </a:lnTo>
                  <a:lnTo>
                    <a:pt x="2859780" y="631626"/>
                  </a:lnTo>
                  <a:lnTo>
                    <a:pt x="2871078" y="671913"/>
                  </a:lnTo>
                  <a:lnTo>
                    <a:pt x="2878005" y="713437"/>
                  </a:lnTo>
                  <a:lnTo>
                    <a:pt x="2880360" y="756031"/>
                  </a:lnTo>
                  <a:lnTo>
                    <a:pt x="2878005" y="798644"/>
                  </a:lnTo>
                  <a:lnTo>
                    <a:pt x="2871078" y="840185"/>
                  </a:lnTo>
                  <a:lnTo>
                    <a:pt x="2859780" y="880488"/>
                  </a:lnTo>
                  <a:lnTo>
                    <a:pt x="2844317" y="919388"/>
                  </a:lnTo>
                  <a:lnTo>
                    <a:pt x="2824890" y="956719"/>
                  </a:lnTo>
                  <a:lnTo>
                    <a:pt x="2801704" y="992316"/>
                  </a:lnTo>
                  <a:lnTo>
                    <a:pt x="2774962" y="1026015"/>
                  </a:lnTo>
                  <a:lnTo>
                    <a:pt x="2744868" y="1057650"/>
                  </a:lnTo>
                  <a:lnTo>
                    <a:pt x="2711624" y="1087056"/>
                  </a:lnTo>
                  <a:lnTo>
                    <a:pt x="2675435" y="1114068"/>
                  </a:lnTo>
                  <a:lnTo>
                    <a:pt x="2636503" y="1138520"/>
                  </a:lnTo>
                  <a:lnTo>
                    <a:pt x="2595033" y="1160248"/>
                  </a:lnTo>
                  <a:lnTo>
                    <a:pt x="2551227" y="1179086"/>
                  </a:lnTo>
                  <a:lnTo>
                    <a:pt x="2505289" y="1194870"/>
                  </a:lnTo>
                  <a:lnTo>
                    <a:pt x="2457423" y="1207433"/>
                  </a:lnTo>
                  <a:lnTo>
                    <a:pt x="2407832" y="1216612"/>
                  </a:lnTo>
                  <a:lnTo>
                    <a:pt x="2356719" y="1222240"/>
                  </a:lnTo>
                  <a:lnTo>
                    <a:pt x="2304287" y="1224153"/>
                  </a:lnTo>
                  <a:lnTo>
                    <a:pt x="2251856" y="1222240"/>
                  </a:lnTo>
                  <a:lnTo>
                    <a:pt x="2200743" y="1216612"/>
                  </a:lnTo>
                  <a:lnTo>
                    <a:pt x="2151152" y="1207433"/>
                  </a:lnTo>
                  <a:lnTo>
                    <a:pt x="2103286" y="1194870"/>
                  </a:lnTo>
                  <a:lnTo>
                    <a:pt x="2057348" y="1179086"/>
                  </a:lnTo>
                  <a:lnTo>
                    <a:pt x="2013542" y="1160248"/>
                  </a:lnTo>
                  <a:lnTo>
                    <a:pt x="1972072" y="1138520"/>
                  </a:lnTo>
                  <a:lnTo>
                    <a:pt x="1933140" y="1114068"/>
                  </a:lnTo>
                  <a:lnTo>
                    <a:pt x="1896951" y="1087056"/>
                  </a:lnTo>
                  <a:lnTo>
                    <a:pt x="1863707" y="1057650"/>
                  </a:lnTo>
                  <a:lnTo>
                    <a:pt x="1833613" y="1026015"/>
                  </a:lnTo>
                  <a:lnTo>
                    <a:pt x="1806871" y="992316"/>
                  </a:lnTo>
                  <a:lnTo>
                    <a:pt x="1783685" y="956719"/>
                  </a:lnTo>
                  <a:lnTo>
                    <a:pt x="1764258" y="919388"/>
                  </a:lnTo>
                  <a:lnTo>
                    <a:pt x="1748795" y="880488"/>
                  </a:lnTo>
                  <a:lnTo>
                    <a:pt x="1737497" y="840185"/>
                  </a:lnTo>
                  <a:lnTo>
                    <a:pt x="1730570" y="798644"/>
                  </a:lnTo>
                  <a:lnTo>
                    <a:pt x="1728216" y="75603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063" y="1072388"/>
            <a:ext cx="7924165" cy="354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3230" algn="just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Times New Roman"/>
                <a:cs typeface="Times New Roman"/>
              </a:rPr>
              <a:t>Cortisol</a:t>
            </a:r>
            <a:r>
              <a:rPr sz="3300" b="1" spc="5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is</a:t>
            </a:r>
            <a:r>
              <a:rPr sz="3300" b="1" spc="-5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a</a:t>
            </a:r>
            <a:r>
              <a:rPr sz="3300" b="1" spc="5" dirty="0">
                <a:latin typeface="Times New Roman"/>
                <a:cs typeface="Times New Roman"/>
              </a:rPr>
              <a:t> </a:t>
            </a:r>
            <a:r>
              <a:rPr sz="3300" b="1" spc="-5" dirty="0">
                <a:latin typeface="Times New Roman"/>
                <a:cs typeface="Times New Roman"/>
              </a:rPr>
              <a:t>21-carbon</a:t>
            </a:r>
            <a:r>
              <a:rPr sz="3300" b="1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steroid,</a:t>
            </a:r>
            <a:r>
              <a:rPr sz="3300" b="1" spc="-5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a </a:t>
            </a:r>
            <a:r>
              <a:rPr sz="3300" b="1" spc="-810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pregnane.</a:t>
            </a:r>
            <a:r>
              <a:rPr sz="3300" b="1" spc="80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conversion of the </a:t>
            </a:r>
            <a:r>
              <a:rPr sz="3300" spc="-15" dirty="0">
                <a:latin typeface="Times New Roman"/>
                <a:cs typeface="Times New Roman"/>
              </a:rPr>
              <a:t>11β-hydroxyl</a:t>
            </a:r>
            <a:r>
              <a:rPr sz="3300" spc="795" dirty="0">
                <a:latin typeface="Times New Roman"/>
                <a:cs typeface="Times New Roman"/>
              </a:rPr>
              <a:t> </a:t>
            </a:r>
            <a:r>
              <a:rPr sz="3300" spc="-10" dirty="0">
                <a:latin typeface="Times New Roman"/>
                <a:cs typeface="Times New Roman"/>
              </a:rPr>
              <a:t>to </a:t>
            </a:r>
            <a:r>
              <a:rPr sz="3300" spc="-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a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ketone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yields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cortisone,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an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inactive 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metabolite</a:t>
            </a:r>
            <a:r>
              <a:rPr sz="3300" spc="66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of</a:t>
            </a:r>
            <a:r>
              <a:rPr sz="3300" spc="67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cortisol.</a:t>
            </a:r>
            <a:r>
              <a:rPr sz="3300" spc="67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The</a:t>
            </a:r>
            <a:r>
              <a:rPr sz="3300" spc="67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steroid</a:t>
            </a:r>
            <a:r>
              <a:rPr sz="3300" spc="68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that</a:t>
            </a:r>
            <a:r>
              <a:rPr sz="3300" spc="65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lacks </a:t>
            </a:r>
            <a:r>
              <a:rPr sz="3300" spc="-81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the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3300" spc="-10" dirty="0">
                <a:latin typeface="Times New Roman"/>
                <a:cs typeface="Times New Roman"/>
              </a:rPr>
              <a:t>17α-</a:t>
            </a:r>
            <a:r>
              <a:rPr sz="3300" spc="-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hydroxyl,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corticosterone,</a:t>
            </a:r>
            <a:r>
              <a:rPr sz="3300" dirty="0">
                <a:latin typeface="Times New Roman"/>
                <a:cs typeface="Times New Roman"/>
              </a:rPr>
              <a:t> has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70% 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lower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glucocorticoid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activity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15" dirty="0">
                <a:latin typeface="Times New Roman"/>
                <a:cs typeface="Times New Roman"/>
              </a:rPr>
              <a:t>in</a:t>
            </a:r>
            <a:r>
              <a:rPr sz="3300" spc="-1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humans, 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although</a:t>
            </a:r>
            <a:r>
              <a:rPr sz="3300" spc="-2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it is </a:t>
            </a:r>
            <a:r>
              <a:rPr sz="3300" dirty="0">
                <a:latin typeface="Times New Roman"/>
                <a:cs typeface="Times New Roman"/>
              </a:rPr>
              <a:t>the</a:t>
            </a:r>
            <a:r>
              <a:rPr sz="3300" spc="-1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major</a:t>
            </a:r>
            <a:r>
              <a:rPr sz="3300" spc="-1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glucocorticoid</a:t>
            </a:r>
            <a:r>
              <a:rPr sz="3300" spc="-3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in</a:t>
            </a:r>
            <a:r>
              <a:rPr sz="3300" spc="-1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rats.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836701"/>
            <a:ext cx="8352917" cy="50981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729741"/>
            <a:ext cx="8235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Glucocorticoid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activity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requires</a:t>
            </a:r>
            <a:r>
              <a:rPr sz="24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latin typeface="Arial"/>
                <a:cs typeface="Arial"/>
              </a:rPr>
              <a:t>11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β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hydroxyl(OH)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04215" algn="l"/>
              </a:tabLst>
            </a:pP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	</a:t>
            </a:r>
            <a:r>
              <a:rPr sz="2400" b="1" spc="-10" dirty="0">
                <a:latin typeface="Arial"/>
                <a:cs typeface="Arial"/>
              </a:rPr>
              <a:t>α-</a:t>
            </a:r>
            <a:r>
              <a:rPr sz="2400" b="1" spc="-10" dirty="0">
                <a:solidFill>
                  <a:srgbClr val="E1D600"/>
                </a:solidFill>
                <a:latin typeface="Arial"/>
                <a:cs typeface="Arial"/>
              </a:rPr>
              <a:t>hydroxyl</a:t>
            </a:r>
            <a:r>
              <a:rPr sz="2400" b="1" spc="40" dirty="0">
                <a:solidFill>
                  <a:srgbClr val="E1D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group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linked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C17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8057" y="1763229"/>
            <a:ext cx="7652384" cy="4339590"/>
            <a:chOff x="818057" y="1763229"/>
            <a:chExt cx="7652384" cy="4339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2" y="1772754"/>
              <a:ext cx="7632827" cy="43205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2820" y="1767992"/>
              <a:ext cx="7642859" cy="4330065"/>
            </a:xfrm>
            <a:custGeom>
              <a:avLst/>
              <a:gdLst/>
              <a:ahLst/>
              <a:cxnLst/>
              <a:rect l="l" t="t" r="r" b="b"/>
              <a:pathLst>
                <a:path w="7642859" h="4330065">
                  <a:moveTo>
                    <a:pt x="0" y="4330065"/>
                  </a:moveTo>
                  <a:lnTo>
                    <a:pt x="7642352" y="4330065"/>
                  </a:lnTo>
                  <a:lnTo>
                    <a:pt x="7642352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7801" y="3212973"/>
              <a:ext cx="1130935" cy="914400"/>
            </a:xfrm>
            <a:custGeom>
              <a:avLst/>
              <a:gdLst/>
              <a:ahLst/>
              <a:cxnLst/>
              <a:rect l="l" t="t" r="r" b="b"/>
              <a:pathLst>
                <a:path w="1130935" h="914400">
                  <a:moveTo>
                    <a:pt x="0" y="914400"/>
                  </a:moveTo>
                  <a:lnTo>
                    <a:pt x="1130427" y="914400"/>
                  </a:lnTo>
                  <a:lnTo>
                    <a:pt x="1130427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0305" y="350100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242316" y="0"/>
                  </a:moveTo>
                  <a:lnTo>
                    <a:pt x="0" y="242315"/>
                  </a:lnTo>
                  <a:lnTo>
                    <a:pt x="242316" y="484631"/>
                  </a:lnTo>
                  <a:lnTo>
                    <a:pt x="242316" y="363473"/>
                  </a:lnTo>
                  <a:lnTo>
                    <a:pt x="978408" y="363473"/>
                  </a:lnTo>
                  <a:lnTo>
                    <a:pt x="978408" y="121157"/>
                  </a:lnTo>
                  <a:lnTo>
                    <a:pt x="242316" y="121157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0305" y="350100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0" y="242315"/>
                  </a:moveTo>
                  <a:lnTo>
                    <a:pt x="242316" y="0"/>
                  </a:lnTo>
                  <a:lnTo>
                    <a:pt x="242316" y="121157"/>
                  </a:lnTo>
                  <a:lnTo>
                    <a:pt x="978408" y="121157"/>
                  </a:lnTo>
                  <a:lnTo>
                    <a:pt x="978408" y="363473"/>
                  </a:lnTo>
                  <a:lnTo>
                    <a:pt x="242316" y="363473"/>
                  </a:lnTo>
                  <a:lnTo>
                    <a:pt x="242316" y="484631"/>
                  </a:lnTo>
                  <a:lnTo>
                    <a:pt x="0" y="242315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3649" y="34290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7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3649" y="34290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7" y="242316"/>
                  </a:lnTo>
                  <a:lnTo>
                    <a:pt x="736092" y="484631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533476"/>
            <a:ext cx="793495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5" dirty="0">
                <a:solidFill>
                  <a:srgbClr val="FF0000"/>
                </a:solidFill>
                <a:latin typeface="Calibri"/>
                <a:cs typeface="Calibri"/>
              </a:rPr>
              <a:t>Additional</a:t>
            </a:r>
            <a:r>
              <a:rPr sz="4500" b="1" spc="-20" dirty="0">
                <a:solidFill>
                  <a:srgbClr val="FF0000"/>
                </a:solidFill>
                <a:latin typeface="Calibri"/>
                <a:cs typeface="Calibri"/>
              </a:rPr>
              <a:t> unsaturation</a:t>
            </a:r>
            <a:r>
              <a:rPr sz="45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4500" b="1" spc="-5" dirty="0">
                <a:solidFill>
                  <a:srgbClr val="FF0000"/>
                </a:solidFill>
                <a:latin typeface="Calibri"/>
                <a:cs typeface="Calibri"/>
              </a:rPr>
              <a:t> Ring</a:t>
            </a:r>
            <a:r>
              <a:rPr sz="4500" b="1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endParaRPr sz="4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02" y="2492844"/>
            <a:ext cx="4896485" cy="33124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24600" y="5085181"/>
            <a:ext cx="2819400" cy="1371600"/>
          </a:xfrm>
          <a:prstGeom prst="rect">
            <a:avLst/>
          </a:prstGeom>
          <a:solidFill>
            <a:srgbClr val="FFFF00"/>
          </a:solidFill>
          <a:ln w="25400">
            <a:solidFill>
              <a:srgbClr val="085091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17475" marR="101600" indent="678180">
              <a:lnSpc>
                <a:spcPct val="100000"/>
              </a:lnSpc>
              <a:spcBef>
                <a:spcPts val="935"/>
              </a:spcBef>
            </a:pP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Enhance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ant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400" b="1" spc="185" dirty="0">
                <a:solidFill>
                  <a:srgbClr val="FF0000"/>
                </a:solidFill>
                <a:latin typeface="Constantia"/>
                <a:cs typeface="Constantia"/>
              </a:rPr>
              <a:t>f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lamma</a:t>
            </a:r>
            <a:r>
              <a:rPr sz="2400" b="1" spc="-4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2400" b="1" spc="3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  <a:p>
            <a:pPr marL="1004569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effect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9700" y="1587500"/>
            <a:ext cx="3225800" cy="1473200"/>
            <a:chOff x="139700" y="1587500"/>
            <a:chExt cx="3225800" cy="1473200"/>
          </a:xfrm>
        </p:grpSpPr>
        <p:sp>
          <p:nvSpPr>
            <p:cNvPr id="6" name="object 6"/>
            <p:cNvSpPr/>
            <p:nvPr/>
          </p:nvSpPr>
          <p:spPr>
            <a:xfrm>
              <a:off x="152400" y="1600200"/>
              <a:ext cx="3200400" cy="1447800"/>
            </a:xfrm>
            <a:custGeom>
              <a:avLst/>
              <a:gdLst/>
              <a:ahLst/>
              <a:cxnLst/>
              <a:rect l="l" t="t" r="r" b="b"/>
              <a:pathLst>
                <a:path w="3200400" h="1447800">
                  <a:moveTo>
                    <a:pt x="1600200" y="0"/>
                  </a:moveTo>
                  <a:lnTo>
                    <a:pt x="1535840" y="574"/>
                  </a:lnTo>
                  <a:lnTo>
                    <a:pt x="1472126" y="2284"/>
                  </a:lnTo>
                  <a:lnTo>
                    <a:pt x="1409105" y="5108"/>
                  </a:lnTo>
                  <a:lnTo>
                    <a:pt x="1346824" y="9023"/>
                  </a:lnTo>
                  <a:lnTo>
                    <a:pt x="1285332" y="14009"/>
                  </a:lnTo>
                  <a:lnTo>
                    <a:pt x="1224676" y="20044"/>
                  </a:lnTo>
                  <a:lnTo>
                    <a:pt x="1164904" y="27105"/>
                  </a:lnTo>
                  <a:lnTo>
                    <a:pt x="1106064" y="35173"/>
                  </a:lnTo>
                  <a:lnTo>
                    <a:pt x="1048204" y="44223"/>
                  </a:lnTo>
                  <a:lnTo>
                    <a:pt x="991371" y="54236"/>
                  </a:lnTo>
                  <a:lnTo>
                    <a:pt x="935613" y="65190"/>
                  </a:lnTo>
                  <a:lnTo>
                    <a:pt x="880979" y="77063"/>
                  </a:lnTo>
                  <a:lnTo>
                    <a:pt x="827515" y="89833"/>
                  </a:lnTo>
                  <a:lnTo>
                    <a:pt x="775271" y="103478"/>
                  </a:lnTo>
                  <a:lnTo>
                    <a:pt x="724292" y="117978"/>
                  </a:lnTo>
                  <a:lnTo>
                    <a:pt x="674628" y="133310"/>
                  </a:lnTo>
                  <a:lnTo>
                    <a:pt x="626326" y="149453"/>
                  </a:lnTo>
                  <a:lnTo>
                    <a:pt x="579435" y="166385"/>
                  </a:lnTo>
                  <a:lnTo>
                    <a:pt x="534000" y="184085"/>
                  </a:lnTo>
                  <a:lnTo>
                    <a:pt x="490072" y="202530"/>
                  </a:lnTo>
                  <a:lnTo>
                    <a:pt x="447696" y="221700"/>
                  </a:lnTo>
                  <a:lnTo>
                    <a:pt x="406922" y="241573"/>
                  </a:lnTo>
                  <a:lnTo>
                    <a:pt x="367796" y="262126"/>
                  </a:lnTo>
                  <a:lnTo>
                    <a:pt x="330368" y="283339"/>
                  </a:lnTo>
                  <a:lnTo>
                    <a:pt x="294684" y="305190"/>
                  </a:lnTo>
                  <a:lnTo>
                    <a:pt x="260792" y="327657"/>
                  </a:lnTo>
                  <a:lnTo>
                    <a:pt x="228740" y="350719"/>
                  </a:lnTo>
                  <a:lnTo>
                    <a:pt x="198576" y="374354"/>
                  </a:lnTo>
                  <a:lnTo>
                    <a:pt x="144104" y="423255"/>
                  </a:lnTo>
                  <a:lnTo>
                    <a:pt x="97757" y="474189"/>
                  </a:lnTo>
                  <a:lnTo>
                    <a:pt x="59917" y="526981"/>
                  </a:lnTo>
                  <a:lnTo>
                    <a:pt x="30968" y="581460"/>
                  </a:lnTo>
                  <a:lnTo>
                    <a:pt x="11292" y="637452"/>
                  </a:lnTo>
                  <a:lnTo>
                    <a:pt x="1270" y="694785"/>
                  </a:lnTo>
                  <a:lnTo>
                    <a:pt x="0" y="723900"/>
                  </a:lnTo>
                  <a:lnTo>
                    <a:pt x="1270" y="753014"/>
                  </a:lnTo>
                  <a:lnTo>
                    <a:pt x="11292" y="810347"/>
                  </a:lnTo>
                  <a:lnTo>
                    <a:pt x="30968" y="866339"/>
                  </a:lnTo>
                  <a:lnTo>
                    <a:pt x="59917" y="920818"/>
                  </a:lnTo>
                  <a:lnTo>
                    <a:pt x="97757" y="973610"/>
                  </a:lnTo>
                  <a:lnTo>
                    <a:pt x="144104" y="1024544"/>
                  </a:lnTo>
                  <a:lnTo>
                    <a:pt x="198576" y="1073445"/>
                  </a:lnTo>
                  <a:lnTo>
                    <a:pt x="228740" y="1097080"/>
                  </a:lnTo>
                  <a:lnTo>
                    <a:pt x="260792" y="1120142"/>
                  </a:lnTo>
                  <a:lnTo>
                    <a:pt x="294684" y="1142609"/>
                  </a:lnTo>
                  <a:lnTo>
                    <a:pt x="330368" y="1164460"/>
                  </a:lnTo>
                  <a:lnTo>
                    <a:pt x="367796" y="1185673"/>
                  </a:lnTo>
                  <a:lnTo>
                    <a:pt x="406922" y="1206226"/>
                  </a:lnTo>
                  <a:lnTo>
                    <a:pt x="447696" y="1226099"/>
                  </a:lnTo>
                  <a:lnTo>
                    <a:pt x="490072" y="1245269"/>
                  </a:lnTo>
                  <a:lnTo>
                    <a:pt x="534000" y="1263714"/>
                  </a:lnTo>
                  <a:lnTo>
                    <a:pt x="579435" y="1281414"/>
                  </a:lnTo>
                  <a:lnTo>
                    <a:pt x="626326" y="1298346"/>
                  </a:lnTo>
                  <a:lnTo>
                    <a:pt x="674628" y="1314489"/>
                  </a:lnTo>
                  <a:lnTo>
                    <a:pt x="724292" y="1329821"/>
                  </a:lnTo>
                  <a:lnTo>
                    <a:pt x="775271" y="1344321"/>
                  </a:lnTo>
                  <a:lnTo>
                    <a:pt x="827515" y="1357966"/>
                  </a:lnTo>
                  <a:lnTo>
                    <a:pt x="880979" y="1370736"/>
                  </a:lnTo>
                  <a:lnTo>
                    <a:pt x="935613" y="1382609"/>
                  </a:lnTo>
                  <a:lnTo>
                    <a:pt x="991371" y="1393563"/>
                  </a:lnTo>
                  <a:lnTo>
                    <a:pt x="1048204" y="1403576"/>
                  </a:lnTo>
                  <a:lnTo>
                    <a:pt x="1106064" y="1412626"/>
                  </a:lnTo>
                  <a:lnTo>
                    <a:pt x="1164904" y="1420694"/>
                  </a:lnTo>
                  <a:lnTo>
                    <a:pt x="1224676" y="1427755"/>
                  </a:lnTo>
                  <a:lnTo>
                    <a:pt x="1285332" y="1433790"/>
                  </a:lnTo>
                  <a:lnTo>
                    <a:pt x="1346824" y="1438776"/>
                  </a:lnTo>
                  <a:lnTo>
                    <a:pt x="1409105" y="1442691"/>
                  </a:lnTo>
                  <a:lnTo>
                    <a:pt x="1472126" y="1445515"/>
                  </a:lnTo>
                  <a:lnTo>
                    <a:pt x="1535840" y="1447225"/>
                  </a:lnTo>
                  <a:lnTo>
                    <a:pt x="1600200" y="1447800"/>
                  </a:lnTo>
                  <a:lnTo>
                    <a:pt x="1664561" y="1447225"/>
                  </a:lnTo>
                  <a:lnTo>
                    <a:pt x="1728276" y="1445515"/>
                  </a:lnTo>
                  <a:lnTo>
                    <a:pt x="1791299" y="1442691"/>
                  </a:lnTo>
                  <a:lnTo>
                    <a:pt x="1853581" y="1438776"/>
                  </a:lnTo>
                  <a:lnTo>
                    <a:pt x="1915075" y="1433790"/>
                  </a:lnTo>
                  <a:lnTo>
                    <a:pt x="1975731" y="1427755"/>
                  </a:lnTo>
                  <a:lnTo>
                    <a:pt x="2035504" y="1420694"/>
                  </a:lnTo>
                  <a:lnTo>
                    <a:pt x="2094345" y="1412626"/>
                  </a:lnTo>
                  <a:lnTo>
                    <a:pt x="2152206" y="1403576"/>
                  </a:lnTo>
                  <a:lnTo>
                    <a:pt x="2209039" y="1393563"/>
                  </a:lnTo>
                  <a:lnTo>
                    <a:pt x="2264797" y="1382609"/>
                  </a:lnTo>
                  <a:lnTo>
                    <a:pt x="2319431" y="1370736"/>
                  </a:lnTo>
                  <a:lnTo>
                    <a:pt x="2372895" y="1357966"/>
                  </a:lnTo>
                  <a:lnTo>
                    <a:pt x="2425140" y="1344321"/>
                  </a:lnTo>
                  <a:lnTo>
                    <a:pt x="2476118" y="1329821"/>
                  </a:lnTo>
                  <a:lnTo>
                    <a:pt x="2525782" y="1314489"/>
                  </a:lnTo>
                  <a:lnTo>
                    <a:pt x="2574083" y="1298346"/>
                  </a:lnTo>
                  <a:lnTo>
                    <a:pt x="2620975" y="1281414"/>
                  </a:lnTo>
                  <a:lnTo>
                    <a:pt x="2666409" y="1263714"/>
                  </a:lnTo>
                  <a:lnTo>
                    <a:pt x="2710337" y="1245269"/>
                  </a:lnTo>
                  <a:lnTo>
                    <a:pt x="2752712" y="1226099"/>
                  </a:lnTo>
                  <a:lnTo>
                    <a:pt x="2793486" y="1206226"/>
                  </a:lnTo>
                  <a:lnTo>
                    <a:pt x="2832611" y="1185673"/>
                  </a:lnTo>
                  <a:lnTo>
                    <a:pt x="2870039" y="1164460"/>
                  </a:lnTo>
                  <a:lnTo>
                    <a:pt x="2905722" y="1142609"/>
                  </a:lnTo>
                  <a:lnTo>
                    <a:pt x="2939614" y="1120142"/>
                  </a:lnTo>
                  <a:lnTo>
                    <a:pt x="2971665" y="1097080"/>
                  </a:lnTo>
                  <a:lnTo>
                    <a:pt x="3001828" y="1073445"/>
                  </a:lnTo>
                  <a:lnTo>
                    <a:pt x="3056299" y="1024544"/>
                  </a:lnTo>
                  <a:lnTo>
                    <a:pt x="3102645" y="973610"/>
                  </a:lnTo>
                  <a:lnTo>
                    <a:pt x="3140483" y="920818"/>
                  </a:lnTo>
                  <a:lnTo>
                    <a:pt x="3169432" y="866339"/>
                  </a:lnTo>
                  <a:lnTo>
                    <a:pt x="3189108" y="810347"/>
                  </a:lnTo>
                  <a:lnTo>
                    <a:pt x="3199129" y="753014"/>
                  </a:lnTo>
                  <a:lnTo>
                    <a:pt x="3200400" y="723900"/>
                  </a:lnTo>
                  <a:lnTo>
                    <a:pt x="3199129" y="694785"/>
                  </a:lnTo>
                  <a:lnTo>
                    <a:pt x="3189108" y="637452"/>
                  </a:lnTo>
                  <a:lnTo>
                    <a:pt x="3169432" y="581460"/>
                  </a:lnTo>
                  <a:lnTo>
                    <a:pt x="3140483" y="526981"/>
                  </a:lnTo>
                  <a:lnTo>
                    <a:pt x="3102645" y="474189"/>
                  </a:lnTo>
                  <a:lnTo>
                    <a:pt x="3056299" y="423255"/>
                  </a:lnTo>
                  <a:lnTo>
                    <a:pt x="3001828" y="374354"/>
                  </a:lnTo>
                  <a:lnTo>
                    <a:pt x="2971665" y="350719"/>
                  </a:lnTo>
                  <a:lnTo>
                    <a:pt x="2939614" y="327657"/>
                  </a:lnTo>
                  <a:lnTo>
                    <a:pt x="2905722" y="305190"/>
                  </a:lnTo>
                  <a:lnTo>
                    <a:pt x="2870039" y="283339"/>
                  </a:lnTo>
                  <a:lnTo>
                    <a:pt x="2832611" y="262126"/>
                  </a:lnTo>
                  <a:lnTo>
                    <a:pt x="2793486" y="241573"/>
                  </a:lnTo>
                  <a:lnTo>
                    <a:pt x="2752712" y="221700"/>
                  </a:lnTo>
                  <a:lnTo>
                    <a:pt x="2710337" y="202530"/>
                  </a:lnTo>
                  <a:lnTo>
                    <a:pt x="2666409" y="184085"/>
                  </a:lnTo>
                  <a:lnTo>
                    <a:pt x="2620975" y="166385"/>
                  </a:lnTo>
                  <a:lnTo>
                    <a:pt x="2574083" y="149453"/>
                  </a:lnTo>
                  <a:lnTo>
                    <a:pt x="2525782" y="133310"/>
                  </a:lnTo>
                  <a:lnTo>
                    <a:pt x="2476118" y="117978"/>
                  </a:lnTo>
                  <a:lnTo>
                    <a:pt x="2425140" y="103478"/>
                  </a:lnTo>
                  <a:lnTo>
                    <a:pt x="2372895" y="89833"/>
                  </a:lnTo>
                  <a:lnTo>
                    <a:pt x="2319431" y="77063"/>
                  </a:lnTo>
                  <a:lnTo>
                    <a:pt x="2264797" y="65190"/>
                  </a:lnTo>
                  <a:lnTo>
                    <a:pt x="2209039" y="54236"/>
                  </a:lnTo>
                  <a:lnTo>
                    <a:pt x="2152206" y="44223"/>
                  </a:lnTo>
                  <a:lnTo>
                    <a:pt x="2094345" y="35173"/>
                  </a:lnTo>
                  <a:lnTo>
                    <a:pt x="2035504" y="27105"/>
                  </a:lnTo>
                  <a:lnTo>
                    <a:pt x="1975731" y="20044"/>
                  </a:lnTo>
                  <a:lnTo>
                    <a:pt x="1915075" y="14009"/>
                  </a:lnTo>
                  <a:lnTo>
                    <a:pt x="1853581" y="9023"/>
                  </a:lnTo>
                  <a:lnTo>
                    <a:pt x="1791299" y="5108"/>
                  </a:lnTo>
                  <a:lnTo>
                    <a:pt x="1728276" y="2284"/>
                  </a:lnTo>
                  <a:lnTo>
                    <a:pt x="1664561" y="574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1600200"/>
              <a:ext cx="3200400" cy="1447800"/>
            </a:xfrm>
            <a:custGeom>
              <a:avLst/>
              <a:gdLst/>
              <a:ahLst/>
              <a:cxnLst/>
              <a:rect l="l" t="t" r="r" b="b"/>
              <a:pathLst>
                <a:path w="3200400" h="1447800">
                  <a:moveTo>
                    <a:pt x="0" y="723900"/>
                  </a:moveTo>
                  <a:lnTo>
                    <a:pt x="5050" y="665962"/>
                  </a:lnTo>
                  <a:lnTo>
                    <a:pt x="19947" y="609278"/>
                  </a:lnTo>
                  <a:lnTo>
                    <a:pt x="44308" y="554021"/>
                  </a:lnTo>
                  <a:lnTo>
                    <a:pt x="77750" y="500363"/>
                  </a:lnTo>
                  <a:lnTo>
                    <a:pt x="119891" y="448479"/>
                  </a:lnTo>
                  <a:lnTo>
                    <a:pt x="170348" y="398539"/>
                  </a:lnTo>
                  <a:lnTo>
                    <a:pt x="228740" y="350719"/>
                  </a:lnTo>
                  <a:lnTo>
                    <a:pt x="260792" y="327657"/>
                  </a:lnTo>
                  <a:lnTo>
                    <a:pt x="294684" y="305190"/>
                  </a:lnTo>
                  <a:lnTo>
                    <a:pt x="330368" y="283339"/>
                  </a:lnTo>
                  <a:lnTo>
                    <a:pt x="367796" y="262126"/>
                  </a:lnTo>
                  <a:lnTo>
                    <a:pt x="406922" y="241573"/>
                  </a:lnTo>
                  <a:lnTo>
                    <a:pt x="447696" y="221700"/>
                  </a:lnTo>
                  <a:lnTo>
                    <a:pt x="490072" y="202530"/>
                  </a:lnTo>
                  <a:lnTo>
                    <a:pt x="534000" y="184085"/>
                  </a:lnTo>
                  <a:lnTo>
                    <a:pt x="579435" y="166385"/>
                  </a:lnTo>
                  <a:lnTo>
                    <a:pt x="626326" y="149453"/>
                  </a:lnTo>
                  <a:lnTo>
                    <a:pt x="674628" y="133310"/>
                  </a:lnTo>
                  <a:lnTo>
                    <a:pt x="724292" y="117978"/>
                  </a:lnTo>
                  <a:lnTo>
                    <a:pt x="775271" y="103478"/>
                  </a:lnTo>
                  <a:lnTo>
                    <a:pt x="827515" y="89833"/>
                  </a:lnTo>
                  <a:lnTo>
                    <a:pt x="880979" y="77063"/>
                  </a:lnTo>
                  <a:lnTo>
                    <a:pt x="935613" y="65190"/>
                  </a:lnTo>
                  <a:lnTo>
                    <a:pt x="991371" y="54236"/>
                  </a:lnTo>
                  <a:lnTo>
                    <a:pt x="1048204" y="44223"/>
                  </a:lnTo>
                  <a:lnTo>
                    <a:pt x="1106064" y="35173"/>
                  </a:lnTo>
                  <a:lnTo>
                    <a:pt x="1164904" y="27105"/>
                  </a:lnTo>
                  <a:lnTo>
                    <a:pt x="1224676" y="20044"/>
                  </a:lnTo>
                  <a:lnTo>
                    <a:pt x="1285332" y="14009"/>
                  </a:lnTo>
                  <a:lnTo>
                    <a:pt x="1346824" y="9023"/>
                  </a:lnTo>
                  <a:lnTo>
                    <a:pt x="1409105" y="5108"/>
                  </a:lnTo>
                  <a:lnTo>
                    <a:pt x="1472126" y="2284"/>
                  </a:lnTo>
                  <a:lnTo>
                    <a:pt x="1535840" y="574"/>
                  </a:lnTo>
                  <a:lnTo>
                    <a:pt x="1600200" y="0"/>
                  </a:lnTo>
                  <a:lnTo>
                    <a:pt x="1664561" y="574"/>
                  </a:lnTo>
                  <a:lnTo>
                    <a:pt x="1728276" y="2284"/>
                  </a:lnTo>
                  <a:lnTo>
                    <a:pt x="1791299" y="5108"/>
                  </a:lnTo>
                  <a:lnTo>
                    <a:pt x="1853581" y="9023"/>
                  </a:lnTo>
                  <a:lnTo>
                    <a:pt x="1915075" y="14009"/>
                  </a:lnTo>
                  <a:lnTo>
                    <a:pt x="1975731" y="20044"/>
                  </a:lnTo>
                  <a:lnTo>
                    <a:pt x="2035504" y="27105"/>
                  </a:lnTo>
                  <a:lnTo>
                    <a:pt x="2094345" y="35173"/>
                  </a:lnTo>
                  <a:lnTo>
                    <a:pt x="2152206" y="44223"/>
                  </a:lnTo>
                  <a:lnTo>
                    <a:pt x="2209039" y="54236"/>
                  </a:lnTo>
                  <a:lnTo>
                    <a:pt x="2264797" y="65190"/>
                  </a:lnTo>
                  <a:lnTo>
                    <a:pt x="2319431" y="77063"/>
                  </a:lnTo>
                  <a:lnTo>
                    <a:pt x="2372895" y="89833"/>
                  </a:lnTo>
                  <a:lnTo>
                    <a:pt x="2425140" y="103478"/>
                  </a:lnTo>
                  <a:lnTo>
                    <a:pt x="2476118" y="117978"/>
                  </a:lnTo>
                  <a:lnTo>
                    <a:pt x="2525782" y="133310"/>
                  </a:lnTo>
                  <a:lnTo>
                    <a:pt x="2574083" y="149453"/>
                  </a:lnTo>
                  <a:lnTo>
                    <a:pt x="2620975" y="166385"/>
                  </a:lnTo>
                  <a:lnTo>
                    <a:pt x="2666409" y="184085"/>
                  </a:lnTo>
                  <a:lnTo>
                    <a:pt x="2710337" y="202530"/>
                  </a:lnTo>
                  <a:lnTo>
                    <a:pt x="2752712" y="221700"/>
                  </a:lnTo>
                  <a:lnTo>
                    <a:pt x="2793486" y="241573"/>
                  </a:lnTo>
                  <a:lnTo>
                    <a:pt x="2832611" y="262126"/>
                  </a:lnTo>
                  <a:lnTo>
                    <a:pt x="2870039" y="283339"/>
                  </a:lnTo>
                  <a:lnTo>
                    <a:pt x="2905722" y="305190"/>
                  </a:lnTo>
                  <a:lnTo>
                    <a:pt x="2939614" y="327657"/>
                  </a:lnTo>
                  <a:lnTo>
                    <a:pt x="2971665" y="350719"/>
                  </a:lnTo>
                  <a:lnTo>
                    <a:pt x="3001828" y="374354"/>
                  </a:lnTo>
                  <a:lnTo>
                    <a:pt x="3056299" y="423255"/>
                  </a:lnTo>
                  <a:lnTo>
                    <a:pt x="3102645" y="474189"/>
                  </a:lnTo>
                  <a:lnTo>
                    <a:pt x="3140483" y="526981"/>
                  </a:lnTo>
                  <a:lnTo>
                    <a:pt x="3169432" y="581460"/>
                  </a:lnTo>
                  <a:lnTo>
                    <a:pt x="3189108" y="637452"/>
                  </a:lnTo>
                  <a:lnTo>
                    <a:pt x="3199129" y="694785"/>
                  </a:lnTo>
                  <a:lnTo>
                    <a:pt x="3200400" y="723900"/>
                  </a:lnTo>
                  <a:lnTo>
                    <a:pt x="3199129" y="753014"/>
                  </a:lnTo>
                  <a:lnTo>
                    <a:pt x="3189108" y="810347"/>
                  </a:lnTo>
                  <a:lnTo>
                    <a:pt x="3169432" y="866339"/>
                  </a:lnTo>
                  <a:lnTo>
                    <a:pt x="3140483" y="920818"/>
                  </a:lnTo>
                  <a:lnTo>
                    <a:pt x="3102645" y="973610"/>
                  </a:lnTo>
                  <a:lnTo>
                    <a:pt x="3056299" y="1024544"/>
                  </a:lnTo>
                  <a:lnTo>
                    <a:pt x="3001828" y="1073445"/>
                  </a:lnTo>
                  <a:lnTo>
                    <a:pt x="2971665" y="1097080"/>
                  </a:lnTo>
                  <a:lnTo>
                    <a:pt x="2939614" y="1120142"/>
                  </a:lnTo>
                  <a:lnTo>
                    <a:pt x="2905722" y="1142609"/>
                  </a:lnTo>
                  <a:lnTo>
                    <a:pt x="2870039" y="1164460"/>
                  </a:lnTo>
                  <a:lnTo>
                    <a:pt x="2832611" y="1185673"/>
                  </a:lnTo>
                  <a:lnTo>
                    <a:pt x="2793486" y="1206226"/>
                  </a:lnTo>
                  <a:lnTo>
                    <a:pt x="2752712" y="1226099"/>
                  </a:lnTo>
                  <a:lnTo>
                    <a:pt x="2710337" y="1245269"/>
                  </a:lnTo>
                  <a:lnTo>
                    <a:pt x="2666409" y="1263714"/>
                  </a:lnTo>
                  <a:lnTo>
                    <a:pt x="2620975" y="1281414"/>
                  </a:lnTo>
                  <a:lnTo>
                    <a:pt x="2574083" y="1298346"/>
                  </a:lnTo>
                  <a:lnTo>
                    <a:pt x="2525782" y="1314489"/>
                  </a:lnTo>
                  <a:lnTo>
                    <a:pt x="2476118" y="1329821"/>
                  </a:lnTo>
                  <a:lnTo>
                    <a:pt x="2425140" y="1344321"/>
                  </a:lnTo>
                  <a:lnTo>
                    <a:pt x="2372895" y="1357966"/>
                  </a:lnTo>
                  <a:lnTo>
                    <a:pt x="2319431" y="1370736"/>
                  </a:lnTo>
                  <a:lnTo>
                    <a:pt x="2264797" y="1382609"/>
                  </a:lnTo>
                  <a:lnTo>
                    <a:pt x="2209039" y="1393563"/>
                  </a:lnTo>
                  <a:lnTo>
                    <a:pt x="2152206" y="1403576"/>
                  </a:lnTo>
                  <a:lnTo>
                    <a:pt x="2094345" y="1412626"/>
                  </a:lnTo>
                  <a:lnTo>
                    <a:pt x="2035504" y="1420694"/>
                  </a:lnTo>
                  <a:lnTo>
                    <a:pt x="1975731" y="1427755"/>
                  </a:lnTo>
                  <a:lnTo>
                    <a:pt x="1915075" y="1433790"/>
                  </a:lnTo>
                  <a:lnTo>
                    <a:pt x="1853581" y="1438776"/>
                  </a:lnTo>
                  <a:lnTo>
                    <a:pt x="1791299" y="1442691"/>
                  </a:lnTo>
                  <a:lnTo>
                    <a:pt x="1728276" y="1445515"/>
                  </a:lnTo>
                  <a:lnTo>
                    <a:pt x="1664561" y="1447225"/>
                  </a:lnTo>
                  <a:lnTo>
                    <a:pt x="1600200" y="1447800"/>
                  </a:lnTo>
                  <a:lnTo>
                    <a:pt x="1535840" y="1447225"/>
                  </a:lnTo>
                  <a:lnTo>
                    <a:pt x="1472126" y="1445515"/>
                  </a:lnTo>
                  <a:lnTo>
                    <a:pt x="1409105" y="1442691"/>
                  </a:lnTo>
                  <a:lnTo>
                    <a:pt x="1346824" y="1438776"/>
                  </a:lnTo>
                  <a:lnTo>
                    <a:pt x="1285332" y="1433790"/>
                  </a:lnTo>
                  <a:lnTo>
                    <a:pt x="1224676" y="1427755"/>
                  </a:lnTo>
                  <a:lnTo>
                    <a:pt x="1164904" y="1420694"/>
                  </a:lnTo>
                  <a:lnTo>
                    <a:pt x="1106064" y="1412626"/>
                  </a:lnTo>
                  <a:lnTo>
                    <a:pt x="1048204" y="1403576"/>
                  </a:lnTo>
                  <a:lnTo>
                    <a:pt x="991371" y="1393563"/>
                  </a:lnTo>
                  <a:lnTo>
                    <a:pt x="935613" y="1382609"/>
                  </a:lnTo>
                  <a:lnTo>
                    <a:pt x="880979" y="1370736"/>
                  </a:lnTo>
                  <a:lnTo>
                    <a:pt x="827515" y="1357966"/>
                  </a:lnTo>
                  <a:lnTo>
                    <a:pt x="775271" y="1344321"/>
                  </a:lnTo>
                  <a:lnTo>
                    <a:pt x="724292" y="1329821"/>
                  </a:lnTo>
                  <a:lnTo>
                    <a:pt x="674628" y="1314489"/>
                  </a:lnTo>
                  <a:lnTo>
                    <a:pt x="626326" y="1298346"/>
                  </a:lnTo>
                  <a:lnTo>
                    <a:pt x="579435" y="1281414"/>
                  </a:lnTo>
                  <a:lnTo>
                    <a:pt x="534000" y="1263714"/>
                  </a:lnTo>
                  <a:lnTo>
                    <a:pt x="490072" y="1245269"/>
                  </a:lnTo>
                  <a:lnTo>
                    <a:pt x="447696" y="1226099"/>
                  </a:lnTo>
                  <a:lnTo>
                    <a:pt x="406922" y="1206226"/>
                  </a:lnTo>
                  <a:lnTo>
                    <a:pt x="367796" y="1185673"/>
                  </a:lnTo>
                  <a:lnTo>
                    <a:pt x="330368" y="1164460"/>
                  </a:lnTo>
                  <a:lnTo>
                    <a:pt x="294684" y="1142609"/>
                  </a:lnTo>
                  <a:lnTo>
                    <a:pt x="260792" y="1120142"/>
                  </a:lnTo>
                  <a:lnTo>
                    <a:pt x="228740" y="1097080"/>
                  </a:lnTo>
                  <a:lnTo>
                    <a:pt x="198576" y="1073445"/>
                  </a:lnTo>
                  <a:lnTo>
                    <a:pt x="144104" y="1024544"/>
                  </a:lnTo>
                  <a:lnTo>
                    <a:pt x="97757" y="973610"/>
                  </a:lnTo>
                  <a:lnTo>
                    <a:pt x="59917" y="920818"/>
                  </a:lnTo>
                  <a:lnTo>
                    <a:pt x="30968" y="866339"/>
                  </a:lnTo>
                  <a:lnTo>
                    <a:pt x="11292" y="810347"/>
                  </a:lnTo>
                  <a:lnTo>
                    <a:pt x="1270" y="753014"/>
                  </a:lnTo>
                  <a:lnTo>
                    <a:pt x="0" y="7239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2815" y="1862454"/>
            <a:ext cx="18478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C000"/>
                </a:solidFill>
                <a:latin typeface="Constantia"/>
                <a:cs typeface="Constantia"/>
              </a:rPr>
              <a:t>increase</a:t>
            </a:r>
            <a:r>
              <a:rPr sz="2800" b="1" spc="-11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Constantia"/>
                <a:cs typeface="Constantia"/>
              </a:rPr>
              <a:t>in </a:t>
            </a:r>
            <a:r>
              <a:rPr sz="2800" b="1" spc="-65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C000"/>
                </a:solidFill>
                <a:latin typeface="Constantia"/>
                <a:cs typeface="Constantia"/>
              </a:rPr>
              <a:t>GC</a:t>
            </a:r>
            <a:r>
              <a:rPr sz="2800" b="1" spc="-145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C000"/>
                </a:solidFill>
                <a:latin typeface="Constantia"/>
                <a:cs typeface="Constantia"/>
              </a:rPr>
              <a:t>activity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44900" y="1358900"/>
            <a:ext cx="3244215" cy="1244600"/>
            <a:chOff x="3644900" y="1358900"/>
            <a:chExt cx="3244215" cy="1244600"/>
          </a:xfrm>
        </p:grpSpPr>
        <p:sp>
          <p:nvSpPr>
            <p:cNvPr id="10" name="object 10"/>
            <p:cNvSpPr/>
            <p:nvPr/>
          </p:nvSpPr>
          <p:spPr>
            <a:xfrm>
              <a:off x="3657600" y="1371600"/>
              <a:ext cx="3218815" cy="1219200"/>
            </a:xfrm>
            <a:custGeom>
              <a:avLst/>
              <a:gdLst/>
              <a:ahLst/>
              <a:cxnLst/>
              <a:rect l="l" t="t" r="r" b="b"/>
              <a:pathLst>
                <a:path w="3218815" h="1219200">
                  <a:moveTo>
                    <a:pt x="1609344" y="0"/>
                  </a:moveTo>
                  <a:lnTo>
                    <a:pt x="1541310" y="534"/>
                  </a:lnTo>
                  <a:lnTo>
                    <a:pt x="1473997" y="2125"/>
                  </a:lnTo>
                  <a:lnTo>
                    <a:pt x="1407460" y="4749"/>
                  </a:lnTo>
                  <a:lnTo>
                    <a:pt x="1341754" y="8387"/>
                  </a:lnTo>
                  <a:lnTo>
                    <a:pt x="1276936" y="13016"/>
                  </a:lnTo>
                  <a:lnTo>
                    <a:pt x="1213062" y="18617"/>
                  </a:lnTo>
                  <a:lnTo>
                    <a:pt x="1150187" y="25167"/>
                  </a:lnTo>
                  <a:lnTo>
                    <a:pt x="1088368" y="32646"/>
                  </a:lnTo>
                  <a:lnTo>
                    <a:pt x="1027659" y="41032"/>
                  </a:lnTo>
                  <a:lnTo>
                    <a:pt x="968117" y="50304"/>
                  </a:lnTo>
                  <a:lnTo>
                    <a:pt x="909798" y="60442"/>
                  </a:lnTo>
                  <a:lnTo>
                    <a:pt x="852758" y="71423"/>
                  </a:lnTo>
                  <a:lnTo>
                    <a:pt x="797051" y="83227"/>
                  </a:lnTo>
                  <a:lnTo>
                    <a:pt x="742736" y="95832"/>
                  </a:lnTo>
                  <a:lnTo>
                    <a:pt x="689866" y="109218"/>
                  </a:lnTo>
                  <a:lnTo>
                    <a:pt x="638498" y="123364"/>
                  </a:lnTo>
                  <a:lnTo>
                    <a:pt x="588688" y="138247"/>
                  </a:lnTo>
                  <a:lnTo>
                    <a:pt x="540491" y="153847"/>
                  </a:lnTo>
                  <a:lnTo>
                    <a:pt x="493964" y="170143"/>
                  </a:lnTo>
                  <a:lnTo>
                    <a:pt x="449162" y="187114"/>
                  </a:lnTo>
                  <a:lnTo>
                    <a:pt x="406142" y="204738"/>
                  </a:lnTo>
                  <a:lnTo>
                    <a:pt x="364958" y="222995"/>
                  </a:lnTo>
                  <a:lnTo>
                    <a:pt x="325667" y="241862"/>
                  </a:lnTo>
                  <a:lnTo>
                    <a:pt x="288325" y="261320"/>
                  </a:lnTo>
                  <a:lnTo>
                    <a:pt x="252987" y="281347"/>
                  </a:lnTo>
                  <a:lnTo>
                    <a:pt x="219709" y="301921"/>
                  </a:lnTo>
                  <a:lnTo>
                    <a:pt x="159559" y="344628"/>
                  </a:lnTo>
                  <a:lnTo>
                    <a:pt x="108320" y="389272"/>
                  </a:lnTo>
                  <a:lnTo>
                    <a:pt x="66439" y="435683"/>
                  </a:lnTo>
                  <a:lnTo>
                    <a:pt x="34362" y="483693"/>
                  </a:lnTo>
                  <a:lnTo>
                    <a:pt x="12538" y="533132"/>
                  </a:lnTo>
                  <a:lnTo>
                    <a:pt x="1411" y="583831"/>
                  </a:lnTo>
                  <a:lnTo>
                    <a:pt x="0" y="609600"/>
                  </a:lnTo>
                  <a:lnTo>
                    <a:pt x="1411" y="635368"/>
                  </a:lnTo>
                  <a:lnTo>
                    <a:pt x="12538" y="686067"/>
                  </a:lnTo>
                  <a:lnTo>
                    <a:pt x="34362" y="735506"/>
                  </a:lnTo>
                  <a:lnTo>
                    <a:pt x="66439" y="783516"/>
                  </a:lnTo>
                  <a:lnTo>
                    <a:pt x="108320" y="829927"/>
                  </a:lnTo>
                  <a:lnTo>
                    <a:pt x="159559" y="874571"/>
                  </a:lnTo>
                  <a:lnTo>
                    <a:pt x="219709" y="917278"/>
                  </a:lnTo>
                  <a:lnTo>
                    <a:pt x="252987" y="937852"/>
                  </a:lnTo>
                  <a:lnTo>
                    <a:pt x="288325" y="957879"/>
                  </a:lnTo>
                  <a:lnTo>
                    <a:pt x="325667" y="977337"/>
                  </a:lnTo>
                  <a:lnTo>
                    <a:pt x="364958" y="996204"/>
                  </a:lnTo>
                  <a:lnTo>
                    <a:pt x="406142" y="1014461"/>
                  </a:lnTo>
                  <a:lnTo>
                    <a:pt x="449162" y="1032085"/>
                  </a:lnTo>
                  <a:lnTo>
                    <a:pt x="493964" y="1049056"/>
                  </a:lnTo>
                  <a:lnTo>
                    <a:pt x="540491" y="1065352"/>
                  </a:lnTo>
                  <a:lnTo>
                    <a:pt x="588688" y="1080952"/>
                  </a:lnTo>
                  <a:lnTo>
                    <a:pt x="638498" y="1095835"/>
                  </a:lnTo>
                  <a:lnTo>
                    <a:pt x="689866" y="1109981"/>
                  </a:lnTo>
                  <a:lnTo>
                    <a:pt x="742736" y="1123367"/>
                  </a:lnTo>
                  <a:lnTo>
                    <a:pt x="797051" y="1135972"/>
                  </a:lnTo>
                  <a:lnTo>
                    <a:pt x="852758" y="1147776"/>
                  </a:lnTo>
                  <a:lnTo>
                    <a:pt x="909798" y="1158757"/>
                  </a:lnTo>
                  <a:lnTo>
                    <a:pt x="968117" y="1168895"/>
                  </a:lnTo>
                  <a:lnTo>
                    <a:pt x="1027659" y="1178167"/>
                  </a:lnTo>
                  <a:lnTo>
                    <a:pt x="1088368" y="1186553"/>
                  </a:lnTo>
                  <a:lnTo>
                    <a:pt x="1150187" y="1194032"/>
                  </a:lnTo>
                  <a:lnTo>
                    <a:pt x="1213062" y="1200582"/>
                  </a:lnTo>
                  <a:lnTo>
                    <a:pt x="1276936" y="1206183"/>
                  </a:lnTo>
                  <a:lnTo>
                    <a:pt x="1341754" y="1210812"/>
                  </a:lnTo>
                  <a:lnTo>
                    <a:pt x="1407460" y="1214450"/>
                  </a:lnTo>
                  <a:lnTo>
                    <a:pt x="1473997" y="1217074"/>
                  </a:lnTo>
                  <a:lnTo>
                    <a:pt x="1541310" y="1218665"/>
                  </a:lnTo>
                  <a:lnTo>
                    <a:pt x="1609344" y="1219200"/>
                  </a:lnTo>
                  <a:lnTo>
                    <a:pt x="1677368" y="1218665"/>
                  </a:lnTo>
                  <a:lnTo>
                    <a:pt x="1744673" y="1217074"/>
                  </a:lnTo>
                  <a:lnTo>
                    <a:pt x="1811202" y="1214450"/>
                  </a:lnTo>
                  <a:lnTo>
                    <a:pt x="1876901" y="1210812"/>
                  </a:lnTo>
                  <a:lnTo>
                    <a:pt x="1941713" y="1206183"/>
                  </a:lnTo>
                  <a:lnTo>
                    <a:pt x="2005583" y="1200582"/>
                  </a:lnTo>
                  <a:lnTo>
                    <a:pt x="2068454" y="1194032"/>
                  </a:lnTo>
                  <a:lnTo>
                    <a:pt x="2130270" y="1186553"/>
                  </a:lnTo>
                  <a:lnTo>
                    <a:pt x="2190976" y="1178167"/>
                  </a:lnTo>
                  <a:lnTo>
                    <a:pt x="2250516" y="1168895"/>
                  </a:lnTo>
                  <a:lnTo>
                    <a:pt x="2308833" y="1158757"/>
                  </a:lnTo>
                  <a:lnTo>
                    <a:pt x="2365873" y="1147776"/>
                  </a:lnTo>
                  <a:lnTo>
                    <a:pt x="2421579" y="1135972"/>
                  </a:lnTo>
                  <a:lnTo>
                    <a:pt x="2475895" y="1123367"/>
                  </a:lnTo>
                  <a:lnTo>
                    <a:pt x="2528766" y="1109981"/>
                  </a:lnTo>
                  <a:lnTo>
                    <a:pt x="2580135" y="1095835"/>
                  </a:lnTo>
                  <a:lnTo>
                    <a:pt x="2629946" y="1080952"/>
                  </a:lnTo>
                  <a:lnTo>
                    <a:pt x="2678145" y="1065352"/>
                  </a:lnTo>
                  <a:lnTo>
                    <a:pt x="2724674" y="1049056"/>
                  </a:lnTo>
                  <a:lnTo>
                    <a:pt x="2769478" y="1032085"/>
                  </a:lnTo>
                  <a:lnTo>
                    <a:pt x="2812502" y="1014461"/>
                  </a:lnTo>
                  <a:lnTo>
                    <a:pt x="2853688" y="996204"/>
                  </a:lnTo>
                  <a:lnTo>
                    <a:pt x="2892982" y="977337"/>
                  </a:lnTo>
                  <a:lnTo>
                    <a:pt x="2930328" y="957879"/>
                  </a:lnTo>
                  <a:lnTo>
                    <a:pt x="2965669" y="937852"/>
                  </a:lnTo>
                  <a:lnTo>
                    <a:pt x="2998949" y="917278"/>
                  </a:lnTo>
                  <a:lnTo>
                    <a:pt x="3059106" y="874571"/>
                  </a:lnTo>
                  <a:lnTo>
                    <a:pt x="3110352" y="829927"/>
                  </a:lnTo>
                  <a:lnTo>
                    <a:pt x="3152238" y="783516"/>
                  </a:lnTo>
                  <a:lnTo>
                    <a:pt x="3184319" y="735506"/>
                  </a:lnTo>
                  <a:lnTo>
                    <a:pt x="3206147" y="686067"/>
                  </a:lnTo>
                  <a:lnTo>
                    <a:pt x="3217276" y="635368"/>
                  </a:lnTo>
                  <a:lnTo>
                    <a:pt x="3218688" y="609600"/>
                  </a:lnTo>
                  <a:lnTo>
                    <a:pt x="3217276" y="583831"/>
                  </a:lnTo>
                  <a:lnTo>
                    <a:pt x="3206147" y="533132"/>
                  </a:lnTo>
                  <a:lnTo>
                    <a:pt x="3184319" y="483693"/>
                  </a:lnTo>
                  <a:lnTo>
                    <a:pt x="3152238" y="435683"/>
                  </a:lnTo>
                  <a:lnTo>
                    <a:pt x="3110352" y="389272"/>
                  </a:lnTo>
                  <a:lnTo>
                    <a:pt x="3059106" y="344628"/>
                  </a:lnTo>
                  <a:lnTo>
                    <a:pt x="2998949" y="301921"/>
                  </a:lnTo>
                  <a:lnTo>
                    <a:pt x="2965669" y="281347"/>
                  </a:lnTo>
                  <a:lnTo>
                    <a:pt x="2930328" y="261320"/>
                  </a:lnTo>
                  <a:lnTo>
                    <a:pt x="2892982" y="241862"/>
                  </a:lnTo>
                  <a:lnTo>
                    <a:pt x="2853688" y="222995"/>
                  </a:lnTo>
                  <a:lnTo>
                    <a:pt x="2812502" y="204738"/>
                  </a:lnTo>
                  <a:lnTo>
                    <a:pt x="2769478" y="187114"/>
                  </a:lnTo>
                  <a:lnTo>
                    <a:pt x="2724674" y="170143"/>
                  </a:lnTo>
                  <a:lnTo>
                    <a:pt x="2678145" y="153847"/>
                  </a:lnTo>
                  <a:lnTo>
                    <a:pt x="2629946" y="138247"/>
                  </a:lnTo>
                  <a:lnTo>
                    <a:pt x="2580135" y="123364"/>
                  </a:lnTo>
                  <a:lnTo>
                    <a:pt x="2528766" y="109218"/>
                  </a:lnTo>
                  <a:lnTo>
                    <a:pt x="2475895" y="95832"/>
                  </a:lnTo>
                  <a:lnTo>
                    <a:pt x="2421579" y="83227"/>
                  </a:lnTo>
                  <a:lnTo>
                    <a:pt x="2365873" y="71423"/>
                  </a:lnTo>
                  <a:lnTo>
                    <a:pt x="2308833" y="60442"/>
                  </a:lnTo>
                  <a:lnTo>
                    <a:pt x="2250516" y="50304"/>
                  </a:lnTo>
                  <a:lnTo>
                    <a:pt x="2190976" y="41032"/>
                  </a:lnTo>
                  <a:lnTo>
                    <a:pt x="2130270" y="32646"/>
                  </a:lnTo>
                  <a:lnTo>
                    <a:pt x="2068454" y="25167"/>
                  </a:lnTo>
                  <a:lnTo>
                    <a:pt x="2005583" y="18617"/>
                  </a:lnTo>
                  <a:lnTo>
                    <a:pt x="1941713" y="13016"/>
                  </a:lnTo>
                  <a:lnTo>
                    <a:pt x="1876901" y="8387"/>
                  </a:lnTo>
                  <a:lnTo>
                    <a:pt x="1811202" y="4749"/>
                  </a:lnTo>
                  <a:lnTo>
                    <a:pt x="1744673" y="2125"/>
                  </a:lnTo>
                  <a:lnTo>
                    <a:pt x="1677368" y="534"/>
                  </a:lnTo>
                  <a:lnTo>
                    <a:pt x="160934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7600" y="1371600"/>
              <a:ext cx="3218815" cy="1219200"/>
            </a:xfrm>
            <a:custGeom>
              <a:avLst/>
              <a:gdLst/>
              <a:ahLst/>
              <a:cxnLst/>
              <a:rect l="l" t="t" r="r" b="b"/>
              <a:pathLst>
                <a:path w="3218815" h="1219200">
                  <a:moveTo>
                    <a:pt x="0" y="609600"/>
                  </a:moveTo>
                  <a:lnTo>
                    <a:pt x="5609" y="558334"/>
                  </a:lnTo>
                  <a:lnTo>
                    <a:pt x="22141" y="508244"/>
                  </a:lnTo>
                  <a:lnTo>
                    <a:pt x="49147" y="459499"/>
                  </a:lnTo>
                  <a:lnTo>
                    <a:pt x="86181" y="412267"/>
                  </a:lnTo>
                  <a:lnTo>
                    <a:pt x="132797" y="366718"/>
                  </a:lnTo>
                  <a:lnTo>
                    <a:pt x="188548" y="323022"/>
                  </a:lnTo>
                  <a:lnTo>
                    <a:pt x="252987" y="281347"/>
                  </a:lnTo>
                  <a:lnTo>
                    <a:pt x="288325" y="261320"/>
                  </a:lnTo>
                  <a:lnTo>
                    <a:pt x="325667" y="241862"/>
                  </a:lnTo>
                  <a:lnTo>
                    <a:pt x="364958" y="222995"/>
                  </a:lnTo>
                  <a:lnTo>
                    <a:pt x="406142" y="204738"/>
                  </a:lnTo>
                  <a:lnTo>
                    <a:pt x="449162" y="187114"/>
                  </a:lnTo>
                  <a:lnTo>
                    <a:pt x="493964" y="170143"/>
                  </a:lnTo>
                  <a:lnTo>
                    <a:pt x="540491" y="153847"/>
                  </a:lnTo>
                  <a:lnTo>
                    <a:pt x="588688" y="138247"/>
                  </a:lnTo>
                  <a:lnTo>
                    <a:pt x="638498" y="123364"/>
                  </a:lnTo>
                  <a:lnTo>
                    <a:pt x="689866" y="109218"/>
                  </a:lnTo>
                  <a:lnTo>
                    <a:pt x="742736" y="95832"/>
                  </a:lnTo>
                  <a:lnTo>
                    <a:pt x="797051" y="83227"/>
                  </a:lnTo>
                  <a:lnTo>
                    <a:pt x="852758" y="71423"/>
                  </a:lnTo>
                  <a:lnTo>
                    <a:pt x="909798" y="60442"/>
                  </a:lnTo>
                  <a:lnTo>
                    <a:pt x="968117" y="50304"/>
                  </a:lnTo>
                  <a:lnTo>
                    <a:pt x="1027659" y="41032"/>
                  </a:lnTo>
                  <a:lnTo>
                    <a:pt x="1088368" y="32646"/>
                  </a:lnTo>
                  <a:lnTo>
                    <a:pt x="1150187" y="25167"/>
                  </a:lnTo>
                  <a:lnTo>
                    <a:pt x="1213062" y="18617"/>
                  </a:lnTo>
                  <a:lnTo>
                    <a:pt x="1276936" y="13016"/>
                  </a:lnTo>
                  <a:lnTo>
                    <a:pt x="1341754" y="8387"/>
                  </a:lnTo>
                  <a:lnTo>
                    <a:pt x="1407460" y="4749"/>
                  </a:lnTo>
                  <a:lnTo>
                    <a:pt x="1473997" y="2125"/>
                  </a:lnTo>
                  <a:lnTo>
                    <a:pt x="1541310" y="534"/>
                  </a:lnTo>
                  <a:lnTo>
                    <a:pt x="1609344" y="0"/>
                  </a:lnTo>
                  <a:lnTo>
                    <a:pt x="1677368" y="534"/>
                  </a:lnTo>
                  <a:lnTo>
                    <a:pt x="1744673" y="2125"/>
                  </a:lnTo>
                  <a:lnTo>
                    <a:pt x="1811202" y="4749"/>
                  </a:lnTo>
                  <a:lnTo>
                    <a:pt x="1876901" y="8387"/>
                  </a:lnTo>
                  <a:lnTo>
                    <a:pt x="1941713" y="13016"/>
                  </a:lnTo>
                  <a:lnTo>
                    <a:pt x="2005583" y="18617"/>
                  </a:lnTo>
                  <a:lnTo>
                    <a:pt x="2068454" y="25167"/>
                  </a:lnTo>
                  <a:lnTo>
                    <a:pt x="2130270" y="32646"/>
                  </a:lnTo>
                  <a:lnTo>
                    <a:pt x="2190976" y="41032"/>
                  </a:lnTo>
                  <a:lnTo>
                    <a:pt x="2250516" y="50304"/>
                  </a:lnTo>
                  <a:lnTo>
                    <a:pt x="2308833" y="60442"/>
                  </a:lnTo>
                  <a:lnTo>
                    <a:pt x="2365873" y="71423"/>
                  </a:lnTo>
                  <a:lnTo>
                    <a:pt x="2421579" y="83227"/>
                  </a:lnTo>
                  <a:lnTo>
                    <a:pt x="2475895" y="95832"/>
                  </a:lnTo>
                  <a:lnTo>
                    <a:pt x="2528766" y="109218"/>
                  </a:lnTo>
                  <a:lnTo>
                    <a:pt x="2580135" y="123364"/>
                  </a:lnTo>
                  <a:lnTo>
                    <a:pt x="2629946" y="138247"/>
                  </a:lnTo>
                  <a:lnTo>
                    <a:pt x="2678145" y="153847"/>
                  </a:lnTo>
                  <a:lnTo>
                    <a:pt x="2724674" y="170143"/>
                  </a:lnTo>
                  <a:lnTo>
                    <a:pt x="2769478" y="187114"/>
                  </a:lnTo>
                  <a:lnTo>
                    <a:pt x="2812502" y="204738"/>
                  </a:lnTo>
                  <a:lnTo>
                    <a:pt x="2853688" y="222995"/>
                  </a:lnTo>
                  <a:lnTo>
                    <a:pt x="2892982" y="241862"/>
                  </a:lnTo>
                  <a:lnTo>
                    <a:pt x="2930328" y="261320"/>
                  </a:lnTo>
                  <a:lnTo>
                    <a:pt x="2965669" y="281347"/>
                  </a:lnTo>
                  <a:lnTo>
                    <a:pt x="2998949" y="301921"/>
                  </a:lnTo>
                  <a:lnTo>
                    <a:pt x="3059106" y="344628"/>
                  </a:lnTo>
                  <a:lnTo>
                    <a:pt x="3110352" y="389272"/>
                  </a:lnTo>
                  <a:lnTo>
                    <a:pt x="3152238" y="435683"/>
                  </a:lnTo>
                  <a:lnTo>
                    <a:pt x="3184319" y="483693"/>
                  </a:lnTo>
                  <a:lnTo>
                    <a:pt x="3206147" y="533132"/>
                  </a:lnTo>
                  <a:lnTo>
                    <a:pt x="3217276" y="583831"/>
                  </a:lnTo>
                  <a:lnTo>
                    <a:pt x="3218688" y="609600"/>
                  </a:lnTo>
                  <a:lnTo>
                    <a:pt x="3217276" y="635368"/>
                  </a:lnTo>
                  <a:lnTo>
                    <a:pt x="3206147" y="686067"/>
                  </a:lnTo>
                  <a:lnTo>
                    <a:pt x="3184319" y="735506"/>
                  </a:lnTo>
                  <a:lnTo>
                    <a:pt x="3152238" y="783516"/>
                  </a:lnTo>
                  <a:lnTo>
                    <a:pt x="3110352" y="829927"/>
                  </a:lnTo>
                  <a:lnTo>
                    <a:pt x="3059106" y="874571"/>
                  </a:lnTo>
                  <a:lnTo>
                    <a:pt x="2998949" y="917278"/>
                  </a:lnTo>
                  <a:lnTo>
                    <a:pt x="2965669" y="937852"/>
                  </a:lnTo>
                  <a:lnTo>
                    <a:pt x="2930328" y="957879"/>
                  </a:lnTo>
                  <a:lnTo>
                    <a:pt x="2892982" y="977337"/>
                  </a:lnTo>
                  <a:lnTo>
                    <a:pt x="2853688" y="996204"/>
                  </a:lnTo>
                  <a:lnTo>
                    <a:pt x="2812502" y="1014461"/>
                  </a:lnTo>
                  <a:lnTo>
                    <a:pt x="2769478" y="1032085"/>
                  </a:lnTo>
                  <a:lnTo>
                    <a:pt x="2724674" y="1049056"/>
                  </a:lnTo>
                  <a:lnTo>
                    <a:pt x="2678145" y="1065352"/>
                  </a:lnTo>
                  <a:lnTo>
                    <a:pt x="2629946" y="1080952"/>
                  </a:lnTo>
                  <a:lnTo>
                    <a:pt x="2580135" y="1095835"/>
                  </a:lnTo>
                  <a:lnTo>
                    <a:pt x="2528766" y="1109981"/>
                  </a:lnTo>
                  <a:lnTo>
                    <a:pt x="2475895" y="1123367"/>
                  </a:lnTo>
                  <a:lnTo>
                    <a:pt x="2421579" y="1135972"/>
                  </a:lnTo>
                  <a:lnTo>
                    <a:pt x="2365873" y="1147776"/>
                  </a:lnTo>
                  <a:lnTo>
                    <a:pt x="2308833" y="1158757"/>
                  </a:lnTo>
                  <a:lnTo>
                    <a:pt x="2250516" y="1168895"/>
                  </a:lnTo>
                  <a:lnTo>
                    <a:pt x="2190976" y="1178167"/>
                  </a:lnTo>
                  <a:lnTo>
                    <a:pt x="2130270" y="1186553"/>
                  </a:lnTo>
                  <a:lnTo>
                    <a:pt x="2068454" y="1194032"/>
                  </a:lnTo>
                  <a:lnTo>
                    <a:pt x="2005583" y="1200582"/>
                  </a:lnTo>
                  <a:lnTo>
                    <a:pt x="1941713" y="1206183"/>
                  </a:lnTo>
                  <a:lnTo>
                    <a:pt x="1876901" y="1210812"/>
                  </a:lnTo>
                  <a:lnTo>
                    <a:pt x="1811202" y="1214450"/>
                  </a:lnTo>
                  <a:lnTo>
                    <a:pt x="1744673" y="1217074"/>
                  </a:lnTo>
                  <a:lnTo>
                    <a:pt x="1677368" y="1218665"/>
                  </a:lnTo>
                  <a:lnTo>
                    <a:pt x="1609344" y="1219200"/>
                  </a:lnTo>
                  <a:lnTo>
                    <a:pt x="1541310" y="1218665"/>
                  </a:lnTo>
                  <a:lnTo>
                    <a:pt x="1473997" y="1217074"/>
                  </a:lnTo>
                  <a:lnTo>
                    <a:pt x="1407460" y="1214450"/>
                  </a:lnTo>
                  <a:lnTo>
                    <a:pt x="1341754" y="1210812"/>
                  </a:lnTo>
                  <a:lnTo>
                    <a:pt x="1276936" y="1206183"/>
                  </a:lnTo>
                  <a:lnTo>
                    <a:pt x="1213062" y="1200582"/>
                  </a:lnTo>
                  <a:lnTo>
                    <a:pt x="1150187" y="1194032"/>
                  </a:lnTo>
                  <a:lnTo>
                    <a:pt x="1088368" y="1186553"/>
                  </a:lnTo>
                  <a:lnTo>
                    <a:pt x="1027659" y="1178167"/>
                  </a:lnTo>
                  <a:lnTo>
                    <a:pt x="968117" y="1168895"/>
                  </a:lnTo>
                  <a:lnTo>
                    <a:pt x="909798" y="1158757"/>
                  </a:lnTo>
                  <a:lnTo>
                    <a:pt x="852758" y="1147776"/>
                  </a:lnTo>
                  <a:lnTo>
                    <a:pt x="797051" y="1135972"/>
                  </a:lnTo>
                  <a:lnTo>
                    <a:pt x="742736" y="1123367"/>
                  </a:lnTo>
                  <a:lnTo>
                    <a:pt x="689866" y="1109981"/>
                  </a:lnTo>
                  <a:lnTo>
                    <a:pt x="638498" y="1095835"/>
                  </a:lnTo>
                  <a:lnTo>
                    <a:pt x="588688" y="1080952"/>
                  </a:lnTo>
                  <a:lnTo>
                    <a:pt x="540491" y="1065352"/>
                  </a:lnTo>
                  <a:lnTo>
                    <a:pt x="493964" y="1049056"/>
                  </a:lnTo>
                  <a:lnTo>
                    <a:pt x="449162" y="1032085"/>
                  </a:lnTo>
                  <a:lnTo>
                    <a:pt x="406142" y="1014461"/>
                  </a:lnTo>
                  <a:lnTo>
                    <a:pt x="364958" y="996204"/>
                  </a:lnTo>
                  <a:lnTo>
                    <a:pt x="325667" y="977337"/>
                  </a:lnTo>
                  <a:lnTo>
                    <a:pt x="288325" y="957879"/>
                  </a:lnTo>
                  <a:lnTo>
                    <a:pt x="252987" y="937852"/>
                  </a:lnTo>
                  <a:lnTo>
                    <a:pt x="219709" y="917278"/>
                  </a:lnTo>
                  <a:lnTo>
                    <a:pt x="159559" y="874571"/>
                  </a:lnTo>
                  <a:lnTo>
                    <a:pt x="108320" y="829927"/>
                  </a:lnTo>
                  <a:lnTo>
                    <a:pt x="66439" y="783516"/>
                  </a:lnTo>
                  <a:lnTo>
                    <a:pt x="34362" y="735506"/>
                  </a:lnTo>
                  <a:lnTo>
                    <a:pt x="12538" y="686067"/>
                  </a:lnTo>
                  <a:lnTo>
                    <a:pt x="1411" y="635368"/>
                  </a:lnTo>
                  <a:lnTo>
                    <a:pt x="0" y="6096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68671" y="1519249"/>
            <a:ext cx="805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Sl</a:t>
            </a:r>
            <a:r>
              <a:rPr sz="2800" b="1" spc="-7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9928" y="1946274"/>
            <a:ext cx="2033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metabolism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0" y="5661240"/>
            <a:ext cx="3011170" cy="1008380"/>
          </a:xfrm>
          <a:prstGeom prst="rect">
            <a:avLst/>
          </a:prstGeom>
          <a:solidFill>
            <a:srgbClr val="00AF50"/>
          </a:solidFill>
          <a:ln w="25400">
            <a:solidFill>
              <a:srgbClr val="FF0000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876300" marR="102235" indent="-768350">
              <a:lnSpc>
                <a:spcPct val="100000"/>
              </a:lnSpc>
              <a:spcBef>
                <a:spcPts val="945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Salt</a:t>
            </a:r>
            <a:r>
              <a:rPr sz="24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retaining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activity </a:t>
            </a:r>
            <a:r>
              <a:rPr sz="2400" spc="-5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decreases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0" y="3429000"/>
            <a:ext cx="2484120" cy="1512570"/>
          </a:xfrm>
          <a:prstGeom prst="rect">
            <a:avLst/>
          </a:prstGeom>
          <a:solidFill>
            <a:srgbClr val="0E6EC5"/>
          </a:solidFill>
          <a:ln w="25400">
            <a:solidFill>
              <a:srgbClr val="08509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44780" marR="137795" algn="ctr">
              <a:lnSpc>
                <a:spcPct val="100000"/>
              </a:lnSpc>
              <a:spcBef>
                <a:spcPts val="45"/>
              </a:spcBef>
            </a:pPr>
            <a:r>
              <a:rPr sz="2400" b="1" spc="-30" dirty="0">
                <a:solidFill>
                  <a:srgbClr val="FFC000"/>
                </a:solidFill>
                <a:latin typeface="Constantia"/>
                <a:cs typeface="Constantia"/>
              </a:rPr>
              <a:t>g</a:t>
            </a:r>
            <a:r>
              <a:rPr sz="2400" b="1" spc="-5" dirty="0">
                <a:solidFill>
                  <a:srgbClr val="FFC000"/>
                </a:solidFill>
                <a:latin typeface="Constantia"/>
                <a:cs typeface="Constantia"/>
              </a:rPr>
              <a:t>lu</a:t>
            </a:r>
            <a:r>
              <a:rPr sz="2400" b="1" spc="-55" dirty="0">
                <a:solidFill>
                  <a:srgbClr val="FFC000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o</a:t>
            </a:r>
            <a:r>
              <a:rPr sz="2400" b="1" spc="-45" dirty="0">
                <a:solidFill>
                  <a:srgbClr val="FFC000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orti</a:t>
            </a:r>
            <a:r>
              <a:rPr sz="2400" b="1" spc="-50" dirty="0">
                <a:solidFill>
                  <a:srgbClr val="FFC000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oi</a:t>
            </a:r>
            <a:r>
              <a:rPr sz="2400" b="1" spc="-10" dirty="0">
                <a:solidFill>
                  <a:srgbClr val="FFC000"/>
                </a:solidFill>
                <a:latin typeface="Constantia"/>
                <a:cs typeface="Constantia"/>
              </a:rPr>
              <a:t>d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/  </a:t>
            </a:r>
            <a:r>
              <a:rPr sz="2400" b="1" spc="-10" dirty="0">
                <a:solidFill>
                  <a:srgbClr val="FFC000"/>
                </a:solidFill>
                <a:latin typeface="Constantia"/>
                <a:cs typeface="Constantia"/>
              </a:rPr>
              <a:t>mineralocortic </a:t>
            </a:r>
            <a:r>
              <a:rPr sz="2400" b="1" spc="-560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oid </a:t>
            </a:r>
            <a:r>
              <a:rPr sz="2400" b="1" spc="-5" dirty="0">
                <a:solidFill>
                  <a:srgbClr val="FFC000"/>
                </a:solidFill>
                <a:latin typeface="Constantia"/>
                <a:cs typeface="Constantia"/>
              </a:rPr>
              <a:t>potency </a:t>
            </a:r>
            <a:r>
              <a:rPr sz="2400" b="1" dirty="0">
                <a:solidFill>
                  <a:srgbClr val="FFC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C000"/>
                </a:solidFill>
                <a:latin typeface="Constantia"/>
                <a:cs typeface="Constantia"/>
              </a:rPr>
              <a:t>ratio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541" y="836675"/>
            <a:ext cx="8353425" cy="5701665"/>
            <a:chOff x="395541" y="836675"/>
            <a:chExt cx="8353425" cy="5701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41" y="836675"/>
              <a:ext cx="8352917" cy="38164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1555" y="4437125"/>
              <a:ext cx="7560945" cy="2088514"/>
            </a:xfrm>
            <a:custGeom>
              <a:avLst/>
              <a:gdLst/>
              <a:ahLst/>
              <a:cxnLst/>
              <a:rect l="l" t="t" r="r" b="b"/>
              <a:pathLst>
                <a:path w="7560945" h="2088515">
                  <a:moveTo>
                    <a:pt x="7212787" y="0"/>
                  </a:moveTo>
                  <a:lnTo>
                    <a:pt x="348056" y="0"/>
                  </a:lnTo>
                  <a:lnTo>
                    <a:pt x="300826" y="3177"/>
                  </a:lnTo>
                  <a:lnTo>
                    <a:pt x="255528" y="12432"/>
                  </a:lnTo>
                  <a:lnTo>
                    <a:pt x="212576" y="27350"/>
                  </a:lnTo>
                  <a:lnTo>
                    <a:pt x="172385" y="47516"/>
                  </a:lnTo>
                  <a:lnTo>
                    <a:pt x="135368" y="72516"/>
                  </a:lnTo>
                  <a:lnTo>
                    <a:pt x="101942" y="101933"/>
                  </a:lnTo>
                  <a:lnTo>
                    <a:pt x="72521" y="135353"/>
                  </a:lnTo>
                  <a:lnTo>
                    <a:pt x="47519" y="172362"/>
                  </a:lnTo>
                  <a:lnTo>
                    <a:pt x="27351" y="212544"/>
                  </a:lnTo>
                  <a:lnTo>
                    <a:pt x="12432" y="255484"/>
                  </a:lnTo>
                  <a:lnTo>
                    <a:pt x="3177" y="300768"/>
                  </a:lnTo>
                  <a:lnTo>
                    <a:pt x="0" y="347980"/>
                  </a:lnTo>
                  <a:lnTo>
                    <a:pt x="0" y="1740166"/>
                  </a:lnTo>
                  <a:lnTo>
                    <a:pt x="3177" y="1787396"/>
                  </a:lnTo>
                  <a:lnTo>
                    <a:pt x="12432" y="1832694"/>
                  </a:lnTo>
                  <a:lnTo>
                    <a:pt x="27351" y="1875646"/>
                  </a:lnTo>
                  <a:lnTo>
                    <a:pt x="47519" y="1915837"/>
                  </a:lnTo>
                  <a:lnTo>
                    <a:pt x="72521" y="1952853"/>
                  </a:lnTo>
                  <a:lnTo>
                    <a:pt x="101942" y="1986280"/>
                  </a:lnTo>
                  <a:lnTo>
                    <a:pt x="135368" y="2015701"/>
                  </a:lnTo>
                  <a:lnTo>
                    <a:pt x="172385" y="2040703"/>
                  </a:lnTo>
                  <a:lnTo>
                    <a:pt x="212576" y="2060871"/>
                  </a:lnTo>
                  <a:lnTo>
                    <a:pt x="255528" y="2075790"/>
                  </a:lnTo>
                  <a:lnTo>
                    <a:pt x="300826" y="2085045"/>
                  </a:lnTo>
                  <a:lnTo>
                    <a:pt x="348056" y="2088222"/>
                  </a:lnTo>
                  <a:lnTo>
                    <a:pt x="7212787" y="2088222"/>
                  </a:lnTo>
                  <a:lnTo>
                    <a:pt x="7260028" y="2085045"/>
                  </a:lnTo>
                  <a:lnTo>
                    <a:pt x="7305336" y="2075790"/>
                  </a:lnTo>
                  <a:lnTo>
                    <a:pt x="7348296" y="2060871"/>
                  </a:lnTo>
                  <a:lnTo>
                    <a:pt x="7388494" y="2040703"/>
                  </a:lnTo>
                  <a:lnTo>
                    <a:pt x="7425515" y="2015701"/>
                  </a:lnTo>
                  <a:lnTo>
                    <a:pt x="7458944" y="1986280"/>
                  </a:lnTo>
                  <a:lnTo>
                    <a:pt x="7488368" y="1952853"/>
                  </a:lnTo>
                  <a:lnTo>
                    <a:pt x="7513372" y="1915837"/>
                  </a:lnTo>
                  <a:lnTo>
                    <a:pt x="7533541" y="1875646"/>
                  </a:lnTo>
                  <a:lnTo>
                    <a:pt x="7548461" y="1832694"/>
                  </a:lnTo>
                  <a:lnTo>
                    <a:pt x="7557716" y="1787396"/>
                  </a:lnTo>
                  <a:lnTo>
                    <a:pt x="7560894" y="1740166"/>
                  </a:lnTo>
                  <a:lnTo>
                    <a:pt x="7560894" y="347980"/>
                  </a:lnTo>
                  <a:lnTo>
                    <a:pt x="7557716" y="300768"/>
                  </a:lnTo>
                  <a:lnTo>
                    <a:pt x="7548461" y="255484"/>
                  </a:lnTo>
                  <a:lnTo>
                    <a:pt x="7533541" y="212544"/>
                  </a:lnTo>
                  <a:lnTo>
                    <a:pt x="7513372" y="172362"/>
                  </a:lnTo>
                  <a:lnTo>
                    <a:pt x="7488368" y="135353"/>
                  </a:lnTo>
                  <a:lnTo>
                    <a:pt x="7458944" y="101933"/>
                  </a:lnTo>
                  <a:lnTo>
                    <a:pt x="7425515" y="72516"/>
                  </a:lnTo>
                  <a:lnTo>
                    <a:pt x="7388494" y="47516"/>
                  </a:lnTo>
                  <a:lnTo>
                    <a:pt x="7348296" y="27350"/>
                  </a:lnTo>
                  <a:lnTo>
                    <a:pt x="7305336" y="12432"/>
                  </a:lnTo>
                  <a:lnTo>
                    <a:pt x="7260028" y="3177"/>
                  </a:lnTo>
                  <a:lnTo>
                    <a:pt x="7212787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555" y="4437125"/>
              <a:ext cx="7560945" cy="2088514"/>
            </a:xfrm>
            <a:custGeom>
              <a:avLst/>
              <a:gdLst/>
              <a:ahLst/>
              <a:cxnLst/>
              <a:rect l="l" t="t" r="r" b="b"/>
              <a:pathLst>
                <a:path w="7560945" h="2088515">
                  <a:moveTo>
                    <a:pt x="0" y="347980"/>
                  </a:moveTo>
                  <a:lnTo>
                    <a:pt x="3177" y="300768"/>
                  </a:lnTo>
                  <a:lnTo>
                    <a:pt x="12432" y="255484"/>
                  </a:lnTo>
                  <a:lnTo>
                    <a:pt x="27351" y="212544"/>
                  </a:lnTo>
                  <a:lnTo>
                    <a:pt x="47519" y="172362"/>
                  </a:lnTo>
                  <a:lnTo>
                    <a:pt x="72521" y="135353"/>
                  </a:lnTo>
                  <a:lnTo>
                    <a:pt x="101942" y="101933"/>
                  </a:lnTo>
                  <a:lnTo>
                    <a:pt x="135368" y="72516"/>
                  </a:lnTo>
                  <a:lnTo>
                    <a:pt x="172385" y="47516"/>
                  </a:lnTo>
                  <a:lnTo>
                    <a:pt x="212576" y="27350"/>
                  </a:lnTo>
                  <a:lnTo>
                    <a:pt x="255528" y="12432"/>
                  </a:lnTo>
                  <a:lnTo>
                    <a:pt x="300826" y="3177"/>
                  </a:lnTo>
                  <a:lnTo>
                    <a:pt x="348056" y="0"/>
                  </a:lnTo>
                  <a:lnTo>
                    <a:pt x="7212787" y="0"/>
                  </a:lnTo>
                  <a:lnTo>
                    <a:pt x="7260028" y="3177"/>
                  </a:lnTo>
                  <a:lnTo>
                    <a:pt x="7305336" y="12432"/>
                  </a:lnTo>
                  <a:lnTo>
                    <a:pt x="7348296" y="27350"/>
                  </a:lnTo>
                  <a:lnTo>
                    <a:pt x="7388494" y="47516"/>
                  </a:lnTo>
                  <a:lnTo>
                    <a:pt x="7425515" y="72516"/>
                  </a:lnTo>
                  <a:lnTo>
                    <a:pt x="7458944" y="101933"/>
                  </a:lnTo>
                  <a:lnTo>
                    <a:pt x="7488368" y="135353"/>
                  </a:lnTo>
                  <a:lnTo>
                    <a:pt x="7513372" y="172362"/>
                  </a:lnTo>
                  <a:lnTo>
                    <a:pt x="7533541" y="212544"/>
                  </a:lnTo>
                  <a:lnTo>
                    <a:pt x="7548461" y="255484"/>
                  </a:lnTo>
                  <a:lnTo>
                    <a:pt x="7557716" y="300768"/>
                  </a:lnTo>
                  <a:lnTo>
                    <a:pt x="7560894" y="347980"/>
                  </a:lnTo>
                  <a:lnTo>
                    <a:pt x="7560894" y="1740166"/>
                  </a:lnTo>
                  <a:lnTo>
                    <a:pt x="7557716" y="1787396"/>
                  </a:lnTo>
                  <a:lnTo>
                    <a:pt x="7548461" y="1832694"/>
                  </a:lnTo>
                  <a:lnTo>
                    <a:pt x="7533541" y="1875646"/>
                  </a:lnTo>
                  <a:lnTo>
                    <a:pt x="7513372" y="1915837"/>
                  </a:lnTo>
                  <a:lnTo>
                    <a:pt x="7488368" y="1952853"/>
                  </a:lnTo>
                  <a:lnTo>
                    <a:pt x="7458944" y="1986280"/>
                  </a:lnTo>
                  <a:lnTo>
                    <a:pt x="7425515" y="2015701"/>
                  </a:lnTo>
                  <a:lnTo>
                    <a:pt x="7388494" y="2040703"/>
                  </a:lnTo>
                  <a:lnTo>
                    <a:pt x="7348296" y="2060871"/>
                  </a:lnTo>
                  <a:lnTo>
                    <a:pt x="7305336" y="2075790"/>
                  </a:lnTo>
                  <a:lnTo>
                    <a:pt x="7260028" y="2085045"/>
                  </a:lnTo>
                  <a:lnTo>
                    <a:pt x="7212787" y="2088222"/>
                  </a:lnTo>
                  <a:lnTo>
                    <a:pt x="348056" y="2088222"/>
                  </a:lnTo>
                  <a:lnTo>
                    <a:pt x="300826" y="2085045"/>
                  </a:lnTo>
                  <a:lnTo>
                    <a:pt x="255528" y="2075790"/>
                  </a:lnTo>
                  <a:lnTo>
                    <a:pt x="212576" y="2060871"/>
                  </a:lnTo>
                  <a:lnTo>
                    <a:pt x="172385" y="2040703"/>
                  </a:lnTo>
                  <a:lnTo>
                    <a:pt x="135368" y="2015701"/>
                  </a:lnTo>
                  <a:lnTo>
                    <a:pt x="101942" y="1986280"/>
                  </a:lnTo>
                  <a:lnTo>
                    <a:pt x="72521" y="1952853"/>
                  </a:lnTo>
                  <a:lnTo>
                    <a:pt x="47519" y="1915837"/>
                  </a:lnTo>
                  <a:lnTo>
                    <a:pt x="27351" y="1875646"/>
                  </a:lnTo>
                  <a:lnTo>
                    <a:pt x="12432" y="1832694"/>
                  </a:lnTo>
                  <a:lnTo>
                    <a:pt x="3177" y="1787396"/>
                  </a:lnTo>
                  <a:lnTo>
                    <a:pt x="0" y="1740166"/>
                  </a:lnTo>
                  <a:lnTo>
                    <a:pt x="0" y="34798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2276" y="4604130"/>
            <a:ext cx="67011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95"/>
              </a:spcBef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Increases glucocorticoid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activity,</a:t>
            </a:r>
            <a:endParaRPr sz="2800">
              <a:latin typeface="Times New Roman"/>
              <a:cs typeface="Times New Roman"/>
            </a:endParaRPr>
          </a:p>
          <a:p>
            <a:pPr marL="12700" marR="306070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Enhanced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glucocorticoid/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mineralocorticoid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potency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ratio.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Metabolized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slowly than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hydrocortisone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788" y="2659379"/>
            <a:ext cx="4861560" cy="1727200"/>
            <a:chOff x="208788" y="2659379"/>
            <a:chExt cx="4861560" cy="172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2659379"/>
              <a:ext cx="659892" cy="7360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768" y="2659379"/>
              <a:ext cx="3610355" cy="7360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788" y="3154679"/>
              <a:ext cx="678180" cy="7360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6" y="3154679"/>
              <a:ext cx="4622292" cy="736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0760" y="3649979"/>
              <a:ext cx="999743" cy="736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1592" y="3649979"/>
              <a:ext cx="605028" cy="7360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7708" y="3649979"/>
              <a:ext cx="1088136" cy="73609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08788" y="4561332"/>
            <a:ext cx="5587365" cy="736600"/>
            <a:chOff x="208788" y="4561332"/>
            <a:chExt cx="5587365" cy="73660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788" y="4561332"/>
              <a:ext cx="2575560" cy="7360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5436" y="4561332"/>
              <a:ext cx="605027" cy="7360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1552" y="4561332"/>
              <a:ext cx="548639" cy="7360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1280" y="4561332"/>
              <a:ext cx="1356359" cy="7360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8728" y="4561332"/>
              <a:ext cx="548639" cy="7360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8455" y="4561332"/>
              <a:ext cx="2147316" cy="73609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89737" y="1415033"/>
            <a:ext cx="8470900" cy="50260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085" marR="435609" indent="-274320" algn="just">
              <a:lnSpc>
                <a:spcPts val="3279"/>
              </a:lnSpc>
              <a:spcBef>
                <a:spcPts val="80"/>
              </a:spcBef>
            </a:pPr>
            <a:r>
              <a:rPr sz="2600" dirty="0">
                <a:latin typeface="Times New Roman"/>
                <a:cs typeface="Times New Roman"/>
              </a:rPr>
              <a:t>Changing </a:t>
            </a:r>
            <a:r>
              <a:rPr sz="2600" dirty="0">
                <a:solidFill>
                  <a:srgbClr val="115863"/>
                </a:solidFill>
                <a:latin typeface="Times New Roman"/>
                <a:cs typeface="Times New Roman"/>
              </a:rPr>
              <a:t>single bond </a:t>
            </a:r>
            <a:r>
              <a:rPr sz="2600" dirty="0">
                <a:latin typeface="Times New Roman"/>
                <a:cs typeface="Times New Roman"/>
              </a:rPr>
              <a:t>between C1 &amp; C2 into the double, 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A5294"/>
                </a:solidFill>
                <a:latin typeface="Times New Roman"/>
                <a:cs typeface="Times New Roman"/>
              </a:rPr>
              <a:t>anti-inflammatory </a:t>
            </a:r>
            <a:r>
              <a:rPr sz="2600" spc="-15" dirty="0">
                <a:solidFill>
                  <a:srgbClr val="0A5294"/>
                </a:solidFill>
                <a:latin typeface="Times New Roman"/>
                <a:cs typeface="Times New Roman"/>
              </a:rPr>
              <a:t>effect </a:t>
            </a:r>
            <a:r>
              <a:rPr sz="2600" dirty="0">
                <a:solidFill>
                  <a:srgbClr val="0A5294"/>
                </a:solidFill>
                <a:latin typeface="Times New Roman"/>
                <a:cs typeface="Times New Roman"/>
              </a:rPr>
              <a:t>enhances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salt </a:t>
            </a:r>
            <a:r>
              <a:rPr sz="2600" dirty="0">
                <a:latin typeface="Times New Roman"/>
                <a:cs typeface="Times New Roman"/>
              </a:rPr>
              <a:t>&amp; </a:t>
            </a:r>
            <a:r>
              <a:rPr sz="2600" spc="-5" dirty="0">
                <a:latin typeface="Times New Roman"/>
                <a:cs typeface="Times New Roman"/>
              </a:rPr>
              <a:t>water </a:t>
            </a:r>
            <a:r>
              <a:rPr sz="2600" spc="-10" dirty="0">
                <a:latin typeface="Times New Roman"/>
                <a:cs typeface="Times New Roman"/>
              </a:rPr>
              <a:t>effects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weakens;</a:t>
            </a:r>
            <a:endParaRPr sz="2600">
              <a:latin typeface="Times New Roman"/>
              <a:cs typeface="Times New Roman"/>
            </a:endParaRPr>
          </a:p>
          <a:p>
            <a:pPr marL="25400" marR="4016375" algn="just">
              <a:lnSpc>
                <a:spcPts val="3900"/>
              </a:lnSpc>
              <a:spcBef>
                <a:spcPts val="114"/>
              </a:spcBef>
            </a:pPr>
            <a:r>
              <a:rPr sz="2600" dirty="0">
                <a:latin typeface="Times New Roman"/>
                <a:cs typeface="Times New Roman"/>
              </a:rPr>
              <a:t>Cortisone→ prednisone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Hydrocortisone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→</a:t>
            </a:r>
            <a:r>
              <a:rPr sz="2600" spc="6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prednisolone</a:t>
            </a:r>
            <a:endParaRPr sz="2600">
              <a:latin typeface="Times New Roman"/>
              <a:cs typeface="Times New Roman"/>
            </a:endParaRPr>
          </a:p>
          <a:p>
            <a:pPr marL="299085" marR="476250" indent="-274320" algn="just">
              <a:lnSpc>
                <a:spcPct val="105100"/>
              </a:lnSpc>
              <a:spcBef>
                <a:spcPts val="360"/>
              </a:spcBef>
            </a:pPr>
            <a:r>
              <a:rPr sz="2600" dirty="0">
                <a:latin typeface="Times New Roman"/>
                <a:cs typeface="Times New Roman"/>
              </a:rPr>
              <a:t>Adding </a:t>
            </a:r>
            <a:r>
              <a:rPr sz="2600" dirty="0">
                <a:solidFill>
                  <a:srgbClr val="115863"/>
                </a:solidFill>
                <a:latin typeface="Times New Roman"/>
                <a:cs typeface="Times New Roman"/>
              </a:rPr>
              <a:t>a </a:t>
            </a:r>
            <a:r>
              <a:rPr sz="2600" spc="5" dirty="0">
                <a:solidFill>
                  <a:srgbClr val="115863"/>
                </a:solidFill>
                <a:latin typeface="Times New Roman"/>
                <a:cs typeface="Times New Roman"/>
              </a:rPr>
              <a:t>-CH</a:t>
            </a:r>
            <a:r>
              <a:rPr sz="2550" spc="7" baseline="-21241" dirty="0">
                <a:solidFill>
                  <a:srgbClr val="115863"/>
                </a:solidFill>
                <a:latin typeface="Times New Roman"/>
                <a:cs typeface="Times New Roman"/>
              </a:rPr>
              <a:t>3 </a:t>
            </a:r>
            <a:r>
              <a:rPr sz="2600" dirty="0">
                <a:latin typeface="Times New Roman"/>
                <a:cs typeface="Times New Roman"/>
              </a:rPr>
              <a:t>to C6, </a:t>
            </a:r>
            <a:r>
              <a:rPr sz="2600" spc="-5" dirty="0">
                <a:latin typeface="Times New Roman"/>
                <a:cs typeface="Times New Roman"/>
              </a:rPr>
              <a:t>the anti-inflammatory </a:t>
            </a:r>
            <a:r>
              <a:rPr sz="2600" spc="-15" dirty="0">
                <a:latin typeface="Times New Roman"/>
                <a:cs typeface="Times New Roman"/>
              </a:rPr>
              <a:t>effect </a:t>
            </a:r>
            <a:r>
              <a:rPr sz="2600" dirty="0">
                <a:latin typeface="Times New Roman"/>
                <a:cs typeface="Times New Roman"/>
              </a:rPr>
              <a:t>enhances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more;</a:t>
            </a:r>
            <a:endParaRPr sz="2600">
              <a:latin typeface="Times New Roman"/>
              <a:cs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780"/>
              </a:spcBef>
            </a:pPr>
            <a:r>
              <a:rPr sz="2600" dirty="0">
                <a:latin typeface="Times New Roman"/>
                <a:cs typeface="Times New Roman"/>
              </a:rPr>
              <a:t>Prednisolone→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6-methyl-prednisolone</a:t>
            </a:r>
            <a:endParaRPr sz="2600">
              <a:latin typeface="Times New Roman"/>
              <a:cs typeface="Times New Roman"/>
            </a:endParaRPr>
          </a:p>
          <a:p>
            <a:pPr marL="297815" marR="17780" indent="446405">
              <a:lnSpc>
                <a:spcPct val="80000"/>
              </a:lnSpc>
              <a:spcBef>
                <a:spcPts val="830"/>
              </a:spcBef>
            </a:pPr>
            <a:r>
              <a:rPr sz="2600" dirty="0">
                <a:latin typeface="Times New Roman"/>
                <a:cs typeface="Times New Roman"/>
              </a:rPr>
              <a:t>6-Methylcortisol has </a:t>
            </a:r>
            <a:r>
              <a:rPr sz="2600" spc="-5" dirty="0">
                <a:latin typeface="Times New Roman"/>
                <a:cs typeface="Times New Roman"/>
              </a:rPr>
              <a:t>increased </a:t>
            </a:r>
            <a:r>
              <a:rPr sz="2600" dirty="0">
                <a:latin typeface="Times New Roman"/>
                <a:cs typeface="Times New Roman"/>
              </a:rPr>
              <a:t>glucocorticoid and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mineralocorticoid </a:t>
            </a:r>
            <a:r>
              <a:rPr sz="2600" spc="-20" dirty="0">
                <a:latin typeface="Times New Roman"/>
                <a:cs typeface="Times New Roman"/>
              </a:rPr>
              <a:t>activity,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whereas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6-methylprednisolone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somewhat </a:t>
            </a:r>
            <a:r>
              <a:rPr sz="2600" spc="-5" dirty="0">
                <a:latin typeface="Times New Roman"/>
                <a:cs typeface="Times New Roman"/>
              </a:rPr>
              <a:t>greater </a:t>
            </a:r>
            <a:r>
              <a:rPr sz="2600" dirty="0">
                <a:latin typeface="Times New Roman"/>
                <a:cs typeface="Times New Roman"/>
              </a:rPr>
              <a:t>glucocorticoid </a:t>
            </a:r>
            <a:r>
              <a:rPr sz="2600" spc="-5" dirty="0">
                <a:latin typeface="Times New Roman"/>
                <a:cs typeface="Times New Roman"/>
              </a:rPr>
              <a:t>activity </a:t>
            </a:r>
            <a:r>
              <a:rPr sz="2600" dirty="0">
                <a:latin typeface="Times New Roman"/>
                <a:cs typeface="Times New Roman"/>
              </a:rPr>
              <a:t>and somewhat </a:t>
            </a:r>
            <a:r>
              <a:rPr sz="2600" spc="-5" dirty="0">
                <a:latin typeface="Times New Roman"/>
                <a:cs typeface="Times New Roman"/>
              </a:rPr>
              <a:t>less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mineralocorticoid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activity</a:t>
            </a:r>
            <a:r>
              <a:rPr sz="2600" dirty="0">
                <a:latin typeface="Times New Roman"/>
                <a:cs typeface="Times New Roman"/>
              </a:rPr>
              <a:t> than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prednisolone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15007" y="463930"/>
            <a:ext cx="5714365" cy="939800"/>
            <a:chOff x="1715007" y="463930"/>
            <a:chExt cx="5714365" cy="939800"/>
          </a:xfrm>
        </p:grpSpPr>
        <p:sp>
          <p:nvSpPr>
            <p:cNvPr id="19" name="object 19"/>
            <p:cNvSpPr/>
            <p:nvPr/>
          </p:nvSpPr>
          <p:spPr>
            <a:xfrm>
              <a:off x="1727707" y="476630"/>
              <a:ext cx="5688965" cy="914400"/>
            </a:xfrm>
            <a:custGeom>
              <a:avLst/>
              <a:gdLst/>
              <a:ahLst/>
              <a:cxnLst/>
              <a:rect l="l" t="t" r="r" b="b"/>
              <a:pathLst>
                <a:path w="5688965" h="914400">
                  <a:moveTo>
                    <a:pt x="5536184" y="0"/>
                  </a:moveTo>
                  <a:lnTo>
                    <a:pt x="152400" y="0"/>
                  </a:lnTo>
                  <a:lnTo>
                    <a:pt x="104217" y="7778"/>
                  </a:lnTo>
                  <a:lnTo>
                    <a:pt x="62380" y="29431"/>
                  </a:lnTo>
                  <a:lnTo>
                    <a:pt x="29394" y="62435"/>
                  </a:lnTo>
                  <a:lnTo>
                    <a:pt x="7766" y="104265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5536184" y="914400"/>
                  </a:lnTo>
                  <a:lnTo>
                    <a:pt x="5584366" y="906633"/>
                  </a:lnTo>
                  <a:lnTo>
                    <a:pt x="5626203" y="885005"/>
                  </a:lnTo>
                  <a:lnTo>
                    <a:pt x="5659189" y="852019"/>
                  </a:lnTo>
                  <a:lnTo>
                    <a:pt x="5680817" y="810182"/>
                  </a:lnTo>
                  <a:lnTo>
                    <a:pt x="5688584" y="762000"/>
                  </a:lnTo>
                  <a:lnTo>
                    <a:pt x="5688584" y="152400"/>
                  </a:lnTo>
                  <a:lnTo>
                    <a:pt x="5680817" y="104265"/>
                  </a:lnTo>
                  <a:lnTo>
                    <a:pt x="5659189" y="62435"/>
                  </a:lnTo>
                  <a:lnTo>
                    <a:pt x="5626203" y="29431"/>
                  </a:lnTo>
                  <a:lnTo>
                    <a:pt x="5584366" y="7778"/>
                  </a:lnTo>
                  <a:lnTo>
                    <a:pt x="5536184" y="0"/>
                  </a:lnTo>
                  <a:close/>
                </a:path>
              </a:pathLst>
            </a:custGeom>
            <a:solidFill>
              <a:srgbClr val="7D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7707" y="476630"/>
              <a:ext cx="5688965" cy="914400"/>
            </a:xfrm>
            <a:custGeom>
              <a:avLst/>
              <a:gdLst/>
              <a:ahLst/>
              <a:cxnLst/>
              <a:rect l="l" t="t" r="r" b="b"/>
              <a:pathLst>
                <a:path w="5688965" h="914400">
                  <a:moveTo>
                    <a:pt x="0" y="152400"/>
                  </a:moveTo>
                  <a:lnTo>
                    <a:pt x="7766" y="104265"/>
                  </a:lnTo>
                  <a:lnTo>
                    <a:pt x="29394" y="62435"/>
                  </a:lnTo>
                  <a:lnTo>
                    <a:pt x="62380" y="29431"/>
                  </a:lnTo>
                  <a:lnTo>
                    <a:pt x="104217" y="7778"/>
                  </a:lnTo>
                  <a:lnTo>
                    <a:pt x="152400" y="0"/>
                  </a:lnTo>
                  <a:lnTo>
                    <a:pt x="5536184" y="0"/>
                  </a:lnTo>
                  <a:lnTo>
                    <a:pt x="5584366" y="7778"/>
                  </a:lnTo>
                  <a:lnTo>
                    <a:pt x="5626203" y="29431"/>
                  </a:lnTo>
                  <a:lnTo>
                    <a:pt x="5659189" y="62435"/>
                  </a:lnTo>
                  <a:lnTo>
                    <a:pt x="5680817" y="104265"/>
                  </a:lnTo>
                  <a:lnTo>
                    <a:pt x="5688584" y="152400"/>
                  </a:lnTo>
                  <a:lnTo>
                    <a:pt x="5688584" y="762000"/>
                  </a:lnTo>
                  <a:lnTo>
                    <a:pt x="5680817" y="810182"/>
                  </a:lnTo>
                  <a:lnTo>
                    <a:pt x="5659189" y="852019"/>
                  </a:lnTo>
                  <a:lnTo>
                    <a:pt x="5626203" y="885005"/>
                  </a:lnTo>
                  <a:lnTo>
                    <a:pt x="5584366" y="906633"/>
                  </a:lnTo>
                  <a:lnTo>
                    <a:pt x="5536184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434208" y="698703"/>
            <a:ext cx="4274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structural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723" y="1203071"/>
            <a:ext cx="678688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5"/>
              </a:lnSpc>
            </a:pP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5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5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b="1" spc="-10" dirty="0">
                <a:solidFill>
                  <a:srgbClr val="FF0000"/>
                </a:solidFill>
                <a:latin typeface="Calibri"/>
                <a:cs typeface="Calibri"/>
              </a:rPr>
              <a:t>substitution</a:t>
            </a:r>
            <a:r>
              <a:rPr sz="5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5000" b="1" spc="-5" dirty="0">
                <a:solidFill>
                  <a:srgbClr val="FF0000"/>
                </a:solidFill>
                <a:latin typeface="Calibri"/>
                <a:cs typeface="Calibri"/>
              </a:rPr>
              <a:t>Ring</a:t>
            </a:r>
            <a:r>
              <a:rPr sz="5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sz="5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4007" y="1187132"/>
            <a:ext cx="8444230" cy="3782695"/>
            <a:chOff x="314007" y="1187132"/>
            <a:chExt cx="8444230" cy="3782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32" y="1196720"/>
              <a:ext cx="8424926" cy="3600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8770" y="1191894"/>
              <a:ext cx="8434705" cy="3609975"/>
            </a:xfrm>
            <a:custGeom>
              <a:avLst/>
              <a:gdLst/>
              <a:ahLst/>
              <a:cxnLst/>
              <a:rect l="l" t="t" r="r" b="b"/>
              <a:pathLst>
                <a:path w="8434705" h="3609975">
                  <a:moveTo>
                    <a:pt x="0" y="3609975"/>
                  </a:moveTo>
                  <a:lnTo>
                    <a:pt x="8434451" y="3609975"/>
                  </a:lnTo>
                  <a:lnTo>
                    <a:pt x="8434451" y="0"/>
                  </a:lnTo>
                  <a:lnTo>
                    <a:pt x="0" y="0"/>
                  </a:lnTo>
                  <a:lnTo>
                    <a:pt x="0" y="3609975"/>
                  </a:lnTo>
                  <a:close/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9946" y="4005071"/>
              <a:ext cx="1800225" cy="936625"/>
            </a:xfrm>
            <a:custGeom>
              <a:avLst/>
              <a:gdLst/>
              <a:ahLst/>
              <a:cxnLst/>
              <a:rect l="l" t="t" r="r" b="b"/>
              <a:pathLst>
                <a:path w="1800225" h="936625">
                  <a:moveTo>
                    <a:pt x="0" y="467994"/>
                  </a:moveTo>
                  <a:lnTo>
                    <a:pt x="8216" y="404495"/>
                  </a:lnTo>
                  <a:lnTo>
                    <a:pt x="32150" y="343590"/>
                  </a:lnTo>
                  <a:lnTo>
                    <a:pt x="70731" y="285839"/>
                  </a:lnTo>
                  <a:lnTo>
                    <a:pt x="122884" y="231798"/>
                  </a:lnTo>
                  <a:lnTo>
                    <a:pt x="153715" y="206343"/>
                  </a:lnTo>
                  <a:lnTo>
                    <a:pt x="187538" y="182026"/>
                  </a:lnTo>
                  <a:lnTo>
                    <a:pt x="224217" y="158915"/>
                  </a:lnTo>
                  <a:lnTo>
                    <a:pt x="263620" y="137080"/>
                  </a:lnTo>
                  <a:lnTo>
                    <a:pt x="305611" y="116591"/>
                  </a:lnTo>
                  <a:lnTo>
                    <a:pt x="350058" y="97519"/>
                  </a:lnTo>
                  <a:lnTo>
                    <a:pt x="396825" y="79931"/>
                  </a:lnTo>
                  <a:lnTo>
                    <a:pt x="445779" y="63899"/>
                  </a:lnTo>
                  <a:lnTo>
                    <a:pt x="496786" y="49492"/>
                  </a:lnTo>
                  <a:lnTo>
                    <a:pt x="549711" y="36780"/>
                  </a:lnTo>
                  <a:lnTo>
                    <a:pt x="604421" y="25832"/>
                  </a:lnTo>
                  <a:lnTo>
                    <a:pt x="660782" y="16718"/>
                  </a:lnTo>
                  <a:lnTo>
                    <a:pt x="718659" y="9508"/>
                  </a:lnTo>
                  <a:lnTo>
                    <a:pt x="777918" y="4272"/>
                  </a:lnTo>
                  <a:lnTo>
                    <a:pt x="838426" y="1079"/>
                  </a:lnTo>
                  <a:lnTo>
                    <a:pt x="900049" y="0"/>
                  </a:lnTo>
                  <a:lnTo>
                    <a:pt x="961686" y="1079"/>
                  </a:lnTo>
                  <a:lnTo>
                    <a:pt x="1022208" y="4272"/>
                  </a:lnTo>
                  <a:lnTo>
                    <a:pt x="1081480" y="9508"/>
                  </a:lnTo>
                  <a:lnTo>
                    <a:pt x="1139369" y="16718"/>
                  </a:lnTo>
                  <a:lnTo>
                    <a:pt x="1195740" y="25832"/>
                  </a:lnTo>
                  <a:lnTo>
                    <a:pt x="1250459" y="36780"/>
                  </a:lnTo>
                  <a:lnTo>
                    <a:pt x="1303393" y="49492"/>
                  </a:lnTo>
                  <a:lnTo>
                    <a:pt x="1354407" y="63899"/>
                  </a:lnTo>
                  <a:lnTo>
                    <a:pt x="1403368" y="79931"/>
                  </a:lnTo>
                  <a:lnTo>
                    <a:pt x="1450141" y="97519"/>
                  </a:lnTo>
                  <a:lnTo>
                    <a:pt x="1494593" y="116591"/>
                  </a:lnTo>
                  <a:lnTo>
                    <a:pt x="1536588" y="137080"/>
                  </a:lnTo>
                  <a:lnTo>
                    <a:pt x="1575995" y="158915"/>
                  </a:lnTo>
                  <a:lnTo>
                    <a:pt x="1612677" y="182026"/>
                  </a:lnTo>
                  <a:lnTo>
                    <a:pt x="1646502" y="206343"/>
                  </a:lnTo>
                  <a:lnTo>
                    <a:pt x="1677336" y="231798"/>
                  </a:lnTo>
                  <a:lnTo>
                    <a:pt x="1705043" y="258320"/>
                  </a:lnTo>
                  <a:lnTo>
                    <a:pt x="1750546" y="314286"/>
                  </a:lnTo>
                  <a:lnTo>
                    <a:pt x="1781938" y="373683"/>
                  </a:lnTo>
                  <a:lnTo>
                    <a:pt x="1798148" y="435955"/>
                  </a:lnTo>
                  <a:lnTo>
                    <a:pt x="1800225" y="467994"/>
                  </a:lnTo>
                  <a:lnTo>
                    <a:pt x="1798148" y="500049"/>
                  </a:lnTo>
                  <a:lnTo>
                    <a:pt x="1781938" y="562348"/>
                  </a:lnTo>
                  <a:lnTo>
                    <a:pt x="1750546" y="621767"/>
                  </a:lnTo>
                  <a:lnTo>
                    <a:pt x="1705043" y="677751"/>
                  </a:lnTo>
                  <a:lnTo>
                    <a:pt x="1677336" y="704280"/>
                  </a:lnTo>
                  <a:lnTo>
                    <a:pt x="1646502" y="729741"/>
                  </a:lnTo>
                  <a:lnTo>
                    <a:pt x="1612677" y="754065"/>
                  </a:lnTo>
                  <a:lnTo>
                    <a:pt x="1575995" y="777181"/>
                  </a:lnTo>
                  <a:lnTo>
                    <a:pt x="1536588" y="799020"/>
                  </a:lnTo>
                  <a:lnTo>
                    <a:pt x="1494593" y="819512"/>
                  </a:lnTo>
                  <a:lnTo>
                    <a:pt x="1450141" y="838588"/>
                  </a:lnTo>
                  <a:lnTo>
                    <a:pt x="1403368" y="856178"/>
                  </a:lnTo>
                  <a:lnTo>
                    <a:pt x="1354407" y="872212"/>
                  </a:lnTo>
                  <a:lnTo>
                    <a:pt x="1303393" y="886621"/>
                  </a:lnTo>
                  <a:lnTo>
                    <a:pt x="1250459" y="899334"/>
                  </a:lnTo>
                  <a:lnTo>
                    <a:pt x="1195740" y="910283"/>
                  </a:lnTo>
                  <a:lnTo>
                    <a:pt x="1139369" y="919397"/>
                  </a:lnTo>
                  <a:lnTo>
                    <a:pt x="1081480" y="926607"/>
                  </a:lnTo>
                  <a:lnTo>
                    <a:pt x="1022208" y="931844"/>
                  </a:lnTo>
                  <a:lnTo>
                    <a:pt x="961686" y="935037"/>
                  </a:lnTo>
                  <a:lnTo>
                    <a:pt x="900049" y="936116"/>
                  </a:lnTo>
                  <a:lnTo>
                    <a:pt x="838426" y="935037"/>
                  </a:lnTo>
                  <a:lnTo>
                    <a:pt x="777918" y="931844"/>
                  </a:lnTo>
                  <a:lnTo>
                    <a:pt x="718659" y="926607"/>
                  </a:lnTo>
                  <a:lnTo>
                    <a:pt x="660782" y="919397"/>
                  </a:lnTo>
                  <a:lnTo>
                    <a:pt x="604421" y="910283"/>
                  </a:lnTo>
                  <a:lnTo>
                    <a:pt x="549711" y="899334"/>
                  </a:lnTo>
                  <a:lnTo>
                    <a:pt x="496786" y="886621"/>
                  </a:lnTo>
                  <a:lnTo>
                    <a:pt x="445779" y="872212"/>
                  </a:lnTo>
                  <a:lnTo>
                    <a:pt x="396825" y="856178"/>
                  </a:lnTo>
                  <a:lnTo>
                    <a:pt x="350058" y="838588"/>
                  </a:lnTo>
                  <a:lnTo>
                    <a:pt x="305611" y="819512"/>
                  </a:lnTo>
                  <a:lnTo>
                    <a:pt x="263620" y="799020"/>
                  </a:lnTo>
                  <a:lnTo>
                    <a:pt x="224217" y="777181"/>
                  </a:lnTo>
                  <a:lnTo>
                    <a:pt x="187538" y="754065"/>
                  </a:lnTo>
                  <a:lnTo>
                    <a:pt x="153715" y="729742"/>
                  </a:lnTo>
                  <a:lnTo>
                    <a:pt x="122884" y="704280"/>
                  </a:lnTo>
                  <a:lnTo>
                    <a:pt x="95178" y="677751"/>
                  </a:lnTo>
                  <a:lnTo>
                    <a:pt x="49677" y="621767"/>
                  </a:lnTo>
                  <a:lnTo>
                    <a:pt x="18286" y="562348"/>
                  </a:lnTo>
                  <a:lnTo>
                    <a:pt x="2076" y="500049"/>
                  </a:lnTo>
                  <a:lnTo>
                    <a:pt x="0" y="467994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3564" y="1412747"/>
            <a:ext cx="2183130" cy="1163955"/>
          </a:xfrm>
          <a:prstGeom prst="rect">
            <a:avLst/>
          </a:prstGeom>
          <a:solidFill>
            <a:srgbClr val="0E6EC5"/>
          </a:solidFill>
          <a:ln w="25400">
            <a:solidFill>
              <a:srgbClr val="085091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554355" marR="165100" indent="-381000">
              <a:lnSpc>
                <a:spcPct val="100000"/>
              </a:lnSpc>
              <a:spcBef>
                <a:spcPts val="1655"/>
              </a:spcBef>
            </a:pPr>
            <a:r>
              <a:rPr sz="2400" spc="120" dirty="0">
                <a:solidFill>
                  <a:srgbClr val="FFFFFF"/>
                </a:solidFill>
                <a:latin typeface="Arial MT"/>
                <a:cs typeface="Arial MT"/>
              </a:rPr>
              <a:t>Increase</a:t>
            </a:r>
            <a:r>
              <a:rPr sz="2400" spc="-1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GC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Arial MT"/>
                <a:cs typeface="Arial MT"/>
              </a:rPr>
              <a:t>activity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67" y="5157215"/>
            <a:ext cx="7908290" cy="1412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1037589"/>
            <a:ext cx="46736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5" dirty="0">
                <a:solidFill>
                  <a:srgbClr val="00AF50"/>
                </a:solidFill>
                <a:latin typeface="Arial"/>
                <a:cs typeface="Arial"/>
              </a:rPr>
              <a:t>6</a:t>
            </a:r>
            <a:r>
              <a:rPr sz="5000" b="1" spc="15" dirty="0">
                <a:solidFill>
                  <a:srgbClr val="00AF50"/>
                </a:solidFill>
                <a:latin typeface="Calibri"/>
                <a:cs typeface="Calibri"/>
              </a:rPr>
              <a:t>α</a:t>
            </a:r>
            <a:r>
              <a:rPr sz="5000" b="1" spc="15" dirty="0">
                <a:solidFill>
                  <a:srgbClr val="00AF50"/>
                </a:solidFill>
                <a:latin typeface="Arial"/>
                <a:cs typeface="Arial"/>
              </a:rPr>
              <a:t>-Fluorination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37969"/>
            <a:ext cx="7764145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6</a:t>
            </a:r>
            <a:r>
              <a:rPr sz="2800" b="1" i="1" spc="-5" dirty="0">
                <a:latin typeface="Times New Roman"/>
                <a:cs typeface="Times New Roman"/>
              </a:rPr>
              <a:t>α</a:t>
            </a:r>
            <a:r>
              <a:rPr sz="2800" b="1" spc="-5" dirty="0">
                <a:latin typeface="Times New Roman"/>
                <a:cs typeface="Times New Roman"/>
              </a:rPr>
              <a:t>-fluoro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has</a:t>
            </a:r>
            <a:r>
              <a:rPr sz="2800" b="1" spc="-5" dirty="0">
                <a:latin typeface="Times New Roman"/>
                <a:cs typeface="Times New Roman"/>
              </a:rPr>
              <a:t> less </a:t>
            </a:r>
            <a:r>
              <a:rPr sz="2800" b="1" dirty="0">
                <a:latin typeface="Times New Roman"/>
                <a:cs typeface="Times New Roman"/>
              </a:rPr>
              <a:t>salt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retention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properties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than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9</a:t>
            </a:r>
            <a:r>
              <a:rPr sz="2800" b="1" i="1" dirty="0">
                <a:latin typeface="Times New Roman"/>
                <a:cs typeface="Times New Roman"/>
              </a:rPr>
              <a:t>α</a:t>
            </a:r>
            <a:r>
              <a:rPr sz="2800" b="1" dirty="0">
                <a:latin typeface="Times New Roman"/>
                <a:cs typeface="Times New Roman"/>
              </a:rPr>
              <a:t>-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fluoro.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Fluocinolone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6017" y="2564879"/>
            <a:ext cx="4466590" cy="4331335"/>
            <a:chOff x="4716017" y="2564879"/>
            <a:chExt cx="4466590" cy="4331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7" y="2564879"/>
              <a:ext cx="4427982" cy="3996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96200" y="5638800"/>
              <a:ext cx="1447800" cy="1219200"/>
            </a:xfrm>
            <a:custGeom>
              <a:avLst/>
              <a:gdLst/>
              <a:ahLst/>
              <a:cxnLst/>
              <a:rect l="l" t="t" r="r" b="b"/>
              <a:pathLst>
                <a:path w="1447800" h="1219200">
                  <a:moveTo>
                    <a:pt x="0" y="609600"/>
                  </a:moveTo>
                  <a:lnTo>
                    <a:pt x="1817" y="566064"/>
                  </a:lnTo>
                  <a:lnTo>
                    <a:pt x="7188" y="523354"/>
                  </a:lnTo>
                  <a:lnTo>
                    <a:pt x="15990" y="481574"/>
                  </a:lnTo>
                  <a:lnTo>
                    <a:pt x="28101" y="440827"/>
                  </a:lnTo>
                  <a:lnTo>
                    <a:pt x="43398" y="401215"/>
                  </a:lnTo>
                  <a:lnTo>
                    <a:pt x="61758" y="362842"/>
                  </a:lnTo>
                  <a:lnTo>
                    <a:pt x="83059" y="325812"/>
                  </a:lnTo>
                  <a:lnTo>
                    <a:pt x="107179" y="290226"/>
                  </a:lnTo>
                  <a:lnTo>
                    <a:pt x="133995" y="256188"/>
                  </a:lnTo>
                  <a:lnTo>
                    <a:pt x="163385" y="223802"/>
                  </a:lnTo>
                  <a:lnTo>
                    <a:pt x="195225" y="193171"/>
                  </a:lnTo>
                  <a:lnTo>
                    <a:pt x="229394" y="164397"/>
                  </a:lnTo>
                  <a:lnTo>
                    <a:pt x="265769" y="137585"/>
                  </a:lnTo>
                  <a:lnTo>
                    <a:pt x="304227" y="112836"/>
                  </a:lnTo>
                  <a:lnTo>
                    <a:pt x="344647" y="90255"/>
                  </a:lnTo>
                  <a:lnTo>
                    <a:pt x="386905" y="69943"/>
                  </a:lnTo>
                  <a:lnTo>
                    <a:pt x="430879" y="52006"/>
                  </a:lnTo>
                  <a:lnTo>
                    <a:pt x="476446" y="36545"/>
                  </a:lnTo>
                  <a:lnTo>
                    <a:pt x="523485" y="23664"/>
                  </a:lnTo>
                  <a:lnTo>
                    <a:pt x="571872" y="13465"/>
                  </a:lnTo>
                  <a:lnTo>
                    <a:pt x="621485" y="6053"/>
                  </a:lnTo>
                  <a:lnTo>
                    <a:pt x="672202" y="1530"/>
                  </a:lnTo>
                  <a:lnTo>
                    <a:pt x="723900" y="0"/>
                  </a:lnTo>
                  <a:lnTo>
                    <a:pt x="775597" y="1530"/>
                  </a:lnTo>
                  <a:lnTo>
                    <a:pt x="826314" y="6053"/>
                  </a:lnTo>
                  <a:lnTo>
                    <a:pt x="875927" y="13465"/>
                  </a:lnTo>
                  <a:lnTo>
                    <a:pt x="924314" y="23664"/>
                  </a:lnTo>
                  <a:lnTo>
                    <a:pt x="971353" y="36545"/>
                  </a:lnTo>
                  <a:lnTo>
                    <a:pt x="1016920" y="52006"/>
                  </a:lnTo>
                  <a:lnTo>
                    <a:pt x="1060894" y="69943"/>
                  </a:lnTo>
                  <a:lnTo>
                    <a:pt x="1103152" y="90255"/>
                  </a:lnTo>
                  <a:lnTo>
                    <a:pt x="1143572" y="112836"/>
                  </a:lnTo>
                  <a:lnTo>
                    <a:pt x="1182030" y="137585"/>
                  </a:lnTo>
                  <a:lnTo>
                    <a:pt x="1218405" y="164397"/>
                  </a:lnTo>
                  <a:lnTo>
                    <a:pt x="1252574" y="193171"/>
                  </a:lnTo>
                  <a:lnTo>
                    <a:pt x="1284414" y="223802"/>
                  </a:lnTo>
                  <a:lnTo>
                    <a:pt x="1313804" y="256188"/>
                  </a:lnTo>
                  <a:lnTo>
                    <a:pt x="1340620" y="290226"/>
                  </a:lnTo>
                  <a:lnTo>
                    <a:pt x="1364740" y="325812"/>
                  </a:lnTo>
                  <a:lnTo>
                    <a:pt x="1386041" y="362842"/>
                  </a:lnTo>
                  <a:lnTo>
                    <a:pt x="1404401" y="401215"/>
                  </a:lnTo>
                  <a:lnTo>
                    <a:pt x="1419698" y="440827"/>
                  </a:lnTo>
                  <a:lnTo>
                    <a:pt x="1431809" y="481574"/>
                  </a:lnTo>
                  <a:lnTo>
                    <a:pt x="1440611" y="523354"/>
                  </a:lnTo>
                  <a:lnTo>
                    <a:pt x="1445982" y="566064"/>
                  </a:lnTo>
                  <a:lnTo>
                    <a:pt x="1447800" y="609600"/>
                  </a:lnTo>
                  <a:lnTo>
                    <a:pt x="1445982" y="653135"/>
                  </a:lnTo>
                  <a:lnTo>
                    <a:pt x="1440611" y="695845"/>
                  </a:lnTo>
                  <a:lnTo>
                    <a:pt x="1431809" y="737625"/>
                  </a:lnTo>
                  <a:lnTo>
                    <a:pt x="1419698" y="778372"/>
                  </a:lnTo>
                  <a:lnTo>
                    <a:pt x="1404401" y="817984"/>
                  </a:lnTo>
                  <a:lnTo>
                    <a:pt x="1386041" y="856357"/>
                  </a:lnTo>
                  <a:lnTo>
                    <a:pt x="1364740" y="893387"/>
                  </a:lnTo>
                  <a:lnTo>
                    <a:pt x="1340620" y="928973"/>
                  </a:lnTo>
                  <a:lnTo>
                    <a:pt x="1313804" y="963011"/>
                  </a:lnTo>
                  <a:lnTo>
                    <a:pt x="1284414" y="995396"/>
                  </a:lnTo>
                  <a:lnTo>
                    <a:pt x="1252574" y="1026028"/>
                  </a:lnTo>
                  <a:lnTo>
                    <a:pt x="1218405" y="1054801"/>
                  </a:lnTo>
                  <a:lnTo>
                    <a:pt x="1182030" y="1081614"/>
                  </a:lnTo>
                  <a:lnTo>
                    <a:pt x="1143572" y="1106363"/>
                  </a:lnTo>
                  <a:lnTo>
                    <a:pt x="1103152" y="1128944"/>
                  </a:lnTo>
                  <a:lnTo>
                    <a:pt x="1060894" y="1149256"/>
                  </a:lnTo>
                  <a:lnTo>
                    <a:pt x="1016920" y="1167193"/>
                  </a:lnTo>
                  <a:lnTo>
                    <a:pt x="971353" y="1182654"/>
                  </a:lnTo>
                  <a:lnTo>
                    <a:pt x="924314" y="1195535"/>
                  </a:lnTo>
                  <a:lnTo>
                    <a:pt x="875927" y="1205734"/>
                  </a:lnTo>
                  <a:lnTo>
                    <a:pt x="826314" y="1213146"/>
                  </a:lnTo>
                  <a:lnTo>
                    <a:pt x="775597" y="1217669"/>
                  </a:lnTo>
                  <a:lnTo>
                    <a:pt x="723900" y="1219199"/>
                  </a:lnTo>
                  <a:lnTo>
                    <a:pt x="672202" y="1217669"/>
                  </a:lnTo>
                  <a:lnTo>
                    <a:pt x="621485" y="1213146"/>
                  </a:lnTo>
                  <a:lnTo>
                    <a:pt x="571872" y="1205734"/>
                  </a:lnTo>
                  <a:lnTo>
                    <a:pt x="523485" y="1195535"/>
                  </a:lnTo>
                  <a:lnTo>
                    <a:pt x="476446" y="1182654"/>
                  </a:lnTo>
                  <a:lnTo>
                    <a:pt x="430879" y="1167193"/>
                  </a:lnTo>
                  <a:lnTo>
                    <a:pt x="386905" y="1149256"/>
                  </a:lnTo>
                  <a:lnTo>
                    <a:pt x="344647" y="1128944"/>
                  </a:lnTo>
                  <a:lnTo>
                    <a:pt x="304227" y="1106363"/>
                  </a:lnTo>
                  <a:lnTo>
                    <a:pt x="265769" y="1081614"/>
                  </a:lnTo>
                  <a:lnTo>
                    <a:pt x="229394" y="1054801"/>
                  </a:lnTo>
                  <a:lnTo>
                    <a:pt x="195225" y="1026028"/>
                  </a:lnTo>
                  <a:lnTo>
                    <a:pt x="163385" y="995396"/>
                  </a:lnTo>
                  <a:lnTo>
                    <a:pt x="133995" y="963011"/>
                  </a:lnTo>
                  <a:lnTo>
                    <a:pt x="107179" y="928973"/>
                  </a:lnTo>
                  <a:lnTo>
                    <a:pt x="83059" y="893387"/>
                  </a:lnTo>
                  <a:lnTo>
                    <a:pt x="61758" y="856357"/>
                  </a:lnTo>
                  <a:lnTo>
                    <a:pt x="43398" y="817984"/>
                  </a:lnTo>
                  <a:lnTo>
                    <a:pt x="28101" y="778372"/>
                  </a:lnTo>
                  <a:lnTo>
                    <a:pt x="15990" y="737625"/>
                  </a:lnTo>
                  <a:lnTo>
                    <a:pt x="7188" y="695845"/>
                  </a:lnTo>
                  <a:lnTo>
                    <a:pt x="1817" y="653135"/>
                  </a:lnTo>
                  <a:lnTo>
                    <a:pt x="0" y="60960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3644988"/>
            <a:ext cx="4392549" cy="28803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4144" y="0"/>
            <a:ext cx="3419855" cy="1988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857758"/>
            <a:ext cx="8368665" cy="40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7538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Steroid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Hormones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Therapeutically Related </a:t>
            </a:r>
            <a:r>
              <a:rPr sz="2800" b="1" spc="-6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Compounds</a:t>
            </a:r>
            <a:endParaRPr sz="2800">
              <a:latin typeface="Times New Roman"/>
              <a:cs typeface="Times New Roman"/>
            </a:endParaRPr>
          </a:p>
          <a:p>
            <a:pPr marL="84455" marR="5080">
              <a:lnSpc>
                <a:spcPct val="100000"/>
              </a:lnSpc>
              <a:spcBef>
                <a:spcPts val="1335"/>
              </a:spcBef>
            </a:pPr>
            <a:r>
              <a:rPr sz="2800" spc="-5" dirty="0">
                <a:latin typeface="Times New Roman"/>
                <a:cs typeface="Times New Roman"/>
              </a:rPr>
              <a:t>Steroid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hormones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related </a:t>
            </a:r>
            <a:r>
              <a:rPr sz="2800" dirty="0">
                <a:latin typeface="Times New Roman"/>
                <a:cs typeface="Times New Roman"/>
              </a:rPr>
              <a:t>products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represent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one of </a:t>
            </a:r>
            <a:r>
              <a:rPr sz="2800" dirty="0">
                <a:latin typeface="Times New Roman"/>
                <a:cs typeface="Times New Roman"/>
              </a:rPr>
              <a:t> the </a:t>
            </a:r>
            <a:r>
              <a:rPr sz="2800" spc="-5" dirty="0">
                <a:latin typeface="Times New Roman"/>
                <a:cs typeface="Times New Roman"/>
              </a:rPr>
              <a:t>most widely used classes of therapeutic agents. These </a:t>
            </a:r>
            <a:r>
              <a:rPr sz="2800" dirty="0">
                <a:latin typeface="Times New Roman"/>
                <a:cs typeface="Times New Roman"/>
              </a:rPr>
              <a:t> drugs </a:t>
            </a:r>
            <a:r>
              <a:rPr sz="2800" spc="-5" dirty="0">
                <a:latin typeface="Times New Roman"/>
                <a:cs typeface="Times New Roman"/>
              </a:rPr>
              <a:t>are used primarily in </a:t>
            </a:r>
            <a:r>
              <a:rPr sz="2800" dirty="0">
                <a:latin typeface="Times New Roman"/>
                <a:cs typeface="Times New Roman"/>
              </a:rPr>
              <a:t>birth control, hormone-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replacement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therapy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(HRT),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inflammatory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conditions,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cancer treatment. Most of </a:t>
            </a:r>
            <a:r>
              <a:rPr sz="2800" dirty="0">
                <a:latin typeface="Times New Roman"/>
                <a:cs typeface="Times New Roman"/>
              </a:rPr>
              <a:t>these </a:t>
            </a:r>
            <a:r>
              <a:rPr sz="2800" spc="-5" dirty="0">
                <a:latin typeface="Times New Roman"/>
                <a:cs typeface="Times New Roman"/>
              </a:rPr>
              <a:t>agents </a:t>
            </a:r>
            <a:r>
              <a:rPr sz="2800" spc="-10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chemically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based on a </a:t>
            </a:r>
            <a:r>
              <a:rPr sz="2800" spc="-10" dirty="0">
                <a:latin typeface="Times New Roman"/>
                <a:cs typeface="Times New Roman"/>
              </a:rPr>
              <a:t>common </a:t>
            </a:r>
            <a:r>
              <a:rPr sz="2800" dirty="0">
                <a:latin typeface="Times New Roman"/>
                <a:cs typeface="Times New Roman"/>
              </a:rPr>
              <a:t>structural </a:t>
            </a:r>
            <a:r>
              <a:rPr sz="2800" spc="-5" dirty="0">
                <a:latin typeface="Times New Roman"/>
                <a:cs typeface="Times New Roman"/>
              </a:rPr>
              <a:t>backbone, the </a:t>
            </a:r>
            <a:r>
              <a:rPr sz="2800" dirty="0">
                <a:latin typeface="Times New Roman"/>
                <a:cs typeface="Times New Roman"/>
              </a:rPr>
              <a:t>steroid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backbone.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736" y="1506092"/>
            <a:ext cx="7550784" cy="301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46405">
              <a:lnSpc>
                <a:spcPct val="100099"/>
              </a:lnSpc>
              <a:spcBef>
                <a:spcPts val="90"/>
              </a:spcBef>
            </a:pPr>
            <a:r>
              <a:rPr sz="2800" dirty="0">
                <a:latin typeface="Times New Roman"/>
                <a:cs typeface="Times New Roman"/>
              </a:rPr>
              <a:t>Fluorination </a:t>
            </a:r>
            <a:r>
              <a:rPr sz="2800" spc="-5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9 </a:t>
            </a:r>
            <a:r>
              <a:rPr sz="2800" dirty="0">
                <a:latin typeface="Times New Roman"/>
                <a:cs typeface="Times New Roman"/>
              </a:rPr>
              <a:t>position </a:t>
            </a: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ring </a:t>
            </a:r>
            <a:r>
              <a:rPr sz="2800" spc="-5" dirty="0">
                <a:latin typeface="Times New Roman"/>
                <a:cs typeface="Times New Roman"/>
              </a:rPr>
              <a:t>B enhances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both glucocorticoid and mineralocorticoid </a:t>
            </a:r>
            <a:r>
              <a:rPr sz="2800" spc="-25" dirty="0">
                <a:latin typeface="Times New Roman"/>
                <a:cs typeface="Times New Roman"/>
              </a:rPr>
              <a:t>activity,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possibly </a:t>
            </a:r>
            <a:r>
              <a:rPr sz="2800" spc="-5" dirty="0">
                <a:latin typeface="Times New Roman"/>
                <a:cs typeface="Times New Roman"/>
              </a:rPr>
              <a:t>related to an </a:t>
            </a:r>
            <a:r>
              <a:rPr sz="2800" dirty="0">
                <a:latin typeface="Times New Roman"/>
                <a:cs typeface="Times New Roman"/>
              </a:rPr>
              <a:t>electron-withdrawing </a:t>
            </a:r>
            <a:r>
              <a:rPr sz="2800" spc="-15" dirty="0">
                <a:latin typeface="Times New Roman"/>
                <a:cs typeface="Times New Roman"/>
              </a:rPr>
              <a:t>effect </a:t>
            </a: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nearby </a:t>
            </a:r>
            <a:r>
              <a:rPr sz="2800" spc="-10" dirty="0">
                <a:latin typeface="Times New Roman"/>
                <a:cs typeface="Times New Roman"/>
              </a:rPr>
              <a:t>11-hydroxyl </a:t>
            </a:r>
            <a:r>
              <a:rPr sz="2800" spc="-5" dirty="0">
                <a:latin typeface="Times New Roman"/>
                <a:cs typeface="Times New Roman"/>
              </a:rPr>
              <a:t>group. It is used 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mineralocorticoid replacement therapy and has no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appreciable glucocorticoid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effect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usual daily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doses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0.05-0.2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mg.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544779"/>
            <a:ext cx="4395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45" dirty="0">
                <a:solidFill>
                  <a:srgbClr val="C00000"/>
                </a:solidFill>
                <a:latin typeface="Arial MT"/>
                <a:cs typeface="Arial MT"/>
              </a:rPr>
              <a:t>Fluorination</a:t>
            </a:r>
            <a:r>
              <a:rPr sz="3200" spc="-1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spc="145" dirty="0">
                <a:solidFill>
                  <a:srgbClr val="C00000"/>
                </a:solidFill>
                <a:latin typeface="Arial MT"/>
                <a:cs typeface="Arial MT"/>
              </a:rPr>
              <a:t>at</a:t>
            </a:r>
            <a:r>
              <a:rPr sz="3200" spc="-1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spc="125" dirty="0">
                <a:solidFill>
                  <a:srgbClr val="C00000"/>
                </a:solidFill>
                <a:latin typeface="Arial MT"/>
                <a:cs typeface="Arial MT"/>
              </a:rPr>
              <a:t>9</a:t>
            </a:r>
            <a:r>
              <a:rPr sz="3200" spc="-1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spc="150" dirty="0">
                <a:solidFill>
                  <a:srgbClr val="C00000"/>
                </a:solidFill>
                <a:latin typeface="Arial MT"/>
                <a:cs typeface="Arial MT"/>
              </a:rPr>
              <a:t>alpha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51623" y="1544066"/>
            <a:ext cx="2005330" cy="1570990"/>
            <a:chOff x="7151623" y="1544066"/>
            <a:chExt cx="2005330" cy="1570990"/>
          </a:xfrm>
        </p:grpSpPr>
        <p:sp>
          <p:nvSpPr>
            <p:cNvPr id="4" name="object 4"/>
            <p:cNvSpPr/>
            <p:nvPr/>
          </p:nvSpPr>
          <p:spPr>
            <a:xfrm>
              <a:off x="7164323" y="1556766"/>
              <a:ext cx="1979930" cy="1545590"/>
            </a:xfrm>
            <a:custGeom>
              <a:avLst/>
              <a:gdLst/>
              <a:ahLst/>
              <a:cxnLst/>
              <a:rect l="l" t="t" r="r" b="b"/>
              <a:pathLst>
                <a:path w="1979929" h="1545589">
                  <a:moveTo>
                    <a:pt x="1979676" y="0"/>
                  </a:moveTo>
                  <a:lnTo>
                    <a:pt x="0" y="0"/>
                  </a:lnTo>
                  <a:lnTo>
                    <a:pt x="0" y="1545081"/>
                  </a:lnTo>
                  <a:lnTo>
                    <a:pt x="1979676" y="1545081"/>
                  </a:lnTo>
                  <a:lnTo>
                    <a:pt x="1979676" y="0"/>
                  </a:lnTo>
                  <a:close/>
                </a:path>
              </a:pathLst>
            </a:custGeom>
            <a:solidFill>
              <a:srgbClr val="5A2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4323" y="1556766"/>
              <a:ext cx="1979930" cy="1545590"/>
            </a:xfrm>
            <a:custGeom>
              <a:avLst/>
              <a:gdLst/>
              <a:ahLst/>
              <a:cxnLst/>
              <a:rect l="l" t="t" r="r" b="b"/>
              <a:pathLst>
                <a:path w="1979929" h="1545589">
                  <a:moveTo>
                    <a:pt x="0" y="1545081"/>
                  </a:moveTo>
                  <a:lnTo>
                    <a:pt x="1979676" y="1545081"/>
                  </a:lnTo>
                  <a:lnTo>
                    <a:pt x="1979676" y="0"/>
                  </a:lnTo>
                  <a:lnTo>
                    <a:pt x="0" y="0"/>
                  </a:lnTo>
                  <a:lnTo>
                    <a:pt x="0" y="1545081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77023" y="1757934"/>
            <a:ext cx="19672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248920" indent="-2743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Resistant to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local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ruction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1400047"/>
            <a:ext cx="7033895" cy="5462905"/>
            <a:chOff x="-4762" y="1400047"/>
            <a:chExt cx="7033895" cy="54629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76830"/>
              <a:ext cx="7019544" cy="47811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2072067"/>
              <a:ext cx="7024370" cy="4785995"/>
            </a:xfrm>
            <a:custGeom>
              <a:avLst/>
              <a:gdLst/>
              <a:ahLst/>
              <a:cxnLst/>
              <a:rect l="l" t="t" r="r" b="b"/>
              <a:pathLst>
                <a:path w="7024370" h="4785995">
                  <a:moveTo>
                    <a:pt x="7024306" y="4785929"/>
                  </a:moveTo>
                  <a:lnTo>
                    <a:pt x="7024306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323" y="3470147"/>
              <a:ext cx="2610612" cy="15453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47470" y="3763137"/>
              <a:ext cx="1236980" cy="624205"/>
            </a:xfrm>
            <a:custGeom>
              <a:avLst/>
              <a:gdLst/>
              <a:ahLst/>
              <a:cxnLst/>
              <a:rect l="l" t="t" r="r" b="b"/>
              <a:pathLst>
                <a:path w="1236980" h="624204">
                  <a:moveTo>
                    <a:pt x="1077224" y="558737"/>
                  </a:moveTo>
                  <a:lnTo>
                    <a:pt x="984808" y="566927"/>
                  </a:lnTo>
                  <a:lnTo>
                    <a:pt x="958900" y="597915"/>
                  </a:lnTo>
                  <a:lnTo>
                    <a:pt x="962117" y="608804"/>
                  </a:lnTo>
                  <a:lnTo>
                    <a:pt x="969013" y="617299"/>
                  </a:lnTo>
                  <a:lnTo>
                    <a:pt x="978599" y="622579"/>
                  </a:lnTo>
                  <a:lnTo>
                    <a:pt x="989888" y="623824"/>
                  </a:lnTo>
                  <a:lnTo>
                    <a:pt x="1216331" y="603757"/>
                  </a:lnTo>
                  <a:lnTo>
                    <a:pt x="1172895" y="603757"/>
                  </a:lnTo>
                  <a:lnTo>
                    <a:pt x="1077224" y="558737"/>
                  </a:lnTo>
                  <a:close/>
                </a:path>
                <a:path w="1236980" h="624204">
                  <a:moveTo>
                    <a:pt x="1133812" y="553721"/>
                  </a:moveTo>
                  <a:lnTo>
                    <a:pt x="1077224" y="558737"/>
                  </a:lnTo>
                  <a:lnTo>
                    <a:pt x="1172895" y="603757"/>
                  </a:lnTo>
                  <a:lnTo>
                    <a:pt x="1177449" y="594106"/>
                  </a:lnTo>
                  <a:lnTo>
                    <a:pt x="1161592" y="594106"/>
                  </a:lnTo>
                  <a:lnTo>
                    <a:pt x="1133812" y="553721"/>
                  </a:lnTo>
                  <a:close/>
                </a:path>
                <a:path w="1236980" h="624204">
                  <a:moveTo>
                    <a:pt x="1077756" y="386270"/>
                  </a:moveTo>
                  <a:lnTo>
                    <a:pt x="1066789" y="386357"/>
                  </a:lnTo>
                  <a:lnTo>
                    <a:pt x="1056309" y="390779"/>
                  </a:lnTo>
                  <a:lnTo>
                    <a:pt x="1048445" y="398972"/>
                  </a:lnTo>
                  <a:lnTo>
                    <a:pt x="1044451" y="409178"/>
                  </a:lnTo>
                  <a:lnTo>
                    <a:pt x="1044576" y="420121"/>
                  </a:lnTo>
                  <a:lnTo>
                    <a:pt x="1049070" y="430530"/>
                  </a:lnTo>
                  <a:lnTo>
                    <a:pt x="1101745" y="507105"/>
                  </a:lnTo>
                  <a:lnTo>
                    <a:pt x="1197279" y="552069"/>
                  </a:lnTo>
                  <a:lnTo>
                    <a:pt x="1172895" y="603757"/>
                  </a:lnTo>
                  <a:lnTo>
                    <a:pt x="1216331" y="603757"/>
                  </a:lnTo>
                  <a:lnTo>
                    <a:pt x="1236395" y="601980"/>
                  </a:lnTo>
                  <a:lnTo>
                    <a:pt x="1096060" y="398144"/>
                  </a:lnTo>
                  <a:lnTo>
                    <a:pt x="1087938" y="390278"/>
                  </a:lnTo>
                  <a:lnTo>
                    <a:pt x="1077756" y="386270"/>
                  </a:lnTo>
                  <a:close/>
                </a:path>
                <a:path w="1236980" h="624204">
                  <a:moveTo>
                    <a:pt x="1182547" y="549401"/>
                  </a:moveTo>
                  <a:lnTo>
                    <a:pt x="1133812" y="553721"/>
                  </a:lnTo>
                  <a:lnTo>
                    <a:pt x="1161592" y="594106"/>
                  </a:lnTo>
                  <a:lnTo>
                    <a:pt x="1182547" y="549401"/>
                  </a:lnTo>
                  <a:close/>
                </a:path>
                <a:path w="1236980" h="624204">
                  <a:moveTo>
                    <a:pt x="1191613" y="549401"/>
                  </a:moveTo>
                  <a:lnTo>
                    <a:pt x="1182547" y="549401"/>
                  </a:lnTo>
                  <a:lnTo>
                    <a:pt x="1161592" y="594106"/>
                  </a:lnTo>
                  <a:lnTo>
                    <a:pt x="1177449" y="594106"/>
                  </a:lnTo>
                  <a:lnTo>
                    <a:pt x="1197279" y="552069"/>
                  </a:lnTo>
                  <a:lnTo>
                    <a:pt x="1191613" y="549401"/>
                  </a:lnTo>
                  <a:close/>
                </a:path>
                <a:path w="1236980" h="624204">
                  <a:moveTo>
                    <a:pt x="24307" y="0"/>
                  </a:moveTo>
                  <a:lnTo>
                    <a:pt x="0" y="51815"/>
                  </a:lnTo>
                  <a:lnTo>
                    <a:pt x="1077224" y="558737"/>
                  </a:lnTo>
                  <a:lnTo>
                    <a:pt x="1133812" y="553721"/>
                  </a:lnTo>
                  <a:lnTo>
                    <a:pt x="1101745" y="507105"/>
                  </a:lnTo>
                  <a:lnTo>
                    <a:pt x="24307" y="0"/>
                  </a:lnTo>
                  <a:close/>
                </a:path>
                <a:path w="1236980" h="624204">
                  <a:moveTo>
                    <a:pt x="1101745" y="507105"/>
                  </a:moveTo>
                  <a:lnTo>
                    <a:pt x="1133812" y="553721"/>
                  </a:lnTo>
                  <a:lnTo>
                    <a:pt x="1182547" y="549401"/>
                  </a:lnTo>
                  <a:lnTo>
                    <a:pt x="1191613" y="549401"/>
                  </a:lnTo>
                  <a:lnTo>
                    <a:pt x="1101745" y="50710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1412747"/>
              <a:ext cx="4320540" cy="2016760"/>
            </a:xfrm>
            <a:custGeom>
              <a:avLst/>
              <a:gdLst/>
              <a:ahLst/>
              <a:cxnLst/>
              <a:rect l="l" t="t" r="r" b="b"/>
              <a:pathLst>
                <a:path w="4320540" h="2016760">
                  <a:moveTo>
                    <a:pt x="4320476" y="0"/>
                  </a:moveTo>
                  <a:lnTo>
                    <a:pt x="0" y="0"/>
                  </a:lnTo>
                  <a:lnTo>
                    <a:pt x="0" y="1310131"/>
                  </a:lnTo>
                  <a:lnTo>
                    <a:pt x="1908238" y="1310131"/>
                  </a:lnTo>
                  <a:lnTo>
                    <a:pt x="1908238" y="1512189"/>
                  </a:lnTo>
                  <a:lnTo>
                    <a:pt x="1656143" y="1512189"/>
                  </a:lnTo>
                  <a:lnTo>
                    <a:pt x="2160206" y="2016252"/>
                  </a:lnTo>
                  <a:lnTo>
                    <a:pt x="2664269" y="1512189"/>
                  </a:lnTo>
                  <a:lnTo>
                    <a:pt x="2412301" y="1512189"/>
                  </a:lnTo>
                  <a:lnTo>
                    <a:pt x="2412301" y="1310131"/>
                  </a:lnTo>
                  <a:lnTo>
                    <a:pt x="4320476" y="1310131"/>
                  </a:lnTo>
                  <a:lnTo>
                    <a:pt x="4320476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1412747"/>
              <a:ext cx="4320540" cy="2016760"/>
            </a:xfrm>
            <a:custGeom>
              <a:avLst/>
              <a:gdLst/>
              <a:ahLst/>
              <a:cxnLst/>
              <a:rect l="l" t="t" r="r" b="b"/>
              <a:pathLst>
                <a:path w="4320540" h="2016760">
                  <a:moveTo>
                    <a:pt x="0" y="0"/>
                  </a:moveTo>
                  <a:lnTo>
                    <a:pt x="4320476" y="0"/>
                  </a:lnTo>
                  <a:lnTo>
                    <a:pt x="4320476" y="1310131"/>
                  </a:lnTo>
                  <a:lnTo>
                    <a:pt x="2412301" y="1310131"/>
                  </a:lnTo>
                  <a:lnTo>
                    <a:pt x="2412301" y="1512189"/>
                  </a:lnTo>
                  <a:lnTo>
                    <a:pt x="2664269" y="1512189"/>
                  </a:lnTo>
                  <a:lnTo>
                    <a:pt x="2160206" y="2016252"/>
                  </a:lnTo>
                  <a:lnTo>
                    <a:pt x="1656143" y="1512189"/>
                  </a:lnTo>
                  <a:lnTo>
                    <a:pt x="1908238" y="1512189"/>
                  </a:lnTo>
                  <a:lnTo>
                    <a:pt x="1908238" y="1310131"/>
                  </a:lnTo>
                  <a:lnTo>
                    <a:pt x="0" y="131013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5284" y="1679194"/>
            <a:ext cx="3870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Enhances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glucocorticoid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136" y="2044953"/>
            <a:ext cx="3952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mineralocorticoid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08736" y="1578102"/>
            <a:ext cx="7820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640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When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combined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1,2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double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bond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ring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plus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other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substitutions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C16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ring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9-fluoro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8523" y="2431795"/>
            <a:ext cx="5438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2770" algn="l"/>
                <a:tab pos="336550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formed	(e.g.,	triamcinolone,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736" y="2431795"/>
            <a:ext cx="23031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derivatives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dexa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ethaso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e,  glucocorticoid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8523" y="2858516"/>
            <a:ext cx="41192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95"/>
              </a:spcBef>
              <a:tabLst>
                <a:tab pos="951230" algn="l"/>
                <a:tab pos="2169160" algn="l"/>
                <a:tab pos="3435985" algn="l"/>
              </a:tabLst>
            </a:pPr>
            <a:r>
              <a:rPr sz="2800" spc="-5" dirty="0">
                <a:latin typeface="Times New Roman"/>
                <a:cs typeface="Times New Roman"/>
              </a:rPr>
              <a:t>and	beta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aso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have  activity—the	substitutions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0261" y="2858516"/>
            <a:ext cx="1177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95"/>
              </a:spcBef>
              <a:tabLst>
                <a:tab pos="571500" algn="l"/>
              </a:tabLst>
            </a:pP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ed 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16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736" y="3712209"/>
            <a:ext cx="6403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virtually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eliminate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mineralocorticoid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1107439"/>
            <a:ext cx="759205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190" dirty="0">
                <a:latin typeface="Arial MT"/>
                <a:cs typeface="Arial MT"/>
              </a:rPr>
              <a:t>9</a:t>
            </a:r>
            <a:r>
              <a:rPr sz="5000" spc="-270" dirty="0">
                <a:latin typeface="Arial MT"/>
                <a:cs typeface="Arial MT"/>
              </a:rPr>
              <a:t> </a:t>
            </a:r>
            <a:r>
              <a:rPr sz="5000" dirty="0">
                <a:latin typeface="Calibri"/>
                <a:cs typeface="Calibri"/>
              </a:rPr>
              <a:t>α</a:t>
            </a:r>
            <a:r>
              <a:rPr sz="5000" spc="100" dirty="0">
                <a:latin typeface="Calibri"/>
                <a:cs typeface="Calibri"/>
              </a:rPr>
              <a:t> </a:t>
            </a:r>
            <a:r>
              <a:rPr sz="5000" spc="270" dirty="0">
                <a:latin typeface="Arial MT"/>
                <a:cs typeface="Arial MT"/>
              </a:rPr>
              <a:t>fluorination</a:t>
            </a:r>
            <a:r>
              <a:rPr sz="5000" spc="-165" dirty="0">
                <a:latin typeface="Arial MT"/>
                <a:cs typeface="Arial MT"/>
              </a:rPr>
              <a:t> </a:t>
            </a:r>
            <a:r>
              <a:rPr sz="5000" spc="254" dirty="0">
                <a:latin typeface="Arial MT"/>
                <a:cs typeface="Arial MT"/>
              </a:rPr>
              <a:t>of</a:t>
            </a:r>
            <a:r>
              <a:rPr sz="5000" spc="405" dirty="0">
                <a:latin typeface="Arial MT"/>
                <a:cs typeface="Arial MT"/>
              </a:rPr>
              <a:t> </a:t>
            </a:r>
            <a:r>
              <a:rPr sz="5000" spc="200" dirty="0">
                <a:latin typeface="Arial MT"/>
                <a:cs typeface="Arial MT"/>
              </a:rPr>
              <a:t>Ring</a:t>
            </a:r>
            <a:r>
              <a:rPr sz="5000" spc="-175" dirty="0">
                <a:latin typeface="Arial MT"/>
                <a:cs typeface="Arial MT"/>
              </a:rPr>
              <a:t> </a:t>
            </a:r>
            <a:r>
              <a:rPr sz="5000" spc="260" dirty="0">
                <a:latin typeface="Arial MT"/>
                <a:cs typeface="Arial MT"/>
              </a:rPr>
              <a:t>B</a:t>
            </a:r>
            <a:endParaRPr sz="5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19855" y="2636862"/>
            <a:ext cx="4978400" cy="3312795"/>
            <a:chOff x="3419855" y="2636862"/>
            <a:chExt cx="4978400" cy="3312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9855" y="2636862"/>
              <a:ext cx="4977892" cy="33124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76063" y="4365116"/>
              <a:ext cx="864235" cy="792480"/>
            </a:xfrm>
            <a:custGeom>
              <a:avLst/>
              <a:gdLst/>
              <a:ahLst/>
              <a:cxnLst/>
              <a:rect l="l" t="t" r="r" b="b"/>
              <a:pathLst>
                <a:path w="864235" h="792479">
                  <a:moveTo>
                    <a:pt x="0" y="395985"/>
                  </a:moveTo>
                  <a:lnTo>
                    <a:pt x="2906" y="349806"/>
                  </a:lnTo>
                  <a:lnTo>
                    <a:pt x="11410" y="305190"/>
                  </a:lnTo>
                  <a:lnTo>
                    <a:pt x="25186" y="262437"/>
                  </a:lnTo>
                  <a:lnTo>
                    <a:pt x="43911" y="221842"/>
                  </a:lnTo>
                  <a:lnTo>
                    <a:pt x="67261" y="183703"/>
                  </a:lnTo>
                  <a:lnTo>
                    <a:pt x="94912" y="148318"/>
                  </a:lnTo>
                  <a:lnTo>
                    <a:pt x="126539" y="115982"/>
                  </a:lnTo>
                  <a:lnTo>
                    <a:pt x="161819" y="86994"/>
                  </a:lnTo>
                  <a:lnTo>
                    <a:pt x="200427" y="61651"/>
                  </a:lnTo>
                  <a:lnTo>
                    <a:pt x="242040" y="40249"/>
                  </a:lnTo>
                  <a:lnTo>
                    <a:pt x="286333" y="23085"/>
                  </a:lnTo>
                  <a:lnTo>
                    <a:pt x="332982" y="10458"/>
                  </a:lnTo>
                  <a:lnTo>
                    <a:pt x="381664" y="2664"/>
                  </a:lnTo>
                  <a:lnTo>
                    <a:pt x="432053" y="0"/>
                  </a:lnTo>
                  <a:lnTo>
                    <a:pt x="482443" y="2664"/>
                  </a:lnTo>
                  <a:lnTo>
                    <a:pt x="531125" y="10458"/>
                  </a:lnTo>
                  <a:lnTo>
                    <a:pt x="577774" y="23085"/>
                  </a:lnTo>
                  <a:lnTo>
                    <a:pt x="622067" y="40249"/>
                  </a:lnTo>
                  <a:lnTo>
                    <a:pt x="663680" y="61651"/>
                  </a:lnTo>
                  <a:lnTo>
                    <a:pt x="702288" y="86994"/>
                  </a:lnTo>
                  <a:lnTo>
                    <a:pt x="737568" y="115982"/>
                  </a:lnTo>
                  <a:lnTo>
                    <a:pt x="769195" y="148318"/>
                  </a:lnTo>
                  <a:lnTo>
                    <a:pt x="796846" y="183703"/>
                  </a:lnTo>
                  <a:lnTo>
                    <a:pt x="820196" y="221842"/>
                  </a:lnTo>
                  <a:lnTo>
                    <a:pt x="838921" y="262437"/>
                  </a:lnTo>
                  <a:lnTo>
                    <a:pt x="852697" y="305190"/>
                  </a:lnTo>
                  <a:lnTo>
                    <a:pt x="861201" y="349806"/>
                  </a:lnTo>
                  <a:lnTo>
                    <a:pt x="864108" y="395985"/>
                  </a:lnTo>
                  <a:lnTo>
                    <a:pt x="861201" y="442191"/>
                  </a:lnTo>
                  <a:lnTo>
                    <a:pt x="852697" y="486828"/>
                  </a:lnTo>
                  <a:lnTo>
                    <a:pt x="838921" y="529599"/>
                  </a:lnTo>
                  <a:lnTo>
                    <a:pt x="820196" y="570210"/>
                  </a:lnTo>
                  <a:lnTo>
                    <a:pt x="796846" y="608361"/>
                  </a:lnTo>
                  <a:lnTo>
                    <a:pt x="769195" y="643757"/>
                  </a:lnTo>
                  <a:lnTo>
                    <a:pt x="737568" y="676100"/>
                  </a:lnTo>
                  <a:lnTo>
                    <a:pt x="702288" y="705094"/>
                  </a:lnTo>
                  <a:lnTo>
                    <a:pt x="663680" y="730442"/>
                  </a:lnTo>
                  <a:lnTo>
                    <a:pt x="622067" y="751847"/>
                  </a:lnTo>
                  <a:lnTo>
                    <a:pt x="577774" y="769011"/>
                  </a:lnTo>
                  <a:lnTo>
                    <a:pt x="531125" y="781640"/>
                  </a:lnTo>
                  <a:lnTo>
                    <a:pt x="482443" y="789434"/>
                  </a:lnTo>
                  <a:lnTo>
                    <a:pt x="432053" y="792098"/>
                  </a:lnTo>
                  <a:lnTo>
                    <a:pt x="381664" y="789434"/>
                  </a:lnTo>
                  <a:lnTo>
                    <a:pt x="332982" y="781640"/>
                  </a:lnTo>
                  <a:lnTo>
                    <a:pt x="286333" y="769011"/>
                  </a:lnTo>
                  <a:lnTo>
                    <a:pt x="242040" y="751847"/>
                  </a:lnTo>
                  <a:lnTo>
                    <a:pt x="200427" y="730442"/>
                  </a:lnTo>
                  <a:lnTo>
                    <a:pt x="161819" y="705094"/>
                  </a:lnTo>
                  <a:lnTo>
                    <a:pt x="126539" y="676100"/>
                  </a:lnTo>
                  <a:lnTo>
                    <a:pt x="94912" y="643757"/>
                  </a:lnTo>
                  <a:lnTo>
                    <a:pt x="67261" y="608361"/>
                  </a:lnTo>
                  <a:lnTo>
                    <a:pt x="43911" y="570210"/>
                  </a:lnTo>
                  <a:lnTo>
                    <a:pt x="25186" y="529599"/>
                  </a:lnTo>
                  <a:lnTo>
                    <a:pt x="11410" y="486828"/>
                  </a:lnTo>
                  <a:lnTo>
                    <a:pt x="2906" y="442191"/>
                  </a:lnTo>
                  <a:lnTo>
                    <a:pt x="0" y="39598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1523" y="2286000"/>
            <a:ext cx="3960495" cy="1143000"/>
          </a:xfrm>
          <a:prstGeom prst="rect">
            <a:avLst/>
          </a:prstGeom>
          <a:solidFill>
            <a:srgbClr val="0E6EC5"/>
          </a:solidFill>
          <a:ln w="25400">
            <a:solidFill>
              <a:srgbClr val="FF0000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1275715" marR="109220" indent="-1157605">
              <a:lnSpc>
                <a:spcPct val="100000"/>
              </a:lnSpc>
              <a:spcBef>
                <a:spcPts val="464"/>
              </a:spcBef>
              <a:tabLst>
                <a:tab pos="2801620" algn="l"/>
              </a:tabLst>
            </a:pP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Enhances</a:t>
            </a:r>
            <a:r>
              <a:rPr sz="32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nstantia"/>
                <a:cs typeface="Constantia"/>
              </a:rPr>
              <a:t>GC	&amp;</a:t>
            </a:r>
            <a:r>
              <a:rPr sz="32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MC </a:t>
            </a:r>
            <a:r>
              <a:rPr sz="3200" b="1" spc="-7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activity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6023" y="1208278"/>
            <a:ext cx="6423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Substitution</a:t>
            </a:r>
            <a:r>
              <a:rPr sz="40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at</a:t>
            </a:r>
            <a:r>
              <a:rPr sz="4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C16</a:t>
            </a: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on</a:t>
            </a:r>
            <a:r>
              <a:rPr sz="4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ring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07667" y="1988820"/>
            <a:ext cx="5213350" cy="3112135"/>
            <a:chOff x="1907667" y="1988820"/>
            <a:chExt cx="5213350" cy="311213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667" y="1988820"/>
              <a:ext cx="5112511" cy="31120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68162" y="3212973"/>
              <a:ext cx="1224280" cy="648335"/>
            </a:xfrm>
            <a:custGeom>
              <a:avLst/>
              <a:gdLst/>
              <a:ahLst/>
              <a:cxnLst/>
              <a:rect l="l" t="t" r="r" b="b"/>
              <a:pathLst>
                <a:path w="1224279" h="648335">
                  <a:moveTo>
                    <a:pt x="0" y="323976"/>
                  </a:moveTo>
                  <a:lnTo>
                    <a:pt x="12436" y="258679"/>
                  </a:lnTo>
                  <a:lnTo>
                    <a:pt x="48103" y="197864"/>
                  </a:lnTo>
                  <a:lnTo>
                    <a:pt x="73878" y="169543"/>
                  </a:lnTo>
                  <a:lnTo>
                    <a:pt x="104537" y="142831"/>
                  </a:lnTo>
                  <a:lnTo>
                    <a:pt x="139772" y="117891"/>
                  </a:lnTo>
                  <a:lnTo>
                    <a:pt x="179276" y="94884"/>
                  </a:lnTo>
                  <a:lnTo>
                    <a:pt x="222740" y="73975"/>
                  </a:lnTo>
                  <a:lnTo>
                    <a:pt x="269856" y="55326"/>
                  </a:lnTo>
                  <a:lnTo>
                    <a:pt x="320317" y="39099"/>
                  </a:lnTo>
                  <a:lnTo>
                    <a:pt x="373814" y="25457"/>
                  </a:lnTo>
                  <a:lnTo>
                    <a:pt x="430040" y="14564"/>
                  </a:lnTo>
                  <a:lnTo>
                    <a:pt x="488687" y="6581"/>
                  </a:lnTo>
                  <a:lnTo>
                    <a:pt x="549447" y="1672"/>
                  </a:lnTo>
                  <a:lnTo>
                    <a:pt x="612013" y="0"/>
                  </a:lnTo>
                  <a:lnTo>
                    <a:pt x="674600" y="1672"/>
                  </a:lnTo>
                  <a:lnTo>
                    <a:pt x="735380" y="6581"/>
                  </a:lnTo>
                  <a:lnTo>
                    <a:pt x="794044" y="14564"/>
                  </a:lnTo>
                  <a:lnTo>
                    <a:pt x="850284" y="25457"/>
                  </a:lnTo>
                  <a:lnTo>
                    <a:pt x="903794" y="39099"/>
                  </a:lnTo>
                  <a:lnTo>
                    <a:pt x="954265" y="55326"/>
                  </a:lnTo>
                  <a:lnTo>
                    <a:pt x="1001390" y="73975"/>
                  </a:lnTo>
                  <a:lnTo>
                    <a:pt x="1044860" y="94884"/>
                  </a:lnTo>
                  <a:lnTo>
                    <a:pt x="1084369" y="117891"/>
                  </a:lnTo>
                  <a:lnTo>
                    <a:pt x="1119608" y="142831"/>
                  </a:lnTo>
                  <a:lnTo>
                    <a:pt x="1150270" y="169543"/>
                  </a:lnTo>
                  <a:lnTo>
                    <a:pt x="1176047" y="197864"/>
                  </a:lnTo>
                  <a:lnTo>
                    <a:pt x="1211716" y="258679"/>
                  </a:lnTo>
                  <a:lnTo>
                    <a:pt x="1224153" y="323976"/>
                  </a:lnTo>
                  <a:lnTo>
                    <a:pt x="1220992" y="357126"/>
                  </a:lnTo>
                  <a:lnTo>
                    <a:pt x="1196632" y="420382"/>
                  </a:lnTo>
                  <a:lnTo>
                    <a:pt x="1150270" y="478496"/>
                  </a:lnTo>
                  <a:lnTo>
                    <a:pt x="1119608" y="505218"/>
                  </a:lnTo>
                  <a:lnTo>
                    <a:pt x="1084369" y="530167"/>
                  </a:lnTo>
                  <a:lnTo>
                    <a:pt x="1044860" y="553180"/>
                  </a:lnTo>
                  <a:lnTo>
                    <a:pt x="1001390" y="574094"/>
                  </a:lnTo>
                  <a:lnTo>
                    <a:pt x="954265" y="592748"/>
                  </a:lnTo>
                  <a:lnTo>
                    <a:pt x="903794" y="608977"/>
                  </a:lnTo>
                  <a:lnTo>
                    <a:pt x="850284" y="622621"/>
                  </a:lnTo>
                  <a:lnTo>
                    <a:pt x="794044" y="633516"/>
                  </a:lnTo>
                  <a:lnTo>
                    <a:pt x="735380" y="641499"/>
                  </a:lnTo>
                  <a:lnTo>
                    <a:pt x="674600" y="646408"/>
                  </a:lnTo>
                  <a:lnTo>
                    <a:pt x="612013" y="648081"/>
                  </a:lnTo>
                  <a:lnTo>
                    <a:pt x="549447" y="646408"/>
                  </a:lnTo>
                  <a:lnTo>
                    <a:pt x="488687" y="641499"/>
                  </a:lnTo>
                  <a:lnTo>
                    <a:pt x="430040" y="633516"/>
                  </a:lnTo>
                  <a:lnTo>
                    <a:pt x="373814" y="622621"/>
                  </a:lnTo>
                  <a:lnTo>
                    <a:pt x="320317" y="608977"/>
                  </a:lnTo>
                  <a:lnTo>
                    <a:pt x="269856" y="592748"/>
                  </a:lnTo>
                  <a:lnTo>
                    <a:pt x="222740" y="574094"/>
                  </a:lnTo>
                  <a:lnTo>
                    <a:pt x="179276" y="553180"/>
                  </a:lnTo>
                  <a:lnTo>
                    <a:pt x="139772" y="530167"/>
                  </a:lnTo>
                  <a:lnTo>
                    <a:pt x="104537" y="505218"/>
                  </a:lnTo>
                  <a:lnTo>
                    <a:pt x="73878" y="478496"/>
                  </a:lnTo>
                  <a:lnTo>
                    <a:pt x="48103" y="450163"/>
                  </a:lnTo>
                  <a:lnTo>
                    <a:pt x="12436" y="389316"/>
                  </a:lnTo>
                  <a:lnTo>
                    <a:pt x="0" y="32397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2680" y="5179314"/>
            <a:ext cx="66897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More GC activity &amp; anti inflammatory activity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Eliminates MC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55972" y="1333500"/>
            <a:ext cx="4608449" cy="41910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10832" y="3416300"/>
            <a:ext cx="3842385" cy="1393825"/>
            <a:chOff x="310832" y="3416300"/>
            <a:chExt cx="3842385" cy="1393825"/>
          </a:xfrm>
        </p:grpSpPr>
        <p:sp>
          <p:nvSpPr>
            <p:cNvPr id="10" name="object 10"/>
            <p:cNvSpPr/>
            <p:nvPr/>
          </p:nvSpPr>
          <p:spPr>
            <a:xfrm>
              <a:off x="323532" y="3429000"/>
              <a:ext cx="3816985" cy="1368425"/>
            </a:xfrm>
            <a:custGeom>
              <a:avLst/>
              <a:gdLst/>
              <a:ahLst/>
              <a:cxnLst/>
              <a:rect l="l" t="t" r="r" b="b"/>
              <a:pathLst>
                <a:path w="3816985" h="1368425">
                  <a:moveTo>
                    <a:pt x="1908238" y="0"/>
                  </a:moveTo>
                  <a:lnTo>
                    <a:pt x="1839794" y="431"/>
                  </a:lnTo>
                  <a:lnTo>
                    <a:pt x="1771957" y="1717"/>
                  </a:lnTo>
                  <a:lnTo>
                    <a:pt x="1704767" y="3843"/>
                  </a:lnTo>
                  <a:lnTo>
                    <a:pt x="1638263" y="6794"/>
                  </a:lnTo>
                  <a:lnTo>
                    <a:pt x="1572487" y="10555"/>
                  </a:lnTo>
                  <a:lnTo>
                    <a:pt x="1507478" y="15113"/>
                  </a:lnTo>
                  <a:lnTo>
                    <a:pt x="1443278" y="20452"/>
                  </a:lnTo>
                  <a:lnTo>
                    <a:pt x="1379926" y="26559"/>
                  </a:lnTo>
                  <a:lnTo>
                    <a:pt x="1317462" y="33418"/>
                  </a:lnTo>
                  <a:lnTo>
                    <a:pt x="1255928" y="41015"/>
                  </a:lnTo>
                  <a:lnTo>
                    <a:pt x="1195364" y="49337"/>
                  </a:lnTo>
                  <a:lnTo>
                    <a:pt x="1135809" y="58367"/>
                  </a:lnTo>
                  <a:lnTo>
                    <a:pt x="1077305" y="68093"/>
                  </a:lnTo>
                  <a:lnTo>
                    <a:pt x="1019891" y="78498"/>
                  </a:lnTo>
                  <a:lnTo>
                    <a:pt x="963608" y="89570"/>
                  </a:lnTo>
                  <a:lnTo>
                    <a:pt x="908496" y="101293"/>
                  </a:lnTo>
                  <a:lnTo>
                    <a:pt x="854597" y="113652"/>
                  </a:lnTo>
                  <a:lnTo>
                    <a:pt x="801949" y="126634"/>
                  </a:lnTo>
                  <a:lnTo>
                    <a:pt x="750593" y="140224"/>
                  </a:lnTo>
                  <a:lnTo>
                    <a:pt x="700571" y="154408"/>
                  </a:lnTo>
                  <a:lnTo>
                    <a:pt x="651921" y="169170"/>
                  </a:lnTo>
                  <a:lnTo>
                    <a:pt x="604685" y="184497"/>
                  </a:lnTo>
                  <a:lnTo>
                    <a:pt x="558903" y="200374"/>
                  </a:lnTo>
                  <a:lnTo>
                    <a:pt x="514615" y="216786"/>
                  </a:lnTo>
                  <a:lnTo>
                    <a:pt x="471861" y="233719"/>
                  </a:lnTo>
                  <a:lnTo>
                    <a:pt x="430683" y="251159"/>
                  </a:lnTo>
                  <a:lnTo>
                    <a:pt x="391119" y="269091"/>
                  </a:lnTo>
                  <a:lnTo>
                    <a:pt x="353212" y="287500"/>
                  </a:lnTo>
                  <a:lnTo>
                    <a:pt x="317000" y="306373"/>
                  </a:lnTo>
                  <a:lnTo>
                    <a:pt x="282525" y="325694"/>
                  </a:lnTo>
                  <a:lnTo>
                    <a:pt x="249826" y="345449"/>
                  </a:lnTo>
                  <a:lnTo>
                    <a:pt x="189921" y="386204"/>
                  </a:lnTo>
                  <a:lnTo>
                    <a:pt x="137607" y="428521"/>
                  </a:lnTo>
                  <a:lnTo>
                    <a:pt x="93206" y="472285"/>
                  </a:lnTo>
                  <a:lnTo>
                    <a:pt x="57043" y="517380"/>
                  </a:lnTo>
                  <a:lnTo>
                    <a:pt x="29440" y="563691"/>
                  </a:lnTo>
                  <a:lnTo>
                    <a:pt x="10719" y="611100"/>
                  </a:lnTo>
                  <a:lnTo>
                    <a:pt x="1204" y="659493"/>
                  </a:lnTo>
                  <a:lnTo>
                    <a:pt x="0" y="684022"/>
                  </a:lnTo>
                  <a:lnTo>
                    <a:pt x="1204" y="708558"/>
                  </a:lnTo>
                  <a:lnTo>
                    <a:pt x="10719" y="756966"/>
                  </a:lnTo>
                  <a:lnTo>
                    <a:pt x="29440" y="804389"/>
                  </a:lnTo>
                  <a:lnTo>
                    <a:pt x="57043" y="850712"/>
                  </a:lnTo>
                  <a:lnTo>
                    <a:pt x="93206" y="895819"/>
                  </a:lnTo>
                  <a:lnTo>
                    <a:pt x="137607" y="939593"/>
                  </a:lnTo>
                  <a:lnTo>
                    <a:pt x="189921" y="981919"/>
                  </a:lnTo>
                  <a:lnTo>
                    <a:pt x="249826" y="1022682"/>
                  </a:lnTo>
                  <a:lnTo>
                    <a:pt x="282525" y="1042441"/>
                  </a:lnTo>
                  <a:lnTo>
                    <a:pt x="317000" y="1061765"/>
                  </a:lnTo>
                  <a:lnTo>
                    <a:pt x="353212" y="1080641"/>
                  </a:lnTo>
                  <a:lnTo>
                    <a:pt x="391119" y="1099053"/>
                  </a:lnTo>
                  <a:lnTo>
                    <a:pt x="430683" y="1116988"/>
                  </a:lnTo>
                  <a:lnTo>
                    <a:pt x="471861" y="1134430"/>
                  </a:lnTo>
                  <a:lnTo>
                    <a:pt x="514615" y="1151366"/>
                  </a:lnTo>
                  <a:lnTo>
                    <a:pt x="558903" y="1167780"/>
                  </a:lnTo>
                  <a:lnTo>
                    <a:pt x="604685" y="1183659"/>
                  </a:lnTo>
                  <a:lnTo>
                    <a:pt x="651921" y="1198988"/>
                  </a:lnTo>
                  <a:lnTo>
                    <a:pt x="700571" y="1213752"/>
                  </a:lnTo>
                  <a:lnTo>
                    <a:pt x="750593" y="1227937"/>
                  </a:lnTo>
                  <a:lnTo>
                    <a:pt x="801949" y="1241528"/>
                  </a:lnTo>
                  <a:lnTo>
                    <a:pt x="854597" y="1254511"/>
                  </a:lnTo>
                  <a:lnTo>
                    <a:pt x="908496" y="1266872"/>
                  </a:lnTo>
                  <a:lnTo>
                    <a:pt x="963608" y="1278596"/>
                  </a:lnTo>
                  <a:lnTo>
                    <a:pt x="1019891" y="1289668"/>
                  </a:lnTo>
                  <a:lnTo>
                    <a:pt x="1077305" y="1300075"/>
                  </a:lnTo>
                  <a:lnTo>
                    <a:pt x="1135809" y="1309801"/>
                  </a:lnTo>
                  <a:lnTo>
                    <a:pt x="1195364" y="1318832"/>
                  </a:lnTo>
                  <a:lnTo>
                    <a:pt x="1255928" y="1327153"/>
                  </a:lnTo>
                  <a:lnTo>
                    <a:pt x="1317462" y="1334751"/>
                  </a:lnTo>
                  <a:lnTo>
                    <a:pt x="1379926" y="1341611"/>
                  </a:lnTo>
                  <a:lnTo>
                    <a:pt x="1443278" y="1347717"/>
                  </a:lnTo>
                  <a:lnTo>
                    <a:pt x="1507478" y="1353057"/>
                  </a:lnTo>
                  <a:lnTo>
                    <a:pt x="1572487" y="1357615"/>
                  </a:lnTo>
                  <a:lnTo>
                    <a:pt x="1638263" y="1361376"/>
                  </a:lnTo>
                  <a:lnTo>
                    <a:pt x="1704767" y="1364327"/>
                  </a:lnTo>
                  <a:lnTo>
                    <a:pt x="1771957" y="1366453"/>
                  </a:lnTo>
                  <a:lnTo>
                    <a:pt x="1839794" y="1367739"/>
                  </a:lnTo>
                  <a:lnTo>
                    <a:pt x="1908238" y="1368170"/>
                  </a:lnTo>
                  <a:lnTo>
                    <a:pt x="1976677" y="1367739"/>
                  </a:lnTo>
                  <a:lnTo>
                    <a:pt x="2044511" y="1366453"/>
                  </a:lnTo>
                  <a:lnTo>
                    <a:pt x="2111698" y="1364327"/>
                  </a:lnTo>
                  <a:lnTo>
                    <a:pt x="2178198" y="1361376"/>
                  </a:lnTo>
                  <a:lnTo>
                    <a:pt x="2243971" y="1357615"/>
                  </a:lnTo>
                  <a:lnTo>
                    <a:pt x="2308976" y="1353057"/>
                  </a:lnTo>
                  <a:lnTo>
                    <a:pt x="2373174" y="1347717"/>
                  </a:lnTo>
                  <a:lnTo>
                    <a:pt x="2436523" y="1341611"/>
                  </a:lnTo>
                  <a:lnTo>
                    <a:pt x="2498983" y="1334751"/>
                  </a:lnTo>
                  <a:lnTo>
                    <a:pt x="2560515" y="1327153"/>
                  </a:lnTo>
                  <a:lnTo>
                    <a:pt x="2621077" y="1318832"/>
                  </a:lnTo>
                  <a:lnTo>
                    <a:pt x="2680629" y="1309801"/>
                  </a:lnTo>
                  <a:lnTo>
                    <a:pt x="2739131" y="1300075"/>
                  </a:lnTo>
                  <a:lnTo>
                    <a:pt x="2796543" y="1289668"/>
                  </a:lnTo>
                  <a:lnTo>
                    <a:pt x="2852824" y="1278596"/>
                  </a:lnTo>
                  <a:lnTo>
                    <a:pt x="2907934" y="1266872"/>
                  </a:lnTo>
                  <a:lnTo>
                    <a:pt x="2961832" y="1254511"/>
                  </a:lnTo>
                  <a:lnTo>
                    <a:pt x="3014478" y="1241528"/>
                  </a:lnTo>
                  <a:lnTo>
                    <a:pt x="3065832" y="1227937"/>
                  </a:lnTo>
                  <a:lnTo>
                    <a:pt x="3115853" y="1213752"/>
                  </a:lnTo>
                  <a:lnTo>
                    <a:pt x="3164502" y="1198988"/>
                  </a:lnTo>
                  <a:lnTo>
                    <a:pt x="3211737" y="1183659"/>
                  </a:lnTo>
                  <a:lnTo>
                    <a:pt x="3257518" y="1167780"/>
                  </a:lnTo>
                  <a:lnTo>
                    <a:pt x="3301805" y="1151366"/>
                  </a:lnTo>
                  <a:lnTo>
                    <a:pt x="3344557" y="1134430"/>
                  </a:lnTo>
                  <a:lnTo>
                    <a:pt x="3385735" y="1116988"/>
                  </a:lnTo>
                  <a:lnTo>
                    <a:pt x="3425298" y="1099053"/>
                  </a:lnTo>
                  <a:lnTo>
                    <a:pt x="3463205" y="1080641"/>
                  </a:lnTo>
                  <a:lnTo>
                    <a:pt x="3499416" y="1061765"/>
                  </a:lnTo>
                  <a:lnTo>
                    <a:pt x="3533890" y="1042441"/>
                  </a:lnTo>
                  <a:lnTo>
                    <a:pt x="3566588" y="1022682"/>
                  </a:lnTo>
                  <a:lnTo>
                    <a:pt x="3626493" y="981919"/>
                  </a:lnTo>
                  <a:lnTo>
                    <a:pt x="3678807" y="939593"/>
                  </a:lnTo>
                  <a:lnTo>
                    <a:pt x="3723207" y="895819"/>
                  </a:lnTo>
                  <a:lnTo>
                    <a:pt x="3759370" y="850712"/>
                  </a:lnTo>
                  <a:lnTo>
                    <a:pt x="3786973" y="804389"/>
                  </a:lnTo>
                  <a:lnTo>
                    <a:pt x="3805693" y="756966"/>
                  </a:lnTo>
                  <a:lnTo>
                    <a:pt x="3815208" y="708558"/>
                  </a:lnTo>
                  <a:lnTo>
                    <a:pt x="3816413" y="684022"/>
                  </a:lnTo>
                  <a:lnTo>
                    <a:pt x="3815208" y="659493"/>
                  </a:lnTo>
                  <a:lnTo>
                    <a:pt x="3805693" y="611100"/>
                  </a:lnTo>
                  <a:lnTo>
                    <a:pt x="3786973" y="563691"/>
                  </a:lnTo>
                  <a:lnTo>
                    <a:pt x="3759370" y="517380"/>
                  </a:lnTo>
                  <a:lnTo>
                    <a:pt x="3723207" y="472285"/>
                  </a:lnTo>
                  <a:lnTo>
                    <a:pt x="3678807" y="428521"/>
                  </a:lnTo>
                  <a:lnTo>
                    <a:pt x="3626493" y="386204"/>
                  </a:lnTo>
                  <a:lnTo>
                    <a:pt x="3566588" y="345449"/>
                  </a:lnTo>
                  <a:lnTo>
                    <a:pt x="3533890" y="325694"/>
                  </a:lnTo>
                  <a:lnTo>
                    <a:pt x="3499416" y="306373"/>
                  </a:lnTo>
                  <a:lnTo>
                    <a:pt x="3463205" y="287500"/>
                  </a:lnTo>
                  <a:lnTo>
                    <a:pt x="3425298" y="269091"/>
                  </a:lnTo>
                  <a:lnTo>
                    <a:pt x="3385735" y="251159"/>
                  </a:lnTo>
                  <a:lnTo>
                    <a:pt x="3344557" y="233719"/>
                  </a:lnTo>
                  <a:lnTo>
                    <a:pt x="3301805" y="216786"/>
                  </a:lnTo>
                  <a:lnTo>
                    <a:pt x="3257518" y="200374"/>
                  </a:lnTo>
                  <a:lnTo>
                    <a:pt x="3211737" y="184497"/>
                  </a:lnTo>
                  <a:lnTo>
                    <a:pt x="3164502" y="169170"/>
                  </a:lnTo>
                  <a:lnTo>
                    <a:pt x="3115853" y="154408"/>
                  </a:lnTo>
                  <a:lnTo>
                    <a:pt x="3065832" y="140224"/>
                  </a:lnTo>
                  <a:lnTo>
                    <a:pt x="3014478" y="126634"/>
                  </a:lnTo>
                  <a:lnTo>
                    <a:pt x="2961832" y="113652"/>
                  </a:lnTo>
                  <a:lnTo>
                    <a:pt x="2907934" y="101293"/>
                  </a:lnTo>
                  <a:lnTo>
                    <a:pt x="2852824" y="89570"/>
                  </a:lnTo>
                  <a:lnTo>
                    <a:pt x="2796543" y="78498"/>
                  </a:lnTo>
                  <a:lnTo>
                    <a:pt x="2739131" y="68093"/>
                  </a:lnTo>
                  <a:lnTo>
                    <a:pt x="2680629" y="58367"/>
                  </a:lnTo>
                  <a:lnTo>
                    <a:pt x="2621077" y="49337"/>
                  </a:lnTo>
                  <a:lnTo>
                    <a:pt x="2560515" y="41015"/>
                  </a:lnTo>
                  <a:lnTo>
                    <a:pt x="2498983" y="33418"/>
                  </a:lnTo>
                  <a:lnTo>
                    <a:pt x="2436523" y="26559"/>
                  </a:lnTo>
                  <a:lnTo>
                    <a:pt x="2373174" y="20452"/>
                  </a:lnTo>
                  <a:lnTo>
                    <a:pt x="2308976" y="15113"/>
                  </a:lnTo>
                  <a:lnTo>
                    <a:pt x="2243971" y="10555"/>
                  </a:lnTo>
                  <a:lnTo>
                    <a:pt x="2178198" y="6794"/>
                  </a:lnTo>
                  <a:lnTo>
                    <a:pt x="2111698" y="3843"/>
                  </a:lnTo>
                  <a:lnTo>
                    <a:pt x="2044511" y="1717"/>
                  </a:lnTo>
                  <a:lnTo>
                    <a:pt x="1976677" y="431"/>
                  </a:lnTo>
                  <a:lnTo>
                    <a:pt x="19082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32" y="3429000"/>
              <a:ext cx="3816985" cy="1368425"/>
            </a:xfrm>
            <a:custGeom>
              <a:avLst/>
              <a:gdLst/>
              <a:ahLst/>
              <a:cxnLst/>
              <a:rect l="l" t="t" r="r" b="b"/>
              <a:pathLst>
                <a:path w="3816985" h="1368425">
                  <a:moveTo>
                    <a:pt x="0" y="684022"/>
                  </a:moveTo>
                  <a:lnTo>
                    <a:pt x="4791" y="635181"/>
                  </a:lnTo>
                  <a:lnTo>
                    <a:pt x="18949" y="587265"/>
                  </a:lnTo>
                  <a:lnTo>
                    <a:pt x="42151" y="540391"/>
                  </a:lnTo>
                  <a:lnTo>
                    <a:pt x="74075" y="494674"/>
                  </a:lnTo>
                  <a:lnTo>
                    <a:pt x="114397" y="450230"/>
                  </a:lnTo>
                  <a:lnTo>
                    <a:pt x="162795" y="407174"/>
                  </a:lnTo>
                  <a:lnTo>
                    <a:pt x="218945" y="365624"/>
                  </a:lnTo>
                  <a:lnTo>
                    <a:pt x="282525" y="325694"/>
                  </a:lnTo>
                  <a:lnTo>
                    <a:pt x="317000" y="306373"/>
                  </a:lnTo>
                  <a:lnTo>
                    <a:pt x="353212" y="287500"/>
                  </a:lnTo>
                  <a:lnTo>
                    <a:pt x="391119" y="269091"/>
                  </a:lnTo>
                  <a:lnTo>
                    <a:pt x="430683" y="251159"/>
                  </a:lnTo>
                  <a:lnTo>
                    <a:pt x="471861" y="233719"/>
                  </a:lnTo>
                  <a:lnTo>
                    <a:pt x="514615" y="216786"/>
                  </a:lnTo>
                  <a:lnTo>
                    <a:pt x="558903" y="200374"/>
                  </a:lnTo>
                  <a:lnTo>
                    <a:pt x="604685" y="184497"/>
                  </a:lnTo>
                  <a:lnTo>
                    <a:pt x="651921" y="169170"/>
                  </a:lnTo>
                  <a:lnTo>
                    <a:pt x="700571" y="154408"/>
                  </a:lnTo>
                  <a:lnTo>
                    <a:pt x="750593" y="140224"/>
                  </a:lnTo>
                  <a:lnTo>
                    <a:pt x="801949" y="126634"/>
                  </a:lnTo>
                  <a:lnTo>
                    <a:pt x="854597" y="113652"/>
                  </a:lnTo>
                  <a:lnTo>
                    <a:pt x="908496" y="101293"/>
                  </a:lnTo>
                  <a:lnTo>
                    <a:pt x="963608" y="89570"/>
                  </a:lnTo>
                  <a:lnTo>
                    <a:pt x="1019891" y="78498"/>
                  </a:lnTo>
                  <a:lnTo>
                    <a:pt x="1077305" y="68093"/>
                  </a:lnTo>
                  <a:lnTo>
                    <a:pt x="1135809" y="58367"/>
                  </a:lnTo>
                  <a:lnTo>
                    <a:pt x="1195364" y="49337"/>
                  </a:lnTo>
                  <a:lnTo>
                    <a:pt x="1255928" y="41015"/>
                  </a:lnTo>
                  <a:lnTo>
                    <a:pt x="1317462" y="33418"/>
                  </a:lnTo>
                  <a:lnTo>
                    <a:pt x="1379926" y="26559"/>
                  </a:lnTo>
                  <a:lnTo>
                    <a:pt x="1443278" y="20452"/>
                  </a:lnTo>
                  <a:lnTo>
                    <a:pt x="1507478" y="15113"/>
                  </a:lnTo>
                  <a:lnTo>
                    <a:pt x="1572487" y="10555"/>
                  </a:lnTo>
                  <a:lnTo>
                    <a:pt x="1638263" y="6794"/>
                  </a:lnTo>
                  <a:lnTo>
                    <a:pt x="1704767" y="3843"/>
                  </a:lnTo>
                  <a:lnTo>
                    <a:pt x="1771957" y="1717"/>
                  </a:lnTo>
                  <a:lnTo>
                    <a:pt x="1839794" y="431"/>
                  </a:lnTo>
                  <a:lnTo>
                    <a:pt x="1908238" y="0"/>
                  </a:lnTo>
                  <a:lnTo>
                    <a:pt x="1976677" y="431"/>
                  </a:lnTo>
                  <a:lnTo>
                    <a:pt x="2044511" y="1717"/>
                  </a:lnTo>
                  <a:lnTo>
                    <a:pt x="2111698" y="3843"/>
                  </a:lnTo>
                  <a:lnTo>
                    <a:pt x="2178198" y="6794"/>
                  </a:lnTo>
                  <a:lnTo>
                    <a:pt x="2243971" y="10555"/>
                  </a:lnTo>
                  <a:lnTo>
                    <a:pt x="2308976" y="15113"/>
                  </a:lnTo>
                  <a:lnTo>
                    <a:pt x="2373174" y="20452"/>
                  </a:lnTo>
                  <a:lnTo>
                    <a:pt x="2436523" y="26559"/>
                  </a:lnTo>
                  <a:lnTo>
                    <a:pt x="2498983" y="33418"/>
                  </a:lnTo>
                  <a:lnTo>
                    <a:pt x="2560515" y="41015"/>
                  </a:lnTo>
                  <a:lnTo>
                    <a:pt x="2621077" y="49337"/>
                  </a:lnTo>
                  <a:lnTo>
                    <a:pt x="2680629" y="58367"/>
                  </a:lnTo>
                  <a:lnTo>
                    <a:pt x="2739131" y="68093"/>
                  </a:lnTo>
                  <a:lnTo>
                    <a:pt x="2796543" y="78498"/>
                  </a:lnTo>
                  <a:lnTo>
                    <a:pt x="2852824" y="89570"/>
                  </a:lnTo>
                  <a:lnTo>
                    <a:pt x="2907934" y="101293"/>
                  </a:lnTo>
                  <a:lnTo>
                    <a:pt x="2961832" y="113652"/>
                  </a:lnTo>
                  <a:lnTo>
                    <a:pt x="3014478" y="126634"/>
                  </a:lnTo>
                  <a:lnTo>
                    <a:pt x="3065832" y="140224"/>
                  </a:lnTo>
                  <a:lnTo>
                    <a:pt x="3115853" y="154408"/>
                  </a:lnTo>
                  <a:lnTo>
                    <a:pt x="3164502" y="169170"/>
                  </a:lnTo>
                  <a:lnTo>
                    <a:pt x="3211737" y="184497"/>
                  </a:lnTo>
                  <a:lnTo>
                    <a:pt x="3257518" y="200374"/>
                  </a:lnTo>
                  <a:lnTo>
                    <a:pt x="3301805" y="216786"/>
                  </a:lnTo>
                  <a:lnTo>
                    <a:pt x="3344557" y="233719"/>
                  </a:lnTo>
                  <a:lnTo>
                    <a:pt x="3385735" y="251159"/>
                  </a:lnTo>
                  <a:lnTo>
                    <a:pt x="3425298" y="269091"/>
                  </a:lnTo>
                  <a:lnTo>
                    <a:pt x="3463205" y="287500"/>
                  </a:lnTo>
                  <a:lnTo>
                    <a:pt x="3499416" y="306373"/>
                  </a:lnTo>
                  <a:lnTo>
                    <a:pt x="3533890" y="325694"/>
                  </a:lnTo>
                  <a:lnTo>
                    <a:pt x="3566588" y="345449"/>
                  </a:lnTo>
                  <a:lnTo>
                    <a:pt x="3626493" y="386204"/>
                  </a:lnTo>
                  <a:lnTo>
                    <a:pt x="3678807" y="428521"/>
                  </a:lnTo>
                  <a:lnTo>
                    <a:pt x="3723207" y="472285"/>
                  </a:lnTo>
                  <a:lnTo>
                    <a:pt x="3759370" y="517380"/>
                  </a:lnTo>
                  <a:lnTo>
                    <a:pt x="3786973" y="563691"/>
                  </a:lnTo>
                  <a:lnTo>
                    <a:pt x="3805693" y="611100"/>
                  </a:lnTo>
                  <a:lnTo>
                    <a:pt x="3815208" y="659493"/>
                  </a:lnTo>
                  <a:lnTo>
                    <a:pt x="3816413" y="684022"/>
                  </a:lnTo>
                  <a:lnTo>
                    <a:pt x="3815208" y="708558"/>
                  </a:lnTo>
                  <a:lnTo>
                    <a:pt x="3805693" y="756966"/>
                  </a:lnTo>
                  <a:lnTo>
                    <a:pt x="3786973" y="804389"/>
                  </a:lnTo>
                  <a:lnTo>
                    <a:pt x="3759370" y="850712"/>
                  </a:lnTo>
                  <a:lnTo>
                    <a:pt x="3723207" y="895819"/>
                  </a:lnTo>
                  <a:lnTo>
                    <a:pt x="3678807" y="939593"/>
                  </a:lnTo>
                  <a:lnTo>
                    <a:pt x="3626493" y="981919"/>
                  </a:lnTo>
                  <a:lnTo>
                    <a:pt x="3566588" y="1022682"/>
                  </a:lnTo>
                  <a:lnTo>
                    <a:pt x="3533890" y="1042441"/>
                  </a:lnTo>
                  <a:lnTo>
                    <a:pt x="3499416" y="1061765"/>
                  </a:lnTo>
                  <a:lnTo>
                    <a:pt x="3463205" y="1080641"/>
                  </a:lnTo>
                  <a:lnTo>
                    <a:pt x="3425298" y="1099053"/>
                  </a:lnTo>
                  <a:lnTo>
                    <a:pt x="3385735" y="1116988"/>
                  </a:lnTo>
                  <a:lnTo>
                    <a:pt x="3344557" y="1134430"/>
                  </a:lnTo>
                  <a:lnTo>
                    <a:pt x="3301805" y="1151366"/>
                  </a:lnTo>
                  <a:lnTo>
                    <a:pt x="3257518" y="1167780"/>
                  </a:lnTo>
                  <a:lnTo>
                    <a:pt x="3211737" y="1183659"/>
                  </a:lnTo>
                  <a:lnTo>
                    <a:pt x="3164502" y="1198988"/>
                  </a:lnTo>
                  <a:lnTo>
                    <a:pt x="3115853" y="1213752"/>
                  </a:lnTo>
                  <a:lnTo>
                    <a:pt x="3065832" y="1227937"/>
                  </a:lnTo>
                  <a:lnTo>
                    <a:pt x="3014478" y="1241528"/>
                  </a:lnTo>
                  <a:lnTo>
                    <a:pt x="2961832" y="1254511"/>
                  </a:lnTo>
                  <a:lnTo>
                    <a:pt x="2907934" y="1266872"/>
                  </a:lnTo>
                  <a:lnTo>
                    <a:pt x="2852824" y="1278596"/>
                  </a:lnTo>
                  <a:lnTo>
                    <a:pt x="2796543" y="1289668"/>
                  </a:lnTo>
                  <a:lnTo>
                    <a:pt x="2739131" y="1300075"/>
                  </a:lnTo>
                  <a:lnTo>
                    <a:pt x="2680629" y="1309801"/>
                  </a:lnTo>
                  <a:lnTo>
                    <a:pt x="2621077" y="1318832"/>
                  </a:lnTo>
                  <a:lnTo>
                    <a:pt x="2560515" y="1327153"/>
                  </a:lnTo>
                  <a:lnTo>
                    <a:pt x="2498983" y="1334751"/>
                  </a:lnTo>
                  <a:lnTo>
                    <a:pt x="2436523" y="1341611"/>
                  </a:lnTo>
                  <a:lnTo>
                    <a:pt x="2373174" y="1347717"/>
                  </a:lnTo>
                  <a:lnTo>
                    <a:pt x="2308976" y="1353057"/>
                  </a:lnTo>
                  <a:lnTo>
                    <a:pt x="2243971" y="1357615"/>
                  </a:lnTo>
                  <a:lnTo>
                    <a:pt x="2178198" y="1361376"/>
                  </a:lnTo>
                  <a:lnTo>
                    <a:pt x="2111698" y="1364327"/>
                  </a:lnTo>
                  <a:lnTo>
                    <a:pt x="2044511" y="1366453"/>
                  </a:lnTo>
                  <a:lnTo>
                    <a:pt x="1976677" y="1367739"/>
                  </a:lnTo>
                  <a:lnTo>
                    <a:pt x="1908238" y="1368170"/>
                  </a:lnTo>
                  <a:lnTo>
                    <a:pt x="1839794" y="1367739"/>
                  </a:lnTo>
                  <a:lnTo>
                    <a:pt x="1771957" y="1366453"/>
                  </a:lnTo>
                  <a:lnTo>
                    <a:pt x="1704767" y="1364327"/>
                  </a:lnTo>
                  <a:lnTo>
                    <a:pt x="1638263" y="1361376"/>
                  </a:lnTo>
                  <a:lnTo>
                    <a:pt x="1572487" y="1357615"/>
                  </a:lnTo>
                  <a:lnTo>
                    <a:pt x="1507478" y="1353057"/>
                  </a:lnTo>
                  <a:lnTo>
                    <a:pt x="1443278" y="1347717"/>
                  </a:lnTo>
                  <a:lnTo>
                    <a:pt x="1379926" y="1341611"/>
                  </a:lnTo>
                  <a:lnTo>
                    <a:pt x="1317462" y="1334751"/>
                  </a:lnTo>
                  <a:lnTo>
                    <a:pt x="1255928" y="1327153"/>
                  </a:lnTo>
                  <a:lnTo>
                    <a:pt x="1195364" y="1318832"/>
                  </a:lnTo>
                  <a:lnTo>
                    <a:pt x="1135809" y="1309801"/>
                  </a:lnTo>
                  <a:lnTo>
                    <a:pt x="1077305" y="1300075"/>
                  </a:lnTo>
                  <a:lnTo>
                    <a:pt x="1019891" y="1289668"/>
                  </a:lnTo>
                  <a:lnTo>
                    <a:pt x="963608" y="1278596"/>
                  </a:lnTo>
                  <a:lnTo>
                    <a:pt x="908496" y="1266872"/>
                  </a:lnTo>
                  <a:lnTo>
                    <a:pt x="854597" y="1254511"/>
                  </a:lnTo>
                  <a:lnTo>
                    <a:pt x="801949" y="1241528"/>
                  </a:lnTo>
                  <a:lnTo>
                    <a:pt x="750593" y="1227937"/>
                  </a:lnTo>
                  <a:lnTo>
                    <a:pt x="700571" y="1213752"/>
                  </a:lnTo>
                  <a:lnTo>
                    <a:pt x="651921" y="1198988"/>
                  </a:lnTo>
                  <a:lnTo>
                    <a:pt x="604685" y="1183659"/>
                  </a:lnTo>
                  <a:lnTo>
                    <a:pt x="558903" y="1167780"/>
                  </a:lnTo>
                  <a:lnTo>
                    <a:pt x="514615" y="1151366"/>
                  </a:lnTo>
                  <a:lnTo>
                    <a:pt x="471861" y="1134430"/>
                  </a:lnTo>
                  <a:lnTo>
                    <a:pt x="430683" y="1116988"/>
                  </a:lnTo>
                  <a:lnTo>
                    <a:pt x="391119" y="1099053"/>
                  </a:lnTo>
                  <a:lnTo>
                    <a:pt x="353212" y="1080641"/>
                  </a:lnTo>
                  <a:lnTo>
                    <a:pt x="317000" y="1061765"/>
                  </a:lnTo>
                  <a:lnTo>
                    <a:pt x="282525" y="1042441"/>
                  </a:lnTo>
                  <a:lnTo>
                    <a:pt x="249826" y="1022682"/>
                  </a:lnTo>
                  <a:lnTo>
                    <a:pt x="189921" y="981919"/>
                  </a:lnTo>
                  <a:lnTo>
                    <a:pt x="137607" y="939593"/>
                  </a:lnTo>
                  <a:lnTo>
                    <a:pt x="93206" y="895819"/>
                  </a:lnTo>
                  <a:lnTo>
                    <a:pt x="57043" y="850712"/>
                  </a:lnTo>
                  <a:lnTo>
                    <a:pt x="29440" y="804389"/>
                  </a:lnTo>
                  <a:lnTo>
                    <a:pt x="10719" y="756966"/>
                  </a:lnTo>
                  <a:lnTo>
                    <a:pt x="1204" y="708558"/>
                  </a:lnTo>
                  <a:lnTo>
                    <a:pt x="0" y="684022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68933" y="3729304"/>
            <a:ext cx="1724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9-fluoro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derivatives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6814" y="4901057"/>
            <a:ext cx="3769995" cy="1781175"/>
            <a:chOff x="166814" y="4901057"/>
            <a:chExt cx="3769995" cy="1781175"/>
          </a:xfrm>
        </p:grpSpPr>
        <p:sp>
          <p:nvSpPr>
            <p:cNvPr id="14" name="object 14"/>
            <p:cNvSpPr/>
            <p:nvPr/>
          </p:nvSpPr>
          <p:spPr>
            <a:xfrm>
              <a:off x="179514" y="4913757"/>
              <a:ext cx="3744595" cy="1755775"/>
            </a:xfrm>
            <a:custGeom>
              <a:avLst/>
              <a:gdLst/>
              <a:ahLst/>
              <a:cxnLst/>
              <a:rect l="l" t="t" r="r" b="b"/>
              <a:pathLst>
                <a:path w="3744595" h="1755775">
                  <a:moveTo>
                    <a:pt x="1872170" y="0"/>
                  </a:moveTo>
                  <a:lnTo>
                    <a:pt x="1807808" y="509"/>
                  </a:lnTo>
                  <a:lnTo>
                    <a:pt x="1743991" y="2025"/>
                  </a:lnTo>
                  <a:lnTo>
                    <a:pt x="1680754" y="4532"/>
                  </a:lnTo>
                  <a:lnTo>
                    <a:pt x="1618130" y="8014"/>
                  </a:lnTo>
                  <a:lnTo>
                    <a:pt x="1556156" y="12454"/>
                  </a:lnTo>
                  <a:lnTo>
                    <a:pt x="1494866" y="17836"/>
                  </a:lnTo>
                  <a:lnTo>
                    <a:pt x="1434295" y="24143"/>
                  </a:lnTo>
                  <a:lnTo>
                    <a:pt x="1374478" y="31360"/>
                  </a:lnTo>
                  <a:lnTo>
                    <a:pt x="1315449" y="39469"/>
                  </a:lnTo>
                  <a:lnTo>
                    <a:pt x="1257243" y="48455"/>
                  </a:lnTo>
                  <a:lnTo>
                    <a:pt x="1199896" y="58300"/>
                  </a:lnTo>
                  <a:lnTo>
                    <a:pt x="1143442" y="68990"/>
                  </a:lnTo>
                  <a:lnTo>
                    <a:pt x="1087917" y="80507"/>
                  </a:lnTo>
                  <a:lnTo>
                    <a:pt x="1033354" y="92835"/>
                  </a:lnTo>
                  <a:lnTo>
                    <a:pt x="979788" y="105958"/>
                  </a:lnTo>
                  <a:lnTo>
                    <a:pt x="927256" y="119859"/>
                  </a:lnTo>
                  <a:lnTo>
                    <a:pt x="875790" y="134522"/>
                  </a:lnTo>
                  <a:lnTo>
                    <a:pt x="825428" y="149931"/>
                  </a:lnTo>
                  <a:lnTo>
                    <a:pt x="776202" y="166068"/>
                  </a:lnTo>
                  <a:lnTo>
                    <a:pt x="728148" y="182919"/>
                  </a:lnTo>
                  <a:lnTo>
                    <a:pt x="681301" y="200467"/>
                  </a:lnTo>
                  <a:lnTo>
                    <a:pt x="635696" y="218695"/>
                  </a:lnTo>
                  <a:lnTo>
                    <a:pt x="591368" y="237586"/>
                  </a:lnTo>
                  <a:lnTo>
                    <a:pt x="548351" y="257125"/>
                  </a:lnTo>
                  <a:lnTo>
                    <a:pt x="506680" y="277296"/>
                  </a:lnTo>
                  <a:lnTo>
                    <a:pt x="466390" y="298081"/>
                  </a:lnTo>
                  <a:lnTo>
                    <a:pt x="427517" y="319464"/>
                  </a:lnTo>
                  <a:lnTo>
                    <a:pt x="390094" y="341430"/>
                  </a:lnTo>
                  <a:lnTo>
                    <a:pt x="354157" y="363962"/>
                  </a:lnTo>
                  <a:lnTo>
                    <a:pt x="319740" y="387043"/>
                  </a:lnTo>
                  <a:lnTo>
                    <a:pt x="286879" y="410657"/>
                  </a:lnTo>
                  <a:lnTo>
                    <a:pt x="255609" y="434787"/>
                  </a:lnTo>
                  <a:lnTo>
                    <a:pt x="225963" y="459418"/>
                  </a:lnTo>
                  <a:lnTo>
                    <a:pt x="171687" y="510116"/>
                  </a:lnTo>
                  <a:lnTo>
                    <a:pt x="124329" y="562620"/>
                  </a:lnTo>
                  <a:lnTo>
                    <a:pt x="84170" y="616797"/>
                  </a:lnTo>
                  <a:lnTo>
                    <a:pt x="51487" y="672518"/>
                  </a:lnTo>
                  <a:lnTo>
                    <a:pt x="26559" y="729653"/>
                  </a:lnTo>
                  <a:lnTo>
                    <a:pt x="9665" y="788069"/>
                  </a:lnTo>
                  <a:lnTo>
                    <a:pt x="1085" y="847636"/>
                  </a:lnTo>
                  <a:lnTo>
                    <a:pt x="0" y="877811"/>
                  </a:lnTo>
                  <a:lnTo>
                    <a:pt x="1085" y="907988"/>
                  </a:lnTo>
                  <a:lnTo>
                    <a:pt x="9665" y="967561"/>
                  </a:lnTo>
                  <a:lnTo>
                    <a:pt x="26559" y="1025981"/>
                  </a:lnTo>
                  <a:lnTo>
                    <a:pt x="51487" y="1083118"/>
                  </a:lnTo>
                  <a:lnTo>
                    <a:pt x="84170" y="1138841"/>
                  </a:lnTo>
                  <a:lnTo>
                    <a:pt x="124329" y="1193019"/>
                  </a:lnTo>
                  <a:lnTo>
                    <a:pt x="171687" y="1245523"/>
                  </a:lnTo>
                  <a:lnTo>
                    <a:pt x="225963" y="1296220"/>
                  </a:lnTo>
                  <a:lnTo>
                    <a:pt x="255609" y="1320850"/>
                  </a:lnTo>
                  <a:lnTo>
                    <a:pt x="286879" y="1344980"/>
                  </a:lnTo>
                  <a:lnTo>
                    <a:pt x="319740" y="1368593"/>
                  </a:lnTo>
                  <a:lnTo>
                    <a:pt x="354157" y="1391673"/>
                  </a:lnTo>
                  <a:lnTo>
                    <a:pt x="390094" y="1414204"/>
                  </a:lnTo>
                  <a:lnTo>
                    <a:pt x="427517" y="1436168"/>
                  </a:lnTo>
                  <a:lnTo>
                    <a:pt x="466390" y="1457550"/>
                  </a:lnTo>
                  <a:lnTo>
                    <a:pt x="506680" y="1478334"/>
                  </a:lnTo>
                  <a:lnTo>
                    <a:pt x="548351" y="1498503"/>
                  </a:lnTo>
                  <a:lnTo>
                    <a:pt x="591368" y="1518040"/>
                  </a:lnTo>
                  <a:lnTo>
                    <a:pt x="635696" y="1536930"/>
                  </a:lnTo>
                  <a:lnTo>
                    <a:pt x="681301" y="1555156"/>
                  </a:lnTo>
                  <a:lnTo>
                    <a:pt x="728148" y="1572702"/>
                  </a:lnTo>
                  <a:lnTo>
                    <a:pt x="776202" y="1589551"/>
                  </a:lnTo>
                  <a:lnTo>
                    <a:pt x="825428" y="1605687"/>
                  </a:lnTo>
                  <a:lnTo>
                    <a:pt x="875790" y="1621094"/>
                  </a:lnTo>
                  <a:lnTo>
                    <a:pt x="927256" y="1635755"/>
                  </a:lnTo>
                  <a:lnTo>
                    <a:pt x="979788" y="1649655"/>
                  </a:lnTo>
                  <a:lnTo>
                    <a:pt x="1033354" y="1662776"/>
                  </a:lnTo>
                  <a:lnTo>
                    <a:pt x="1087917" y="1675102"/>
                  </a:lnTo>
                  <a:lnTo>
                    <a:pt x="1143442" y="1686617"/>
                  </a:lnTo>
                  <a:lnTo>
                    <a:pt x="1199896" y="1697305"/>
                  </a:lnTo>
                  <a:lnTo>
                    <a:pt x="1257243" y="1707150"/>
                  </a:lnTo>
                  <a:lnTo>
                    <a:pt x="1315449" y="1716134"/>
                  </a:lnTo>
                  <a:lnTo>
                    <a:pt x="1374478" y="1724242"/>
                  </a:lnTo>
                  <a:lnTo>
                    <a:pt x="1434295" y="1731457"/>
                  </a:lnTo>
                  <a:lnTo>
                    <a:pt x="1494866" y="1737764"/>
                  </a:lnTo>
                  <a:lnTo>
                    <a:pt x="1556156" y="1743145"/>
                  </a:lnTo>
                  <a:lnTo>
                    <a:pt x="1618130" y="1747584"/>
                  </a:lnTo>
                  <a:lnTo>
                    <a:pt x="1680754" y="1751065"/>
                  </a:lnTo>
                  <a:lnTo>
                    <a:pt x="1743991" y="1753572"/>
                  </a:lnTo>
                  <a:lnTo>
                    <a:pt x="1807808" y="1755088"/>
                  </a:lnTo>
                  <a:lnTo>
                    <a:pt x="1872170" y="1755597"/>
                  </a:lnTo>
                  <a:lnTo>
                    <a:pt x="1936536" y="1755088"/>
                  </a:lnTo>
                  <a:lnTo>
                    <a:pt x="2000358" y="1753572"/>
                  </a:lnTo>
                  <a:lnTo>
                    <a:pt x="2063600" y="1751065"/>
                  </a:lnTo>
                  <a:lnTo>
                    <a:pt x="2126227" y="1747584"/>
                  </a:lnTo>
                  <a:lnTo>
                    <a:pt x="2188205" y="1743145"/>
                  </a:lnTo>
                  <a:lnTo>
                    <a:pt x="2249498" y="1737764"/>
                  </a:lnTo>
                  <a:lnTo>
                    <a:pt x="2310073" y="1731457"/>
                  </a:lnTo>
                  <a:lnTo>
                    <a:pt x="2369894" y="1724242"/>
                  </a:lnTo>
                  <a:lnTo>
                    <a:pt x="2428925" y="1716134"/>
                  </a:lnTo>
                  <a:lnTo>
                    <a:pt x="2487134" y="1707150"/>
                  </a:lnTo>
                  <a:lnTo>
                    <a:pt x="2544483" y="1697305"/>
                  </a:lnTo>
                  <a:lnTo>
                    <a:pt x="2600940" y="1686617"/>
                  </a:lnTo>
                  <a:lnTo>
                    <a:pt x="2656468" y="1675102"/>
                  </a:lnTo>
                  <a:lnTo>
                    <a:pt x="2711033" y="1662776"/>
                  </a:lnTo>
                  <a:lnTo>
                    <a:pt x="2764600" y="1649655"/>
                  </a:lnTo>
                  <a:lnTo>
                    <a:pt x="2817135" y="1635755"/>
                  </a:lnTo>
                  <a:lnTo>
                    <a:pt x="2868602" y="1621094"/>
                  </a:lnTo>
                  <a:lnTo>
                    <a:pt x="2918966" y="1605687"/>
                  </a:lnTo>
                  <a:lnTo>
                    <a:pt x="2968193" y="1589551"/>
                  </a:lnTo>
                  <a:lnTo>
                    <a:pt x="3016248" y="1572702"/>
                  </a:lnTo>
                  <a:lnTo>
                    <a:pt x="3063096" y="1555156"/>
                  </a:lnTo>
                  <a:lnTo>
                    <a:pt x="3108702" y="1536930"/>
                  </a:lnTo>
                  <a:lnTo>
                    <a:pt x="3153032" y="1518040"/>
                  </a:lnTo>
                  <a:lnTo>
                    <a:pt x="3196050" y="1498503"/>
                  </a:lnTo>
                  <a:lnTo>
                    <a:pt x="3237721" y="1478334"/>
                  </a:lnTo>
                  <a:lnTo>
                    <a:pt x="3278012" y="1457550"/>
                  </a:lnTo>
                  <a:lnTo>
                    <a:pt x="3316886" y="1436168"/>
                  </a:lnTo>
                  <a:lnTo>
                    <a:pt x="3354309" y="1414204"/>
                  </a:lnTo>
                  <a:lnTo>
                    <a:pt x="3390246" y="1391673"/>
                  </a:lnTo>
                  <a:lnTo>
                    <a:pt x="3424663" y="1368593"/>
                  </a:lnTo>
                  <a:lnTo>
                    <a:pt x="3457524" y="1344980"/>
                  </a:lnTo>
                  <a:lnTo>
                    <a:pt x="3488795" y="1320850"/>
                  </a:lnTo>
                  <a:lnTo>
                    <a:pt x="3518441" y="1296220"/>
                  </a:lnTo>
                  <a:lnTo>
                    <a:pt x="3572717" y="1245523"/>
                  </a:lnTo>
                  <a:lnTo>
                    <a:pt x="3620075" y="1193019"/>
                  </a:lnTo>
                  <a:lnTo>
                    <a:pt x="3660234" y="1138841"/>
                  </a:lnTo>
                  <a:lnTo>
                    <a:pt x="3692917" y="1083118"/>
                  </a:lnTo>
                  <a:lnTo>
                    <a:pt x="3717845" y="1025981"/>
                  </a:lnTo>
                  <a:lnTo>
                    <a:pt x="3734738" y="967561"/>
                  </a:lnTo>
                  <a:lnTo>
                    <a:pt x="3743318" y="907988"/>
                  </a:lnTo>
                  <a:lnTo>
                    <a:pt x="3744404" y="877811"/>
                  </a:lnTo>
                  <a:lnTo>
                    <a:pt x="3743318" y="847636"/>
                  </a:lnTo>
                  <a:lnTo>
                    <a:pt x="3734738" y="788069"/>
                  </a:lnTo>
                  <a:lnTo>
                    <a:pt x="3717845" y="729653"/>
                  </a:lnTo>
                  <a:lnTo>
                    <a:pt x="3692917" y="672518"/>
                  </a:lnTo>
                  <a:lnTo>
                    <a:pt x="3660234" y="616797"/>
                  </a:lnTo>
                  <a:lnTo>
                    <a:pt x="3620075" y="562620"/>
                  </a:lnTo>
                  <a:lnTo>
                    <a:pt x="3572717" y="510116"/>
                  </a:lnTo>
                  <a:lnTo>
                    <a:pt x="3518441" y="459418"/>
                  </a:lnTo>
                  <a:lnTo>
                    <a:pt x="3488795" y="434787"/>
                  </a:lnTo>
                  <a:lnTo>
                    <a:pt x="3457524" y="410657"/>
                  </a:lnTo>
                  <a:lnTo>
                    <a:pt x="3424663" y="387043"/>
                  </a:lnTo>
                  <a:lnTo>
                    <a:pt x="3390246" y="363962"/>
                  </a:lnTo>
                  <a:lnTo>
                    <a:pt x="3354309" y="341430"/>
                  </a:lnTo>
                  <a:lnTo>
                    <a:pt x="3316886" y="319464"/>
                  </a:lnTo>
                  <a:lnTo>
                    <a:pt x="3278012" y="298081"/>
                  </a:lnTo>
                  <a:lnTo>
                    <a:pt x="3237721" y="277296"/>
                  </a:lnTo>
                  <a:lnTo>
                    <a:pt x="3196050" y="257125"/>
                  </a:lnTo>
                  <a:lnTo>
                    <a:pt x="3153032" y="237586"/>
                  </a:lnTo>
                  <a:lnTo>
                    <a:pt x="3108702" y="218695"/>
                  </a:lnTo>
                  <a:lnTo>
                    <a:pt x="3063096" y="200467"/>
                  </a:lnTo>
                  <a:lnTo>
                    <a:pt x="3016248" y="182919"/>
                  </a:lnTo>
                  <a:lnTo>
                    <a:pt x="2968193" y="166068"/>
                  </a:lnTo>
                  <a:lnTo>
                    <a:pt x="2918966" y="149931"/>
                  </a:lnTo>
                  <a:lnTo>
                    <a:pt x="2868602" y="134522"/>
                  </a:lnTo>
                  <a:lnTo>
                    <a:pt x="2817135" y="119859"/>
                  </a:lnTo>
                  <a:lnTo>
                    <a:pt x="2764600" y="105958"/>
                  </a:lnTo>
                  <a:lnTo>
                    <a:pt x="2711033" y="92835"/>
                  </a:lnTo>
                  <a:lnTo>
                    <a:pt x="2656468" y="80507"/>
                  </a:lnTo>
                  <a:lnTo>
                    <a:pt x="2600940" y="68990"/>
                  </a:lnTo>
                  <a:lnTo>
                    <a:pt x="2544483" y="58300"/>
                  </a:lnTo>
                  <a:lnTo>
                    <a:pt x="2487134" y="48455"/>
                  </a:lnTo>
                  <a:lnTo>
                    <a:pt x="2428925" y="39469"/>
                  </a:lnTo>
                  <a:lnTo>
                    <a:pt x="2369894" y="31360"/>
                  </a:lnTo>
                  <a:lnTo>
                    <a:pt x="2310073" y="24143"/>
                  </a:lnTo>
                  <a:lnTo>
                    <a:pt x="2249498" y="17836"/>
                  </a:lnTo>
                  <a:lnTo>
                    <a:pt x="2188205" y="12454"/>
                  </a:lnTo>
                  <a:lnTo>
                    <a:pt x="2126227" y="8014"/>
                  </a:lnTo>
                  <a:lnTo>
                    <a:pt x="2063600" y="4532"/>
                  </a:lnTo>
                  <a:lnTo>
                    <a:pt x="2000358" y="2025"/>
                  </a:lnTo>
                  <a:lnTo>
                    <a:pt x="1936536" y="509"/>
                  </a:lnTo>
                  <a:lnTo>
                    <a:pt x="187217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9514" y="4913757"/>
              <a:ext cx="3744595" cy="1755775"/>
            </a:xfrm>
            <a:custGeom>
              <a:avLst/>
              <a:gdLst/>
              <a:ahLst/>
              <a:cxnLst/>
              <a:rect l="l" t="t" r="r" b="b"/>
              <a:pathLst>
                <a:path w="3744595" h="1755775">
                  <a:moveTo>
                    <a:pt x="0" y="877811"/>
                  </a:moveTo>
                  <a:lnTo>
                    <a:pt x="4319" y="817717"/>
                  </a:lnTo>
                  <a:lnTo>
                    <a:pt x="17090" y="758709"/>
                  </a:lnTo>
                  <a:lnTo>
                    <a:pt x="38036" y="700917"/>
                  </a:lnTo>
                  <a:lnTo>
                    <a:pt x="66876" y="644473"/>
                  </a:lnTo>
                  <a:lnTo>
                    <a:pt x="103332" y="589507"/>
                  </a:lnTo>
                  <a:lnTo>
                    <a:pt x="147126" y="536150"/>
                  </a:lnTo>
                  <a:lnTo>
                    <a:pt x="197978" y="484534"/>
                  </a:lnTo>
                  <a:lnTo>
                    <a:pt x="255609" y="434787"/>
                  </a:lnTo>
                  <a:lnTo>
                    <a:pt x="286879" y="410657"/>
                  </a:lnTo>
                  <a:lnTo>
                    <a:pt x="319740" y="387043"/>
                  </a:lnTo>
                  <a:lnTo>
                    <a:pt x="354157" y="363962"/>
                  </a:lnTo>
                  <a:lnTo>
                    <a:pt x="390094" y="341430"/>
                  </a:lnTo>
                  <a:lnTo>
                    <a:pt x="427517" y="319464"/>
                  </a:lnTo>
                  <a:lnTo>
                    <a:pt x="466390" y="298081"/>
                  </a:lnTo>
                  <a:lnTo>
                    <a:pt x="506680" y="277296"/>
                  </a:lnTo>
                  <a:lnTo>
                    <a:pt x="548351" y="257125"/>
                  </a:lnTo>
                  <a:lnTo>
                    <a:pt x="591368" y="237586"/>
                  </a:lnTo>
                  <a:lnTo>
                    <a:pt x="635696" y="218695"/>
                  </a:lnTo>
                  <a:lnTo>
                    <a:pt x="681301" y="200467"/>
                  </a:lnTo>
                  <a:lnTo>
                    <a:pt x="728148" y="182919"/>
                  </a:lnTo>
                  <a:lnTo>
                    <a:pt x="776202" y="166068"/>
                  </a:lnTo>
                  <a:lnTo>
                    <a:pt x="825428" y="149931"/>
                  </a:lnTo>
                  <a:lnTo>
                    <a:pt x="875790" y="134522"/>
                  </a:lnTo>
                  <a:lnTo>
                    <a:pt x="927256" y="119859"/>
                  </a:lnTo>
                  <a:lnTo>
                    <a:pt x="979788" y="105958"/>
                  </a:lnTo>
                  <a:lnTo>
                    <a:pt x="1033354" y="92835"/>
                  </a:lnTo>
                  <a:lnTo>
                    <a:pt x="1087917" y="80507"/>
                  </a:lnTo>
                  <a:lnTo>
                    <a:pt x="1143442" y="68990"/>
                  </a:lnTo>
                  <a:lnTo>
                    <a:pt x="1199896" y="58300"/>
                  </a:lnTo>
                  <a:lnTo>
                    <a:pt x="1257243" y="48455"/>
                  </a:lnTo>
                  <a:lnTo>
                    <a:pt x="1315449" y="39469"/>
                  </a:lnTo>
                  <a:lnTo>
                    <a:pt x="1374478" y="31360"/>
                  </a:lnTo>
                  <a:lnTo>
                    <a:pt x="1434295" y="24143"/>
                  </a:lnTo>
                  <a:lnTo>
                    <a:pt x="1494866" y="17836"/>
                  </a:lnTo>
                  <a:lnTo>
                    <a:pt x="1556156" y="12454"/>
                  </a:lnTo>
                  <a:lnTo>
                    <a:pt x="1618130" y="8014"/>
                  </a:lnTo>
                  <a:lnTo>
                    <a:pt x="1680754" y="4532"/>
                  </a:lnTo>
                  <a:lnTo>
                    <a:pt x="1743991" y="2025"/>
                  </a:lnTo>
                  <a:lnTo>
                    <a:pt x="1807808" y="509"/>
                  </a:lnTo>
                  <a:lnTo>
                    <a:pt x="1872170" y="0"/>
                  </a:lnTo>
                  <a:lnTo>
                    <a:pt x="1936536" y="509"/>
                  </a:lnTo>
                  <a:lnTo>
                    <a:pt x="2000358" y="2025"/>
                  </a:lnTo>
                  <a:lnTo>
                    <a:pt x="2063600" y="4532"/>
                  </a:lnTo>
                  <a:lnTo>
                    <a:pt x="2126227" y="8014"/>
                  </a:lnTo>
                  <a:lnTo>
                    <a:pt x="2188205" y="12454"/>
                  </a:lnTo>
                  <a:lnTo>
                    <a:pt x="2249498" y="17836"/>
                  </a:lnTo>
                  <a:lnTo>
                    <a:pt x="2310073" y="24143"/>
                  </a:lnTo>
                  <a:lnTo>
                    <a:pt x="2369894" y="31360"/>
                  </a:lnTo>
                  <a:lnTo>
                    <a:pt x="2428925" y="39469"/>
                  </a:lnTo>
                  <a:lnTo>
                    <a:pt x="2487134" y="48455"/>
                  </a:lnTo>
                  <a:lnTo>
                    <a:pt x="2544483" y="58300"/>
                  </a:lnTo>
                  <a:lnTo>
                    <a:pt x="2600940" y="68990"/>
                  </a:lnTo>
                  <a:lnTo>
                    <a:pt x="2656468" y="80507"/>
                  </a:lnTo>
                  <a:lnTo>
                    <a:pt x="2711033" y="92835"/>
                  </a:lnTo>
                  <a:lnTo>
                    <a:pt x="2764600" y="105958"/>
                  </a:lnTo>
                  <a:lnTo>
                    <a:pt x="2817135" y="119859"/>
                  </a:lnTo>
                  <a:lnTo>
                    <a:pt x="2868602" y="134522"/>
                  </a:lnTo>
                  <a:lnTo>
                    <a:pt x="2918966" y="149931"/>
                  </a:lnTo>
                  <a:lnTo>
                    <a:pt x="2968193" y="166068"/>
                  </a:lnTo>
                  <a:lnTo>
                    <a:pt x="3016248" y="182919"/>
                  </a:lnTo>
                  <a:lnTo>
                    <a:pt x="3063096" y="200467"/>
                  </a:lnTo>
                  <a:lnTo>
                    <a:pt x="3108702" y="218695"/>
                  </a:lnTo>
                  <a:lnTo>
                    <a:pt x="3153032" y="237586"/>
                  </a:lnTo>
                  <a:lnTo>
                    <a:pt x="3196050" y="257125"/>
                  </a:lnTo>
                  <a:lnTo>
                    <a:pt x="3237721" y="277296"/>
                  </a:lnTo>
                  <a:lnTo>
                    <a:pt x="3278012" y="298081"/>
                  </a:lnTo>
                  <a:lnTo>
                    <a:pt x="3316886" y="319464"/>
                  </a:lnTo>
                  <a:lnTo>
                    <a:pt x="3354309" y="341430"/>
                  </a:lnTo>
                  <a:lnTo>
                    <a:pt x="3390246" y="363962"/>
                  </a:lnTo>
                  <a:lnTo>
                    <a:pt x="3424663" y="387043"/>
                  </a:lnTo>
                  <a:lnTo>
                    <a:pt x="3457524" y="410657"/>
                  </a:lnTo>
                  <a:lnTo>
                    <a:pt x="3488795" y="434787"/>
                  </a:lnTo>
                  <a:lnTo>
                    <a:pt x="3518441" y="459418"/>
                  </a:lnTo>
                  <a:lnTo>
                    <a:pt x="3572717" y="510116"/>
                  </a:lnTo>
                  <a:lnTo>
                    <a:pt x="3620075" y="562620"/>
                  </a:lnTo>
                  <a:lnTo>
                    <a:pt x="3660234" y="616797"/>
                  </a:lnTo>
                  <a:lnTo>
                    <a:pt x="3692917" y="672518"/>
                  </a:lnTo>
                  <a:lnTo>
                    <a:pt x="3717845" y="729653"/>
                  </a:lnTo>
                  <a:lnTo>
                    <a:pt x="3734738" y="788069"/>
                  </a:lnTo>
                  <a:lnTo>
                    <a:pt x="3743318" y="847636"/>
                  </a:lnTo>
                  <a:lnTo>
                    <a:pt x="3744404" y="877811"/>
                  </a:lnTo>
                  <a:lnTo>
                    <a:pt x="3743318" y="907988"/>
                  </a:lnTo>
                  <a:lnTo>
                    <a:pt x="3734738" y="967561"/>
                  </a:lnTo>
                  <a:lnTo>
                    <a:pt x="3717845" y="1025981"/>
                  </a:lnTo>
                  <a:lnTo>
                    <a:pt x="3692917" y="1083118"/>
                  </a:lnTo>
                  <a:lnTo>
                    <a:pt x="3660234" y="1138841"/>
                  </a:lnTo>
                  <a:lnTo>
                    <a:pt x="3620075" y="1193019"/>
                  </a:lnTo>
                  <a:lnTo>
                    <a:pt x="3572717" y="1245523"/>
                  </a:lnTo>
                  <a:lnTo>
                    <a:pt x="3518441" y="1296220"/>
                  </a:lnTo>
                  <a:lnTo>
                    <a:pt x="3488795" y="1320850"/>
                  </a:lnTo>
                  <a:lnTo>
                    <a:pt x="3457524" y="1344980"/>
                  </a:lnTo>
                  <a:lnTo>
                    <a:pt x="3424663" y="1368593"/>
                  </a:lnTo>
                  <a:lnTo>
                    <a:pt x="3390246" y="1391673"/>
                  </a:lnTo>
                  <a:lnTo>
                    <a:pt x="3354309" y="1414204"/>
                  </a:lnTo>
                  <a:lnTo>
                    <a:pt x="3316886" y="1436168"/>
                  </a:lnTo>
                  <a:lnTo>
                    <a:pt x="3278012" y="1457550"/>
                  </a:lnTo>
                  <a:lnTo>
                    <a:pt x="3237721" y="1478334"/>
                  </a:lnTo>
                  <a:lnTo>
                    <a:pt x="3196050" y="1498503"/>
                  </a:lnTo>
                  <a:lnTo>
                    <a:pt x="3153032" y="1518040"/>
                  </a:lnTo>
                  <a:lnTo>
                    <a:pt x="3108702" y="1536930"/>
                  </a:lnTo>
                  <a:lnTo>
                    <a:pt x="3063096" y="1555156"/>
                  </a:lnTo>
                  <a:lnTo>
                    <a:pt x="3016248" y="1572702"/>
                  </a:lnTo>
                  <a:lnTo>
                    <a:pt x="2968193" y="1589551"/>
                  </a:lnTo>
                  <a:lnTo>
                    <a:pt x="2918966" y="1605687"/>
                  </a:lnTo>
                  <a:lnTo>
                    <a:pt x="2868602" y="1621094"/>
                  </a:lnTo>
                  <a:lnTo>
                    <a:pt x="2817135" y="1635755"/>
                  </a:lnTo>
                  <a:lnTo>
                    <a:pt x="2764600" y="1649655"/>
                  </a:lnTo>
                  <a:lnTo>
                    <a:pt x="2711033" y="1662776"/>
                  </a:lnTo>
                  <a:lnTo>
                    <a:pt x="2656468" y="1675102"/>
                  </a:lnTo>
                  <a:lnTo>
                    <a:pt x="2600940" y="1686617"/>
                  </a:lnTo>
                  <a:lnTo>
                    <a:pt x="2544483" y="1697305"/>
                  </a:lnTo>
                  <a:lnTo>
                    <a:pt x="2487134" y="1707150"/>
                  </a:lnTo>
                  <a:lnTo>
                    <a:pt x="2428925" y="1716134"/>
                  </a:lnTo>
                  <a:lnTo>
                    <a:pt x="2369894" y="1724242"/>
                  </a:lnTo>
                  <a:lnTo>
                    <a:pt x="2310073" y="1731457"/>
                  </a:lnTo>
                  <a:lnTo>
                    <a:pt x="2249498" y="1737764"/>
                  </a:lnTo>
                  <a:lnTo>
                    <a:pt x="2188205" y="1743145"/>
                  </a:lnTo>
                  <a:lnTo>
                    <a:pt x="2126227" y="1747584"/>
                  </a:lnTo>
                  <a:lnTo>
                    <a:pt x="2063600" y="1751065"/>
                  </a:lnTo>
                  <a:lnTo>
                    <a:pt x="2000358" y="1753572"/>
                  </a:lnTo>
                  <a:lnTo>
                    <a:pt x="1936536" y="1755088"/>
                  </a:lnTo>
                  <a:lnTo>
                    <a:pt x="1872170" y="1755597"/>
                  </a:lnTo>
                  <a:lnTo>
                    <a:pt x="1807808" y="1755088"/>
                  </a:lnTo>
                  <a:lnTo>
                    <a:pt x="1743991" y="1753572"/>
                  </a:lnTo>
                  <a:lnTo>
                    <a:pt x="1680754" y="1751065"/>
                  </a:lnTo>
                  <a:lnTo>
                    <a:pt x="1618130" y="1747584"/>
                  </a:lnTo>
                  <a:lnTo>
                    <a:pt x="1556156" y="1743145"/>
                  </a:lnTo>
                  <a:lnTo>
                    <a:pt x="1494866" y="1737764"/>
                  </a:lnTo>
                  <a:lnTo>
                    <a:pt x="1434295" y="1731457"/>
                  </a:lnTo>
                  <a:lnTo>
                    <a:pt x="1374478" y="1724242"/>
                  </a:lnTo>
                  <a:lnTo>
                    <a:pt x="1315449" y="1716134"/>
                  </a:lnTo>
                  <a:lnTo>
                    <a:pt x="1257243" y="1707150"/>
                  </a:lnTo>
                  <a:lnTo>
                    <a:pt x="1199896" y="1697305"/>
                  </a:lnTo>
                  <a:lnTo>
                    <a:pt x="1143442" y="1686617"/>
                  </a:lnTo>
                  <a:lnTo>
                    <a:pt x="1087917" y="1675102"/>
                  </a:lnTo>
                  <a:lnTo>
                    <a:pt x="1033354" y="1662776"/>
                  </a:lnTo>
                  <a:lnTo>
                    <a:pt x="979788" y="1649655"/>
                  </a:lnTo>
                  <a:lnTo>
                    <a:pt x="927256" y="1635755"/>
                  </a:lnTo>
                  <a:lnTo>
                    <a:pt x="875790" y="1621094"/>
                  </a:lnTo>
                  <a:lnTo>
                    <a:pt x="825428" y="1605687"/>
                  </a:lnTo>
                  <a:lnTo>
                    <a:pt x="776202" y="1589551"/>
                  </a:lnTo>
                  <a:lnTo>
                    <a:pt x="728148" y="1572702"/>
                  </a:lnTo>
                  <a:lnTo>
                    <a:pt x="681301" y="1555156"/>
                  </a:lnTo>
                  <a:lnTo>
                    <a:pt x="635696" y="1536930"/>
                  </a:lnTo>
                  <a:lnTo>
                    <a:pt x="591368" y="1518040"/>
                  </a:lnTo>
                  <a:lnTo>
                    <a:pt x="548351" y="1498503"/>
                  </a:lnTo>
                  <a:lnTo>
                    <a:pt x="506680" y="1478334"/>
                  </a:lnTo>
                  <a:lnTo>
                    <a:pt x="466390" y="1457550"/>
                  </a:lnTo>
                  <a:lnTo>
                    <a:pt x="427517" y="1436168"/>
                  </a:lnTo>
                  <a:lnTo>
                    <a:pt x="390094" y="1414204"/>
                  </a:lnTo>
                  <a:lnTo>
                    <a:pt x="354157" y="1391673"/>
                  </a:lnTo>
                  <a:lnTo>
                    <a:pt x="319740" y="1368593"/>
                  </a:lnTo>
                  <a:lnTo>
                    <a:pt x="286879" y="1344980"/>
                  </a:lnTo>
                  <a:lnTo>
                    <a:pt x="255609" y="1320850"/>
                  </a:lnTo>
                  <a:lnTo>
                    <a:pt x="225963" y="1296220"/>
                  </a:lnTo>
                  <a:lnTo>
                    <a:pt x="171687" y="1245523"/>
                  </a:lnTo>
                  <a:lnTo>
                    <a:pt x="124329" y="1193019"/>
                  </a:lnTo>
                  <a:lnTo>
                    <a:pt x="84170" y="1138841"/>
                  </a:lnTo>
                  <a:lnTo>
                    <a:pt x="51487" y="1083118"/>
                  </a:lnTo>
                  <a:lnTo>
                    <a:pt x="26559" y="1025981"/>
                  </a:lnTo>
                  <a:lnTo>
                    <a:pt x="9665" y="967561"/>
                  </a:lnTo>
                  <a:lnTo>
                    <a:pt x="1085" y="907988"/>
                  </a:lnTo>
                  <a:lnTo>
                    <a:pt x="0" y="877811"/>
                  </a:lnTo>
                  <a:close/>
                </a:path>
              </a:pathLst>
            </a:custGeom>
            <a:ln w="25399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6907" y="4900371"/>
            <a:ext cx="23228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Anti-inflammatory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effect enhances and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salt- retaining effects </a:t>
            </a:r>
            <a:r>
              <a:rPr sz="1800" b="1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weakens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further.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68386" y="3717035"/>
            <a:ext cx="914400" cy="914400"/>
          </a:xfrm>
          <a:prstGeom prst="rect">
            <a:avLst/>
          </a:prstGeom>
          <a:solidFill>
            <a:srgbClr val="FF0000"/>
          </a:solidFill>
          <a:ln w="25400">
            <a:solidFill>
              <a:srgbClr val="085091"/>
            </a:solidFill>
          </a:ln>
        </p:spPr>
        <p:txBody>
          <a:bodyPr vert="horz" wrap="square" lIns="0" tIns="23177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82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5972" y="5755640"/>
            <a:ext cx="441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Acetonide</a:t>
            </a:r>
            <a:r>
              <a:rPr sz="1800" b="1" spc="3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b/w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OH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groups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at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C16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&amp;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C17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8823" y="1544066"/>
            <a:ext cx="3842385" cy="1156335"/>
            <a:chOff x="238823" y="1544066"/>
            <a:chExt cx="3842385" cy="1156335"/>
          </a:xfrm>
        </p:grpSpPr>
        <p:sp>
          <p:nvSpPr>
            <p:cNvPr id="20" name="object 20"/>
            <p:cNvSpPr/>
            <p:nvPr/>
          </p:nvSpPr>
          <p:spPr>
            <a:xfrm>
              <a:off x="251523" y="1556766"/>
              <a:ext cx="3816985" cy="1130935"/>
            </a:xfrm>
            <a:custGeom>
              <a:avLst/>
              <a:gdLst/>
              <a:ahLst/>
              <a:cxnLst/>
              <a:rect l="l" t="t" r="r" b="b"/>
              <a:pathLst>
                <a:path w="3816985" h="1130935">
                  <a:moveTo>
                    <a:pt x="1908238" y="0"/>
                  </a:moveTo>
                  <a:lnTo>
                    <a:pt x="1836697" y="389"/>
                  </a:lnTo>
                  <a:lnTo>
                    <a:pt x="1765822" y="1550"/>
                  </a:lnTo>
                  <a:lnTo>
                    <a:pt x="1695657" y="3468"/>
                  </a:lnTo>
                  <a:lnTo>
                    <a:pt x="1626248" y="6129"/>
                  </a:lnTo>
                  <a:lnTo>
                    <a:pt x="1557643" y="9520"/>
                  </a:lnTo>
                  <a:lnTo>
                    <a:pt x="1489887" y="13627"/>
                  </a:lnTo>
                  <a:lnTo>
                    <a:pt x="1423026" y="18437"/>
                  </a:lnTo>
                  <a:lnTo>
                    <a:pt x="1357107" y="23935"/>
                  </a:lnTo>
                  <a:lnTo>
                    <a:pt x="1292175" y="30108"/>
                  </a:lnTo>
                  <a:lnTo>
                    <a:pt x="1228276" y="36943"/>
                  </a:lnTo>
                  <a:lnTo>
                    <a:pt x="1165458" y="44426"/>
                  </a:lnTo>
                  <a:lnTo>
                    <a:pt x="1103765" y="52542"/>
                  </a:lnTo>
                  <a:lnTo>
                    <a:pt x="1043244" y="61279"/>
                  </a:lnTo>
                  <a:lnTo>
                    <a:pt x="983941" y="70623"/>
                  </a:lnTo>
                  <a:lnTo>
                    <a:pt x="925902" y="80560"/>
                  </a:lnTo>
                  <a:lnTo>
                    <a:pt x="869174" y="91076"/>
                  </a:lnTo>
                  <a:lnTo>
                    <a:pt x="813802" y="102158"/>
                  </a:lnTo>
                  <a:lnTo>
                    <a:pt x="759833" y="113792"/>
                  </a:lnTo>
                  <a:lnTo>
                    <a:pt x="707312" y="125965"/>
                  </a:lnTo>
                  <a:lnTo>
                    <a:pt x="656286" y="138662"/>
                  </a:lnTo>
                  <a:lnTo>
                    <a:pt x="606801" y="151870"/>
                  </a:lnTo>
                  <a:lnTo>
                    <a:pt x="558903" y="165576"/>
                  </a:lnTo>
                  <a:lnTo>
                    <a:pt x="512638" y="179765"/>
                  </a:lnTo>
                  <a:lnTo>
                    <a:pt x="468052" y="194425"/>
                  </a:lnTo>
                  <a:lnTo>
                    <a:pt x="425192" y="209540"/>
                  </a:lnTo>
                  <a:lnTo>
                    <a:pt x="384103" y="225099"/>
                  </a:lnTo>
                  <a:lnTo>
                    <a:pt x="344831" y="241087"/>
                  </a:lnTo>
                  <a:lnTo>
                    <a:pt x="307424" y="257490"/>
                  </a:lnTo>
                  <a:lnTo>
                    <a:pt x="271926" y="274294"/>
                  </a:lnTo>
                  <a:lnTo>
                    <a:pt x="206845" y="309054"/>
                  </a:lnTo>
                  <a:lnTo>
                    <a:pt x="149956" y="345257"/>
                  </a:lnTo>
                  <a:lnTo>
                    <a:pt x="101629" y="382793"/>
                  </a:lnTo>
                  <a:lnTo>
                    <a:pt x="62232" y="421554"/>
                  </a:lnTo>
                  <a:lnTo>
                    <a:pt x="32135" y="461429"/>
                  </a:lnTo>
                  <a:lnTo>
                    <a:pt x="11707" y="502309"/>
                  </a:lnTo>
                  <a:lnTo>
                    <a:pt x="1316" y="544086"/>
                  </a:lnTo>
                  <a:lnTo>
                    <a:pt x="0" y="565276"/>
                  </a:lnTo>
                  <a:lnTo>
                    <a:pt x="1316" y="586467"/>
                  </a:lnTo>
                  <a:lnTo>
                    <a:pt x="11707" y="628242"/>
                  </a:lnTo>
                  <a:lnTo>
                    <a:pt x="32135" y="669120"/>
                  </a:lnTo>
                  <a:lnTo>
                    <a:pt x="62232" y="708991"/>
                  </a:lnTo>
                  <a:lnTo>
                    <a:pt x="101629" y="747746"/>
                  </a:lnTo>
                  <a:lnTo>
                    <a:pt x="149956" y="785276"/>
                  </a:lnTo>
                  <a:lnTo>
                    <a:pt x="206845" y="821472"/>
                  </a:lnTo>
                  <a:lnTo>
                    <a:pt x="271926" y="856225"/>
                  </a:lnTo>
                  <a:lnTo>
                    <a:pt x="307424" y="873025"/>
                  </a:lnTo>
                  <a:lnTo>
                    <a:pt x="344831" y="889424"/>
                  </a:lnTo>
                  <a:lnTo>
                    <a:pt x="384103" y="905408"/>
                  </a:lnTo>
                  <a:lnTo>
                    <a:pt x="425192" y="920962"/>
                  </a:lnTo>
                  <a:lnTo>
                    <a:pt x="468052" y="936074"/>
                  </a:lnTo>
                  <a:lnTo>
                    <a:pt x="512638" y="950729"/>
                  </a:lnTo>
                  <a:lnTo>
                    <a:pt x="558903" y="964914"/>
                  </a:lnTo>
                  <a:lnTo>
                    <a:pt x="606801" y="978615"/>
                  </a:lnTo>
                  <a:lnTo>
                    <a:pt x="656286" y="991819"/>
                  </a:lnTo>
                  <a:lnTo>
                    <a:pt x="707312" y="1004512"/>
                  </a:lnTo>
                  <a:lnTo>
                    <a:pt x="759833" y="1016680"/>
                  </a:lnTo>
                  <a:lnTo>
                    <a:pt x="813802" y="1028310"/>
                  </a:lnTo>
                  <a:lnTo>
                    <a:pt x="869174" y="1039388"/>
                  </a:lnTo>
                  <a:lnTo>
                    <a:pt x="925902" y="1049900"/>
                  </a:lnTo>
                  <a:lnTo>
                    <a:pt x="983941" y="1059833"/>
                  </a:lnTo>
                  <a:lnTo>
                    <a:pt x="1043244" y="1069173"/>
                  </a:lnTo>
                  <a:lnTo>
                    <a:pt x="1103765" y="1077907"/>
                  </a:lnTo>
                  <a:lnTo>
                    <a:pt x="1165458" y="1086020"/>
                  </a:lnTo>
                  <a:lnTo>
                    <a:pt x="1228276" y="1093500"/>
                  </a:lnTo>
                  <a:lnTo>
                    <a:pt x="1292175" y="1100331"/>
                  </a:lnTo>
                  <a:lnTo>
                    <a:pt x="1357107" y="1106502"/>
                  </a:lnTo>
                  <a:lnTo>
                    <a:pt x="1423026" y="1111998"/>
                  </a:lnTo>
                  <a:lnTo>
                    <a:pt x="1489887" y="1116805"/>
                  </a:lnTo>
                  <a:lnTo>
                    <a:pt x="1557643" y="1120910"/>
                  </a:lnTo>
                  <a:lnTo>
                    <a:pt x="1626248" y="1124300"/>
                  </a:lnTo>
                  <a:lnTo>
                    <a:pt x="1695657" y="1126960"/>
                  </a:lnTo>
                  <a:lnTo>
                    <a:pt x="1765822" y="1128877"/>
                  </a:lnTo>
                  <a:lnTo>
                    <a:pt x="1836697" y="1130037"/>
                  </a:lnTo>
                  <a:lnTo>
                    <a:pt x="1908238" y="1130427"/>
                  </a:lnTo>
                  <a:lnTo>
                    <a:pt x="1979774" y="1130037"/>
                  </a:lnTo>
                  <a:lnTo>
                    <a:pt x="2050646" y="1128877"/>
                  </a:lnTo>
                  <a:lnTo>
                    <a:pt x="2120807" y="1126960"/>
                  </a:lnTo>
                  <a:lnTo>
                    <a:pt x="2190212" y="1124300"/>
                  </a:lnTo>
                  <a:lnTo>
                    <a:pt x="2258814" y="1120910"/>
                  </a:lnTo>
                  <a:lnTo>
                    <a:pt x="2326566" y="1116805"/>
                  </a:lnTo>
                  <a:lnTo>
                    <a:pt x="2393424" y="1111998"/>
                  </a:lnTo>
                  <a:lnTo>
                    <a:pt x="2459341" y="1106502"/>
                  </a:lnTo>
                  <a:lnTo>
                    <a:pt x="2524270" y="1100331"/>
                  </a:lnTo>
                  <a:lnTo>
                    <a:pt x="2588165" y="1093500"/>
                  </a:lnTo>
                  <a:lnTo>
                    <a:pt x="2650982" y="1086020"/>
                  </a:lnTo>
                  <a:lnTo>
                    <a:pt x="2712672" y="1077907"/>
                  </a:lnTo>
                  <a:lnTo>
                    <a:pt x="2773191" y="1069173"/>
                  </a:lnTo>
                  <a:lnTo>
                    <a:pt x="2832492" y="1059833"/>
                  </a:lnTo>
                  <a:lnTo>
                    <a:pt x="2890528" y="1049900"/>
                  </a:lnTo>
                  <a:lnTo>
                    <a:pt x="2947255" y="1039388"/>
                  </a:lnTo>
                  <a:lnTo>
                    <a:pt x="3002625" y="1028310"/>
                  </a:lnTo>
                  <a:lnTo>
                    <a:pt x="3056593" y="1016680"/>
                  </a:lnTo>
                  <a:lnTo>
                    <a:pt x="3109112" y="1004512"/>
                  </a:lnTo>
                  <a:lnTo>
                    <a:pt x="3160137" y="991819"/>
                  </a:lnTo>
                  <a:lnTo>
                    <a:pt x="3209621" y="978615"/>
                  </a:lnTo>
                  <a:lnTo>
                    <a:pt x="3257518" y="964914"/>
                  </a:lnTo>
                  <a:lnTo>
                    <a:pt x="3303782" y="950729"/>
                  </a:lnTo>
                  <a:lnTo>
                    <a:pt x="3348366" y="936074"/>
                  </a:lnTo>
                  <a:lnTo>
                    <a:pt x="3391226" y="920962"/>
                  </a:lnTo>
                  <a:lnTo>
                    <a:pt x="3432314" y="905408"/>
                  </a:lnTo>
                  <a:lnTo>
                    <a:pt x="3471585" y="889424"/>
                  </a:lnTo>
                  <a:lnTo>
                    <a:pt x="3508992" y="873025"/>
                  </a:lnTo>
                  <a:lnTo>
                    <a:pt x="3544489" y="856225"/>
                  </a:lnTo>
                  <a:lnTo>
                    <a:pt x="3609570" y="821472"/>
                  </a:lnTo>
                  <a:lnTo>
                    <a:pt x="3666458" y="785276"/>
                  </a:lnTo>
                  <a:lnTo>
                    <a:pt x="3714784" y="747746"/>
                  </a:lnTo>
                  <a:lnTo>
                    <a:pt x="3754181" y="708991"/>
                  </a:lnTo>
                  <a:lnTo>
                    <a:pt x="3784277" y="669120"/>
                  </a:lnTo>
                  <a:lnTo>
                    <a:pt x="3804706" y="628242"/>
                  </a:lnTo>
                  <a:lnTo>
                    <a:pt x="3815097" y="586467"/>
                  </a:lnTo>
                  <a:lnTo>
                    <a:pt x="3816413" y="565276"/>
                  </a:lnTo>
                  <a:lnTo>
                    <a:pt x="3815097" y="544086"/>
                  </a:lnTo>
                  <a:lnTo>
                    <a:pt x="3804706" y="502309"/>
                  </a:lnTo>
                  <a:lnTo>
                    <a:pt x="3784277" y="461429"/>
                  </a:lnTo>
                  <a:lnTo>
                    <a:pt x="3754181" y="421554"/>
                  </a:lnTo>
                  <a:lnTo>
                    <a:pt x="3714784" y="382793"/>
                  </a:lnTo>
                  <a:lnTo>
                    <a:pt x="3666458" y="345257"/>
                  </a:lnTo>
                  <a:lnTo>
                    <a:pt x="3609570" y="309054"/>
                  </a:lnTo>
                  <a:lnTo>
                    <a:pt x="3544489" y="274294"/>
                  </a:lnTo>
                  <a:lnTo>
                    <a:pt x="3508992" y="257490"/>
                  </a:lnTo>
                  <a:lnTo>
                    <a:pt x="3471585" y="241087"/>
                  </a:lnTo>
                  <a:lnTo>
                    <a:pt x="3432314" y="225099"/>
                  </a:lnTo>
                  <a:lnTo>
                    <a:pt x="3391226" y="209540"/>
                  </a:lnTo>
                  <a:lnTo>
                    <a:pt x="3348366" y="194425"/>
                  </a:lnTo>
                  <a:lnTo>
                    <a:pt x="3303782" y="179765"/>
                  </a:lnTo>
                  <a:lnTo>
                    <a:pt x="3257518" y="165576"/>
                  </a:lnTo>
                  <a:lnTo>
                    <a:pt x="3209621" y="151870"/>
                  </a:lnTo>
                  <a:lnTo>
                    <a:pt x="3160137" y="138662"/>
                  </a:lnTo>
                  <a:lnTo>
                    <a:pt x="3109112" y="125965"/>
                  </a:lnTo>
                  <a:lnTo>
                    <a:pt x="3056593" y="113792"/>
                  </a:lnTo>
                  <a:lnTo>
                    <a:pt x="3002625" y="102158"/>
                  </a:lnTo>
                  <a:lnTo>
                    <a:pt x="2947255" y="91076"/>
                  </a:lnTo>
                  <a:lnTo>
                    <a:pt x="2890528" y="80560"/>
                  </a:lnTo>
                  <a:lnTo>
                    <a:pt x="2832492" y="70623"/>
                  </a:lnTo>
                  <a:lnTo>
                    <a:pt x="2773191" y="61279"/>
                  </a:lnTo>
                  <a:lnTo>
                    <a:pt x="2712672" y="52542"/>
                  </a:lnTo>
                  <a:lnTo>
                    <a:pt x="2650982" y="44426"/>
                  </a:lnTo>
                  <a:lnTo>
                    <a:pt x="2588165" y="36943"/>
                  </a:lnTo>
                  <a:lnTo>
                    <a:pt x="2524270" y="30108"/>
                  </a:lnTo>
                  <a:lnTo>
                    <a:pt x="2459341" y="23935"/>
                  </a:lnTo>
                  <a:lnTo>
                    <a:pt x="2393424" y="18437"/>
                  </a:lnTo>
                  <a:lnTo>
                    <a:pt x="2326566" y="13627"/>
                  </a:lnTo>
                  <a:lnTo>
                    <a:pt x="2258814" y="9520"/>
                  </a:lnTo>
                  <a:lnTo>
                    <a:pt x="2190212" y="6129"/>
                  </a:lnTo>
                  <a:lnTo>
                    <a:pt x="2120807" y="3468"/>
                  </a:lnTo>
                  <a:lnTo>
                    <a:pt x="2050646" y="1550"/>
                  </a:lnTo>
                  <a:lnTo>
                    <a:pt x="1979774" y="389"/>
                  </a:lnTo>
                  <a:lnTo>
                    <a:pt x="1908238" y="0"/>
                  </a:lnTo>
                  <a:close/>
                </a:path>
              </a:pathLst>
            </a:custGeom>
            <a:solidFill>
              <a:srgbClr val="CAE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523" y="1556766"/>
              <a:ext cx="3816985" cy="1130935"/>
            </a:xfrm>
            <a:custGeom>
              <a:avLst/>
              <a:gdLst/>
              <a:ahLst/>
              <a:cxnLst/>
              <a:rect l="l" t="t" r="r" b="b"/>
              <a:pathLst>
                <a:path w="3816985" h="1130935">
                  <a:moveTo>
                    <a:pt x="0" y="565276"/>
                  </a:moveTo>
                  <a:lnTo>
                    <a:pt x="5233" y="523093"/>
                  </a:lnTo>
                  <a:lnTo>
                    <a:pt x="20689" y="481750"/>
                  </a:lnTo>
                  <a:lnTo>
                    <a:pt x="45998" y="441359"/>
                  </a:lnTo>
                  <a:lnTo>
                    <a:pt x="80791" y="402027"/>
                  </a:lnTo>
                  <a:lnTo>
                    <a:pt x="124699" y="363865"/>
                  </a:lnTo>
                  <a:lnTo>
                    <a:pt x="177353" y="326982"/>
                  </a:lnTo>
                  <a:lnTo>
                    <a:pt x="238384" y="291487"/>
                  </a:lnTo>
                  <a:lnTo>
                    <a:pt x="307424" y="257490"/>
                  </a:lnTo>
                  <a:lnTo>
                    <a:pt x="344831" y="241087"/>
                  </a:lnTo>
                  <a:lnTo>
                    <a:pt x="384103" y="225099"/>
                  </a:lnTo>
                  <a:lnTo>
                    <a:pt x="425192" y="209540"/>
                  </a:lnTo>
                  <a:lnTo>
                    <a:pt x="468052" y="194425"/>
                  </a:lnTo>
                  <a:lnTo>
                    <a:pt x="512638" y="179765"/>
                  </a:lnTo>
                  <a:lnTo>
                    <a:pt x="558903" y="165576"/>
                  </a:lnTo>
                  <a:lnTo>
                    <a:pt x="606801" y="151870"/>
                  </a:lnTo>
                  <a:lnTo>
                    <a:pt x="656286" y="138662"/>
                  </a:lnTo>
                  <a:lnTo>
                    <a:pt x="707312" y="125965"/>
                  </a:lnTo>
                  <a:lnTo>
                    <a:pt x="759833" y="113792"/>
                  </a:lnTo>
                  <a:lnTo>
                    <a:pt x="813802" y="102158"/>
                  </a:lnTo>
                  <a:lnTo>
                    <a:pt x="869174" y="91076"/>
                  </a:lnTo>
                  <a:lnTo>
                    <a:pt x="925902" y="80560"/>
                  </a:lnTo>
                  <a:lnTo>
                    <a:pt x="983941" y="70623"/>
                  </a:lnTo>
                  <a:lnTo>
                    <a:pt x="1043244" y="61279"/>
                  </a:lnTo>
                  <a:lnTo>
                    <a:pt x="1103765" y="52542"/>
                  </a:lnTo>
                  <a:lnTo>
                    <a:pt x="1165458" y="44426"/>
                  </a:lnTo>
                  <a:lnTo>
                    <a:pt x="1228276" y="36943"/>
                  </a:lnTo>
                  <a:lnTo>
                    <a:pt x="1292175" y="30108"/>
                  </a:lnTo>
                  <a:lnTo>
                    <a:pt x="1357107" y="23935"/>
                  </a:lnTo>
                  <a:lnTo>
                    <a:pt x="1423026" y="18437"/>
                  </a:lnTo>
                  <a:lnTo>
                    <a:pt x="1489887" y="13627"/>
                  </a:lnTo>
                  <a:lnTo>
                    <a:pt x="1557643" y="9520"/>
                  </a:lnTo>
                  <a:lnTo>
                    <a:pt x="1626248" y="6129"/>
                  </a:lnTo>
                  <a:lnTo>
                    <a:pt x="1695657" y="3468"/>
                  </a:lnTo>
                  <a:lnTo>
                    <a:pt x="1765822" y="1550"/>
                  </a:lnTo>
                  <a:lnTo>
                    <a:pt x="1836697" y="389"/>
                  </a:lnTo>
                  <a:lnTo>
                    <a:pt x="1908238" y="0"/>
                  </a:lnTo>
                  <a:lnTo>
                    <a:pt x="1979774" y="389"/>
                  </a:lnTo>
                  <a:lnTo>
                    <a:pt x="2050646" y="1550"/>
                  </a:lnTo>
                  <a:lnTo>
                    <a:pt x="2120807" y="3468"/>
                  </a:lnTo>
                  <a:lnTo>
                    <a:pt x="2190212" y="6129"/>
                  </a:lnTo>
                  <a:lnTo>
                    <a:pt x="2258814" y="9520"/>
                  </a:lnTo>
                  <a:lnTo>
                    <a:pt x="2326566" y="13627"/>
                  </a:lnTo>
                  <a:lnTo>
                    <a:pt x="2393424" y="18437"/>
                  </a:lnTo>
                  <a:lnTo>
                    <a:pt x="2459341" y="23935"/>
                  </a:lnTo>
                  <a:lnTo>
                    <a:pt x="2524270" y="30108"/>
                  </a:lnTo>
                  <a:lnTo>
                    <a:pt x="2588165" y="36943"/>
                  </a:lnTo>
                  <a:lnTo>
                    <a:pt x="2650982" y="44426"/>
                  </a:lnTo>
                  <a:lnTo>
                    <a:pt x="2712672" y="52542"/>
                  </a:lnTo>
                  <a:lnTo>
                    <a:pt x="2773191" y="61279"/>
                  </a:lnTo>
                  <a:lnTo>
                    <a:pt x="2832492" y="70623"/>
                  </a:lnTo>
                  <a:lnTo>
                    <a:pt x="2890528" y="80560"/>
                  </a:lnTo>
                  <a:lnTo>
                    <a:pt x="2947255" y="91076"/>
                  </a:lnTo>
                  <a:lnTo>
                    <a:pt x="3002625" y="102158"/>
                  </a:lnTo>
                  <a:lnTo>
                    <a:pt x="3056593" y="113792"/>
                  </a:lnTo>
                  <a:lnTo>
                    <a:pt x="3109112" y="125965"/>
                  </a:lnTo>
                  <a:lnTo>
                    <a:pt x="3160137" y="138662"/>
                  </a:lnTo>
                  <a:lnTo>
                    <a:pt x="3209621" y="151870"/>
                  </a:lnTo>
                  <a:lnTo>
                    <a:pt x="3257518" y="165576"/>
                  </a:lnTo>
                  <a:lnTo>
                    <a:pt x="3303782" y="179765"/>
                  </a:lnTo>
                  <a:lnTo>
                    <a:pt x="3348366" y="194425"/>
                  </a:lnTo>
                  <a:lnTo>
                    <a:pt x="3391226" y="209540"/>
                  </a:lnTo>
                  <a:lnTo>
                    <a:pt x="3432314" y="225099"/>
                  </a:lnTo>
                  <a:lnTo>
                    <a:pt x="3471585" y="241087"/>
                  </a:lnTo>
                  <a:lnTo>
                    <a:pt x="3508992" y="257490"/>
                  </a:lnTo>
                  <a:lnTo>
                    <a:pt x="3544489" y="274294"/>
                  </a:lnTo>
                  <a:lnTo>
                    <a:pt x="3609570" y="309054"/>
                  </a:lnTo>
                  <a:lnTo>
                    <a:pt x="3666458" y="345257"/>
                  </a:lnTo>
                  <a:lnTo>
                    <a:pt x="3714784" y="382793"/>
                  </a:lnTo>
                  <a:lnTo>
                    <a:pt x="3754181" y="421554"/>
                  </a:lnTo>
                  <a:lnTo>
                    <a:pt x="3784277" y="461429"/>
                  </a:lnTo>
                  <a:lnTo>
                    <a:pt x="3804706" y="502309"/>
                  </a:lnTo>
                  <a:lnTo>
                    <a:pt x="3815097" y="544086"/>
                  </a:lnTo>
                  <a:lnTo>
                    <a:pt x="3816413" y="565276"/>
                  </a:lnTo>
                  <a:lnTo>
                    <a:pt x="3815097" y="586467"/>
                  </a:lnTo>
                  <a:lnTo>
                    <a:pt x="3804706" y="628242"/>
                  </a:lnTo>
                  <a:lnTo>
                    <a:pt x="3784277" y="669120"/>
                  </a:lnTo>
                  <a:lnTo>
                    <a:pt x="3754181" y="708991"/>
                  </a:lnTo>
                  <a:lnTo>
                    <a:pt x="3714784" y="747746"/>
                  </a:lnTo>
                  <a:lnTo>
                    <a:pt x="3666458" y="785276"/>
                  </a:lnTo>
                  <a:lnTo>
                    <a:pt x="3609570" y="821472"/>
                  </a:lnTo>
                  <a:lnTo>
                    <a:pt x="3544489" y="856225"/>
                  </a:lnTo>
                  <a:lnTo>
                    <a:pt x="3508992" y="873025"/>
                  </a:lnTo>
                  <a:lnTo>
                    <a:pt x="3471585" y="889424"/>
                  </a:lnTo>
                  <a:lnTo>
                    <a:pt x="3432314" y="905408"/>
                  </a:lnTo>
                  <a:lnTo>
                    <a:pt x="3391226" y="920962"/>
                  </a:lnTo>
                  <a:lnTo>
                    <a:pt x="3348366" y="936074"/>
                  </a:lnTo>
                  <a:lnTo>
                    <a:pt x="3303782" y="950729"/>
                  </a:lnTo>
                  <a:lnTo>
                    <a:pt x="3257518" y="964914"/>
                  </a:lnTo>
                  <a:lnTo>
                    <a:pt x="3209621" y="978615"/>
                  </a:lnTo>
                  <a:lnTo>
                    <a:pt x="3160137" y="991819"/>
                  </a:lnTo>
                  <a:lnTo>
                    <a:pt x="3109112" y="1004512"/>
                  </a:lnTo>
                  <a:lnTo>
                    <a:pt x="3056593" y="1016680"/>
                  </a:lnTo>
                  <a:lnTo>
                    <a:pt x="3002625" y="1028310"/>
                  </a:lnTo>
                  <a:lnTo>
                    <a:pt x="2947255" y="1039388"/>
                  </a:lnTo>
                  <a:lnTo>
                    <a:pt x="2890528" y="1049900"/>
                  </a:lnTo>
                  <a:lnTo>
                    <a:pt x="2832492" y="1059833"/>
                  </a:lnTo>
                  <a:lnTo>
                    <a:pt x="2773191" y="1069173"/>
                  </a:lnTo>
                  <a:lnTo>
                    <a:pt x="2712672" y="1077907"/>
                  </a:lnTo>
                  <a:lnTo>
                    <a:pt x="2650982" y="1086020"/>
                  </a:lnTo>
                  <a:lnTo>
                    <a:pt x="2588165" y="1093500"/>
                  </a:lnTo>
                  <a:lnTo>
                    <a:pt x="2524270" y="1100331"/>
                  </a:lnTo>
                  <a:lnTo>
                    <a:pt x="2459341" y="1106502"/>
                  </a:lnTo>
                  <a:lnTo>
                    <a:pt x="2393424" y="1111998"/>
                  </a:lnTo>
                  <a:lnTo>
                    <a:pt x="2326566" y="1116805"/>
                  </a:lnTo>
                  <a:lnTo>
                    <a:pt x="2258814" y="1120910"/>
                  </a:lnTo>
                  <a:lnTo>
                    <a:pt x="2190212" y="1124300"/>
                  </a:lnTo>
                  <a:lnTo>
                    <a:pt x="2120807" y="1126960"/>
                  </a:lnTo>
                  <a:lnTo>
                    <a:pt x="2050646" y="1128877"/>
                  </a:lnTo>
                  <a:lnTo>
                    <a:pt x="1979774" y="1130037"/>
                  </a:lnTo>
                  <a:lnTo>
                    <a:pt x="1908238" y="1130427"/>
                  </a:lnTo>
                  <a:lnTo>
                    <a:pt x="1836697" y="1130037"/>
                  </a:lnTo>
                  <a:lnTo>
                    <a:pt x="1765822" y="1128877"/>
                  </a:lnTo>
                  <a:lnTo>
                    <a:pt x="1695657" y="1126960"/>
                  </a:lnTo>
                  <a:lnTo>
                    <a:pt x="1626248" y="1124300"/>
                  </a:lnTo>
                  <a:lnTo>
                    <a:pt x="1557643" y="1120910"/>
                  </a:lnTo>
                  <a:lnTo>
                    <a:pt x="1489887" y="1116805"/>
                  </a:lnTo>
                  <a:lnTo>
                    <a:pt x="1423026" y="1111998"/>
                  </a:lnTo>
                  <a:lnTo>
                    <a:pt x="1357107" y="1106502"/>
                  </a:lnTo>
                  <a:lnTo>
                    <a:pt x="1292175" y="1100331"/>
                  </a:lnTo>
                  <a:lnTo>
                    <a:pt x="1228276" y="1093500"/>
                  </a:lnTo>
                  <a:lnTo>
                    <a:pt x="1165458" y="1086020"/>
                  </a:lnTo>
                  <a:lnTo>
                    <a:pt x="1103765" y="1077907"/>
                  </a:lnTo>
                  <a:lnTo>
                    <a:pt x="1043244" y="1069173"/>
                  </a:lnTo>
                  <a:lnTo>
                    <a:pt x="983941" y="1059833"/>
                  </a:lnTo>
                  <a:lnTo>
                    <a:pt x="925902" y="1049900"/>
                  </a:lnTo>
                  <a:lnTo>
                    <a:pt x="869174" y="1039388"/>
                  </a:lnTo>
                  <a:lnTo>
                    <a:pt x="813802" y="1028310"/>
                  </a:lnTo>
                  <a:lnTo>
                    <a:pt x="759833" y="1016680"/>
                  </a:lnTo>
                  <a:lnTo>
                    <a:pt x="707312" y="1004512"/>
                  </a:lnTo>
                  <a:lnTo>
                    <a:pt x="656286" y="991819"/>
                  </a:lnTo>
                  <a:lnTo>
                    <a:pt x="606801" y="978615"/>
                  </a:lnTo>
                  <a:lnTo>
                    <a:pt x="558903" y="964914"/>
                  </a:lnTo>
                  <a:lnTo>
                    <a:pt x="512638" y="950729"/>
                  </a:lnTo>
                  <a:lnTo>
                    <a:pt x="468052" y="936074"/>
                  </a:lnTo>
                  <a:lnTo>
                    <a:pt x="425192" y="920962"/>
                  </a:lnTo>
                  <a:lnTo>
                    <a:pt x="384103" y="905408"/>
                  </a:lnTo>
                  <a:lnTo>
                    <a:pt x="344831" y="889424"/>
                  </a:lnTo>
                  <a:lnTo>
                    <a:pt x="307424" y="873025"/>
                  </a:lnTo>
                  <a:lnTo>
                    <a:pt x="271926" y="856225"/>
                  </a:lnTo>
                  <a:lnTo>
                    <a:pt x="206845" y="821472"/>
                  </a:lnTo>
                  <a:lnTo>
                    <a:pt x="149956" y="785276"/>
                  </a:lnTo>
                  <a:lnTo>
                    <a:pt x="101629" y="747746"/>
                  </a:lnTo>
                  <a:lnTo>
                    <a:pt x="62232" y="708991"/>
                  </a:lnTo>
                  <a:lnTo>
                    <a:pt x="32135" y="669120"/>
                  </a:lnTo>
                  <a:lnTo>
                    <a:pt x="11707" y="628242"/>
                  </a:lnTo>
                  <a:lnTo>
                    <a:pt x="1316" y="586467"/>
                  </a:lnTo>
                  <a:lnTo>
                    <a:pt x="0" y="565276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35940" y="262589"/>
            <a:ext cx="7616190" cy="24174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86385" marR="5080" indent="-274320">
              <a:lnSpc>
                <a:spcPct val="145900"/>
              </a:lnSpc>
              <a:spcBef>
                <a:spcPts val="350"/>
              </a:spcBef>
            </a:pPr>
            <a:r>
              <a:rPr sz="2800" spc="-5" dirty="0">
                <a:solidFill>
                  <a:srgbClr val="C00000"/>
                </a:solidFill>
              </a:rPr>
              <a:t>Hydrocortisone→fludrocortisone→dexamethasone</a:t>
            </a:r>
            <a:r>
              <a:rPr sz="2800" spc="-75" dirty="0">
                <a:solidFill>
                  <a:srgbClr val="C00000"/>
                </a:solidFill>
              </a:rPr>
              <a:t> </a:t>
            </a:r>
            <a:r>
              <a:rPr sz="2400" spc="220" dirty="0">
                <a:solidFill>
                  <a:srgbClr val="C00000"/>
                </a:solidFill>
                <a:latin typeface="Arial MT"/>
                <a:cs typeface="Arial MT"/>
              </a:rPr>
              <a:t>&amp; </a:t>
            </a:r>
            <a:r>
              <a:rPr sz="2400" spc="-65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400" spc="135" dirty="0">
                <a:solidFill>
                  <a:srgbClr val="C00000"/>
                </a:solidFill>
                <a:latin typeface="Arial MT"/>
                <a:cs typeface="Arial MT"/>
              </a:rPr>
              <a:t>triamcinolone</a:t>
            </a:r>
            <a:endParaRPr sz="2400">
              <a:latin typeface="Arial MT"/>
              <a:cs typeface="Arial MT"/>
            </a:endParaRPr>
          </a:p>
          <a:p>
            <a:pPr marL="523240" marR="4883785" indent="-1905" algn="ctr">
              <a:lnSpc>
                <a:spcPct val="100000"/>
              </a:lnSpc>
              <a:spcBef>
                <a:spcPts val="610"/>
              </a:spcBef>
            </a:pPr>
            <a:r>
              <a:rPr sz="1800" spc="65" dirty="0">
                <a:solidFill>
                  <a:srgbClr val="000000"/>
                </a:solidFill>
                <a:latin typeface="Arial MT"/>
                <a:cs typeface="Arial MT"/>
              </a:rPr>
              <a:t>1,2 </a:t>
            </a:r>
            <a:r>
              <a:rPr sz="1800" spc="90" dirty="0">
                <a:solidFill>
                  <a:srgbClr val="000000"/>
                </a:solidFill>
                <a:latin typeface="Arial MT"/>
                <a:cs typeface="Arial MT"/>
              </a:rPr>
              <a:t>double </a:t>
            </a:r>
            <a:r>
              <a:rPr sz="1800" spc="105" dirty="0">
                <a:solidFill>
                  <a:srgbClr val="000000"/>
                </a:solidFill>
                <a:latin typeface="Arial MT"/>
                <a:cs typeface="Arial MT"/>
              </a:rPr>
              <a:t>bond </a:t>
            </a:r>
            <a:r>
              <a:rPr sz="1800" spc="85" dirty="0">
                <a:solidFill>
                  <a:srgbClr val="000000"/>
                </a:solidFill>
                <a:latin typeface="Arial MT"/>
                <a:cs typeface="Arial MT"/>
              </a:rPr>
              <a:t>in </a:t>
            </a:r>
            <a:r>
              <a:rPr sz="1800" spc="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spc="120" dirty="0">
                <a:solidFill>
                  <a:srgbClr val="000000"/>
                </a:solidFill>
                <a:latin typeface="Arial MT"/>
                <a:cs typeface="Arial MT"/>
              </a:rPr>
              <a:t>ring </a:t>
            </a:r>
            <a:r>
              <a:rPr sz="1800" spc="95" dirty="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sz="1800" spc="-5" dirty="0">
                <a:solidFill>
                  <a:srgbClr val="000000"/>
                </a:solidFill>
                <a:latin typeface="Arial MT"/>
                <a:cs typeface="Arial MT"/>
              </a:rPr>
              <a:t>+ </a:t>
            </a:r>
            <a:r>
              <a:rPr sz="1800" spc="114" dirty="0">
                <a:solidFill>
                  <a:srgbClr val="000000"/>
                </a:solidFill>
                <a:latin typeface="Arial MT"/>
                <a:cs typeface="Arial MT"/>
              </a:rPr>
              <a:t>other </a:t>
            </a:r>
            <a:r>
              <a:rPr sz="1800" spc="1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000000"/>
                </a:solidFill>
                <a:latin typeface="Arial MT"/>
                <a:cs typeface="Arial MT"/>
              </a:rPr>
              <a:t>substitutions</a:t>
            </a:r>
            <a:r>
              <a:rPr sz="1800" spc="-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000000"/>
                </a:solidFill>
                <a:latin typeface="Arial MT"/>
                <a:cs typeface="Arial MT"/>
              </a:rPr>
              <a:t>at</a:t>
            </a:r>
            <a:r>
              <a:rPr sz="180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spc="50" dirty="0">
                <a:solidFill>
                  <a:srgbClr val="000000"/>
                </a:solidFill>
                <a:latin typeface="Arial MT"/>
                <a:cs typeface="Arial MT"/>
              </a:rPr>
              <a:t>C16 </a:t>
            </a:r>
            <a:r>
              <a:rPr sz="1800" spc="-48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000000"/>
                </a:solidFill>
                <a:latin typeface="Arial MT"/>
                <a:cs typeface="Arial MT"/>
              </a:rPr>
              <a:t>on</a:t>
            </a:r>
            <a:r>
              <a:rPr sz="180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spc="120" dirty="0">
                <a:solidFill>
                  <a:srgbClr val="000000"/>
                </a:solidFill>
                <a:latin typeface="Arial MT"/>
                <a:cs typeface="Arial MT"/>
              </a:rPr>
              <a:t>ring</a:t>
            </a:r>
            <a:r>
              <a:rPr sz="180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spc="30" dirty="0">
                <a:solidFill>
                  <a:srgbClr val="000000"/>
                </a:solidFill>
                <a:latin typeface="Arial MT"/>
                <a:cs typeface="Arial MT"/>
              </a:rPr>
              <a:t>D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94967" y="2840227"/>
            <a:ext cx="510540" cy="601980"/>
            <a:chOff x="1894967" y="2840227"/>
            <a:chExt cx="510540" cy="601980"/>
          </a:xfrm>
        </p:grpSpPr>
        <p:sp>
          <p:nvSpPr>
            <p:cNvPr id="24" name="object 24"/>
            <p:cNvSpPr/>
            <p:nvPr/>
          </p:nvSpPr>
          <p:spPr>
            <a:xfrm>
              <a:off x="1907667" y="2852927"/>
              <a:ext cx="485140" cy="576580"/>
            </a:xfrm>
            <a:custGeom>
              <a:avLst/>
              <a:gdLst/>
              <a:ahLst/>
              <a:cxnLst/>
              <a:rect l="l" t="t" r="r" b="b"/>
              <a:pathLst>
                <a:path w="485139" h="576579">
                  <a:moveTo>
                    <a:pt x="363474" y="0"/>
                  </a:moveTo>
                  <a:lnTo>
                    <a:pt x="121157" y="0"/>
                  </a:lnTo>
                  <a:lnTo>
                    <a:pt x="121157" y="333756"/>
                  </a:lnTo>
                  <a:lnTo>
                    <a:pt x="0" y="333756"/>
                  </a:lnTo>
                  <a:lnTo>
                    <a:pt x="242315" y="576072"/>
                  </a:lnTo>
                  <a:lnTo>
                    <a:pt x="484631" y="333756"/>
                  </a:lnTo>
                  <a:lnTo>
                    <a:pt x="363474" y="333756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7667" y="2852927"/>
              <a:ext cx="485140" cy="576580"/>
            </a:xfrm>
            <a:custGeom>
              <a:avLst/>
              <a:gdLst/>
              <a:ahLst/>
              <a:cxnLst/>
              <a:rect l="l" t="t" r="r" b="b"/>
              <a:pathLst>
                <a:path w="485139" h="576579">
                  <a:moveTo>
                    <a:pt x="0" y="333756"/>
                  </a:moveTo>
                  <a:lnTo>
                    <a:pt x="121157" y="333756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333756"/>
                  </a:lnTo>
                  <a:lnTo>
                    <a:pt x="484631" y="333756"/>
                  </a:lnTo>
                  <a:lnTo>
                    <a:pt x="242315" y="576072"/>
                  </a:lnTo>
                  <a:lnTo>
                    <a:pt x="0" y="333756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1031494"/>
            <a:ext cx="411035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10" dirty="0">
                <a:latin typeface="Calibri"/>
                <a:cs typeface="Calibri"/>
              </a:rPr>
              <a:t>9α-chlorination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78304"/>
            <a:ext cx="6697345" cy="288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8890">
              <a:lnSpc>
                <a:spcPct val="120000"/>
              </a:lnSpc>
              <a:spcBef>
                <a:spcPts val="100"/>
              </a:spcBef>
            </a:pPr>
            <a:r>
              <a:rPr sz="2600" b="1" spc="-5" dirty="0">
                <a:latin typeface="Times New Roman"/>
                <a:cs typeface="Times New Roman"/>
              </a:rPr>
              <a:t>9</a:t>
            </a:r>
            <a:r>
              <a:rPr sz="2600" b="1" i="1" spc="-5" dirty="0">
                <a:latin typeface="Times New Roman"/>
                <a:cs typeface="Times New Roman"/>
              </a:rPr>
              <a:t>α</a:t>
            </a:r>
            <a:r>
              <a:rPr sz="2600" b="1" spc="-5" dirty="0">
                <a:latin typeface="Times New Roman"/>
                <a:cs typeface="Times New Roman"/>
              </a:rPr>
              <a:t>-chloro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derivative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of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betamethasone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u="heavy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Times New Roman"/>
                <a:cs typeface="Times New Roman"/>
              </a:rPr>
              <a:t>Beclomethasone</a:t>
            </a:r>
            <a:r>
              <a:rPr sz="2600" b="1" u="heavy" spc="-3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Times New Roman"/>
                <a:cs typeface="Times New Roman"/>
              </a:rPr>
              <a:t>dipropionate</a:t>
            </a:r>
            <a:endParaRPr sz="26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Increase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stabilization</a:t>
            </a:r>
            <a:endParaRPr sz="24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Increase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lipophilicity</a:t>
            </a:r>
            <a:endParaRPr sz="24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750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Increase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bronchial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tissue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absorption</a:t>
            </a:r>
            <a:endParaRPr sz="32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595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Increase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duration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3564" y="1184021"/>
            <a:ext cx="7674609" cy="4899025"/>
            <a:chOff x="683564" y="1184021"/>
            <a:chExt cx="7674609" cy="4899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4" y="1556727"/>
              <a:ext cx="7674356" cy="45260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43783" y="4293108"/>
              <a:ext cx="1152525" cy="1296670"/>
            </a:xfrm>
            <a:custGeom>
              <a:avLst/>
              <a:gdLst/>
              <a:ahLst/>
              <a:cxnLst/>
              <a:rect l="l" t="t" r="r" b="b"/>
              <a:pathLst>
                <a:path w="1152525" h="1296670">
                  <a:moveTo>
                    <a:pt x="0" y="648081"/>
                  </a:moveTo>
                  <a:lnTo>
                    <a:pt x="1733" y="597438"/>
                  </a:lnTo>
                  <a:lnTo>
                    <a:pt x="6847" y="547861"/>
                  </a:lnTo>
                  <a:lnTo>
                    <a:pt x="15215" y="499494"/>
                  </a:lnTo>
                  <a:lnTo>
                    <a:pt x="26708" y="452480"/>
                  </a:lnTo>
                  <a:lnTo>
                    <a:pt x="41197" y="406963"/>
                  </a:lnTo>
                  <a:lnTo>
                    <a:pt x="58556" y="363088"/>
                  </a:lnTo>
                  <a:lnTo>
                    <a:pt x="78655" y="320999"/>
                  </a:lnTo>
                  <a:lnTo>
                    <a:pt x="101366" y="280840"/>
                  </a:lnTo>
                  <a:lnTo>
                    <a:pt x="126563" y="242755"/>
                  </a:lnTo>
                  <a:lnTo>
                    <a:pt x="154115" y="206889"/>
                  </a:lnTo>
                  <a:lnTo>
                    <a:pt x="183896" y="173385"/>
                  </a:lnTo>
                  <a:lnTo>
                    <a:pt x="215777" y="142388"/>
                  </a:lnTo>
                  <a:lnTo>
                    <a:pt x="249629" y="114042"/>
                  </a:lnTo>
                  <a:lnTo>
                    <a:pt x="285326" y="88490"/>
                  </a:lnTo>
                  <a:lnTo>
                    <a:pt x="322739" y="65878"/>
                  </a:lnTo>
                  <a:lnTo>
                    <a:pt x="361739" y="46349"/>
                  </a:lnTo>
                  <a:lnTo>
                    <a:pt x="402199" y="30048"/>
                  </a:lnTo>
                  <a:lnTo>
                    <a:pt x="443990" y="17118"/>
                  </a:lnTo>
                  <a:lnTo>
                    <a:pt x="486985" y="7704"/>
                  </a:lnTo>
                  <a:lnTo>
                    <a:pt x="531055" y="1950"/>
                  </a:lnTo>
                  <a:lnTo>
                    <a:pt x="576071" y="0"/>
                  </a:lnTo>
                  <a:lnTo>
                    <a:pt x="621088" y="1950"/>
                  </a:lnTo>
                  <a:lnTo>
                    <a:pt x="665158" y="7704"/>
                  </a:lnTo>
                  <a:lnTo>
                    <a:pt x="708153" y="17118"/>
                  </a:lnTo>
                  <a:lnTo>
                    <a:pt x="749944" y="30048"/>
                  </a:lnTo>
                  <a:lnTo>
                    <a:pt x="790404" y="46349"/>
                  </a:lnTo>
                  <a:lnTo>
                    <a:pt x="829404" y="65878"/>
                  </a:lnTo>
                  <a:lnTo>
                    <a:pt x="866817" y="88490"/>
                  </a:lnTo>
                  <a:lnTo>
                    <a:pt x="902514" y="114042"/>
                  </a:lnTo>
                  <a:lnTo>
                    <a:pt x="936366" y="142388"/>
                  </a:lnTo>
                  <a:lnTo>
                    <a:pt x="968247" y="173385"/>
                  </a:lnTo>
                  <a:lnTo>
                    <a:pt x="998028" y="206889"/>
                  </a:lnTo>
                  <a:lnTo>
                    <a:pt x="1025580" y="242755"/>
                  </a:lnTo>
                  <a:lnTo>
                    <a:pt x="1050777" y="280840"/>
                  </a:lnTo>
                  <a:lnTo>
                    <a:pt x="1073488" y="320999"/>
                  </a:lnTo>
                  <a:lnTo>
                    <a:pt x="1093587" y="363088"/>
                  </a:lnTo>
                  <a:lnTo>
                    <a:pt x="1110946" y="406963"/>
                  </a:lnTo>
                  <a:lnTo>
                    <a:pt x="1125435" y="452480"/>
                  </a:lnTo>
                  <a:lnTo>
                    <a:pt x="1136928" y="499494"/>
                  </a:lnTo>
                  <a:lnTo>
                    <a:pt x="1145296" y="547861"/>
                  </a:lnTo>
                  <a:lnTo>
                    <a:pt x="1150410" y="597438"/>
                  </a:lnTo>
                  <a:lnTo>
                    <a:pt x="1152144" y="648081"/>
                  </a:lnTo>
                  <a:lnTo>
                    <a:pt x="1150410" y="698722"/>
                  </a:lnTo>
                  <a:lnTo>
                    <a:pt x="1145296" y="748299"/>
                  </a:lnTo>
                  <a:lnTo>
                    <a:pt x="1136928" y="796666"/>
                  </a:lnTo>
                  <a:lnTo>
                    <a:pt x="1125435" y="843679"/>
                  </a:lnTo>
                  <a:lnTo>
                    <a:pt x="1110946" y="889194"/>
                  </a:lnTo>
                  <a:lnTo>
                    <a:pt x="1093587" y="933068"/>
                  </a:lnTo>
                  <a:lnTo>
                    <a:pt x="1073488" y="975155"/>
                  </a:lnTo>
                  <a:lnTo>
                    <a:pt x="1050777" y="1015313"/>
                  </a:lnTo>
                  <a:lnTo>
                    <a:pt x="1025580" y="1053396"/>
                  </a:lnTo>
                  <a:lnTo>
                    <a:pt x="998028" y="1089260"/>
                  </a:lnTo>
                  <a:lnTo>
                    <a:pt x="968247" y="1122762"/>
                  </a:lnTo>
                  <a:lnTo>
                    <a:pt x="936366" y="1153758"/>
                  </a:lnTo>
                  <a:lnTo>
                    <a:pt x="902514" y="1182102"/>
                  </a:lnTo>
                  <a:lnTo>
                    <a:pt x="866817" y="1207652"/>
                  </a:lnTo>
                  <a:lnTo>
                    <a:pt x="829404" y="1230263"/>
                  </a:lnTo>
                  <a:lnTo>
                    <a:pt x="790404" y="1249790"/>
                  </a:lnTo>
                  <a:lnTo>
                    <a:pt x="749944" y="1266090"/>
                  </a:lnTo>
                  <a:lnTo>
                    <a:pt x="708153" y="1279019"/>
                  </a:lnTo>
                  <a:lnTo>
                    <a:pt x="665158" y="1288432"/>
                  </a:lnTo>
                  <a:lnTo>
                    <a:pt x="621088" y="1294186"/>
                  </a:lnTo>
                  <a:lnTo>
                    <a:pt x="576071" y="1296136"/>
                  </a:lnTo>
                  <a:lnTo>
                    <a:pt x="531055" y="1294186"/>
                  </a:lnTo>
                  <a:lnTo>
                    <a:pt x="486985" y="1288432"/>
                  </a:lnTo>
                  <a:lnTo>
                    <a:pt x="443990" y="1279019"/>
                  </a:lnTo>
                  <a:lnTo>
                    <a:pt x="402199" y="1266090"/>
                  </a:lnTo>
                  <a:lnTo>
                    <a:pt x="361739" y="1249790"/>
                  </a:lnTo>
                  <a:lnTo>
                    <a:pt x="322739" y="1230263"/>
                  </a:lnTo>
                  <a:lnTo>
                    <a:pt x="285326" y="1207652"/>
                  </a:lnTo>
                  <a:lnTo>
                    <a:pt x="249629" y="1182102"/>
                  </a:lnTo>
                  <a:lnTo>
                    <a:pt x="215777" y="1153758"/>
                  </a:lnTo>
                  <a:lnTo>
                    <a:pt x="183896" y="1122762"/>
                  </a:lnTo>
                  <a:lnTo>
                    <a:pt x="154115" y="1089260"/>
                  </a:lnTo>
                  <a:lnTo>
                    <a:pt x="126563" y="1053396"/>
                  </a:lnTo>
                  <a:lnTo>
                    <a:pt x="101366" y="1015313"/>
                  </a:lnTo>
                  <a:lnTo>
                    <a:pt x="78655" y="975155"/>
                  </a:lnTo>
                  <a:lnTo>
                    <a:pt x="58556" y="933068"/>
                  </a:lnTo>
                  <a:lnTo>
                    <a:pt x="41197" y="889194"/>
                  </a:lnTo>
                  <a:lnTo>
                    <a:pt x="26708" y="843679"/>
                  </a:lnTo>
                  <a:lnTo>
                    <a:pt x="15215" y="796666"/>
                  </a:lnTo>
                  <a:lnTo>
                    <a:pt x="6847" y="748299"/>
                  </a:lnTo>
                  <a:lnTo>
                    <a:pt x="1733" y="698722"/>
                  </a:lnTo>
                  <a:lnTo>
                    <a:pt x="0" y="64808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3648" y="1196721"/>
              <a:ext cx="3600450" cy="914400"/>
            </a:xfrm>
            <a:custGeom>
              <a:avLst/>
              <a:gdLst/>
              <a:ahLst/>
              <a:cxnLst/>
              <a:rect l="l" t="t" r="r" b="b"/>
              <a:pathLst>
                <a:path w="3600450" h="914400">
                  <a:moveTo>
                    <a:pt x="3448050" y="0"/>
                  </a:moveTo>
                  <a:lnTo>
                    <a:pt x="152400" y="0"/>
                  </a:lnTo>
                  <a:lnTo>
                    <a:pt x="104265" y="7778"/>
                  </a:lnTo>
                  <a:lnTo>
                    <a:pt x="62435" y="29431"/>
                  </a:lnTo>
                  <a:lnTo>
                    <a:pt x="29431" y="62435"/>
                  </a:lnTo>
                  <a:lnTo>
                    <a:pt x="7778" y="104265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78" y="810182"/>
                  </a:lnTo>
                  <a:lnTo>
                    <a:pt x="29431" y="852019"/>
                  </a:lnTo>
                  <a:lnTo>
                    <a:pt x="62435" y="885005"/>
                  </a:lnTo>
                  <a:lnTo>
                    <a:pt x="104265" y="906633"/>
                  </a:lnTo>
                  <a:lnTo>
                    <a:pt x="152400" y="914400"/>
                  </a:lnTo>
                  <a:lnTo>
                    <a:pt x="3448050" y="914400"/>
                  </a:lnTo>
                  <a:lnTo>
                    <a:pt x="3496232" y="906633"/>
                  </a:lnTo>
                  <a:lnTo>
                    <a:pt x="3538069" y="885005"/>
                  </a:lnTo>
                  <a:lnTo>
                    <a:pt x="3571055" y="852019"/>
                  </a:lnTo>
                  <a:lnTo>
                    <a:pt x="3592683" y="810182"/>
                  </a:lnTo>
                  <a:lnTo>
                    <a:pt x="3600450" y="762000"/>
                  </a:lnTo>
                  <a:lnTo>
                    <a:pt x="3600450" y="152400"/>
                  </a:lnTo>
                  <a:lnTo>
                    <a:pt x="3592683" y="104265"/>
                  </a:lnTo>
                  <a:lnTo>
                    <a:pt x="3571055" y="62435"/>
                  </a:lnTo>
                  <a:lnTo>
                    <a:pt x="3538069" y="29431"/>
                  </a:lnTo>
                  <a:lnTo>
                    <a:pt x="3496232" y="7778"/>
                  </a:lnTo>
                  <a:lnTo>
                    <a:pt x="3448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3648" y="1196721"/>
              <a:ext cx="3600450" cy="914400"/>
            </a:xfrm>
            <a:custGeom>
              <a:avLst/>
              <a:gdLst/>
              <a:ahLst/>
              <a:cxnLst/>
              <a:rect l="l" t="t" r="r" b="b"/>
              <a:pathLst>
                <a:path w="3600450" h="914400">
                  <a:moveTo>
                    <a:pt x="0" y="152400"/>
                  </a:moveTo>
                  <a:lnTo>
                    <a:pt x="7778" y="104265"/>
                  </a:lnTo>
                  <a:lnTo>
                    <a:pt x="29431" y="62435"/>
                  </a:lnTo>
                  <a:lnTo>
                    <a:pt x="62435" y="29431"/>
                  </a:lnTo>
                  <a:lnTo>
                    <a:pt x="104265" y="7778"/>
                  </a:lnTo>
                  <a:lnTo>
                    <a:pt x="152400" y="0"/>
                  </a:lnTo>
                  <a:lnTo>
                    <a:pt x="3448050" y="0"/>
                  </a:lnTo>
                  <a:lnTo>
                    <a:pt x="3496232" y="7778"/>
                  </a:lnTo>
                  <a:lnTo>
                    <a:pt x="3538069" y="29431"/>
                  </a:lnTo>
                  <a:lnTo>
                    <a:pt x="3571055" y="62435"/>
                  </a:lnTo>
                  <a:lnTo>
                    <a:pt x="3592683" y="104265"/>
                  </a:lnTo>
                  <a:lnTo>
                    <a:pt x="3600450" y="152400"/>
                  </a:lnTo>
                  <a:lnTo>
                    <a:pt x="3600450" y="762000"/>
                  </a:lnTo>
                  <a:lnTo>
                    <a:pt x="3592683" y="810182"/>
                  </a:lnTo>
                  <a:lnTo>
                    <a:pt x="3571055" y="852019"/>
                  </a:lnTo>
                  <a:lnTo>
                    <a:pt x="3538069" y="885005"/>
                  </a:lnTo>
                  <a:lnTo>
                    <a:pt x="3496232" y="906633"/>
                  </a:lnTo>
                  <a:lnTo>
                    <a:pt x="3448050" y="914400"/>
                  </a:lnTo>
                  <a:lnTo>
                    <a:pt x="152400" y="914400"/>
                  </a:lnTo>
                  <a:lnTo>
                    <a:pt x="104265" y="906633"/>
                  </a:lnTo>
                  <a:lnTo>
                    <a:pt x="62435" y="885005"/>
                  </a:lnTo>
                  <a:lnTo>
                    <a:pt x="29431" y="852019"/>
                  </a:lnTo>
                  <a:lnTo>
                    <a:pt x="7778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62988" y="1375028"/>
            <a:ext cx="3000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35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3200" b="1" spc="5" dirty="0">
                <a:solidFill>
                  <a:srgbClr val="C00000"/>
                </a:solidFill>
                <a:latin typeface="Constantia"/>
                <a:cs typeface="Constantia"/>
              </a:rPr>
              <a:t>α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3200" b="1" spc="3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3200" b="1" spc="-20" dirty="0">
                <a:solidFill>
                  <a:srgbClr val="C00000"/>
                </a:solidFill>
                <a:latin typeface="Arial"/>
                <a:cs typeface="Arial"/>
              </a:rPr>
              <a:t>hlo</a:t>
            </a:r>
            <a:r>
              <a:rPr sz="3200" b="1" spc="55" dirty="0">
                <a:solidFill>
                  <a:srgbClr val="C00000"/>
                </a:solidFill>
                <a:latin typeface="Arial"/>
                <a:cs typeface="Arial"/>
              </a:rPr>
              <a:t>rin</a:t>
            </a:r>
            <a:r>
              <a:rPr sz="32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200" b="1" spc="5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sz="3200" b="1" spc="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" y="574548"/>
            <a:ext cx="8755380" cy="1649095"/>
            <a:chOff x="9144" y="574548"/>
            <a:chExt cx="8755380" cy="1649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475" y="664464"/>
              <a:ext cx="8385048" cy="1298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574548"/>
              <a:ext cx="7804404" cy="16489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7200" y="704087"/>
            <a:ext cx="8229600" cy="1143000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F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70"/>
              </a:spcBef>
            </a:pPr>
            <a:r>
              <a:rPr sz="3600" spc="130" dirty="0">
                <a:solidFill>
                  <a:srgbClr val="FFFFFF"/>
                </a:solidFill>
                <a:latin typeface="Arial MT"/>
                <a:cs typeface="Arial MT"/>
              </a:rPr>
              <a:t>17</a:t>
            </a:r>
            <a:r>
              <a:rPr sz="36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Constantia"/>
                <a:cs typeface="Constantia"/>
              </a:rPr>
              <a:t>α</a:t>
            </a:r>
            <a:r>
              <a:rPr sz="36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spc="155" dirty="0">
                <a:solidFill>
                  <a:srgbClr val="FFFFFF"/>
                </a:solidFill>
                <a:latin typeface="Arial MT"/>
                <a:cs typeface="Arial MT"/>
              </a:rPr>
              <a:t>hydroxyl</a:t>
            </a:r>
            <a:r>
              <a:rPr sz="36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204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r>
              <a:rPr sz="36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17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36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240" dirty="0">
                <a:solidFill>
                  <a:srgbClr val="FFFFFF"/>
                </a:solidFill>
                <a:latin typeface="Arial MT"/>
                <a:cs typeface="Arial MT"/>
              </a:rPr>
              <a:t>ring</a:t>
            </a:r>
            <a:r>
              <a:rPr sz="36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35" dirty="0">
                <a:solidFill>
                  <a:srgbClr val="FFFFFF"/>
                </a:solidFill>
                <a:latin typeface="Arial MT"/>
                <a:cs typeface="Arial MT"/>
              </a:rPr>
              <a:t>D-</a:t>
            </a:r>
            <a:endParaRPr sz="3600">
              <a:latin typeface="Arial MT"/>
              <a:cs typeface="Arial MT"/>
            </a:endParaRPr>
          </a:p>
          <a:p>
            <a:pPr marL="127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onstantia"/>
                <a:cs typeface="Constantia"/>
              </a:rPr>
              <a:t>esterification</a:t>
            </a:r>
            <a:r>
              <a:rPr sz="3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3600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3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Constantia"/>
                <a:cs typeface="Constantia"/>
              </a:rPr>
              <a:t>hydroxyl</a:t>
            </a:r>
            <a:r>
              <a:rPr sz="3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onstantia"/>
                <a:cs typeface="Constantia"/>
              </a:rPr>
              <a:t>group</a:t>
            </a:r>
            <a:endParaRPr sz="3600">
              <a:latin typeface="Constantia"/>
              <a:cs typeface="Constant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8669" y="2204834"/>
            <a:ext cx="6786245" cy="4477385"/>
            <a:chOff x="838669" y="2204834"/>
            <a:chExt cx="6786245" cy="44773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669" y="2204834"/>
              <a:ext cx="3157220" cy="39447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07666" y="3645026"/>
              <a:ext cx="2641600" cy="1584325"/>
            </a:xfrm>
            <a:custGeom>
              <a:avLst/>
              <a:gdLst/>
              <a:ahLst/>
              <a:cxnLst/>
              <a:rect l="l" t="t" r="r" b="b"/>
              <a:pathLst>
                <a:path w="2641600" h="1584325">
                  <a:moveTo>
                    <a:pt x="0" y="792099"/>
                  </a:moveTo>
                  <a:lnTo>
                    <a:pt x="5111" y="721920"/>
                  </a:lnTo>
                  <a:lnTo>
                    <a:pt x="20159" y="653453"/>
                  </a:lnTo>
                  <a:lnTo>
                    <a:pt x="44715" y="586954"/>
                  </a:lnTo>
                  <a:lnTo>
                    <a:pt x="78347" y="522682"/>
                  </a:lnTo>
                  <a:lnTo>
                    <a:pt x="120628" y="460893"/>
                  </a:lnTo>
                  <a:lnTo>
                    <a:pt x="144876" y="431010"/>
                  </a:lnTo>
                  <a:lnTo>
                    <a:pt x="171126" y="401845"/>
                  </a:lnTo>
                  <a:lnTo>
                    <a:pt x="199323" y="373430"/>
                  </a:lnTo>
                  <a:lnTo>
                    <a:pt x="229413" y="345796"/>
                  </a:lnTo>
                  <a:lnTo>
                    <a:pt x="261343" y="318976"/>
                  </a:lnTo>
                  <a:lnTo>
                    <a:pt x="295059" y="293002"/>
                  </a:lnTo>
                  <a:lnTo>
                    <a:pt x="330507" y="267907"/>
                  </a:lnTo>
                  <a:lnTo>
                    <a:pt x="367634" y="243722"/>
                  </a:lnTo>
                  <a:lnTo>
                    <a:pt x="406385" y="220480"/>
                  </a:lnTo>
                  <a:lnTo>
                    <a:pt x="446708" y="198212"/>
                  </a:lnTo>
                  <a:lnTo>
                    <a:pt x="488548" y="176952"/>
                  </a:lnTo>
                  <a:lnTo>
                    <a:pt x="531852" y="156731"/>
                  </a:lnTo>
                  <a:lnTo>
                    <a:pt x="576567" y="137581"/>
                  </a:lnTo>
                  <a:lnTo>
                    <a:pt x="622637" y="119535"/>
                  </a:lnTo>
                  <a:lnTo>
                    <a:pt x="670010" y="102624"/>
                  </a:lnTo>
                  <a:lnTo>
                    <a:pt x="718632" y="86882"/>
                  </a:lnTo>
                  <a:lnTo>
                    <a:pt x="768450" y="72339"/>
                  </a:lnTo>
                  <a:lnTo>
                    <a:pt x="819408" y="59029"/>
                  </a:lnTo>
                  <a:lnTo>
                    <a:pt x="871455" y="46983"/>
                  </a:lnTo>
                  <a:lnTo>
                    <a:pt x="924536" y="36234"/>
                  </a:lnTo>
                  <a:lnTo>
                    <a:pt x="978597" y="26814"/>
                  </a:lnTo>
                  <a:lnTo>
                    <a:pt x="1033585" y="18755"/>
                  </a:lnTo>
                  <a:lnTo>
                    <a:pt x="1089446" y="12089"/>
                  </a:lnTo>
                  <a:lnTo>
                    <a:pt x="1146126" y="6848"/>
                  </a:lnTo>
                  <a:lnTo>
                    <a:pt x="1203572" y="3065"/>
                  </a:lnTo>
                  <a:lnTo>
                    <a:pt x="1261730" y="771"/>
                  </a:lnTo>
                  <a:lnTo>
                    <a:pt x="1320545" y="0"/>
                  </a:lnTo>
                  <a:lnTo>
                    <a:pt x="1379371" y="771"/>
                  </a:lnTo>
                  <a:lnTo>
                    <a:pt x="1437538" y="3065"/>
                  </a:lnTo>
                  <a:lnTo>
                    <a:pt x="1494991" y="6848"/>
                  </a:lnTo>
                  <a:lnTo>
                    <a:pt x="1551678" y="12089"/>
                  </a:lnTo>
                  <a:lnTo>
                    <a:pt x="1607545" y="18755"/>
                  </a:lnTo>
                  <a:lnTo>
                    <a:pt x="1662537" y="26814"/>
                  </a:lnTo>
                  <a:lnTo>
                    <a:pt x="1716603" y="36234"/>
                  </a:lnTo>
                  <a:lnTo>
                    <a:pt x="1769687" y="46983"/>
                  </a:lnTo>
                  <a:lnTo>
                    <a:pt x="1821736" y="59029"/>
                  </a:lnTo>
                  <a:lnTo>
                    <a:pt x="1872696" y="72339"/>
                  </a:lnTo>
                  <a:lnTo>
                    <a:pt x="1922515" y="86882"/>
                  </a:lnTo>
                  <a:lnTo>
                    <a:pt x="1971137" y="102624"/>
                  </a:lnTo>
                  <a:lnTo>
                    <a:pt x="2018510" y="119535"/>
                  </a:lnTo>
                  <a:lnTo>
                    <a:pt x="2064580" y="137581"/>
                  </a:lnTo>
                  <a:lnTo>
                    <a:pt x="2109293" y="156731"/>
                  </a:lnTo>
                  <a:lnTo>
                    <a:pt x="2152596" y="176952"/>
                  </a:lnTo>
                  <a:lnTo>
                    <a:pt x="2194434" y="198212"/>
                  </a:lnTo>
                  <a:lnTo>
                    <a:pt x="2234755" y="220480"/>
                  </a:lnTo>
                  <a:lnTo>
                    <a:pt x="2273504" y="243722"/>
                  </a:lnTo>
                  <a:lnTo>
                    <a:pt x="2310628" y="267907"/>
                  </a:lnTo>
                  <a:lnTo>
                    <a:pt x="2346073" y="293002"/>
                  </a:lnTo>
                  <a:lnTo>
                    <a:pt x="2379785" y="318976"/>
                  </a:lnTo>
                  <a:lnTo>
                    <a:pt x="2411712" y="345796"/>
                  </a:lnTo>
                  <a:lnTo>
                    <a:pt x="2441799" y="373430"/>
                  </a:lnTo>
                  <a:lnTo>
                    <a:pt x="2469992" y="401845"/>
                  </a:lnTo>
                  <a:lnTo>
                    <a:pt x="2496238" y="431010"/>
                  </a:lnTo>
                  <a:lnTo>
                    <a:pt x="2520484" y="460893"/>
                  </a:lnTo>
                  <a:lnTo>
                    <a:pt x="2562758" y="522682"/>
                  </a:lnTo>
                  <a:lnTo>
                    <a:pt x="2596385" y="586954"/>
                  </a:lnTo>
                  <a:lnTo>
                    <a:pt x="2620936" y="653453"/>
                  </a:lnTo>
                  <a:lnTo>
                    <a:pt x="2635981" y="721920"/>
                  </a:lnTo>
                  <a:lnTo>
                    <a:pt x="2641092" y="792099"/>
                  </a:lnTo>
                  <a:lnTo>
                    <a:pt x="2639805" y="827376"/>
                  </a:lnTo>
                  <a:lnTo>
                    <a:pt x="2629673" y="896715"/>
                  </a:lnTo>
                  <a:lnTo>
                    <a:pt x="2609822" y="964217"/>
                  </a:lnTo>
                  <a:lnTo>
                    <a:pt x="2580679" y="1029626"/>
                  </a:lnTo>
                  <a:lnTo>
                    <a:pt x="2542675" y="1092683"/>
                  </a:lnTo>
                  <a:lnTo>
                    <a:pt x="2496238" y="1153131"/>
                  </a:lnTo>
                  <a:lnTo>
                    <a:pt x="2469992" y="1182295"/>
                  </a:lnTo>
                  <a:lnTo>
                    <a:pt x="2441799" y="1210711"/>
                  </a:lnTo>
                  <a:lnTo>
                    <a:pt x="2411712" y="1238346"/>
                  </a:lnTo>
                  <a:lnTo>
                    <a:pt x="2379785" y="1265167"/>
                  </a:lnTo>
                  <a:lnTo>
                    <a:pt x="2346073" y="1291142"/>
                  </a:lnTo>
                  <a:lnTo>
                    <a:pt x="2310628" y="1316239"/>
                  </a:lnTo>
                  <a:lnTo>
                    <a:pt x="2273504" y="1340426"/>
                  </a:lnTo>
                  <a:lnTo>
                    <a:pt x="2234755" y="1363671"/>
                  </a:lnTo>
                  <a:lnTo>
                    <a:pt x="2194434" y="1385941"/>
                  </a:lnTo>
                  <a:lnTo>
                    <a:pt x="2152596" y="1407205"/>
                  </a:lnTo>
                  <a:lnTo>
                    <a:pt x="2109293" y="1427429"/>
                  </a:lnTo>
                  <a:lnTo>
                    <a:pt x="2064580" y="1446582"/>
                  </a:lnTo>
                  <a:lnTo>
                    <a:pt x="2018510" y="1464632"/>
                  </a:lnTo>
                  <a:lnTo>
                    <a:pt x="1971137" y="1481546"/>
                  </a:lnTo>
                  <a:lnTo>
                    <a:pt x="1922515" y="1497292"/>
                  </a:lnTo>
                  <a:lnTo>
                    <a:pt x="1872696" y="1511837"/>
                  </a:lnTo>
                  <a:lnTo>
                    <a:pt x="1821736" y="1525151"/>
                  </a:lnTo>
                  <a:lnTo>
                    <a:pt x="1769687" y="1537200"/>
                  </a:lnTo>
                  <a:lnTo>
                    <a:pt x="1716603" y="1547952"/>
                  </a:lnTo>
                  <a:lnTo>
                    <a:pt x="1662537" y="1557374"/>
                  </a:lnTo>
                  <a:lnTo>
                    <a:pt x="1607545" y="1565436"/>
                  </a:lnTo>
                  <a:lnTo>
                    <a:pt x="1551678" y="1572104"/>
                  </a:lnTo>
                  <a:lnTo>
                    <a:pt x="1494991" y="1577347"/>
                  </a:lnTo>
                  <a:lnTo>
                    <a:pt x="1437538" y="1581131"/>
                  </a:lnTo>
                  <a:lnTo>
                    <a:pt x="1379371" y="1583426"/>
                  </a:lnTo>
                  <a:lnTo>
                    <a:pt x="1320545" y="1584198"/>
                  </a:lnTo>
                  <a:lnTo>
                    <a:pt x="1261730" y="1583426"/>
                  </a:lnTo>
                  <a:lnTo>
                    <a:pt x="1203572" y="1581131"/>
                  </a:lnTo>
                  <a:lnTo>
                    <a:pt x="1146126" y="1577347"/>
                  </a:lnTo>
                  <a:lnTo>
                    <a:pt x="1089446" y="1572104"/>
                  </a:lnTo>
                  <a:lnTo>
                    <a:pt x="1033585" y="1565436"/>
                  </a:lnTo>
                  <a:lnTo>
                    <a:pt x="978597" y="1557374"/>
                  </a:lnTo>
                  <a:lnTo>
                    <a:pt x="924536" y="1547952"/>
                  </a:lnTo>
                  <a:lnTo>
                    <a:pt x="871455" y="1537200"/>
                  </a:lnTo>
                  <a:lnTo>
                    <a:pt x="819408" y="1525151"/>
                  </a:lnTo>
                  <a:lnTo>
                    <a:pt x="768450" y="1511837"/>
                  </a:lnTo>
                  <a:lnTo>
                    <a:pt x="718632" y="1497292"/>
                  </a:lnTo>
                  <a:lnTo>
                    <a:pt x="670010" y="1481546"/>
                  </a:lnTo>
                  <a:lnTo>
                    <a:pt x="622637" y="1464632"/>
                  </a:lnTo>
                  <a:lnTo>
                    <a:pt x="576567" y="1446582"/>
                  </a:lnTo>
                  <a:lnTo>
                    <a:pt x="531852" y="1427429"/>
                  </a:lnTo>
                  <a:lnTo>
                    <a:pt x="488548" y="1407205"/>
                  </a:lnTo>
                  <a:lnTo>
                    <a:pt x="446708" y="1385941"/>
                  </a:lnTo>
                  <a:lnTo>
                    <a:pt x="406385" y="1363671"/>
                  </a:lnTo>
                  <a:lnTo>
                    <a:pt x="367634" y="1340426"/>
                  </a:lnTo>
                  <a:lnTo>
                    <a:pt x="330507" y="1316239"/>
                  </a:lnTo>
                  <a:lnTo>
                    <a:pt x="295059" y="1291142"/>
                  </a:lnTo>
                  <a:lnTo>
                    <a:pt x="261343" y="1265167"/>
                  </a:lnTo>
                  <a:lnTo>
                    <a:pt x="229413" y="1238346"/>
                  </a:lnTo>
                  <a:lnTo>
                    <a:pt x="199323" y="1210711"/>
                  </a:lnTo>
                  <a:lnTo>
                    <a:pt x="171126" y="1182295"/>
                  </a:lnTo>
                  <a:lnTo>
                    <a:pt x="144876" y="1153131"/>
                  </a:lnTo>
                  <a:lnTo>
                    <a:pt x="120628" y="1123249"/>
                  </a:lnTo>
                  <a:lnTo>
                    <a:pt x="78347" y="1061465"/>
                  </a:lnTo>
                  <a:lnTo>
                    <a:pt x="44715" y="997199"/>
                  </a:lnTo>
                  <a:lnTo>
                    <a:pt x="20159" y="930712"/>
                  </a:lnTo>
                  <a:lnTo>
                    <a:pt x="5111" y="862259"/>
                  </a:lnTo>
                  <a:lnTo>
                    <a:pt x="0" y="79209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7892" y="4797170"/>
              <a:ext cx="3903979" cy="1872614"/>
            </a:xfrm>
            <a:custGeom>
              <a:avLst/>
              <a:gdLst/>
              <a:ahLst/>
              <a:cxnLst/>
              <a:rect l="l" t="t" r="r" b="b"/>
              <a:pathLst>
                <a:path w="3903979" h="1872615">
                  <a:moveTo>
                    <a:pt x="1951863" y="0"/>
                  </a:moveTo>
                  <a:lnTo>
                    <a:pt x="1887434" y="500"/>
                  </a:lnTo>
                  <a:lnTo>
                    <a:pt x="1823528" y="1991"/>
                  </a:lnTo>
                  <a:lnTo>
                    <a:pt x="1760176" y="4456"/>
                  </a:lnTo>
                  <a:lnTo>
                    <a:pt x="1697410" y="7882"/>
                  </a:lnTo>
                  <a:lnTo>
                    <a:pt x="1635262" y="12251"/>
                  </a:lnTo>
                  <a:lnTo>
                    <a:pt x="1573765" y="17550"/>
                  </a:lnTo>
                  <a:lnTo>
                    <a:pt x="1512951" y="23761"/>
                  </a:lnTo>
                  <a:lnTo>
                    <a:pt x="1452852" y="30871"/>
                  </a:lnTo>
                  <a:lnTo>
                    <a:pt x="1393499" y="38863"/>
                  </a:lnTo>
                  <a:lnTo>
                    <a:pt x="1334926" y="47722"/>
                  </a:lnTo>
                  <a:lnTo>
                    <a:pt x="1277164" y="57432"/>
                  </a:lnTo>
                  <a:lnTo>
                    <a:pt x="1220246" y="67979"/>
                  </a:lnTo>
                  <a:lnTo>
                    <a:pt x="1164203" y="79347"/>
                  </a:lnTo>
                  <a:lnTo>
                    <a:pt x="1109068" y="91520"/>
                  </a:lnTo>
                  <a:lnTo>
                    <a:pt x="1054873" y="104484"/>
                  </a:lnTo>
                  <a:lnTo>
                    <a:pt x="1001650" y="118221"/>
                  </a:lnTo>
                  <a:lnTo>
                    <a:pt x="949431" y="132718"/>
                  </a:lnTo>
                  <a:lnTo>
                    <a:pt x="898248" y="147959"/>
                  </a:lnTo>
                  <a:lnTo>
                    <a:pt x="848134" y="163928"/>
                  </a:lnTo>
                  <a:lnTo>
                    <a:pt x="799121" y="180609"/>
                  </a:lnTo>
                  <a:lnTo>
                    <a:pt x="751241" y="197989"/>
                  </a:lnTo>
                  <a:lnTo>
                    <a:pt x="704525" y="216050"/>
                  </a:lnTo>
                  <a:lnTo>
                    <a:pt x="659007" y="234778"/>
                  </a:lnTo>
                  <a:lnTo>
                    <a:pt x="614718" y="254157"/>
                  </a:lnTo>
                  <a:lnTo>
                    <a:pt x="571690" y="274172"/>
                  </a:lnTo>
                  <a:lnTo>
                    <a:pt x="529956" y="294807"/>
                  </a:lnTo>
                  <a:lnTo>
                    <a:pt x="489548" y="316047"/>
                  </a:lnTo>
                  <a:lnTo>
                    <a:pt x="450497" y="337877"/>
                  </a:lnTo>
                  <a:lnTo>
                    <a:pt x="412837" y="360281"/>
                  </a:lnTo>
                  <a:lnTo>
                    <a:pt x="376598" y="383244"/>
                  </a:lnTo>
                  <a:lnTo>
                    <a:pt x="341814" y="406750"/>
                  </a:lnTo>
                  <a:lnTo>
                    <a:pt x="308517" y="430783"/>
                  </a:lnTo>
                  <a:lnTo>
                    <a:pt x="276738" y="455330"/>
                  </a:lnTo>
                  <a:lnTo>
                    <a:pt x="246510" y="480373"/>
                  </a:lnTo>
                  <a:lnTo>
                    <a:pt x="217864" y="505898"/>
                  </a:lnTo>
                  <a:lnTo>
                    <a:pt x="165451" y="558330"/>
                  </a:lnTo>
                  <a:lnTo>
                    <a:pt x="119756" y="612505"/>
                  </a:lnTo>
                  <a:lnTo>
                    <a:pt x="81035" y="668297"/>
                  </a:lnTo>
                  <a:lnTo>
                    <a:pt x="49546" y="725584"/>
                  </a:lnTo>
                  <a:lnTo>
                    <a:pt x="25546" y="784242"/>
                  </a:lnTo>
                  <a:lnTo>
                    <a:pt x="9293" y="844149"/>
                  </a:lnTo>
                  <a:lnTo>
                    <a:pt x="1043" y="905180"/>
                  </a:lnTo>
                  <a:lnTo>
                    <a:pt x="0" y="936078"/>
                  </a:lnTo>
                  <a:lnTo>
                    <a:pt x="1043" y="966979"/>
                  </a:lnTo>
                  <a:lnTo>
                    <a:pt x="9293" y="1028012"/>
                  </a:lnTo>
                  <a:lnTo>
                    <a:pt x="25546" y="1087921"/>
                  </a:lnTo>
                  <a:lnTo>
                    <a:pt x="49546" y="1146582"/>
                  </a:lnTo>
                  <a:lnTo>
                    <a:pt x="81035" y="1203871"/>
                  </a:lnTo>
                  <a:lnTo>
                    <a:pt x="119756" y="1259665"/>
                  </a:lnTo>
                  <a:lnTo>
                    <a:pt x="165451" y="1313841"/>
                  </a:lnTo>
                  <a:lnTo>
                    <a:pt x="217864" y="1366276"/>
                  </a:lnTo>
                  <a:lnTo>
                    <a:pt x="246510" y="1391801"/>
                  </a:lnTo>
                  <a:lnTo>
                    <a:pt x="276738" y="1416845"/>
                  </a:lnTo>
                  <a:lnTo>
                    <a:pt x="308517" y="1441392"/>
                  </a:lnTo>
                  <a:lnTo>
                    <a:pt x="341814" y="1465427"/>
                  </a:lnTo>
                  <a:lnTo>
                    <a:pt x="376598" y="1488933"/>
                  </a:lnTo>
                  <a:lnTo>
                    <a:pt x="412837" y="1511896"/>
                  </a:lnTo>
                  <a:lnTo>
                    <a:pt x="450497" y="1534301"/>
                  </a:lnTo>
                  <a:lnTo>
                    <a:pt x="489548" y="1556131"/>
                  </a:lnTo>
                  <a:lnTo>
                    <a:pt x="529956" y="1577371"/>
                  </a:lnTo>
                  <a:lnTo>
                    <a:pt x="571690" y="1598007"/>
                  </a:lnTo>
                  <a:lnTo>
                    <a:pt x="614718" y="1618022"/>
                  </a:lnTo>
                  <a:lnTo>
                    <a:pt x="659007" y="1637402"/>
                  </a:lnTo>
                  <a:lnTo>
                    <a:pt x="704525" y="1656130"/>
                  </a:lnTo>
                  <a:lnTo>
                    <a:pt x="751241" y="1674192"/>
                  </a:lnTo>
                  <a:lnTo>
                    <a:pt x="799121" y="1691571"/>
                  </a:lnTo>
                  <a:lnTo>
                    <a:pt x="848134" y="1708253"/>
                  </a:lnTo>
                  <a:lnTo>
                    <a:pt x="898248" y="1724222"/>
                  </a:lnTo>
                  <a:lnTo>
                    <a:pt x="949431" y="1739463"/>
                  </a:lnTo>
                  <a:lnTo>
                    <a:pt x="1001650" y="1753960"/>
                  </a:lnTo>
                  <a:lnTo>
                    <a:pt x="1054873" y="1767698"/>
                  </a:lnTo>
                  <a:lnTo>
                    <a:pt x="1109068" y="1780661"/>
                  </a:lnTo>
                  <a:lnTo>
                    <a:pt x="1164203" y="1792835"/>
                  </a:lnTo>
                  <a:lnTo>
                    <a:pt x="1220246" y="1804202"/>
                  </a:lnTo>
                  <a:lnTo>
                    <a:pt x="1277164" y="1814749"/>
                  </a:lnTo>
                  <a:lnTo>
                    <a:pt x="1334926" y="1824460"/>
                  </a:lnTo>
                  <a:lnTo>
                    <a:pt x="1393499" y="1833319"/>
                  </a:lnTo>
                  <a:lnTo>
                    <a:pt x="1452852" y="1841311"/>
                  </a:lnTo>
                  <a:lnTo>
                    <a:pt x="1512951" y="1848421"/>
                  </a:lnTo>
                  <a:lnTo>
                    <a:pt x="1573765" y="1854633"/>
                  </a:lnTo>
                  <a:lnTo>
                    <a:pt x="1635262" y="1859931"/>
                  </a:lnTo>
                  <a:lnTo>
                    <a:pt x="1697410" y="1864300"/>
                  </a:lnTo>
                  <a:lnTo>
                    <a:pt x="1760176" y="1867726"/>
                  </a:lnTo>
                  <a:lnTo>
                    <a:pt x="1823528" y="1870192"/>
                  </a:lnTo>
                  <a:lnTo>
                    <a:pt x="1887434" y="1871682"/>
                  </a:lnTo>
                  <a:lnTo>
                    <a:pt x="1951863" y="1872183"/>
                  </a:lnTo>
                  <a:lnTo>
                    <a:pt x="2016291" y="1871682"/>
                  </a:lnTo>
                  <a:lnTo>
                    <a:pt x="2080197" y="1870192"/>
                  </a:lnTo>
                  <a:lnTo>
                    <a:pt x="2143549" y="1867726"/>
                  </a:lnTo>
                  <a:lnTo>
                    <a:pt x="2206315" y="1864300"/>
                  </a:lnTo>
                  <a:lnTo>
                    <a:pt x="2268463" y="1859931"/>
                  </a:lnTo>
                  <a:lnTo>
                    <a:pt x="2329960" y="1854633"/>
                  </a:lnTo>
                  <a:lnTo>
                    <a:pt x="2390774" y="1848421"/>
                  </a:lnTo>
                  <a:lnTo>
                    <a:pt x="2450873" y="1841311"/>
                  </a:lnTo>
                  <a:lnTo>
                    <a:pt x="2510226" y="1833319"/>
                  </a:lnTo>
                  <a:lnTo>
                    <a:pt x="2568799" y="1824460"/>
                  </a:lnTo>
                  <a:lnTo>
                    <a:pt x="2626561" y="1814749"/>
                  </a:lnTo>
                  <a:lnTo>
                    <a:pt x="2683479" y="1804202"/>
                  </a:lnTo>
                  <a:lnTo>
                    <a:pt x="2739522" y="1792835"/>
                  </a:lnTo>
                  <a:lnTo>
                    <a:pt x="2794657" y="1780661"/>
                  </a:lnTo>
                  <a:lnTo>
                    <a:pt x="2848852" y="1767698"/>
                  </a:lnTo>
                  <a:lnTo>
                    <a:pt x="2902075" y="1753960"/>
                  </a:lnTo>
                  <a:lnTo>
                    <a:pt x="2954294" y="1739463"/>
                  </a:lnTo>
                  <a:lnTo>
                    <a:pt x="3005477" y="1724222"/>
                  </a:lnTo>
                  <a:lnTo>
                    <a:pt x="3055591" y="1708253"/>
                  </a:lnTo>
                  <a:lnTo>
                    <a:pt x="3104604" y="1691571"/>
                  </a:lnTo>
                  <a:lnTo>
                    <a:pt x="3152484" y="1674192"/>
                  </a:lnTo>
                  <a:lnTo>
                    <a:pt x="3199200" y="1656130"/>
                  </a:lnTo>
                  <a:lnTo>
                    <a:pt x="3244718" y="1637402"/>
                  </a:lnTo>
                  <a:lnTo>
                    <a:pt x="3289007" y="1618022"/>
                  </a:lnTo>
                  <a:lnTo>
                    <a:pt x="3332035" y="1598007"/>
                  </a:lnTo>
                  <a:lnTo>
                    <a:pt x="3373769" y="1577371"/>
                  </a:lnTo>
                  <a:lnTo>
                    <a:pt x="3414177" y="1556131"/>
                  </a:lnTo>
                  <a:lnTo>
                    <a:pt x="3453228" y="1534301"/>
                  </a:lnTo>
                  <a:lnTo>
                    <a:pt x="3490888" y="1511896"/>
                  </a:lnTo>
                  <a:lnTo>
                    <a:pt x="3527127" y="1488933"/>
                  </a:lnTo>
                  <a:lnTo>
                    <a:pt x="3561911" y="1465427"/>
                  </a:lnTo>
                  <a:lnTo>
                    <a:pt x="3595208" y="1441392"/>
                  </a:lnTo>
                  <a:lnTo>
                    <a:pt x="3626987" y="1416845"/>
                  </a:lnTo>
                  <a:lnTo>
                    <a:pt x="3657215" y="1391801"/>
                  </a:lnTo>
                  <a:lnTo>
                    <a:pt x="3685861" y="1366276"/>
                  </a:lnTo>
                  <a:lnTo>
                    <a:pt x="3738274" y="1313841"/>
                  </a:lnTo>
                  <a:lnTo>
                    <a:pt x="3783969" y="1259665"/>
                  </a:lnTo>
                  <a:lnTo>
                    <a:pt x="3822690" y="1203871"/>
                  </a:lnTo>
                  <a:lnTo>
                    <a:pt x="3854179" y="1146582"/>
                  </a:lnTo>
                  <a:lnTo>
                    <a:pt x="3878179" y="1087921"/>
                  </a:lnTo>
                  <a:lnTo>
                    <a:pt x="3894432" y="1028012"/>
                  </a:lnTo>
                  <a:lnTo>
                    <a:pt x="3902682" y="966979"/>
                  </a:lnTo>
                  <a:lnTo>
                    <a:pt x="3903726" y="936078"/>
                  </a:lnTo>
                  <a:lnTo>
                    <a:pt x="3902682" y="905180"/>
                  </a:lnTo>
                  <a:lnTo>
                    <a:pt x="3894432" y="844149"/>
                  </a:lnTo>
                  <a:lnTo>
                    <a:pt x="3878179" y="784242"/>
                  </a:lnTo>
                  <a:lnTo>
                    <a:pt x="3854179" y="725584"/>
                  </a:lnTo>
                  <a:lnTo>
                    <a:pt x="3822690" y="668297"/>
                  </a:lnTo>
                  <a:lnTo>
                    <a:pt x="3783969" y="612505"/>
                  </a:lnTo>
                  <a:lnTo>
                    <a:pt x="3738274" y="558330"/>
                  </a:lnTo>
                  <a:lnTo>
                    <a:pt x="3685861" y="505898"/>
                  </a:lnTo>
                  <a:lnTo>
                    <a:pt x="3657215" y="480373"/>
                  </a:lnTo>
                  <a:lnTo>
                    <a:pt x="3626987" y="455330"/>
                  </a:lnTo>
                  <a:lnTo>
                    <a:pt x="3595208" y="430783"/>
                  </a:lnTo>
                  <a:lnTo>
                    <a:pt x="3561911" y="406750"/>
                  </a:lnTo>
                  <a:lnTo>
                    <a:pt x="3527127" y="383244"/>
                  </a:lnTo>
                  <a:lnTo>
                    <a:pt x="3490888" y="360281"/>
                  </a:lnTo>
                  <a:lnTo>
                    <a:pt x="3453228" y="337877"/>
                  </a:lnTo>
                  <a:lnTo>
                    <a:pt x="3414177" y="316047"/>
                  </a:lnTo>
                  <a:lnTo>
                    <a:pt x="3373769" y="294807"/>
                  </a:lnTo>
                  <a:lnTo>
                    <a:pt x="3332035" y="274172"/>
                  </a:lnTo>
                  <a:lnTo>
                    <a:pt x="3289007" y="254157"/>
                  </a:lnTo>
                  <a:lnTo>
                    <a:pt x="3244718" y="234778"/>
                  </a:lnTo>
                  <a:lnTo>
                    <a:pt x="3199200" y="216050"/>
                  </a:lnTo>
                  <a:lnTo>
                    <a:pt x="3152484" y="197989"/>
                  </a:lnTo>
                  <a:lnTo>
                    <a:pt x="3104604" y="180609"/>
                  </a:lnTo>
                  <a:lnTo>
                    <a:pt x="3055591" y="163928"/>
                  </a:lnTo>
                  <a:lnTo>
                    <a:pt x="3005477" y="147959"/>
                  </a:lnTo>
                  <a:lnTo>
                    <a:pt x="2954294" y="132718"/>
                  </a:lnTo>
                  <a:lnTo>
                    <a:pt x="2902075" y="118221"/>
                  </a:lnTo>
                  <a:lnTo>
                    <a:pt x="2848852" y="104484"/>
                  </a:lnTo>
                  <a:lnTo>
                    <a:pt x="2794657" y="91520"/>
                  </a:lnTo>
                  <a:lnTo>
                    <a:pt x="2739522" y="79347"/>
                  </a:lnTo>
                  <a:lnTo>
                    <a:pt x="2683479" y="67979"/>
                  </a:lnTo>
                  <a:lnTo>
                    <a:pt x="2626561" y="57432"/>
                  </a:lnTo>
                  <a:lnTo>
                    <a:pt x="2568799" y="47722"/>
                  </a:lnTo>
                  <a:lnTo>
                    <a:pt x="2510226" y="38863"/>
                  </a:lnTo>
                  <a:lnTo>
                    <a:pt x="2450873" y="30871"/>
                  </a:lnTo>
                  <a:lnTo>
                    <a:pt x="2390774" y="23761"/>
                  </a:lnTo>
                  <a:lnTo>
                    <a:pt x="2329960" y="17550"/>
                  </a:lnTo>
                  <a:lnTo>
                    <a:pt x="2268463" y="12251"/>
                  </a:lnTo>
                  <a:lnTo>
                    <a:pt x="2206315" y="7882"/>
                  </a:lnTo>
                  <a:lnTo>
                    <a:pt x="2143549" y="4456"/>
                  </a:lnTo>
                  <a:lnTo>
                    <a:pt x="2080197" y="1991"/>
                  </a:lnTo>
                  <a:lnTo>
                    <a:pt x="2016291" y="500"/>
                  </a:lnTo>
                  <a:lnTo>
                    <a:pt x="19518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7892" y="4797170"/>
              <a:ext cx="3903979" cy="1872614"/>
            </a:xfrm>
            <a:custGeom>
              <a:avLst/>
              <a:gdLst/>
              <a:ahLst/>
              <a:cxnLst/>
              <a:rect l="l" t="t" r="r" b="b"/>
              <a:pathLst>
                <a:path w="3903979" h="1872615">
                  <a:moveTo>
                    <a:pt x="0" y="936078"/>
                  </a:moveTo>
                  <a:lnTo>
                    <a:pt x="4151" y="874531"/>
                  </a:lnTo>
                  <a:lnTo>
                    <a:pt x="16435" y="814047"/>
                  </a:lnTo>
                  <a:lnTo>
                    <a:pt x="36594" y="754749"/>
                  </a:lnTo>
                  <a:lnTo>
                    <a:pt x="64371" y="696761"/>
                  </a:lnTo>
                  <a:lnTo>
                    <a:pt x="99508" y="640206"/>
                  </a:lnTo>
                  <a:lnTo>
                    <a:pt x="141748" y="585208"/>
                  </a:lnTo>
                  <a:lnTo>
                    <a:pt x="190834" y="531889"/>
                  </a:lnTo>
                  <a:lnTo>
                    <a:pt x="246510" y="480373"/>
                  </a:lnTo>
                  <a:lnTo>
                    <a:pt x="276738" y="455330"/>
                  </a:lnTo>
                  <a:lnTo>
                    <a:pt x="308517" y="430783"/>
                  </a:lnTo>
                  <a:lnTo>
                    <a:pt x="341814" y="406750"/>
                  </a:lnTo>
                  <a:lnTo>
                    <a:pt x="376598" y="383244"/>
                  </a:lnTo>
                  <a:lnTo>
                    <a:pt x="412837" y="360281"/>
                  </a:lnTo>
                  <a:lnTo>
                    <a:pt x="450497" y="337877"/>
                  </a:lnTo>
                  <a:lnTo>
                    <a:pt x="489548" y="316047"/>
                  </a:lnTo>
                  <a:lnTo>
                    <a:pt x="529956" y="294807"/>
                  </a:lnTo>
                  <a:lnTo>
                    <a:pt x="571690" y="274172"/>
                  </a:lnTo>
                  <a:lnTo>
                    <a:pt x="614718" y="254157"/>
                  </a:lnTo>
                  <a:lnTo>
                    <a:pt x="659007" y="234778"/>
                  </a:lnTo>
                  <a:lnTo>
                    <a:pt x="704525" y="216050"/>
                  </a:lnTo>
                  <a:lnTo>
                    <a:pt x="751241" y="197989"/>
                  </a:lnTo>
                  <a:lnTo>
                    <a:pt x="799121" y="180609"/>
                  </a:lnTo>
                  <a:lnTo>
                    <a:pt x="848134" y="163928"/>
                  </a:lnTo>
                  <a:lnTo>
                    <a:pt x="898248" y="147959"/>
                  </a:lnTo>
                  <a:lnTo>
                    <a:pt x="949431" y="132718"/>
                  </a:lnTo>
                  <a:lnTo>
                    <a:pt x="1001650" y="118221"/>
                  </a:lnTo>
                  <a:lnTo>
                    <a:pt x="1054873" y="104484"/>
                  </a:lnTo>
                  <a:lnTo>
                    <a:pt x="1109068" y="91520"/>
                  </a:lnTo>
                  <a:lnTo>
                    <a:pt x="1164203" y="79347"/>
                  </a:lnTo>
                  <a:lnTo>
                    <a:pt x="1220246" y="67979"/>
                  </a:lnTo>
                  <a:lnTo>
                    <a:pt x="1277164" y="57432"/>
                  </a:lnTo>
                  <a:lnTo>
                    <a:pt x="1334926" y="47722"/>
                  </a:lnTo>
                  <a:lnTo>
                    <a:pt x="1393499" y="38863"/>
                  </a:lnTo>
                  <a:lnTo>
                    <a:pt x="1452852" y="30871"/>
                  </a:lnTo>
                  <a:lnTo>
                    <a:pt x="1512951" y="23761"/>
                  </a:lnTo>
                  <a:lnTo>
                    <a:pt x="1573765" y="17550"/>
                  </a:lnTo>
                  <a:lnTo>
                    <a:pt x="1635262" y="12251"/>
                  </a:lnTo>
                  <a:lnTo>
                    <a:pt x="1697410" y="7882"/>
                  </a:lnTo>
                  <a:lnTo>
                    <a:pt x="1760176" y="4456"/>
                  </a:lnTo>
                  <a:lnTo>
                    <a:pt x="1823528" y="1991"/>
                  </a:lnTo>
                  <a:lnTo>
                    <a:pt x="1887434" y="500"/>
                  </a:lnTo>
                  <a:lnTo>
                    <a:pt x="1951863" y="0"/>
                  </a:lnTo>
                  <a:lnTo>
                    <a:pt x="2016291" y="500"/>
                  </a:lnTo>
                  <a:lnTo>
                    <a:pt x="2080197" y="1991"/>
                  </a:lnTo>
                  <a:lnTo>
                    <a:pt x="2143549" y="4456"/>
                  </a:lnTo>
                  <a:lnTo>
                    <a:pt x="2206315" y="7882"/>
                  </a:lnTo>
                  <a:lnTo>
                    <a:pt x="2268463" y="12251"/>
                  </a:lnTo>
                  <a:lnTo>
                    <a:pt x="2329960" y="17550"/>
                  </a:lnTo>
                  <a:lnTo>
                    <a:pt x="2390774" y="23761"/>
                  </a:lnTo>
                  <a:lnTo>
                    <a:pt x="2450873" y="30871"/>
                  </a:lnTo>
                  <a:lnTo>
                    <a:pt x="2510226" y="38863"/>
                  </a:lnTo>
                  <a:lnTo>
                    <a:pt x="2568799" y="47722"/>
                  </a:lnTo>
                  <a:lnTo>
                    <a:pt x="2626561" y="57432"/>
                  </a:lnTo>
                  <a:lnTo>
                    <a:pt x="2683479" y="67979"/>
                  </a:lnTo>
                  <a:lnTo>
                    <a:pt x="2739522" y="79347"/>
                  </a:lnTo>
                  <a:lnTo>
                    <a:pt x="2794657" y="91520"/>
                  </a:lnTo>
                  <a:lnTo>
                    <a:pt x="2848852" y="104484"/>
                  </a:lnTo>
                  <a:lnTo>
                    <a:pt x="2902075" y="118221"/>
                  </a:lnTo>
                  <a:lnTo>
                    <a:pt x="2954294" y="132718"/>
                  </a:lnTo>
                  <a:lnTo>
                    <a:pt x="3005477" y="147959"/>
                  </a:lnTo>
                  <a:lnTo>
                    <a:pt x="3055591" y="163928"/>
                  </a:lnTo>
                  <a:lnTo>
                    <a:pt x="3104604" y="180609"/>
                  </a:lnTo>
                  <a:lnTo>
                    <a:pt x="3152484" y="197989"/>
                  </a:lnTo>
                  <a:lnTo>
                    <a:pt x="3199200" y="216050"/>
                  </a:lnTo>
                  <a:lnTo>
                    <a:pt x="3244718" y="234778"/>
                  </a:lnTo>
                  <a:lnTo>
                    <a:pt x="3289007" y="254157"/>
                  </a:lnTo>
                  <a:lnTo>
                    <a:pt x="3332035" y="274172"/>
                  </a:lnTo>
                  <a:lnTo>
                    <a:pt x="3373769" y="294807"/>
                  </a:lnTo>
                  <a:lnTo>
                    <a:pt x="3414177" y="316047"/>
                  </a:lnTo>
                  <a:lnTo>
                    <a:pt x="3453228" y="337877"/>
                  </a:lnTo>
                  <a:lnTo>
                    <a:pt x="3490888" y="360281"/>
                  </a:lnTo>
                  <a:lnTo>
                    <a:pt x="3527127" y="383244"/>
                  </a:lnTo>
                  <a:lnTo>
                    <a:pt x="3561911" y="406750"/>
                  </a:lnTo>
                  <a:lnTo>
                    <a:pt x="3595208" y="430783"/>
                  </a:lnTo>
                  <a:lnTo>
                    <a:pt x="3626987" y="455330"/>
                  </a:lnTo>
                  <a:lnTo>
                    <a:pt x="3657215" y="480373"/>
                  </a:lnTo>
                  <a:lnTo>
                    <a:pt x="3685861" y="505898"/>
                  </a:lnTo>
                  <a:lnTo>
                    <a:pt x="3738274" y="558330"/>
                  </a:lnTo>
                  <a:lnTo>
                    <a:pt x="3783969" y="612505"/>
                  </a:lnTo>
                  <a:lnTo>
                    <a:pt x="3822690" y="668297"/>
                  </a:lnTo>
                  <a:lnTo>
                    <a:pt x="3854179" y="725584"/>
                  </a:lnTo>
                  <a:lnTo>
                    <a:pt x="3878179" y="784242"/>
                  </a:lnTo>
                  <a:lnTo>
                    <a:pt x="3894432" y="844149"/>
                  </a:lnTo>
                  <a:lnTo>
                    <a:pt x="3902682" y="905180"/>
                  </a:lnTo>
                  <a:lnTo>
                    <a:pt x="3903726" y="936078"/>
                  </a:lnTo>
                  <a:lnTo>
                    <a:pt x="3902682" y="966979"/>
                  </a:lnTo>
                  <a:lnTo>
                    <a:pt x="3894432" y="1028012"/>
                  </a:lnTo>
                  <a:lnTo>
                    <a:pt x="3878179" y="1087921"/>
                  </a:lnTo>
                  <a:lnTo>
                    <a:pt x="3854179" y="1146582"/>
                  </a:lnTo>
                  <a:lnTo>
                    <a:pt x="3822690" y="1203871"/>
                  </a:lnTo>
                  <a:lnTo>
                    <a:pt x="3783969" y="1259665"/>
                  </a:lnTo>
                  <a:lnTo>
                    <a:pt x="3738274" y="1313841"/>
                  </a:lnTo>
                  <a:lnTo>
                    <a:pt x="3685861" y="1366276"/>
                  </a:lnTo>
                  <a:lnTo>
                    <a:pt x="3657215" y="1391801"/>
                  </a:lnTo>
                  <a:lnTo>
                    <a:pt x="3626987" y="1416845"/>
                  </a:lnTo>
                  <a:lnTo>
                    <a:pt x="3595208" y="1441392"/>
                  </a:lnTo>
                  <a:lnTo>
                    <a:pt x="3561911" y="1465427"/>
                  </a:lnTo>
                  <a:lnTo>
                    <a:pt x="3527127" y="1488933"/>
                  </a:lnTo>
                  <a:lnTo>
                    <a:pt x="3490888" y="1511896"/>
                  </a:lnTo>
                  <a:lnTo>
                    <a:pt x="3453228" y="1534301"/>
                  </a:lnTo>
                  <a:lnTo>
                    <a:pt x="3414177" y="1556131"/>
                  </a:lnTo>
                  <a:lnTo>
                    <a:pt x="3373769" y="1577371"/>
                  </a:lnTo>
                  <a:lnTo>
                    <a:pt x="3332035" y="1598007"/>
                  </a:lnTo>
                  <a:lnTo>
                    <a:pt x="3289007" y="1618022"/>
                  </a:lnTo>
                  <a:lnTo>
                    <a:pt x="3244718" y="1637402"/>
                  </a:lnTo>
                  <a:lnTo>
                    <a:pt x="3199200" y="1656130"/>
                  </a:lnTo>
                  <a:lnTo>
                    <a:pt x="3152484" y="1674192"/>
                  </a:lnTo>
                  <a:lnTo>
                    <a:pt x="3104604" y="1691571"/>
                  </a:lnTo>
                  <a:lnTo>
                    <a:pt x="3055591" y="1708253"/>
                  </a:lnTo>
                  <a:lnTo>
                    <a:pt x="3005477" y="1724222"/>
                  </a:lnTo>
                  <a:lnTo>
                    <a:pt x="2954294" y="1739463"/>
                  </a:lnTo>
                  <a:lnTo>
                    <a:pt x="2902075" y="1753960"/>
                  </a:lnTo>
                  <a:lnTo>
                    <a:pt x="2848852" y="1767698"/>
                  </a:lnTo>
                  <a:lnTo>
                    <a:pt x="2794657" y="1780661"/>
                  </a:lnTo>
                  <a:lnTo>
                    <a:pt x="2739522" y="1792835"/>
                  </a:lnTo>
                  <a:lnTo>
                    <a:pt x="2683479" y="1804202"/>
                  </a:lnTo>
                  <a:lnTo>
                    <a:pt x="2626561" y="1814749"/>
                  </a:lnTo>
                  <a:lnTo>
                    <a:pt x="2568799" y="1824460"/>
                  </a:lnTo>
                  <a:lnTo>
                    <a:pt x="2510226" y="1833319"/>
                  </a:lnTo>
                  <a:lnTo>
                    <a:pt x="2450873" y="1841311"/>
                  </a:lnTo>
                  <a:lnTo>
                    <a:pt x="2390774" y="1848421"/>
                  </a:lnTo>
                  <a:lnTo>
                    <a:pt x="2329960" y="1854633"/>
                  </a:lnTo>
                  <a:lnTo>
                    <a:pt x="2268463" y="1859931"/>
                  </a:lnTo>
                  <a:lnTo>
                    <a:pt x="2206315" y="1864300"/>
                  </a:lnTo>
                  <a:lnTo>
                    <a:pt x="2143549" y="1867726"/>
                  </a:lnTo>
                  <a:lnTo>
                    <a:pt x="2080197" y="1870192"/>
                  </a:lnTo>
                  <a:lnTo>
                    <a:pt x="2016291" y="1871682"/>
                  </a:lnTo>
                  <a:lnTo>
                    <a:pt x="1951863" y="1872183"/>
                  </a:lnTo>
                  <a:lnTo>
                    <a:pt x="1887434" y="1871682"/>
                  </a:lnTo>
                  <a:lnTo>
                    <a:pt x="1823528" y="1870192"/>
                  </a:lnTo>
                  <a:lnTo>
                    <a:pt x="1760176" y="1867726"/>
                  </a:lnTo>
                  <a:lnTo>
                    <a:pt x="1697410" y="1864300"/>
                  </a:lnTo>
                  <a:lnTo>
                    <a:pt x="1635262" y="1859931"/>
                  </a:lnTo>
                  <a:lnTo>
                    <a:pt x="1573765" y="1854633"/>
                  </a:lnTo>
                  <a:lnTo>
                    <a:pt x="1512951" y="1848421"/>
                  </a:lnTo>
                  <a:lnTo>
                    <a:pt x="1452852" y="1841311"/>
                  </a:lnTo>
                  <a:lnTo>
                    <a:pt x="1393499" y="1833319"/>
                  </a:lnTo>
                  <a:lnTo>
                    <a:pt x="1334926" y="1824460"/>
                  </a:lnTo>
                  <a:lnTo>
                    <a:pt x="1277164" y="1814749"/>
                  </a:lnTo>
                  <a:lnTo>
                    <a:pt x="1220246" y="1804202"/>
                  </a:lnTo>
                  <a:lnTo>
                    <a:pt x="1164203" y="1792835"/>
                  </a:lnTo>
                  <a:lnTo>
                    <a:pt x="1109068" y="1780661"/>
                  </a:lnTo>
                  <a:lnTo>
                    <a:pt x="1054873" y="1767698"/>
                  </a:lnTo>
                  <a:lnTo>
                    <a:pt x="1001650" y="1753960"/>
                  </a:lnTo>
                  <a:lnTo>
                    <a:pt x="949431" y="1739463"/>
                  </a:lnTo>
                  <a:lnTo>
                    <a:pt x="898248" y="1724222"/>
                  </a:lnTo>
                  <a:lnTo>
                    <a:pt x="848134" y="1708253"/>
                  </a:lnTo>
                  <a:lnTo>
                    <a:pt x="799121" y="1691571"/>
                  </a:lnTo>
                  <a:lnTo>
                    <a:pt x="751241" y="1674192"/>
                  </a:lnTo>
                  <a:lnTo>
                    <a:pt x="704525" y="1656130"/>
                  </a:lnTo>
                  <a:lnTo>
                    <a:pt x="659007" y="1637402"/>
                  </a:lnTo>
                  <a:lnTo>
                    <a:pt x="614718" y="1618022"/>
                  </a:lnTo>
                  <a:lnTo>
                    <a:pt x="571690" y="1598007"/>
                  </a:lnTo>
                  <a:lnTo>
                    <a:pt x="529956" y="1577371"/>
                  </a:lnTo>
                  <a:lnTo>
                    <a:pt x="489548" y="1556131"/>
                  </a:lnTo>
                  <a:lnTo>
                    <a:pt x="450497" y="1534301"/>
                  </a:lnTo>
                  <a:lnTo>
                    <a:pt x="412837" y="1511896"/>
                  </a:lnTo>
                  <a:lnTo>
                    <a:pt x="376598" y="1488933"/>
                  </a:lnTo>
                  <a:lnTo>
                    <a:pt x="341814" y="1465427"/>
                  </a:lnTo>
                  <a:lnTo>
                    <a:pt x="308517" y="1441392"/>
                  </a:lnTo>
                  <a:lnTo>
                    <a:pt x="276738" y="1416845"/>
                  </a:lnTo>
                  <a:lnTo>
                    <a:pt x="246510" y="1391801"/>
                  </a:lnTo>
                  <a:lnTo>
                    <a:pt x="217864" y="1366276"/>
                  </a:lnTo>
                  <a:lnTo>
                    <a:pt x="165451" y="1313841"/>
                  </a:lnTo>
                  <a:lnTo>
                    <a:pt x="119756" y="1259665"/>
                  </a:lnTo>
                  <a:lnTo>
                    <a:pt x="81035" y="1203871"/>
                  </a:lnTo>
                  <a:lnTo>
                    <a:pt x="49546" y="1146582"/>
                  </a:lnTo>
                  <a:lnTo>
                    <a:pt x="25546" y="1087921"/>
                  </a:lnTo>
                  <a:lnTo>
                    <a:pt x="9293" y="1028012"/>
                  </a:lnTo>
                  <a:lnTo>
                    <a:pt x="1043" y="966979"/>
                  </a:lnTo>
                  <a:lnTo>
                    <a:pt x="0" y="936078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70070" y="5153405"/>
            <a:ext cx="2579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IMPO</a:t>
            </a:r>
            <a:r>
              <a:rPr sz="2400" b="1" spc="-8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400" b="1" spc="-13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AN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4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OR 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GC</a:t>
            </a:r>
            <a:r>
              <a:rPr sz="2400" b="1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ACTIVITY-</a:t>
            </a:r>
            <a:endParaRPr sz="2400">
              <a:latin typeface="Constantia"/>
              <a:cs typeface="Constantia"/>
            </a:endParaRPr>
          </a:p>
          <a:p>
            <a:pPr marL="635"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optimal</a:t>
            </a:r>
            <a:r>
              <a:rPr sz="24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potency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6153" y="1952879"/>
            <a:ext cx="3348354" cy="2772410"/>
          </a:xfrm>
          <a:prstGeom prst="rect">
            <a:avLst/>
          </a:prstGeom>
          <a:solidFill>
            <a:srgbClr val="5A24EE"/>
          </a:solidFill>
          <a:ln w="25400">
            <a:solidFill>
              <a:srgbClr val="08509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Times New Roman"/>
              <a:cs typeface="Times New Roman"/>
            </a:endParaRPr>
          </a:p>
          <a:p>
            <a:pPr marL="92075" marR="611505">
              <a:lnSpc>
                <a:spcPct val="100000"/>
              </a:lnSpc>
              <a:spcBef>
                <a:spcPts val="5"/>
              </a:spcBef>
            </a:pPr>
            <a:r>
              <a:rPr sz="2400" spc="90" dirty="0">
                <a:solidFill>
                  <a:srgbClr val="FFFFFF"/>
                </a:solidFill>
                <a:latin typeface="Arial MT"/>
                <a:cs typeface="Arial MT"/>
              </a:rPr>
              <a:t>Valerate </a:t>
            </a: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at 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C17 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Propionate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C17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C21</a:t>
            </a:r>
            <a:endParaRPr sz="2400">
              <a:latin typeface="Arial MT"/>
              <a:cs typeface="Arial MT"/>
            </a:endParaRPr>
          </a:p>
          <a:p>
            <a:pPr marL="92075" marR="82550">
              <a:lnSpc>
                <a:spcPct val="100000"/>
              </a:lnSpc>
              <a:tabLst>
                <a:tab pos="2030730" algn="l"/>
              </a:tabLst>
            </a:pPr>
            <a:r>
              <a:rPr sz="2400" spc="125" dirty="0">
                <a:solidFill>
                  <a:srgbClr val="FFFFFF"/>
                </a:solidFill>
                <a:latin typeface="Arial MT"/>
                <a:cs typeface="Arial MT"/>
              </a:rPr>
              <a:t>Substitution	</a:t>
            </a:r>
            <a:r>
              <a:rPr sz="2400" spc="135" dirty="0">
                <a:solidFill>
                  <a:srgbClr val="FFFFFF"/>
                </a:solidFill>
                <a:latin typeface="Arial MT"/>
                <a:cs typeface="Arial MT"/>
              </a:rPr>
              <a:t>group</a:t>
            </a:r>
            <a:r>
              <a:rPr sz="240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at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C21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Arial MT"/>
                <a:cs typeface="Arial MT"/>
              </a:rPr>
              <a:t>chlorine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6023" y="606298"/>
            <a:ext cx="78117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780154" algn="l"/>
              </a:tabLst>
            </a:pPr>
            <a:r>
              <a:rPr sz="4000" b="1" spc="-40" dirty="0">
                <a:latin typeface="Arial"/>
                <a:cs typeface="Arial"/>
              </a:rPr>
              <a:t>L</a:t>
            </a:r>
            <a:r>
              <a:rPr sz="4000" b="1" spc="-5" dirty="0">
                <a:latin typeface="Arial"/>
                <a:cs typeface="Arial"/>
              </a:rPr>
              <a:t>i</a:t>
            </a:r>
            <a:r>
              <a:rPr sz="4000" b="1" spc="10" dirty="0">
                <a:latin typeface="Arial"/>
                <a:cs typeface="Arial"/>
              </a:rPr>
              <a:t>p</a:t>
            </a:r>
            <a:r>
              <a:rPr sz="4000" b="1" spc="25" dirty="0">
                <a:latin typeface="Arial"/>
                <a:cs typeface="Arial"/>
              </a:rPr>
              <a:t>o</a:t>
            </a:r>
            <a:r>
              <a:rPr sz="4000" b="1" spc="-10" dirty="0">
                <a:latin typeface="Arial"/>
                <a:cs typeface="Arial"/>
              </a:rPr>
              <a:t>phi</a:t>
            </a:r>
            <a:r>
              <a:rPr sz="4000" b="1" dirty="0">
                <a:latin typeface="Arial"/>
                <a:cs typeface="Arial"/>
              </a:rPr>
              <a:t>l</a:t>
            </a:r>
            <a:r>
              <a:rPr sz="4000" b="1" spc="20" dirty="0">
                <a:latin typeface="Arial"/>
                <a:cs typeface="Arial"/>
              </a:rPr>
              <a:t>icity</a:t>
            </a:r>
            <a:r>
              <a:rPr sz="4000" b="1" spc="-145" dirty="0">
                <a:latin typeface="Arial"/>
                <a:cs typeface="Arial"/>
              </a:rPr>
              <a:t> </a:t>
            </a:r>
            <a:r>
              <a:rPr sz="4000" b="1" spc="145" dirty="0">
                <a:latin typeface="Arial"/>
                <a:cs typeface="Arial"/>
              </a:rPr>
              <a:t>&amp;</a:t>
            </a:r>
            <a:r>
              <a:rPr sz="4000" b="1" dirty="0">
                <a:latin typeface="Arial"/>
                <a:cs typeface="Arial"/>
              </a:rPr>
              <a:t>	</a:t>
            </a:r>
            <a:r>
              <a:rPr sz="4000" b="1" spc="85" dirty="0">
                <a:latin typeface="Arial"/>
                <a:cs typeface="Arial"/>
              </a:rPr>
              <a:t>t</a:t>
            </a:r>
            <a:r>
              <a:rPr sz="4000" b="1" spc="-5" dirty="0">
                <a:latin typeface="Arial"/>
                <a:cs typeface="Arial"/>
              </a:rPr>
              <a:t>op</a:t>
            </a:r>
            <a:r>
              <a:rPr sz="4000" b="1" spc="10" dirty="0">
                <a:latin typeface="Arial"/>
                <a:cs typeface="Arial"/>
              </a:rPr>
              <a:t>i</a:t>
            </a:r>
            <a:r>
              <a:rPr sz="4000" b="1" spc="35" dirty="0">
                <a:latin typeface="Arial"/>
                <a:cs typeface="Arial"/>
              </a:rPr>
              <a:t>cal/</a:t>
            </a:r>
            <a:r>
              <a:rPr sz="4000" b="1" spc="60" dirty="0">
                <a:latin typeface="Arial"/>
                <a:cs typeface="Arial"/>
              </a:rPr>
              <a:t>s</a:t>
            </a:r>
            <a:r>
              <a:rPr sz="4000" b="1" spc="-100" dirty="0">
                <a:latin typeface="Arial"/>
                <a:cs typeface="Arial"/>
              </a:rPr>
              <a:t>y</a:t>
            </a:r>
            <a:r>
              <a:rPr sz="4000" b="1" spc="30" dirty="0">
                <a:latin typeface="Arial"/>
                <a:cs typeface="Arial"/>
              </a:rPr>
              <a:t>ste</a:t>
            </a:r>
            <a:r>
              <a:rPr sz="4000" b="1" spc="60" dirty="0">
                <a:latin typeface="Arial"/>
                <a:cs typeface="Arial"/>
              </a:rPr>
              <a:t>m</a:t>
            </a:r>
            <a:r>
              <a:rPr sz="4000" b="1" spc="50" dirty="0">
                <a:latin typeface="Arial"/>
                <a:cs typeface="Arial"/>
              </a:rPr>
              <a:t>ic  </a:t>
            </a:r>
            <a:r>
              <a:rPr sz="4000" b="1" spc="30" dirty="0">
                <a:latin typeface="Arial"/>
                <a:cs typeface="Arial"/>
              </a:rPr>
              <a:t>potency</a:t>
            </a:r>
            <a:r>
              <a:rPr sz="4000" b="1" spc="-140" dirty="0">
                <a:latin typeface="Arial"/>
                <a:cs typeface="Arial"/>
              </a:rPr>
              <a:t> </a:t>
            </a:r>
            <a:r>
              <a:rPr sz="4000" b="1" spc="35" dirty="0">
                <a:latin typeface="Arial"/>
                <a:cs typeface="Arial"/>
              </a:rPr>
              <a:t>ratio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2291283"/>
            <a:ext cx="7840980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Acetonide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b/w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groups</a:t>
            </a:r>
            <a:r>
              <a:rPr sz="2800" spc="-10" dirty="0">
                <a:latin typeface="Times New Roman"/>
                <a:cs typeface="Times New Roman"/>
              </a:rPr>
              <a:t> at</a:t>
            </a:r>
            <a:r>
              <a:rPr sz="2800" dirty="0">
                <a:latin typeface="Times New Roman"/>
                <a:cs typeface="Times New Roman"/>
              </a:rPr>
              <a:t> C16</a:t>
            </a:r>
            <a:r>
              <a:rPr sz="2800" spc="-5" dirty="0">
                <a:latin typeface="Times New Roman"/>
                <a:cs typeface="Times New Roman"/>
              </a:rPr>
              <a:t> &amp; C17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5710"/>
              </a:lnSpc>
              <a:spcBef>
                <a:spcPts val="585"/>
              </a:spcBef>
            </a:pPr>
            <a:r>
              <a:rPr sz="2800" spc="-5" dirty="0">
                <a:latin typeface="Times New Roman"/>
                <a:cs typeface="Times New Roman"/>
              </a:rPr>
              <a:t>Esterification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groups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Valerate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 C17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Esterification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groups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propionate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C17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&amp;</a:t>
            </a:r>
            <a:endParaRPr sz="28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1105"/>
              </a:spcBef>
            </a:pPr>
            <a:r>
              <a:rPr sz="2800" spc="-5" dirty="0">
                <a:latin typeface="Times New Roman"/>
                <a:cs typeface="Times New Roman"/>
              </a:rPr>
              <a:t>C21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2800" dirty="0">
                <a:latin typeface="Times New Roman"/>
                <a:cs typeface="Times New Roman"/>
              </a:rPr>
              <a:t>Substitution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group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C21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Chlorine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583437"/>
            <a:ext cx="6489065" cy="119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1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ADRENAL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CORTEX</a:t>
            </a:r>
            <a:r>
              <a:rPr sz="4000" b="1" spc="-3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HORMONES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610"/>
              </a:lnSpc>
            </a:pPr>
            <a:r>
              <a:rPr sz="4000" b="1" spc="-10" dirty="0">
                <a:latin typeface="Calibri"/>
                <a:cs typeface="Calibri"/>
              </a:rPr>
              <a:t>Endogenous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Corticosteroids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572" y="1956942"/>
            <a:ext cx="5596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2005" algn="l"/>
                <a:tab pos="2086610" algn="l"/>
                <a:tab pos="3251200" algn="l"/>
                <a:tab pos="4476750" algn="l"/>
                <a:tab pos="50698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	adr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nal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(wh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lie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j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2978" y="1956942"/>
            <a:ext cx="1545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9185" algn="l"/>
              </a:tabLst>
            </a:pPr>
            <a:r>
              <a:rPr sz="2800" spc="-5" dirty="0">
                <a:latin typeface="Times New Roman"/>
                <a:cs typeface="Times New Roman"/>
              </a:rPr>
              <a:t>abo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736" y="2383662"/>
            <a:ext cx="7800975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kidneys) secrete over </a:t>
            </a:r>
            <a:r>
              <a:rPr sz="2800" dirty="0">
                <a:latin typeface="Times New Roman"/>
                <a:cs typeface="Times New Roman"/>
              </a:rPr>
              <a:t>50 </a:t>
            </a: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spc="-5" dirty="0">
                <a:latin typeface="Times New Roman"/>
                <a:cs typeface="Times New Roman"/>
              </a:rPr>
              <a:t>steroids, including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precursors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other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steroid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hormones.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most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important hormonal steroids produced </a:t>
            </a:r>
            <a:r>
              <a:rPr sz="2800" spc="-10" dirty="0">
                <a:latin typeface="Times New Roman"/>
                <a:cs typeface="Times New Roman"/>
              </a:rPr>
              <a:t>by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adrenal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cortex, </a:t>
            </a:r>
            <a:r>
              <a:rPr sz="2800" spc="-20" dirty="0">
                <a:latin typeface="Times New Roman"/>
                <a:cs typeface="Times New Roman"/>
              </a:rPr>
              <a:t>however, </a:t>
            </a: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aldosterone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hydrocortisone.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Aldosterone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primary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humans</a:t>
            </a:r>
            <a:r>
              <a:rPr sz="2800" dirty="0">
                <a:latin typeface="Times New Roman"/>
                <a:cs typeface="Times New Roman"/>
              </a:rPr>
              <a:t> (i.e.,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causes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significant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salt</a:t>
            </a:r>
            <a:r>
              <a:rPr sz="2800" dirty="0">
                <a:latin typeface="Times New Roman"/>
                <a:cs typeface="Times New Roman"/>
              </a:rPr>
              <a:t> retention).</a:t>
            </a:r>
            <a:endParaRPr sz="2800">
              <a:latin typeface="Times New Roman"/>
              <a:cs typeface="Times New Roman"/>
            </a:endParaRPr>
          </a:p>
          <a:p>
            <a:pPr marL="12700" marR="7620" indent="44640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Hydrocortisone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primary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GC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humans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(i.e.,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primary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effects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intermediary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metabolism).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40" y="1073911"/>
            <a:ext cx="7806690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715" indent="44640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6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steroids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made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more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lipid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soluble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or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water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soluble</a:t>
            </a:r>
            <a:r>
              <a:rPr sz="2800" dirty="0">
                <a:latin typeface="Times New Roman"/>
                <a:cs typeface="Times New Roman"/>
              </a:rPr>
              <a:t> by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making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suitable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ester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derivatives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hydroxyl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(OH)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groups.</a:t>
            </a:r>
            <a:endParaRPr sz="2800">
              <a:latin typeface="Times New Roman"/>
              <a:cs typeface="Times New Roman"/>
            </a:endParaRPr>
          </a:p>
          <a:p>
            <a:pPr marL="19685" marR="5080" indent="-762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Derivatives with increased lipid solubility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often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made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decrease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release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rate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drug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3293490"/>
            <a:ext cx="199263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intramuscular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eparatio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)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8128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More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2951" y="3293490"/>
            <a:ext cx="582549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934085" algn="l"/>
                <a:tab pos="2436495" algn="l"/>
                <a:tab pos="3329940" algn="l"/>
                <a:tab pos="4229100" algn="l"/>
                <a:tab pos="4767580" algn="l"/>
              </a:tabLst>
            </a:pPr>
            <a:r>
              <a:rPr sz="2800" spc="-5" dirty="0">
                <a:latin typeface="Times New Roman"/>
                <a:cs typeface="Times New Roman"/>
              </a:rPr>
              <a:t>(IM)	injection	sites	</a:t>
            </a:r>
            <a:r>
              <a:rPr sz="2800" spc="-10" dirty="0">
                <a:latin typeface="Times New Roman"/>
                <a:cs typeface="Times New Roman"/>
              </a:rPr>
              <a:t>(i.e.,	</a:t>
            </a:r>
            <a:r>
              <a:rPr sz="2800" spc="-5" dirty="0">
                <a:latin typeface="Times New Roman"/>
                <a:cs typeface="Times New Roman"/>
              </a:rPr>
              <a:t>in	depot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tabLst>
                <a:tab pos="2195830" algn="l"/>
                <a:tab pos="4156075" algn="l"/>
                <a:tab pos="5126990" algn="l"/>
              </a:tabLst>
            </a:pPr>
            <a:r>
              <a:rPr sz="2800" spc="-5" dirty="0">
                <a:latin typeface="Times New Roman"/>
                <a:cs typeface="Times New Roman"/>
              </a:rPr>
              <a:t>lipid-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oluble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deri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736" y="4659248"/>
            <a:ext cx="7802245" cy="181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95"/>
              </a:spcBef>
              <a:tabLst>
                <a:tab pos="1586865" algn="l"/>
                <a:tab pos="2392045" algn="l"/>
                <a:tab pos="4103370" algn="l"/>
                <a:tab pos="5737860" algn="l"/>
                <a:tab pos="6461760" algn="l"/>
                <a:tab pos="7353300" algn="l"/>
              </a:tabLst>
            </a:pP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absor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tion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erti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  preferred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dermatological preparations.</a:t>
            </a:r>
            <a:endParaRPr sz="2800">
              <a:latin typeface="Times New Roman"/>
              <a:cs typeface="Times New Roman"/>
            </a:endParaRPr>
          </a:p>
          <a:p>
            <a:pPr marL="12700" marR="5080" indent="623570">
              <a:lnSpc>
                <a:spcPct val="100000"/>
              </a:lnSpc>
              <a:spcBef>
                <a:spcPts val="675"/>
              </a:spcBef>
              <a:tabLst>
                <a:tab pos="2469515" algn="l"/>
                <a:tab pos="3296920" algn="l"/>
                <a:tab pos="4832350" algn="l"/>
                <a:tab pos="5815330" algn="l"/>
                <a:tab pos="7355205" algn="l"/>
              </a:tabLst>
            </a:pPr>
            <a:r>
              <a:rPr sz="2800" spc="-5" dirty="0">
                <a:latin typeface="Times New Roman"/>
                <a:cs typeface="Times New Roman"/>
              </a:rPr>
              <a:t>Deri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ati</a:t>
            </a:r>
            <a:r>
              <a:rPr sz="2800" spc="-1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ncre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w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lity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  needed</a:t>
            </a:r>
            <a:r>
              <a:rPr sz="2800" dirty="0">
                <a:latin typeface="Times New Roman"/>
                <a:cs typeface="Times New Roman"/>
              </a:rPr>
              <a:t> for </a:t>
            </a:r>
            <a:r>
              <a:rPr sz="2800" spc="-5" dirty="0">
                <a:latin typeface="Times New Roman"/>
                <a:cs typeface="Times New Roman"/>
              </a:rPr>
              <a:t>intravenous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preparations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6023" y="1276858"/>
            <a:ext cx="7625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4" dirty="0">
                <a:solidFill>
                  <a:srgbClr val="04607A"/>
                </a:solidFill>
                <a:latin typeface="Arial MT"/>
                <a:cs typeface="Arial MT"/>
              </a:rPr>
              <a:t>Mineralocorticoid</a:t>
            </a:r>
            <a:r>
              <a:rPr sz="3600" spc="-90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3600" spc="200" dirty="0">
                <a:solidFill>
                  <a:srgbClr val="04607A"/>
                </a:solidFill>
                <a:latin typeface="Arial MT"/>
                <a:cs typeface="Arial MT"/>
              </a:rPr>
              <a:t>activity</a:t>
            </a:r>
            <a:r>
              <a:rPr sz="3600" spc="-120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3600" spc="195" dirty="0">
                <a:solidFill>
                  <a:srgbClr val="04607A"/>
                </a:solidFill>
                <a:latin typeface="Arial MT"/>
                <a:cs typeface="Arial MT"/>
              </a:rPr>
              <a:t>requires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35883" y="2204808"/>
            <a:ext cx="4320540" cy="3744595"/>
            <a:chOff x="3635883" y="2204808"/>
            <a:chExt cx="4320540" cy="374459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883" y="2204808"/>
              <a:ext cx="4320540" cy="37444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84189" y="3212972"/>
              <a:ext cx="1008380" cy="1152525"/>
            </a:xfrm>
            <a:custGeom>
              <a:avLst/>
              <a:gdLst/>
              <a:ahLst/>
              <a:cxnLst/>
              <a:rect l="l" t="t" r="r" b="b"/>
              <a:pathLst>
                <a:path w="1008379" h="1152525">
                  <a:moveTo>
                    <a:pt x="0" y="576071"/>
                  </a:moveTo>
                  <a:lnTo>
                    <a:pt x="2059" y="523640"/>
                  </a:lnTo>
                  <a:lnTo>
                    <a:pt x="8121" y="472527"/>
                  </a:lnTo>
                  <a:lnTo>
                    <a:pt x="18005" y="422936"/>
                  </a:lnTo>
                  <a:lnTo>
                    <a:pt x="31535" y="375070"/>
                  </a:lnTo>
                  <a:lnTo>
                    <a:pt x="48533" y="329132"/>
                  </a:lnTo>
                  <a:lnTo>
                    <a:pt x="68819" y="285326"/>
                  </a:lnTo>
                  <a:lnTo>
                    <a:pt x="92218" y="243856"/>
                  </a:lnTo>
                  <a:lnTo>
                    <a:pt x="118550" y="204924"/>
                  </a:lnTo>
                  <a:lnTo>
                    <a:pt x="147637" y="168735"/>
                  </a:lnTo>
                  <a:lnTo>
                    <a:pt x="179302" y="135491"/>
                  </a:lnTo>
                  <a:lnTo>
                    <a:pt x="213367" y="105397"/>
                  </a:lnTo>
                  <a:lnTo>
                    <a:pt x="249653" y="78655"/>
                  </a:lnTo>
                  <a:lnTo>
                    <a:pt x="287983" y="55469"/>
                  </a:lnTo>
                  <a:lnTo>
                    <a:pt x="328180" y="36042"/>
                  </a:lnTo>
                  <a:lnTo>
                    <a:pt x="370063" y="20579"/>
                  </a:lnTo>
                  <a:lnTo>
                    <a:pt x="413457" y="9281"/>
                  </a:lnTo>
                  <a:lnTo>
                    <a:pt x="458183" y="2354"/>
                  </a:lnTo>
                  <a:lnTo>
                    <a:pt x="504063" y="0"/>
                  </a:lnTo>
                  <a:lnTo>
                    <a:pt x="549942" y="2354"/>
                  </a:lnTo>
                  <a:lnTo>
                    <a:pt x="594668" y="9281"/>
                  </a:lnTo>
                  <a:lnTo>
                    <a:pt x="638062" y="20579"/>
                  </a:lnTo>
                  <a:lnTo>
                    <a:pt x="679945" y="36042"/>
                  </a:lnTo>
                  <a:lnTo>
                    <a:pt x="720142" y="55469"/>
                  </a:lnTo>
                  <a:lnTo>
                    <a:pt x="758472" y="78655"/>
                  </a:lnTo>
                  <a:lnTo>
                    <a:pt x="794758" y="105397"/>
                  </a:lnTo>
                  <a:lnTo>
                    <a:pt x="828823" y="135491"/>
                  </a:lnTo>
                  <a:lnTo>
                    <a:pt x="860488" y="168735"/>
                  </a:lnTo>
                  <a:lnTo>
                    <a:pt x="889575" y="204924"/>
                  </a:lnTo>
                  <a:lnTo>
                    <a:pt x="915907" y="243856"/>
                  </a:lnTo>
                  <a:lnTo>
                    <a:pt x="939306" y="285326"/>
                  </a:lnTo>
                  <a:lnTo>
                    <a:pt x="959592" y="329132"/>
                  </a:lnTo>
                  <a:lnTo>
                    <a:pt x="976590" y="375070"/>
                  </a:lnTo>
                  <a:lnTo>
                    <a:pt x="990120" y="422936"/>
                  </a:lnTo>
                  <a:lnTo>
                    <a:pt x="1000004" y="472527"/>
                  </a:lnTo>
                  <a:lnTo>
                    <a:pt x="1006066" y="523640"/>
                  </a:lnTo>
                  <a:lnTo>
                    <a:pt x="1008126" y="576071"/>
                  </a:lnTo>
                  <a:lnTo>
                    <a:pt x="1006066" y="628503"/>
                  </a:lnTo>
                  <a:lnTo>
                    <a:pt x="1000004" y="679616"/>
                  </a:lnTo>
                  <a:lnTo>
                    <a:pt x="990120" y="729207"/>
                  </a:lnTo>
                  <a:lnTo>
                    <a:pt x="976590" y="777073"/>
                  </a:lnTo>
                  <a:lnTo>
                    <a:pt x="959592" y="823011"/>
                  </a:lnTo>
                  <a:lnTo>
                    <a:pt x="939306" y="866817"/>
                  </a:lnTo>
                  <a:lnTo>
                    <a:pt x="915907" y="908287"/>
                  </a:lnTo>
                  <a:lnTo>
                    <a:pt x="889575" y="947219"/>
                  </a:lnTo>
                  <a:lnTo>
                    <a:pt x="860488" y="983408"/>
                  </a:lnTo>
                  <a:lnTo>
                    <a:pt x="828823" y="1016652"/>
                  </a:lnTo>
                  <a:lnTo>
                    <a:pt x="794758" y="1046746"/>
                  </a:lnTo>
                  <a:lnTo>
                    <a:pt x="758472" y="1073488"/>
                  </a:lnTo>
                  <a:lnTo>
                    <a:pt x="720142" y="1096674"/>
                  </a:lnTo>
                  <a:lnTo>
                    <a:pt x="679945" y="1116101"/>
                  </a:lnTo>
                  <a:lnTo>
                    <a:pt x="638062" y="1131564"/>
                  </a:lnTo>
                  <a:lnTo>
                    <a:pt x="594668" y="1142862"/>
                  </a:lnTo>
                  <a:lnTo>
                    <a:pt x="549942" y="1149789"/>
                  </a:lnTo>
                  <a:lnTo>
                    <a:pt x="504063" y="1152144"/>
                  </a:lnTo>
                  <a:lnTo>
                    <a:pt x="458183" y="1149789"/>
                  </a:lnTo>
                  <a:lnTo>
                    <a:pt x="413457" y="1142862"/>
                  </a:lnTo>
                  <a:lnTo>
                    <a:pt x="370063" y="1131564"/>
                  </a:lnTo>
                  <a:lnTo>
                    <a:pt x="328180" y="1116101"/>
                  </a:lnTo>
                  <a:lnTo>
                    <a:pt x="287983" y="1096674"/>
                  </a:lnTo>
                  <a:lnTo>
                    <a:pt x="249653" y="1073488"/>
                  </a:lnTo>
                  <a:lnTo>
                    <a:pt x="213367" y="1046746"/>
                  </a:lnTo>
                  <a:lnTo>
                    <a:pt x="179302" y="1016652"/>
                  </a:lnTo>
                  <a:lnTo>
                    <a:pt x="147637" y="983408"/>
                  </a:lnTo>
                  <a:lnTo>
                    <a:pt x="118550" y="947219"/>
                  </a:lnTo>
                  <a:lnTo>
                    <a:pt x="92218" y="908287"/>
                  </a:lnTo>
                  <a:lnTo>
                    <a:pt x="68819" y="866817"/>
                  </a:lnTo>
                  <a:lnTo>
                    <a:pt x="48533" y="823011"/>
                  </a:lnTo>
                  <a:lnTo>
                    <a:pt x="31535" y="777073"/>
                  </a:lnTo>
                  <a:lnTo>
                    <a:pt x="18005" y="729207"/>
                  </a:lnTo>
                  <a:lnTo>
                    <a:pt x="8121" y="679616"/>
                  </a:lnTo>
                  <a:lnTo>
                    <a:pt x="2059" y="628503"/>
                  </a:lnTo>
                  <a:lnTo>
                    <a:pt x="0" y="57607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2437" y="2670124"/>
            <a:ext cx="31438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592455" algn="l"/>
              </a:tabLst>
            </a:pPr>
            <a:r>
              <a:rPr sz="3200" b="1" spc="25" dirty="0">
                <a:solidFill>
                  <a:srgbClr val="C00000"/>
                </a:solidFill>
                <a:latin typeface="Arial"/>
                <a:cs typeface="Arial"/>
              </a:rPr>
              <a:t>Aldehyde</a:t>
            </a:r>
            <a:r>
              <a:rPr sz="3200" b="1" spc="-1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C00000"/>
                </a:solidFill>
                <a:latin typeface="Arial"/>
                <a:cs typeface="Arial"/>
              </a:rPr>
              <a:t>group </a:t>
            </a:r>
            <a:r>
              <a:rPr sz="3200" b="1" spc="-86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60" dirty="0">
                <a:solidFill>
                  <a:srgbClr val="C00000"/>
                </a:solidFill>
                <a:latin typeface="Arial"/>
                <a:cs typeface="Arial"/>
              </a:rPr>
              <a:t>at	</a:t>
            </a:r>
            <a:r>
              <a:rPr sz="3200" b="1" spc="105" dirty="0">
                <a:solidFill>
                  <a:srgbClr val="C00000"/>
                </a:solidFill>
                <a:latin typeface="Arial"/>
                <a:cs typeface="Arial"/>
              </a:rPr>
              <a:t>C18</a:t>
            </a:r>
            <a:r>
              <a:rPr sz="3200" b="1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32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40" dirty="0">
                <a:solidFill>
                  <a:srgbClr val="C00000"/>
                </a:solidFill>
                <a:latin typeface="Arial"/>
                <a:cs typeface="Arial"/>
              </a:rPr>
              <a:t>ring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593" y="970533"/>
            <a:ext cx="48621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>
                <a:latin typeface="Calibri"/>
                <a:cs typeface="Calibri"/>
              </a:rPr>
              <a:t>Mineralocorticoids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572" y="1912746"/>
            <a:ext cx="7357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2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MCs</a:t>
            </a:r>
            <a:r>
              <a:rPr sz="2400" spc="25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are</a:t>
            </a:r>
            <a:r>
              <a:rPr sz="2400" spc="25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adrenal</a:t>
            </a:r>
            <a:r>
              <a:rPr sz="2400" spc="3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cortex</a:t>
            </a:r>
            <a:r>
              <a:rPr sz="2400" spc="2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steroids</a:t>
            </a:r>
            <a:r>
              <a:rPr sz="2400" spc="2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3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analogs</a:t>
            </a:r>
            <a:r>
              <a:rPr sz="2400" spc="2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736" y="2241930"/>
            <a:ext cx="4687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800" algn="l"/>
                <a:tab pos="2792730" algn="l"/>
                <a:tab pos="4018279" algn="l"/>
              </a:tabLst>
            </a:pPr>
            <a:r>
              <a:rPr sz="2400" dirty="0">
                <a:latin typeface="Constantia"/>
                <a:cs typeface="Constantia"/>
              </a:rPr>
              <a:t>hi</a:t>
            </a:r>
            <a:r>
              <a:rPr sz="2400" spc="-1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h	salt-</a:t>
            </a:r>
            <a:r>
              <a:rPr sz="2400" spc="-4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etaining	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ct</a:t>
            </a:r>
            <a:r>
              <a:rPr sz="2400" spc="-20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v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23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.	</a:t>
            </a:r>
            <a:r>
              <a:rPr sz="2400" spc="-5" dirty="0">
                <a:latin typeface="Constantia"/>
                <a:cs typeface="Constantia"/>
              </a:rPr>
              <a:t>They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736" y="2241930"/>
            <a:ext cx="781177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865370">
              <a:lnSpc>
                <a:spcPts val="2590"/>
              </a:lnSpc>
              <a:spcBef>
                <a:spcPts val="425"/>
              </a:spcBef>
              <a:tabLst>
                <a:tab pos="1617345" algn="l"/>
                <a:tab pos="2179955" algn="l"/>
                <a:tab pos="3571240" algn="l"/>
                <a:tab pos="4890135" algn="l"/>
                <a:tab pos="5457190" algn="l"/>
                <a:tab pos="5487670" algn="l"/>
                <a:tab pos="6315075" algn="l"/>
                <a:tab pos="6797040" algn="l"/>
                <a:tab pos="7423784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		</a:t>
            </a:r>
            <a:r>
              <a:rPr sz="2400" spc="-5" dirty="0">
                <a:latin typeface="Constantia"/>
                <a:cs typeface="Constantia"/>
              </a:rPr>
              <a:t>use</a:t>
            </a:r>
            <a:r>
              <a:rPr sz="2400" dirty="0">
                <a:latin typeface="Constantia"/>
                <a:cs typeface="Constantia"/>
              </a:rPr>
              <a:t>d	</a:t>
            </a:r>
            <a:r>
              <a:rPr sz="2400" spc="-5" dirty="0">
                <a:latin typeface="Constantia"/>
                <a:cs typeface="Constantia"/>
              </a:rPr>
              <a:t>main</a:t>
            </a:r>
            <a:r>
              <a:rPr sz="2400" spc="-3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y	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  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eat</a:t>
            </a:r>
            <a:r>
              <a:rPr sz="2400" spc="-5" dirty="0">
                <a:latin typeface="Constantia"/>
                <a:cs typeface="Constantia"/>
              </a:rPr>
              <a:t>men</a:t>
            </a:r>
            <a:r>
              <a:rPr sz="2400" dirty="0">
                <a:latin typeface="Constantia"/>
                <a:cs typeface="Constantia"/>
              </a:rPr>
              <a:t>t	</a:t>
            </a:r>
            <a:r>
              <a:rPr sz="2400" spc="-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f	</a:t>
            </a:r>
            <a:r>
              <a:rPr sz="2400" spc="-1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15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n	</a:t>
            </a:r>
            <a:r>
              <a:rPr sz="2400" spc="-5" dirty="0">
                <a:latin typeface="Constantia"/>
                <a:cs typeface="Constantia"/>
              </a:rPr>
              <a:t>disease</a:t>
            </a:r>
            <a:r>
              <a:rPr sz="2400" dirty="0">
                <a:latin typeface="Constantia"/>
                <a:cs typeface="Constantia"/>
              </a:rPr>
              <a:t>,	</a:t>
            </a:r>
            <a:r>
              <a:rPr sz="2400" spc="-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	prima</a:t>
            </a:r>
            <a:r>
              <a:rPr sz="2400" spc="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y	ad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l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736" y="2900248"/>
            <a:ext cx="7806690" cy="31546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ct val="90400"/>
              </a:lnSpc>
              <a:spcBef>
                <a:spcPts val="375"/>
              </a:spcBef>
            </a:pPr>
            <a:r>
              <a:rPr sz="2400" spc="-20" dirty="0">
                <a:latin typeface="Constantia"/>
                <a:cs typeface="Constantia"/>
              </a:rPr>
              <a:t>insufficiency.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naturally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occurring</a:t>
            </a:r>
            <a:r>
              <a:rPr sz="2400" spc="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hormone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aldosterone </a:t>
            </a:r>
            <a:r>
              <a:rPr sz="2400" dirty="0">
                <a:latin typeface="Constantia"/>
                <a:cs typeface="Constantia"/>
              </a:rPr>
              <a:t>has an </a:t>
            </a:r>
            <a:r>
              <a:rPr sz="3300" spc="-5" dirty="0">
                <a:latin typeface="Constantia"/>
                <a:cs typeface="Constantia"/>
              </a:rPr>
              <a:t>11</a:t>
            </a:r>
            <a:r>
              <a:rPr sz="2400" spc="-5" dirty="0">
                <a:latin typeface="Constantia"/>
                <a:cs typeface="Constantia"/>
              </a:rPr>
              <a:t>-</a:t>
            </a:r>
            <a:r>
              <a:rPr sz="2200" spc="-5" dirty="0">
                <a:latin typeface="Constantia"/>
                <a:cs typeface="Constantia"/>
              </a:rPr>
              <a:t>OH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5" dirty="0">
                <a:latin typeface="Constantia"/>
                <a:cs typeface="Constantia"/>
              </a:rPr>
              <a:t>an </a:t>
            </a:r>
            <a:r>
              <a:rPr sz="3300" spc="-5" dirty="0">
                <a:latin typeface="Constantia"/>
                <a:cs typeface="Constantia"/>
              </a:rPr>
              <a:t>1</a:t>
            </a:r>
            <a:r>
              <a:rPr sz="2600" spc="-5" dirty="0">
                <a:latin typeface="Constantia"/>
                <a:cs typeface="Constantia"/>
              </a:rPr>
              <a:t>8</a:t>
            </a:r>
            <a:r>
              <a:rPr sz="2400" spc="-5" dirty="0">
                <a:latin typeface="Constantia"/>
                <a:cs typeface="Constantia"/>
              </a:rPr>
              <a:t>-CHO </a:t>
            </a:r>
            <a:r>
              <a:rPr sz="2400" dirty="0">
                <a:latin typeface="Constantia"/>
                <a:cs typeface="Constantia"/>
              </a:rPr>
              <a:t>. </a:t>
            </a:r>
            <a:r>
              <a:rPr sz="2800" spc="-10" dirty="0">
                <a:latin typeface="Times New Roman"/>
                <a:cs typeface="Times New Roman"/>
              </a:rPr>
              <a:t>Aldosterone </a:t>
            </a:r>
            <a:r>
              <a:rPr sz="2800" spc="-15" dirty="0">
                <a:latin typeface="Times New Roman"/>
                <a:cs typeface="Times New Roman"/>
              </a:rPr>
              <a:t>is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expensive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commercially;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therefore, </a:t>
            </a:r>
            <a:r>
              <a:rPr sz="2800" dirty="0">
                <a:latin typeface="Times New Roman"/>
                <a:cs typeface="Times New Roman"/>
              </a:rPr>
              <a:t> other </a:t>
            </a:r>
            <a:r>
              <a:rPr sz="2800" spc="-5" dirty="0">
                <a:latin typeface="Times New Roman"/>
                <a:cs typeface="Times New Roman"/>
              </a:rPr>
              <a:t>semisynthetic analogs have taken its place for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treatment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Addison</a:t>
            </a:r>
            <a:r>
              <a:rPr sz="2800" spc="-5" dirty="0">
                <a:latin typeface="Times New Roman"/>
                <a:cs typeface="Times New Roman"/>
              </a:rPr>
              <a:t> disease.</a:t>
            </a:r>
            <a:endParaRPr sz="2800">
              <a:latin typeface="Times New Roman"/>
              <a:cs typeface="Times New Roman"/>
            </a:endParaRPr>
          </a:p>
          <a:p>
            <a:pPr marL="12700" marR="12065" indent="446405" algn="just">
              <a:lnSpc>
                <a:spcPct val="90000"/>
              </a:lnSpc>
              <a:spcBef>
                <a:spcPts val="635"/>
              </a:spcBef>
            </a:pPr>
            <a:r>
              <a:rPr sz="2600" dirty="0">
                <a:latin typeface="Times New Roman"/>
                <a:cs typeface="Times New Roman"/>
              </a:rPr>
              <a:t>Adding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9-fluoro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group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hydrocortisone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greatly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increases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both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salt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retention</a:t>
            </a:r>
            <a:r>
              <a:rPr sz="2600" dirty="0">
                <a:latin typeface="Times New Roman"/>
                <a:cs typeface="Times New Roman"/>
              </a:rPr>
              <a:t> and</a:t>
            </a:r>
            <a:r>
              <a:rPr sz="2600" spc="6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anti-inflammatory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activity.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433906"/>
            <a:ext cx="798195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945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Aldosterone structurally very similar to cortisol,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except </a:t>
            </a:r>
            <a:r>
              <a:rPr sz="2800" spc="-1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it lacks the 17a-hydroxyl group, and has </a:t>
            </a:r>
            <a:r>
              <a:rPr sz="2800" spc="-15" dirty="0">
                <a:latin typeface="Times New Roman"/>
                <a:cs typeface="Times New Roman"/>
              </a:rPr>
              <a:t>an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aldehyde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18-methyl.</a:t>
            </a:r>
            <a:endParaRPr sz="2800">
              <a:latin typeface="Times New Roman"/>
              <a:cs typeface="Times New Roman"/>
            </a:endParaRPr>
          </a:p>
          <a:p>
            <a:pPr marL="12700" marR="6350" indent="719455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The 18-aldehyde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critical for mineralocorticoid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activity; the sole </a:t>
            </a:r>
            <a:r>
              <a:rPr sz="2800" spc="-10" dirty="0">
                <a:latin typeface="Times New Roman"/>
                <a:cs typeface="Times New Roman"/>
              </a:rPr>
              <a:t>difference </a:t>
            </a:r>
            <a:r>
              <a:rPr sz="2800" spc="-5" dirty="0">
                <a:latin typeface="Times New Roman"/>
                <a:cs typeface="Times New Roman"/>
              </a:rPr>
              <a:t>between corticosterone and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aldosterone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18-aldehyde, </a:t>
            </a:r>
            <a:r>
              <a:rPr sz="2800" dirty="0">
                <a:latin typeface="Times New Roman"/>
                <a:cs typeface="Times New Roman"/>
              </a:rPr>
              <a:t>but </a:t>
            </a:r>
            <a:r>
              <a:rPr sz="2800" spc="-5" dirty="0">
                <a:latin typeface="Times New Roman"/>
                <a:cs typeface="Times New Roman"/>
              </a:rPr>
              <a:t>aldosterone has </a:t>
            </a:r>
            <a:r>
              <a:rPr sz="2800" dirty="0">
                <a:latin typeface="Times New Roman"/>
                <a:cs typeface="Times New Roman"/>
              </a:rPr>
              <a:t>200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times</a:t>
            </a:r>
            <a:r>
              <a:rPr sz="2800" dirty="0">
                <a:latin typeface="Times New Roman"/>
                <a:cs typeface="Times New Roman"/>
              </a:rPr>
              <a:t> higher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mineralocorticoid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corticosterone.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106170"/>
            <a:ext cx="4034154" cy="41789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98425" indent="138430">
              <a:lnSpc>
                <a:spcPts val="2810"/>
              </a:lnSpc>
              <a:spcBef>
                <a:spcPts val="455"/>
              </a:spcBef>
              <a:tabLst>
                <a:tab pos="1800860" algn="l"/>
              </a:tabLst>
            </a:pPr>
            <a:r>
              <a:rPr sz="2600" b="1" dirty="0">
                <a:solidFill>
                  <a:srgbClr val="009DD9"/>
                </a:solidFill>
                <a:latin typeface="Times New Roman"/>
                <a:cs typeface="Times New Roman"/>
              </a:rPr>
              <a:t>Changes	that </a:t>
            </a:r>
            <a:r>
              <a:rPr sz="2600" b="1" spc="-5" dirty="0">
                <a:solidFill>
                  <a:srgbClr val="009DD9"/>
                </a:solidFill>
                <a:latin typeface="Times New Roman"/>
                <a:cs typeface="Times New Roman"/>
              </a:rPr>
              <a:t>alters </a:t>
            </a:r>
            <a:r>
              <a:rPr sz="2600" b="1" dirty="0">
                <a:solidFill>
                  <a:srgbClr val="009DD9"/>
                </a:solidFill>
                <a:latin typeface="Times New Roman"/>
                <a:cs typeface="Times New Roman"/>
              </a:rPr>
              <a:t> mineralocorticoid</a:t>
            </a:r>
            <a:r>
              <a:rPr sz="2600" b="1" spc="-11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9DD9"/>
                </a:solidFill>
                <a:latin typeface="Times New Roman"/>
                <a:cs typeface="Times New Roman"/>
              </a:rPr>
              <a:t>activity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60100"/>
              </a:lnSpc>
              <a:spcBef>
                <a:spcPts val="2380"/>
              </a:spcBef>
            </a:pPr>
            <a:r>
              <a:rPr sz="2600" dirty="0">
                <a:latin typeface="Times New Roman"/>
                <a:cs typeface="Times New Roman"/>
              </a:rPr>
              <a:t>Aldehyde group in the </a:t>
            </a:r>
            <a:r>
              <a:rPr sz="2600" spc="5" dirty="0">
                <a:latin typeface="Times New Roman"/>
                <a:cs typeface="Times New Roman"/>
              </a:rPr>
              <a:t>C18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Fluorination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9α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position</a:t>
            </a:r>
            <a:endParaRPr sz="26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1245"/>
              </a:spcBef>
            </a:pP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  <a:p>
            <a:pPr marL="12700" marR="112395">
              <a:lnSpc>
                <a:spcPct val="160000"/>
              </a:lnSpc>
              <a:spcBef>
                <a:spcPts val="5"/>
              </a:spcBef>
            </a:pPr>
            <a:r>
              <a:rPr sz="2600" dirty="0">
                <a:latin typeface="Times New Roman"/>
                <a:cs typeface="Times New Roman"/>
              </a:rPr>
              <a:t>6α substitution on ring B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Substitution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C16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62411" y="1547317"/>
            <a:ext cx="4586605" cy="5323840"/>
            <a:chOff x="4562411" y="1547317"/>
            <a:chExt cx="4586605" cy="5323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1556842"/>
              <a:ext cx="4571999" cy="5040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67173" y="1552079"/>
              <a:ext cx="4577080" cy="5050155"/>
            </a:xfrm>
            <a:custGeom>
              <a:avLst/>
              <a:gdLst/>
              <a:ahLst/>
              <a:cxnLst/>
              <a:rect l="l" t="t" r="r" b="b"/>
              <a:pathLst>
                <a:path w="4577080" h="5050155">
                  <a:moveTo>
                    <a:pt x="0" y="5050028"/>
                  </a:moveTo>
                  <a:lnTo>
                    <a:pt x="4576825" y="5050028"/>
                  </a:lnTo>
                </a:path>
                <a:path w="4577080" h="5050155">
                  <a:moveTo>
                    <a:pt x="4576825" y="0"/>
                  </a:moveTo>
                  <a:lnTo>
                    <a:pt x="0" y="0"/>
                  </a:lnTo>
                  <a:lnTo>
                    <a:pt x="0" y="5050028"/>
                  </a:lnTo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6242" y="6093294"/>
              <a:ext cx="504190" cy="765175"/>
            </a:xfrm>
            <a:custGeom>
              <a:avLst/>
              <a:gdLst/>
              <a:ahLst/>
              <a:cxnLst/>
              <a:rect l="l" t="t" r="r" b="b"/>
              <a:pathLst>
                <a:path w="504190" h="765175">
                  <a:moveTo>
                    <a:pt x="251967" y="0"/>
                  </a:moveTo>
                  <a:lnTo>
                    <a:pt x="192531" y="292087"/>
                  </a:lnTo>
                  <a:lnTo>
                    <a:pt x="0" y="292087"/>
                  </a:lnTo>
                  <a:lnTo>
                    <a:pt x="155701" y="472617"/>
                  </a:lnTo>
                  <a:lnTo>
                    <a:pt x="96265" y="764702"/>
                  </a:lnTo>
                  <a:lnTo>
                    <a:pt x="251967" y="584174"/>
                  </a:lnTo>
                  <a:lnTo>
                    <a:pt x="407797" y="764702"/>
                  </a:lnTo>
                  <a:lnTo>
                    <a:pt x="348233" y="472617"/>
                  </a:lnTo>
                  <a:lnTo>
                    <a:pt x="504062" y="292087"/>
                  </a:lnTo>
                  <a:lnTo>
                    <a:pt x="311530" y="292087"/>
                  </a:lnTo>
                  <a:lnTo>
                    <a:pt x="25196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6242" y="6093294"/>
              <a:ext cx="504190" cy="765175"/>
            </a:xfrm>
            <a:custGeom>
              <a:avLst/>
              <a:gdLst/>
              <a:ahLst/>
              <a:cxnLst/>
              <a:rect l="l" t="t" r="r" b="b"/>
              <a:pathLst>
                <a:path w="504190" h="765175">
                  <a:moveTo>
                    <a:pt x="0" y="292087"/>
                  </a:moveTo>
                  <a:lnTo>
                    <a:pt x="192531" y="292087"/>
                  </a:lnTo>
                  <a:lnTo>
                    <a:pt x="251967" y="0"/>
                  </a:lnTo>
                  <a:lnTo>
                    <a:pt x="311530" y="292087"/>
                  </a:lnTo>
                  <a:lnTo>
                    <a:pt x="504062" y="292087"/>
                  </a:lnTo>
                  <a:lnTo>
                    <a:pt x="348233" y="472617"/>
                  </a:lnTo>
                  <a:lnTo>
                    <a:pt x="407797" y="764702"/>
                  </a:lnTo>
                  <a:lnTo>
                    <a:pt x="251967" y="584174"/>
                  </a:lnTo>
                  <a:lnTo>
                    <a:pt x="96265" y="764702"/>
                  </a:lnTo>
                  <a:lnTo>
                    <a:pt x="155701" y="472617"/>
                  </a:lnTo>
                  <a:lnTo>
                    <a:pt x="0" y="292087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0440" y="3861054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40" h="504189">
                  <a:moveTo>
                    <a:pt x="331342" y="0"/>
                  </a:moveTo>
                  <a:lnTo>
                    <a:pt x="253110" y="192532"/>
                  </a:lnTo>
                  <a:lnTo>
                    <a:pt x="0" y="192532"/>
                  </a:lnTo>
                  <a:lnTo>
                    <a:pt x="204850" y="311531"/>
                  </a:lnTo>
                  <a:lnTo>
                    <a:pt x="126491" y="504063"/>
                  </a:lnTo>
                  <a:lnTo>
                    <a:pt x="331342" y="385064"/>
                  </a:lnTo>
                  <a:lnTo>
                    <a:pt x="536193" y="504063"/>
                  </a:lnTo>
                  <a:lnTo>
                    <a:pt x="457961" y="311531"/>
                  </a:lnTo>
                  <a:lnTo>
                    <a:pt x="662812" y="192532"/>
                  </a:lnTo>
                  <a:lnTo>
                    <a:pt x="409575" y="192532"/>
                  </a:lnTo>
                  <a:lnTo>
                    <a:pt x="331342" y="0"/>
                  </a:lnTo>
                  <a:close/>
                </a:path>
              </a:pathLst>
            </a:custGeom>
            <a:solidFill>
              <a:srgbClr val="5A2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00440" y="3861054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40" h="504189">
                  <a:moveTo>
                    <a:pt x="0" y="192532"/>
                  </a:moveTo>
                  <a:lnTo>
                    <a:pt x="253110" y="192532"/>
                  </a:lnTo>
                  <a:lnTo>
                    <a:pt x="331342" y="0"/>
                  </a:lnTo>
                  <a:lnTo>
                    <a:pt x="409575" y="192532"/>
                  </a:lnTo>
                  <a:lnTo>
                    <a:pt x="662812" y="192532"/>
                  </a:lnTo>
                  <a:lnTo>
                    <a:pt x="457961" y="311531"/>
                  </a:lnTo>
                  <a:lnTo>
                    <a:pt x="536193" y="504063"/>
                  </a:lnTo>
                  <a:lnTo>
                    <a:pt x="331342" y="385064"/>
                  </a:lnTo>
                  <a:lnTo>
                    <a:pt x="126491" y="504063"/>
                  </a:lnTo>
                  <a:lnTo>
                    <a:pt x="204850" y="311531"/>
                  </a:lnTo>
                  <a:lnTo>
                    <a:pt x="0" y="192532"/>
                  </a:lnTo>
                  <a:close/>
                </a:path>
              </a:pathLst>
            </a:custGeom>
            <a:ln w="25399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4188" y="4077080"/>
              <a:ext cx="1130935" cy="792480"/>
            </a:xfrm>
            <a:custGeom>
              <a:avLst/>
              <a:gdLst/>
              <a:ahLst/>
              <a:cxnLst/>
              <a:rect l="l" t="t" r="r" b="b"/>
              <a:pathLst>
                <a:path w="1130934" h="792479">
                  <a:moveTo>
                    <a:pt x="0" y="395986"/>
                  </a:moveTo>
                  <a:lnTo>
                    <a:pt x="2586" y="357850"/>
                  </a:lnTo>
                  <a:lnTo>
                    <a:pt x="22570" y="284821"/>
                  </a:lnTo>
                  <a:lnTo>
                    <a:pt x="39493" y="250260"/>
                  </a:lnTo>
                  <a:lnTo>
                    <a:pt x="60722" y="217222"/>
                  </a:lnTo>
                  <a:lnTo>
                    <a:pt x="86020" y="185874"/>
                  </a:lnTo>
                  <a:lnTo>
                    <a:pt x="115150" y="156380"/>
                  </a:lnTo>
                  <a:lnTo>
                    <a:pt x="147875" y="128908"/>
                  </a:lnTo>
                  <a:lnTo>
                    <a:pt x="183959" y="103624"/>
                  </a:lnTo>
                  <a:lnTo>
                    <a:pt x="223166" y="80692"/>
                  </a:lnTo>
                  <a:lnTo>
                    <a:pt x="265258" y="60280"/>
                  </a:lnTo>
                  <a:lnTo>
                    <a:pt x="309998" y="42552"/>
                  </a:lnTo>
                  <a:lnTo>
                    <a:pt x="357151" y="27676"/>
                  </a:lnTo>
                  <a:lnTo>
                    <a:pt x="406479" y="15816"/>
                  </a:lnTo>
                  <a:lnTo>
                    <a:pt x="457746" y="7140"/>
                  </a:lnTo>
                  <a:lnTo>
                    <a:pt x="510715" y="1812"/>
                  </a:lnTo>
                  <a:lnTo>
                    <a:pt x="565150" y="0"/>
                  </a:lnTo>
                  <a:lnTo>
                    <a:pt x="619585" y="1812"/>
                  </a:lnTo>
                  <a:lnTo>
                    <a:pt x="672558" y="7140"/>
                  </a:lnTo>
                  <a:lnTo>
                    <a:pt x="723830" y="15816"/>
                  </a:lnTo>
                  <a:lnTo>
                    <a:pt x="773166" y="27676"/>
                  </a:lnTo>
                  <a:lnTo>
                    <a:pt x="820327" y="42552"/>
                  </a:lnTo>
                  <a:lnTo>
                    <a:pt x="865078" y="60280"/>
                  </a:lnTo>
                  <a:lnTo>
                    <a:pt x="907180" y="80692"/>
                  </a:lnTo>
                  <a:lnTo>
                    <a:pt x="946397" y="103624"/>
                  </a:lnTo>
                  <a:lnTo>
                    <a:pt x="982493" y="128908"/>
                  </a:lnTo>
                  <a:lnTo>
                    <a:pt x="1015229" y="156380"/>
                  </a:lnTo>
                  <a:lnTo>
                    <a:pt x="1044370" y="185874"/>
                  </a:lnTo>
                  <a:lnTo>
                    <a:pt x="1069678" y="217222"/>
                  </a:lnTo>
                  <a:lnTo>
                    <a:pt x="1090915" y="250260"/>
                  </a:lnTo>
                  <a:lnTo>
                    <a:pt x="1107846" y="284821"/>
                  </a:lnTo>
                  <a:lnTo>
                    <a:pt x="1127839" y="357850"/>
                  </a:lnTo>
                  <a:lnTo>
                    <a:pt x="1130427" y="395986"/>
                  </a:lnTo>
                  <a:lnTo>
                    <a:pt x="1127839" y="434142"/>
                  </a:lnTo>
                  <a:lnTo>
                    <a:pt x="1107846" y="507206"/>
                  </a:lnTo>
                  <a:lnTo>
                    <a:pt x="1090915" y="541781"/>
                  </a:lnTo>
                  <a:lnTo>
                    <a:pt x="1069678" y="574831"/>
                  </a:lnTo>
                  <a:lnTo>
                    <a:pt x="1044370" y="606190"/>
                  </a:lnTo>
                  <a:lnTo>
                    <a:pt x="1015229" y="635692"/>
                  </a:lnTo>
                  <a:lnTo>
                    <a:pt x="982493" y="663171"/>
                  </a:lnTo>
                  <a:lnTo>
                    <a:pt x="946397" y="688461"/>
                  </a:lnTo>
                  <a:lnTo>
                    <a:pt x="907180" y="711397"/>
                  </a:lnTo>
                  <a:lnTo>
                    <a:pt x="865078" y="731813"/>
                  </a:lnTo>
                  <a:lnTo>
                    <a:pt x="820327" y="749543"/>
                  </a:lnTo>
                  <a:lnTo>
                    <a:pt x="773166" y="764421"/>
                  </a:lnTo>
                  <a:lnTo>
                    <a:pt x="723830" y="776281"/>
                  </a:lnTo>
                  <a:lnTo>
                    <a:pt x="672558" y="784958"/>
                  </a:lnTo>
                  <a:lnTo>
                    <a:pt x="619585" y="790286"/>
                  </a:lnTo>
                  <a:lnTo>
                    <a:pt x="565150" y="792099"/>
                  </a:lnTo>
                  <a:lnTo>
                    <a:pt x="510715" y="790286"/>
                  </a:lnTo>
                  <a:lnTo>
                    <a:pt x="457746" y="784958"/>
                  </a:lnTo>
                  <a:lnTo>
                    <a:pt x="406479" y="776281"/>
                  </a:lnTo>
                  <a:lnTo>
                    <a:pt x="357151" y="764421"/>
                  </a:lnTo>
                  <a:lnTo>
                    <a:pt x="309998" y="749543"/>
                  </a:lnTo>
                  <a:lnTo>
                    <a:pt x="265258" y="731813"/>
                  </a:lnTo>
                  <a:lnTo>
                    <a:pt x="223166" y="711397"/>
                  </a:lnTo>
                  <a:lnTo>
                    <a:pt x="183959" y="688461"/>
                  </a:lnTo>
                  <a:lnTo>
                    <a:pt x="147875" y="663171"/>
                  </a:lnTo>
                  <a:lnTo>
                    <a:pt x="115150" y="635692"/>
                  </a:lnTo>
                  <a:lnTo>
                    <a:pt x="86020" y="606190"/>
                  </a:lnTo>
                  <a:lnTo>
                    <a:pt x="60722" y="574831"/>
                  </a:lnTo>
                  <a:lnTo>
                    <a:pt x="39493" y="541781"/>
                  </a:lnTo>
                  <a:lnTo>
                    <a:pt x="22570" y="507206"/>
                  </a:lnTo>
                  <a:lnTo>
                    <a:pt x="2586" y="434142"/>
                  </a:lnTo>
                  <a:lnTo>
                    <a:pt x="0" y="39598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9616" y="2272411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1060704" y="1118235"/>
                  </a:moveTo>
                  <a:lnTo>
                    <a:pt x="1057275" y="1120266"/>
                  </a:lnTo>
                  <a:lnTo>
                    <a:pt x="1056386" y="1123568"/>
                  </a:lnTo>
                  <a:lnTo>
                    <a:pt x="1055497" y="1126998"/>
                  </a:lnTo>
                  <a:lnTo>
                    <a:pt x="1057529" y="1130553"/>
                  </a:lnTo>
                  <a:lnTo>
                    <a:pt x="1156715" y="1156589"/>
                  </a:lnTo>
                  <a:lnTo>
                    <a:pt x="1155542" y="1152143"/>
                  </a:lnTo>
                  <a:lnTo>
                    <a:pt x="1143254" y="1152143"/>
                  </a:lnTo>
                  <a:lnTo>
                    <a:pt x="1126751" y="1135641"/>
                  </a:lnTo>
                  <a:lnTo>
                    <a:pt x="1060704" y="1118235"/>
                  </a:lnTo>
                  <a:close/>
                </a:path>
                <a:path w="1156970" h="1156970">
                  <a:moveTo>
                    <a:pt x="1126751" y="1135641"/>
                  </a:moveTo>
                  <a:lnTo>
                    <a:pt x="1143254" y="1152143"/>
                  </a:lnTo>
                  <a:lnTo>
                    <a:pt x="1146087" y="1149350"/>
                  </a:lnTo>
                  <a:lnTo>
                    <a:pt x="1141603" y="1149350"/>
                  </a:lnTo>
                  <a:lnTo>
                    <a:pt x="1138849" y="1138833"/>
                  </a:lnTo>
                  <a:lnTo>
                    <a:pt x="1126751" y="1135641"/>
                  </a:lnTo>
                  <a:close/>
                </a:path>
                <a:path w="1156970" h="1156970">
                  <a:moveTo>
                    <a:pt x="1127125" y="1055369"/>
                  </a:moveTo>
                  <a:lnTo>
                    <a:pt x="1120266" y="1057148"/>
                  </a:lnTo>
                  <a:lnTo>
                    <a:pt x="1118362" y="1060577"/>
                  </a:lnTo>
                  <a:lnTo>
                    <a:pt x="1135657" y="1126640"/>
                  </a:lnTo>
                  <a:lnTo>
                    <a:pt x="1152271" y="1143253"/>
                  </a:lnTo>
                  <a:lnTo>
                    <a:pt x="1143254" y="1152143"/>
                  </a:lnTo>
                  <a:lnTo>
                    <a:pt x="1155542" y="1152143"/>
                  </a:lnTo>
                  <a:lnTo>
                    <a:pt x="1131377" y="1060577"/>
                  </a:lnTo>
                  <a:lnTo>
                    <a:pt x="1130554" y="1057402"/>
                  </a:lnTo>
                  <a:lnTo>
                    <a:pt x="1127125" y="1055369"/>
                  </a:lnTo>
                  <a:close/>
                </a:path>
                <a:path w="1156970" h="1156970">
                  <a:moveTo>
                    <a:pt x="1138849" y="1138833"/>
                  </a:moveTo>
                  <a:lnTo>
                    <a:pt x="1141603" y="1149350"/>
                  </a:lnTo>
                  <a:lnTo>
                    <a:pt x="1149350" y="1141602"/>
                  </a:lnTo>
                  <a:lnTo>
                    <a:pt x="1138849" y="1138833"/>
                  </a:lnTo>
                  <a:close/>
                </a:path>
                <a:path w="1156970" h="1156970">
                  <a:moveTo>
                    <a:pt x="1135657" y="1126640"/>
                  </a:moveTo>
                  <a:lnTo>
                    <a:pt x="1138849" y="1138833"/>
                  </a:lnTo>
                  <a:lnTo>
                    <a:pt x="1149350" y="1141602"/>
                  </a:lnTo>
                  <a:lnTo>
                    <a:pt x="1141603" y="1149350"/>
                  </a:lnTo>
                  <a:lnTo>
                    <a:pt x="1146087" y="1149350"/>
                  </a:lnTo>
                  <a:lnTo>
                    <a:pt x="1152271" y="1143253"/>
                  </a:lnTo>
                  <a:lnTo>
                    <a:pt x="1135657" y="1126640"/>
                  </a:lnTo>
                  <a:close/>
                </a:path>
                <a:path w="1156970" h="1156970">
                  <a:moveTo>
                    <a:pt x="9017" y="0"/>
                  </a:moveTo>
                  <a:lnTo>
                    <a:pt x="0" y="8889"/>
                  </a:lnTo>
                  <a:lnTo>
                    <a:pt x="1126751" y="1135641"/>
                  </a:lnTo>
                  <a:lnTo>
                    <a:pt x="1138849" y="1138833"/>
                  </a:lnTo>
                  <a:lnTo>
                    <a:pt x="1135657" y="1126640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1333245"/>
            <a:ext cx="7989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05710" algn="l"/>
                <a:tab pos="4125595" algn="l"/>
              </a:tabLst>
            </a:pP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Changes</a:t>
            </a:r>
            <a:r>
              <a:rPr sz="32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that	</a:t>
            </a: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increase	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glucocorticoid</a:t>
            </a:r>
            <a:r>
              <a:rPr sz="3200" b="1" u="heavy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activity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931288"/>
            <a:ext cx="7483475" cy="262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Additional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double bond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b/w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1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&amp;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2</a:t>
            </a:r>
            <a:r>
              <a:rPr sz="2800" b="1" spc="6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carbon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atoms</a:t>
            </a:r>
            <a:endParaRPr sz="2800">
              <a:latin typeface="Times New Roman"/>
              <a:cs typeface="Times New Roman"/>
            </a:endParaRPr>
          </a:p>
          <a:p>
            <a:pPr marL="50800" marR="2425065" algn="just">
              <a:lnSpc>
                <a:spcPct val="170000"/>
              </a:lnSpc>
            </a:pPr>
            <a:r>
              <a:rPr sz="2800" b="1" spc="-5" dirty="0">
                <a:latin typeface="Times New Roman"/>
                <a:cs typeface="Times New Roman"/>
              </a:rPr>
              <a:t>Alpha methylation at </a:t>
            </a:r>
            <a:r>
              <a:rPr sz="2800" b="1" spc="5" dirty="0">
                <a:latin typeface="Times New Roman"/>
                <a:cs typeface="Times New Roman"/>
              </a:rPr>
              <a:t>6</a:t>
            </a:r>
            <a:r>
              <a:rPr sz="2775" b="1" spc="7" baseline="25525" dirty="0">
                <a:latin typeface="Times New Roman"/>
                <a:cs typeface="Times New Roman"/>
              </a:rPr>
              <a:t>th </a:t>
            </a:r>
            <a:r>
              <a:rPr sz="2800" b="1" dirty="0">
                <a:latin typeface="Times New Roman"/>
                <a:cs typeface="Times New Roman"/>
              </a:rPr>
              <a:t>position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Alpha </a:t>
            </a:r>
            <a:r>
              <a:rPr sz="2800" b="1" dirty="0">
                <a:latin typeface="Times New Roman"/>
                <a:cs typeface="Times New Roman"/>
              </a:rPr>
              <a:t>fluorination </a:t>
            </a:r>
            <a:r>
              <a:rPr sz="2800" b="1" spc="-5" dirty="0">
                <a:latin typeface="Times New Roman"/>
                <a:cs typeface="Times New Roman"/>
              </a:rPr>
              <a:t>at </a:t>
            </a:r>
            <a:r>
              <a:rPr sz="2800" b="1" spc="5" dirty="0">
                <a:latin typeface="Times New Roman"/>
                <a:cs typeface="Times New Roman"/>
              </a:rPr>
              <a:t>9</a:t>
            </a:r>
            <a:r>
              <a:rPr sz="2775" b="1" spc="7" baseline="25525" dirty="0">
                <a:latin typeface="Times New Roman"/>
                <a:cs typeface="Times New Roman"/>
              </a:rPr>
              <a:t>th </a:t>
            </a:r>
            <a:r>
              <a:rPr sz="2800" b="1" dirty="0">
                <a:latin typeface="Times New Roman"/>
                <a:cs typeface="Times New Roman"/>
              </a:rPr>
              <a:t>position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Substitution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at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16</a:t>
            </a:r>
            <a:r>
              <a:rPr sz="2775" b="1" spc="7" baseline="25525" dirty="0">
                <a:latin typeface="Times New Roman"/>
                <a:cs typeface="Times New Roman"/>
              </a:rPr>
              <a:t>th</a:t>
            </a:r>
            <a:r>
              <a:rPr sz="2775" b="1" spc="337" baseline="255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position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804494"/>
            <a:ext cx="373126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30" dirty="0">
                <a:latin typeface="Calibri"/>
                <a:cs typeface="Calibri"/>
              </a:rPr>
              <a:t>Sex</a:t>
            </a:r>
            <a:r>
              <a:rPr sz="4900" b="1" spc="-85" dirty="0">
                <a:latin typeface="Calibri"/>
                <a:cs typeface="Calibri"/>
              </a:rPr>
              <a:t> </a:t>
            </a:r>
            <a:r>
              <a:rPr sz="4900" b="1" spc="-5" dirty="0">
                <a:latin typeface="Calibri"/>
                <a:cs typeface="Calibri"/>
              </a:rPr>
              <a:t>Hormones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736" y="1722247"/>
            <a:ext cx="7861934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44640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Although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estrogens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progesterone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usually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called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female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sex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hormones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testosterone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called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male</a:t>
            </a:r>
            <a:r>
              <a:rPr sz="2800" spc="-5" dirty="0">
                <a:latin typeface="Times New Roman"/>
                <a:cs typeface="Times New Roman"/>
              </a:rPr>
              <a:t> sex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hormone,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these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steroids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biosynthesized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both males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females.</a:t>
            </a:r>
            <a:endParaRPr sz="2800">
              <a:latin typeface="Times New Roman"/>
              <a:cs typeface="Times New Roman"/>
            </a:endParaRPr>
          </a:p>
          <a:p>
            <a:pPr marL="12700" marR="5080" indent="44640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Progesterone serves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a biosynthetic precursor to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hydrocortisone and aldosterone and, to a lesser extent,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testosterone and estrogens. </a:t>
            </a:r>
            <a:r>
              <a:rPr sz="2800" spc="-20" dirty="0">
                <a:latin typeface="Times New Roman"/>
                <a:cs typeface="Times New Roman"/>
              </a:rPr>
              <a:t>Testosterone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one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precursors</a:t>
            </a:r>
            <a:r>
              <a:rPr sz="2800" dirty="0">
                <a:latin typeface="Times New Roman"/>
                <a:cs typeface="Times New Roman"/>
              </a:rPr>
              <a:t> of estrogens.</a:t>
            </a:r>
            <a:endParaRPr sz="2800">
              <a:latin typeface="Times New Roman"/>
              <a:cs typeface="Times New Roman"/>
            </a:endParaRPr>
          </a:p>
          <a:p>
            <a:pPr marL="12700" marR="5080" indent="44640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Estrogens and progesterone are </a:t>
            </a:r>
            <a:r>
              <a:rPr sz="2800" dirty="0">
                <a:latin typeface="Times New Roman"/>
                <a:cs typeface="Times New Roman"/>
              </a:rPr>
              <a:t>produced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much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larger </a:t>
            </a:r>
            <a:r>
              <a:rPr sz="2800" spc="-5" dirty="0">
                <a:latin typeface="Times New Roman"/>
                <a:cs typeface="Times New Roman"/>
              </a:rPr>
              <a:t>amounts in females, </a:t>
            </a:r>
            <a:r>
              <a:rPr sz="2800" spc="-15" dirty="0">
                <a:latin typeface="Times New Roman"/>
                <a:cs typeface="Times New Roman"/>
              </a:rPr>
              <a:t>however,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is testosterone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males.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4066"/>
            <a:ext cx="9144000" cy="4117340"/>
            <a:chOff x="0" y="1544066"/>
            <a:chExt cx="9144000" cy="4117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32812"/>
              <a:ext cx="9144000" cy="35284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546" y="1556766"/>
              <a:ext cx="1944370" cy="864235"/>
            </a:xfrm>
            <a:custGeom>
              <a:avLst/>
              <a:gdLst/>
              <a:ahLst/>
              <a:cxnLst/>
              <a:rect l="l" t="t" r="r" b="b"/>
              <a:pathLst>
                <a:path w="1944370" h="864235">
                  <a:moveTo>
                    <a:pt x="972134" y="0"/>
                  </a:moveTo>
                  <a:lnTo>
                    <a:pt x="908214" y="918"/>
                  </a:lnTo>
                  <a:lnTo>
                    <a:pt x="845399" y="3637"/>
                  </a:lnTo>
                  <a:lnTo>
                    <a:pt x="783817" y="8099"/>
                  </a:lnTo>
                  <a:lnTo>
                    <a:pt x="723594" y="14247"/>
                  </a:lnTo>
                  <a:lnTo>
                    <a:pt x="664860" y="22024"/>
                  </a:lnTo>
                  <a:lnTo>
                    <a:pt x="607743" y="31374"/>
                  </a:lnTo>
                  <a:lnTo>
                    <a:pt x="552370" y="42239"/>
                  </a:lnTo>
                  <a:lnTo>
                    <a:pt x="498869" y="54562"/>
                  </a:lnTo>
                  <a:lnTo>
                    <a:pt x="447370" y="68287"/>
                  </a:lnTo>
                  <a:lnTo>
                    <a:pt x="397999" y="83356"/>
                  </a:lnTo>
                  <a:lnTo>
                    <a:pt x="350886" y="99713"/>
                  </a:lnTo>
                  <a:lnTo>
                    <a:pt x="306157" y="117301"/>
                  </a:lnTo>
                  <a:lnTo>
                    <a:pt x="263942" y="136063"/>
                  </a:lnTo>
                  <a:lnTo>
                    <a:pt x="224367" y="155942"/>
                  </a:lnTo>
                  <a:lnTo>
                    <a:pt x="187562" y="176881"/>
                  </a:lnTo>
                  <a:lnTo>
                    <a:pt x="153654" y="198823"/>
                  </a:lnTo>
                  <a:lnTo>
                    <a:pt x="122772" y="221711"/>
                  </a:lnTo>
                  <a:lnTo>
                    <a:pt x="70596" y="270099"/>
                  </a:lnTo>
                  <a:lnTo>
                    <a:pt x="32059" y="321589"/>
                  </a:lnTo>
                  <a:lnTo>
                    <a:pt x="8185" y="375726"/>
                  </a:lnTo>
                  <a:lnTo>
                    <a:pt x="0" y="432054"/>
                  </a:lnTo>
                  <a:lnTo>
                    <a:pt x="2067" y="460463"/>
                  </a:lnTo>
                  <a:lnTo>
                    <a:pt x="18225" y="515752"/>
                  </a:lnTo>
                  <a:lnTo>
                    <a:pt x="49559" y="568622"/>
                  </a:lnTo>
                  <a:lnTo>
                    <a:pt x="95043" y="618618"/>
                  </a:lnTo>
                  <a:lnTo>
                    <a:pt x="153654" y="665284"/>
                  </a:lnTo>
                  <a:lnTo>
                    <a:pt x="187562" y="687226"/>
                  </a:lnTo>
                  <a:lnTo>
                    <a:pt x="224367" y="708165"/>
                  </a:lnTo>
                  <a:lnTo>
                    <a:pt x="263942" y="728044"/>
                  </a:lnTo>
                  <a:lnTo>
                    <a:pt x="306157" y="746806"/>
                  </a:lnTo>
                  <a:lnTo>
                    <a:pt x="350886" y="764394"/>
                  </a:lnTo>
                  <a:lnTo>
                    <a:pt x="397999" y="780751"/>
                  </a:lnTo>
                  <a:lnTo>
                    <a:pt x="447370" y="795820"/>
                  </a:lnTo>
                  <a:lnTo>
                    <a:pt x="498869" y="809545"/>
                  </a:lnTo>
                  <a:lnTo>
                    <a:pt x="552370" y="821868"/>
                  </a:lnTo>
                  <a:lnTo>
                    <a:pt x="607743" y="832733"/>
                  </a:lnTo>
                  <a:lnTo>
                    <a:pt x="664860" y="842083"/>
                  </a:lnTo>
                  <a:lnTo>
                    <a:pt x="723594" y="849860"/>
                  </a:lnTo>
                  <a:lnTo>
                    <a:pt x="783817" y="856008"/>
                  </a:lnTo>
                  <a:lnTo>
                    <a:pt x="845399" y="860470"/>
                  </a:lnTo>
                  <a:lnTo>
                    <a:pt x="908214" y="863189"/>
                  </a:lnTo>
                  <a:lnTo>
                    <a:pt x="972134" y="864108"/>
                  </a:lnTo>
                  <a:lnTo>
                    <a:pt x="1036044" y="863189"/>
                  </a:lnTo>
                  <a:lnTo>
                    <a:pt x="1098851" y="860470"/>
                  </a:lnTo>
                  <a:lnTo>
                    <a:pt x="1160427" y="856008"/>
                  </a:lnTo>
                  <a:lnTo>
                    <a:pt x="1220642" y="849860"/>
                  </a:lnTo>
                  <a:lnTo>
                    <a:pt x="1279370" y="842083"/>
                  </a:lnTo>
                  <a:lnTo>
                    <a:pt x="1336482" y="832733"/>
                  </a:lnTo>
                  <a:lnTo>
                    <a:pt x="1391850" y="821868"/>
                  </a:lnTo>
                  <a:lnTo>
                    <a:pt x="1445346" y="809545"/>
                  </a:lnTo>
                  <a:lnTo>
                    <a:pt x="1496841" y="795820"/>
                  </a:lnTo>
                  <a:lnTo>
                    <a:pt x="1546208" y="780751"/>
                  </a:lnTo>
                  <a:lnTo>
                    <a:pt x="1593319" y="764394"/>
                  </a:lnTo>
                  <a:lnTo>
                    <a:pt x="1638045" y="746806"/>
                  </a:lnTo>
                  <a:lnTo>
                    <a:pt x="1680258" y="728044"/>
                  </a:lnTo>
                  <a:lnTo>
                    <a:pt x="1719831" y="708165"/>
                  </a:lnTo>
                  <a:lnTo>
                    <a:pt x="1756634" y="687226"/>
                  </a:lnTo>
                  <a:lnTo>
                    <a:pt x="1790540" y="665284"/>
                  </a:lnTo>
                  <a:lnTo>
                    <a:pt x="1821422" y="642396"/>
                  </a:lnTo>
                  <a:lnTo>
                    <a:pt x="1873596" y="594008"/>
                  </a:lnTo>
                  <a:lnTo>
                    <a:pt x="1912133" y="542518"/>
                  </a:lnTo>
                  <a:lnTo>
                    <a:pt x="1936006" y="488381"/>
                  </a:lnTo>
                  <a:lnTo>
                    <a:pt x="1944192" y="432054"/>
                  </a:lnTo>
                  <a:lnTo>
                    <a:pt x="1942124" y="403644"/>
                  </a:lnTo>
                  <a:lnTo>
                    <a:pt x="1925966" y="348355"/>
                  </a:lnTo>
                  <a:lnTo>
                    <a:pt x="1894633" y="295485"/>
                  </a:lnTo>
                  <a:lnTo>
                    <a:pt x="1849150" y="245489"/>
                  </a:lnTo>
                  <a:lnTo>
                    <a:pt x="1790540" y="198823"/>
                  </a:lnTo>
                  <a:lnTo>
                    <a:pt x="1756634" y="176881"/>
                  </a:lnTo>
                  <a:lnTo>
                    <a:pt x="1719831" y="155942"/>
                  </a:lnTo>
                  <a:lnTo>
                    <a:pt x="1680258" y="136063"/>
                  </a:lnTo>
                  <a:lnTo>
                    <a:pt x="1638045" y="117301"/>
                  </a:lnTo>
                  <a:lnTo>
                    <a:pt x="1593319" y="99713"/>
                  </a:lnTo>
                  <a:lnTo>
                    <a:pt x="1546208" y="83356"/>
                  </a:lnTo>
                  <a:lnTo>
                    <a:pt x="1496841" y="68287"/>
                  </a:lnTo>
                  <a:lnTo>
                    <a:pt x="1445346" y="54562"/>
                  </a:lnTo>
                  <a:lnTo>
                    <a:pt x="1391850" y="42239"/>
                  </a:lnTo>
                  <a:lnTo>
                    <a:pt x="1336482" y="31374"/>
                  </a:lnTo>
                  <a:lnTo>
                    <a:pt x="1279370" y="22024"/>
                  </a:lnTo>
                  <a:lnTo>
                    <a:pt x="1220642" y="14247"/>
                  </a:lnTo>
                  <a:lnTo>
                    <a:pt x="1160427" y="8099"/>
                  </a:lnTo>
                  <a:lnTo>
                    <a:pt x="1098851" y="3637"/>
                  </a:lnTo>
                  <a:lnTo>
                    <a:pt x="1036044" y="918"/>
                  </a:lnTo>
                  <a:lnTo>
                    <a:pt x="972134" y="0"/>
                  </a:lnTo>
                  <a:close/>
                </a:path>
              </a:pathLst>
            </a:custGeom>
            <a:solidFill>
              <a:srgbClr val="20B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546" y="1556766"/>
              <a:ext cx="1944370" cy="864235"/>
            </a:xfrm>
            <a:custGeom>
              <a:avLst/>
              <a:gdLst/>
              <a:ahLst/>
              <a:cxnLst/>
              <a:rect l="l" t="t" r="r" b="b"/>
              <a:pathLst>
                <a:path w="1944370" h="864235">
                  <a:moveTo>
                    <a:pt x="0" y="432054"/>
                  </a:moveTo>
                  <a:lnTo>
                    <a:pt x="8185" y="375726"/>
                  </a:lnTo>
                  <a:lnTo>
                    <a:pt x="32059" y="321589"/>
                  </a:lnTo>
                  <a:lnTo>
                    <a:pt x="70596" y="270099"/>
                  </a:lnTo>
                  <a:lnTo>
                    <a:pt x="122772" y="221711"/>
                  </a:lnTo>
                  <a:lnTo>
                    <a:pt x="153654" y="198823"/>
                  </a:lnTo>
                  <a:lnTo>
                    <a:pt x="187562" y="176881"/>
                  </a:lnTo>
                  <a:lnTo>
                    <a:pt x="224367" y="155942"/>
                  </a:lnTo>
                  <a:lnTo>
                    <a:pt x="263942" y="136063"/>
                  </a:lnTo>
                  <a:lnTo>
                    <a:pt x="306157" y="117301"/>
                  </a:lnTo>
                  <a:lnTo>
                    <a:pt x="350886" y="99713"/>
                  </a:lnTo>
                  <a:lnTo>
                    <a:pt x="397999" y="83356"/>
                  </a:lnTo>
                  <a:lnTo>
                    <a:pt x="447370" y="68287"/>
                  </a:lnTo>
                  <a:lnTo>
                    <a:pt x="498869" y="54562"/>
                  </a:lnTo>
                  <a:lnTo>
                    <a:pt x="552370" y="42239"/>
                  </a:lnTo>
                  <a:lnTo>
                    <a:pt x="607743" y="31374"/>
                  </a:lnTo>
                  <a:lnTo>
                    <a:pt x="664860" y="22024"/>
                  </a:lnTo>
                  <a:lnTo>
                    <a:pt x="723594" y="14247"/>
                  </a:lnTo>
                  <a:lnTo>
                    <a:pt x="783817" y="8099"/>
                  </a:lnTo>
                  <a:lnTo>
                    <a:pt x="845399" y="3637"/>
                  </a:lnTo>
                  <a:lnTo>
                    <a:pt x="908214" y="918"/>
                  </a:lnTo>
                  <a:lnTo>
                    <a:pt x="972134" y="0"/>
                  </a:lnTo>
                  <a:lnTo>
                    <a:pt x="1036044" y="918"/>
                  </a:lnTo>
                  <a:lnTo>
                    <a:pt x="1098851" y="3637"/>
                  </a:lnTo>
                  <a:lnTo>
                    <a:pt x="1160427" y="8099"/>
                  </a:lnTo>
                  <a:lnTo>
                    <a:pt x="1220642" y="14247"/>
                  </a:lnTo>
                  <a:lnTo>
                    <a:pt x="1279370" y="22024"/>
                  </a:lnTo>
                  <a:lnTo>
                    <a:pt x="1336482" y="31374"/>
                  </a:lnTo>
                  <a:lnTo>
                    <a:pt x="1391850" y="42239"/>
                  </a:lnTo>
                  <a:lnTo>
                    <a:pt x="1445346" y="54562"/>
                  </a:lnTo>
                  <a:lnTo>
                    <a:pt x="1496841" y="68287"/>
                  </a:lnTo>
                  <a:lnTo>
                    <a:pt x="1546208" y="83356"/>
                  </a:lnTo>
                  <a:lnTo>
                    <a:pt x="1593319" y="99713"/>
                  </a:lnTo>
                  <a:lnTo>
                    <a:pt x="1638045" y="117301"/>
                  </a:lnTo>
                  <a:lnTo>
                    <a:pt x="1680258" y="136063"/>
                  </a:lnTo>
                  <a:lnTo>
                    <a:pt x="1719831" y="155942"/>
                  </a:lnTo>
                  <a:lnTo>
                    <a:pt x="1756634" y="176881"/>
                  </a:lnTo>
                  <a:lnTo>
                    <a:pt x="1790540" y="198823"/>
                  </a:lnTo>
                  <a:lnTo>
                    <a:pt x="1821422" y="221711"/>
                  </a:lnTo>
                  <a:lnTo>
                    <a:pt x="1873596" y="270099"/>
                  </a:lnTo>
                  <a:lnTo>
                    <a:pt x="1912133" y="321589"/>
                  </a:lnTo>
                  <a:lnTo>
                    <a:pt x="1936006" y="375726"/>
                  </a:lnTo>
                  <a:lnTo>
                    <a:pt x="1944192" y="432054"/>
                  </a:lnTo>
                  <a:lnTo>
                    <a:pt x="1942124" y="460463"/>
                  </a:lnTo>
                  <a:lnTo>
                    <a:pt x="1925966" y="515752"/>
                  </a:lnTo>
                  <a:lnTo>
                    <a:pt x="1894633" y="568622"/>
                  </a:lnTo>
                  <a:lnTo>
                    <a:pt x="1849150" y="618618"/>
                  </a:lnTo>
                  <a:lnTo>
                    <a:pt x="1790540" y="665284"/>
                  </a:lnTo>
                  <a:lnTo>
                    <a:pt x="1756634" y="687226"/>
                  </a:lnTo>
                  <a:lnTo>
                    <a:pt x="1719831" y="708165"/>
                  </a:lnTo>
                  <a:lnTo>
                    <a:pt x="1680258" y="728044"/>
                  </a:lnTo>
                  <a:lnTo>
                    <a:pt x="1638045" y="746806"/>
                  </a:lnTo>
                  <a:lnTo>
                    <a:pt x="1593319" y="764394"/>
                  </a:lnTo>
                  <a:lnTo>
                    <a:pt x="1546208" y="780751"/>
                  </a:lnTo>
                  <a:lnTo>
                    <a:pt x="1496841" y="795820"/>
                  </a:lnTo>
                  <a:lnTo>
                    <a:pt x="1445346" y="809545"/>
                  </a:lnTo>
                  <a:lnTo>
                    <a:pt x="1391850" y="821868"/>
                  </a:lnTo>
                  <a:lnTo>
                    <a:pt x="1336482" y="832733"/>
                  </a:lnTo>
                  <a:lnTo>
                    <a:pt x="1279370" y="842083"/>
                  </a:lnTo>
                  <a:lnTo>
                    <a:pt x="1220642" y="849860"/>
                  </a:lnTo>
                  <a:lnTo>
                    <a:pt x="1160427" y="856008"/>
                  </a:lnTo>
                  <a:lnTo>
                    <a:pt x="1098851" y="860470"/>
                  </a:lnTo>
                  <a:lnTo>
                    <a:pt x="1036044" y="863189"/>
                  </a:lnTo>
                  <a:lnTo>
                    <a:pt x="972134" y="864108"/>
                  </a:lnTo>
                  <a:lnTo>
                    <a:pt x="908214" y="863189"/>
                  </a:lnTo>
                  <a:lnTo>
                    <a:pt x="845399" y="860470"/>
                  </a:lnTo>
                  <a:lnTo>
                    <a:pt x="783817" y="856008"/>
                  </a:lnTo>
                  <a:lnTo>
                    <a:pt x="723594" y="849860"/>
                  </a:lnTo>
                  <a:lnTo>
                    <a:pt x="664860" y="842083"/>
                  </a:lnTo>
                  <a:lnTo>
                    <a:pt x="607743" y="832733"/>
                  </a:lnTo>
                  <a:lnTo>
                    <a:pt x="552370" y="821868"/>
                  </a:lnTo>
                  <a:lnTo>
                    <a:pt x="498869" y="809545"/>
                  </a:lnTo>
                  <a:lnTo>
                    <a:pt x="447370" y="795820"/>
                  </a:lnTo>
                  <a:lnTo>
                    <a:pt x="397999" y="780751"/>
                  </a:lnTo>
                  <a:lnTo>
                    <a:pt x="350886" y="764394"/>
                  </a:lnTo>
                  <a:lnTo>
                    <a:pt x="306157" y="746806"/>
                  </a:lnTo>
                  <a:lnTo>
                    <a:pt x="263942" y="728044"/>
                  </a:lnTo>
                  <a:lnTo>
                    <a:pt x="224367" y="708165"/>
                  </a:lnTo>
                  <a:lnTo>
                    <a:pt x="187562" y="687226"/>
                  </a:lnTo>
                  <a:lnTo>
                    <a:pt x="153654" y="665284"/>
                  </a:lnTo>
                  <a:lnTo>
                    <a:pt x="122772" y="642396"/>
                  </a:lnTo>
                  <a:lnTo>
                    <a:pt x="70596" y="594008"/>
                  </a:lnTo>
                  <a:lnTo>
                    <a:pt x="32059" y="542518"/>
                  </a:lnTo>
                  <a:lnTo>
                    <a:pt x="8185" y="488381"/>
                  </a:lnTo>
                  <a:lnTo>
                    <a:pt x="0" y="432054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34922" y="5720550"/>
            <a:ext cx="5570220" cy="1150620"/>
            <a:chOff x="1534922" y="5720550"/>
            <a:chExt cx="5570220" cy="1150620"/>
          </a:xfrm>
        </p:grpSpPr>
        <p:sp>
          <p:nvSpPr>
            <p:cNvPr id="7" name="object 7"/>
            <p:cNvSpPr/>
            <p:nvPr/>
          </p:nvSpPr>
          <p:spPr>
            <a:xfrm>
              <a:off x="1547622" y="5733250"/>
              <a:ext cx="5544820" cy="1125220"/>
            </a:xfrm>
            <a:custGeom>
              <a:avLst/>
              <a:gdLst/>
              <a:ahLst/>
              <a:cxnLst/>
              <a:rect l="l" t="t" r="r" b="b"/>
              <a:pathLst>
                <a:path w="5544820" h="1125220">
                  <a:moveTo>
                    <a:pt x="5544565" y="0"/>
                  </a:moveTo>
                  <a:lnTo>
                    <a:pt x="0" y="0"/>
                  </a:lnTo>
                  <a:lnTo>
                    <a:pt x="0" y="1124750"/>
                  </a:lnTo>
                  <a:lnTo>
                    <a:pt x="5544565" y="1124750"/>
                  </a:lnTo>
                  <a:lnTo>
                    <a:pt x="5544565" y="0"/>
                  </a:lnTo>
                  <a:close/>
                </a:path>
              </a:pathLst>
            </a:custGeom>
            <a:solidFill>
              <a:srgbClr val="7D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7622" y="5733250"/>
              <a:ext cx="5544820" cy="1125220"/>
            </a:xfrm>
            <a:custGeom>
              <a:avLst/>
              <a:gdLst/>
              <a:ahLst/>
              <a:cxnLst/>
              <a:rect l="l" t="t" r="r" b="b"/>
              <a:pathLst>
                <a:path w="5544820" h="1125220">
                  <a:moveTo>
                    <a:pt x="0" y="1124750"/>
                  </a:moveTo>
                  <a:lnTo>
                    <a:pt x="5544565" y="1124750"/>
                  </a:lnTo>
                  <a:lnTo>
                    <a:pt x="5544565" y="0"/>
                  </a:lnTo>
                  <a:lnTo>
                    <a:pt x="0" y="0"/>
                  </a:lnTo>
                  <a:lnTo>
                    <a:pt x="0" y="112475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60322" y="5857747"/>
            <a:ext cx="5519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Testosterone,</a:t>
            </a:r>
            <a:endParaRPr sz="1800">
              <a:latin typeface="Constantia"/>
              <a:cs typeface="Constantia"/>
            </a:endParaRPr>
          </a:p>
          <a:p>
            <a:pPr marL="78740" marR="60579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lacks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2-carbon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side-chain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attached</a:t>
            </a:r>
            <a:r>
              <a:rPr sz="18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17 </a:t>
            </a:r>
            <a:r>
              <a:rPr sz="1800" spc="-43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position,</a:t>
            </a:r>
            <a:r>
              <a:rPr sz="1800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making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19-carbon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steroid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915415"/>
            <a:ext cx="5960110" cy="1346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Est</a:t>
            </a:r>
            <a:r>
              <a:rPr sz="3200" b="1" spc="-55" dirty="0">
                <a:solidFill>
                  <a:srgbClr val="7D953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7D9531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en,</a:t>
            </a:r>
            <a:r>
              <a:rPr sz="3200" b="1" spc="-30" dirty="0">
                <a:solidFill>
                  <a:srgbClr val="7D953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P</a:t>
            </a:r>
            <a:r>
              <a:rPr sz="3200" b="1" spc="-60" dirty="0">
                <a:solidFill>
                  <a:srgbClr val="7D953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7D9531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est</a:t>
            </a:r>
            <a:r>
              <a:rPr sz="3200" b="1" spc="5" dirty="0">
                <a:solidFill>
                  <a:srgbClr val="7D9531"/>
                </a:solidFill>
                <a:latin typeface="Times New Roman"/>
                <a:cs typeface="Times New Roman"/>
              </a:rPr>
              <a:t>e</a:t>
            </a:r>
            <a:r>
              <a:rPr sz="3200" b="1" spc="-55" dirty="0">
                <a:solidFill>
                  <a:srgbClr val="7D953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one,</a:t>
            </a:r>
            <a:r>
              <a:rPr sz="3200" b="1" spc="-215" dirty="0">
                <a:solidFill>
                  <a:srgbClr val="7D953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And</a:t>
            </a:r>
            <a:r>
              <a:rPr sz="3200" b="1" spc="-65" dirty="0">
                <a:solidFill>
                  <a:srgbClr val="7D953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7D9531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7D9531"/>
                </a:solidFill>
                <a:latin typeface="Times New Roman"/>
                <a:cs typeface="Times New Roman"/>
              </a:rPr>
              <a:t>en</a:t>
            </a:r>
            <a:endParaRPr sz="3200">
              <a:latin typeface="Times New Roman"/>
              <a:cs typeface="Times New Roman"/>
            </a:endParaRPr>
          </a:p>
          <a:p>
            <a:pPr marR="3818890" algn="ctr">
              <a:lnSpc>
                <a:spcPct val="100000"/>
              </a:lnSpc>
              <a:spcBef>
                <a:spcPts val="2230"/>
              </a:spcBef>
            </a:pP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21-carbon3-</a:t>
            </a:r>
            <a:endParaRPr sz="1800">
              <a:latin typeface="Constantia"/>
              <a:cs typeface="Constantia"/>
            </a:endParaRPr>
          </a:p>
          <a:p>
            <a:pPr marR="3817620" algn="ctr">
              <a:lnSpc>
                <a:spcPct val="100000"/>
              </a:lnSpc>
            </a:pPr>
            <a:r>
              <a:rPr sz="1800" i="1" spc="-20" dirty="0">
                <a:solidFill>
                  <a:srgbClr val="FFFFFF"/>
                </a:solidFill>
                <a:latin typeface="Constantia"/>
                <a:cs typeface="Constantia"/>
              </a:rPr>
              <a:t>keto</a:t>
            </a:r>
            <a:r>
              <a:rPr sz="1800" i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D4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47560" y="1400047"/>
            <a:ext cx="1732280" cy="817880"/>
            <a:chOff x="6647560" y="1400047"/>
            <a:chExt cx="1732280" cy="817880"/>
          </a:xfrm>
        </p:grpSpPr>
        <p:sp>
          <p:nvSpPr>
            <p:cNvPr id="12" name="object 12"/>
            <p:cNvSpPr/>
            <p:nvPr/>
          </p:nvSpPr>
          <p:spPr>
            <a:xfrm>
              <a:off x="6660260" y="1412747"/>
              <a:ext cx="1706880" cy="792480"/>
            </a:xfrm>
            <a:custGeom>
              <a:avLst/>
              <a:gdLst/>
              <a:ahLst/>
              <a:cxnLst/>
              <a:rect l="l" t="t" r="r" b="b"/>
              <a:pathLst>
                <a:path w="1706879" h="792480">
                  <a:moveTo>
                    <a:pt x="853186" y="0"/>
                  </a:moveTo>
                  <a:lnTo>
                    <a:pt x="789515" y="1086"/>
                  </a:lnTo>
                  <a:lnTo>
                    <a:pt x="727115" y="4293"/>
                  </a:lnTo>
                  <a:lnTo>
                    <a:pt x="666150" y="9546"/>
                  </a:lnTo>
                  <a:lnTo>
                    <a:pt x="606786" y="16766"/>
                  </a:lnTo>
                  <a:lnTo>
                    <a:pt x="549186" y="25879"/>
                  </a:lnTo>
                  <a:lnTo>
                    <a:pt x="493517" y="36807"/>
                  </a:lnTo>
                  <a:lnTo>
                    <a:pt x="439944" y="49473"/>
                  </a:lnTo>
                  <a:lnTo>
                    <a:pt x="388631" y="63802"/>
                  </a:lnTo>
                  <a:lnTo>
                    <a:pt x="339743" y="79717"/>
                  </a:lnTo>
                  <a:lnTo>
                    <a:pt x="293446" y="97141"/>
                  </a:lnTo>
                  <a:lnTo>
                    <a:pt x="249904" y="115998"/>
                  </a:lnTo>
                  <a:lnTo>
                    <a:pt x="209282" y="136211"/>
                  </a:lnTo>
                  <a:lnTo>
                    <a:pt x="171746" y="157705"/>
                  </a:lnTo>
                  <a:lnTo>
                    <a:pt x="137461" y="180401"/>
                  </a:lnTo>
                  <a:lnTo>
                    <a:pt x="106591" y="204224"/>
                  </a:lnTo>
                  <a:lnTo>
                    <a:pt x="55758" y="254945"/>
                  </a:lnTo>
                  <a:lnTo>
                    <a:pt x="20568" y="309256"/>
                  </a:lnTo>
                  <a:lnTo>
                    <a:pt x="2340" y="366543"/>
                  </a:lnTo>
                  <a:lnTo>
                    <a:pt x="0" y="396113"/>
                  </a:lnTo>
                  <a:lnTo>
                    <a:pt x="2340" y="425665"/>
                  </a:lnTo>
                  <a:lnTo>
                    <a:pt x="20568" y="482924"/>
                  </a:lnTo>
                  <a:lnTo>
                    <a:pt x="55758" y="537211"/>
                  </a:lnTo>
                  <a:lnTo>
                    <a:pt x="106591" y="587914"/>
                  </a:lnTo>
                  <a:lnTo>
                    <a:pt x="137461" y="611730"/>
                  </a:lnTo>
                  <a:lnTo>
                    <a:pt x="171746" y="634420"/>
                  </a:lnTo>
                  <a:lnTo>
                    <a:pt x="209282" y="655907"/>
                  </a:lnTo>
                  <a:lnTo>
                    <a:pt x="249904" y="676116"/>
                  </a:lnTo>
                  <a:lnTo>
                    <a:pt x="293446" y="694969"/>
                  </a:lnTo>
                  <a:lnTo>
                    <a:pt x="339743" y="712390"/>
                  </a:lnTo>
                  <a:lnTo>
                    <a:pt x="388631" y="728302"/>
                  </a:lnTo>
                  <a:lnTo>
                    <a:pt x="439944" y="742629"/>
                  </a:lnTo>
                  <a:lnTo>
                    <a:pt x="493517" y="755294"/>
                  </a:lnTo>
                  <a:lnTo>
                    <a:pt x="549186" y="766221"/>
                  </a:lnTo>
                  <a:lnTo>
                    <a:pt x="606786" y="775333"/>
                  </a:lnTo>
                  <a:lnTo>
                    <a:pt x="666150" y="782553"/>
                  </a:lnTo>
                  <a:lnTo>
                    <a:pt x="727115" y="787805"/>
                  </a:lnTo>
                  <a:lnTo>
                    <a:pt x="789515" y="791012"/>
                  </a:lnTo>
                  <a:lnTo>
                    <a:pt x="853186" y="792099"/>
                  </a:lnTo>
                  <a:lnTo>
                    <a:pt x="916872" y="791012"/>
                  </a:lnTo>
                  <a:lnTo>
                    <a:pt x="979288" y="787805"/>
                  </a:lnTo>
                  <a:lnTo>
                    <a:pt x="1040266" y="782553"/>
                  </a:lnTo>
                  <a:lnTo>
                    <a:pt x="1099643" y="775333"/>
                  </a:lnTo>
                  <a:lnTo>
                    <a:pt x="1157253" y="766221"/>
                  </a:lnTo>
                  <a:lnTo>
                    <a:pt x="1212932" y="755294"/>
                  </a:lnTo>
                  <a:lnTo>
                    <a:pt x="1266514" y="742629"/>
                  </a:lnTo>
                  <a:lnTo>
                    <a:pt x="1317835" y="728302"/>
                  </a:lnTo>
                  <a:lnTo>
                    <a:pt x="1366729" y="712390"/>
                  </a:lnTo>
                  <a:lnTo>
                    <a:pt x="1413032" y="694969"/>
                  </a:lnTo>
                  <a:lnTo>
                    <a:pt x="1456578" y="676116"/>
                  </a:lnTo>
                  <a:lnTo>
                    <a:pt x="1497204" y="655907"/>
                  </a:lnTo>
                  <a:lnTo>
                    <a:pt x="1534743" y="634420"/>
                  </a:lnTo>
                  <a:lnTo>
                    <a:pt x="1569031" y="611730"/>
                  </a:lnTo>
                  <a:lnTo>
                    <a:pt x="1599903" y="587914"/>
                  </a:lnTo>
                  <a:lnTo>
                    <a:pt x="1650738" y="537211"/>
                  </a:lnTo>
                  <a:lnTo>
                    <a:pt x="1685930" y="482924"/>
                  </a:lnTo>
                  <a:lnTo>
                    <a:pt x="1704158" y="425665"/>
                  </a:lnTo>
                  <a:lnTo>
                    <a:pt x="1706499" y="396113"/>
                  </a:lnTo>
                  <a:lnTo>
                    <a:pt x="1704158" y="366543"/>
                  </a:lnTo>
                  <a:lnTo>
                    <a:pt x="1685930" y="309256"/>
                  </a:lnTo>
                  <a:lnTo>
                    <a:pt x="1650738" y="254945"/>
                  </a:lnTo>
                  <a:lnTo>
                    <a:pt x="1599903" y="204224"/>
                  </a:lnTo>
                  <a:lnTo>
                    <a:pt x="1569031" y="180401"/>
                  </a:lnTo>
                  <a:lnTo>
                    <a:pt x="1534743" y="157705"/>
                  </a:lnTo>
                  <a:lnTo>
                    <a:pt x="1497204" y="136211"/>
                  </a:lnTo>
                  <a:lnTo>
                    <a:pt x="1456578" y="115998"/>
                  </a:lnTo>
                  <a:lnTo>
                    <a:pt x="1413032" y="97141"/>
                  </a:lnTo>
                  <a:lnTo>
                    <a:pt x="1366729" y="79717"/>
                  </a:lnTo>
                  <a:lnTo>
                    <a:pt x="1317835" y="63802"/>
                  </a:lnTo>
                  <a:lnTo>
                    <a:pt x="1266514" y="49473"/>
                  </a:lnTo>
                  <a:lnTo>
                    <a:pt x="1212932" y="36807"/>
                  </a:lnTo>
                  <a:lnTo>
                    <a:pt x="1157253" y="25879"/>
                  </a:lnTo>
                  <a:lnTo>
                    <a:pt x="1099643" y="16766"/>
                  </a:lnTo>
                  <a:lnTo>
                    <a:pt x="1040266" y="9546"/>
                  </a:lnTo>
                  <a:lnTo>
                    <a:pt x="979288" y="4293"/>
                  </a:lnTo>
                  <a:lnTo>
                    <a:pt x="916872" y="1086"/>
                  </a:lnTo>
                  <a:lnTo>
                    <a:pt x="853186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0260" y="1412747"/>
              <a:ext cx="1706880" cy="792480"/>
            </a:xfrm>
            <a:custGeom>
              <a:avLst/>
              <a:gdLst/>
              <a:ahLst/>
              <a:cxnLst/>
              <a:rect l="l" t="t" r="r" b="b"/>
              <a:pathLst>
                <a:path w="1706879" h="792480">
                  <a:moveTo>
                    <a:pt x="0" y="396113"/>
                  </a:moveTo>
                  <a:lnTo>
                    <a:pt x="9251" y="337566"/>
                  </a:lnTo>
                  <a:lnTo>
                    <a:pt x="36125" y="281690"/>
                  </a:lnTo>
                  <a:lnTo>
                    <a:pt x="79302" y="229098"/>
                  </a:lnTo>
                  <a:lnTo>
                    <a:pt x="137461" y="180401"/>
                  </a:lnTo>
                  <a:lnTo>
                    <a:pt x="171746" y="157705"/>
                  </a:lnTo>
                  <a:lnTo>
                    <a:pt x="209282" y="136211"/>
                  </a:lnTo>
                  <a:lnTo>
                    <a:pt x="249904" y="115998"/>
                  </a:lnTo>
                  <a:lnTo>
                    <a:pt x="293446" y="97141"/>
                  </a:lnTo>
                  <a:lnTo>
                    <a:pt x="339743" y="79717"/>
                  </a:lnTo>
                  <a:lnTo>
                    <a:pt x="388631" y="63802"/>
                  </a:lnTo>
                  <a:lnTo>
                    <a:pt x="439944" y="49473"/>
                  </a:lnTo>
                  <a:lnTo>
                    <a:pt x="493517" y="36807"/>
                  </a:lnTo>
                  <a:lnTo>
                    <a:pt x="549186" y="25879"/>
                  </a:lnTo>
                  <a:lnTo>
                    <a:pt x="606786" y="16766"/>
                  </a:lnTo>
                  <a:lnTo>
                    <a:pt x="666150" y="9546"/>
                  </a:lnTo>
                  <a:lnTo>
                    <a:pt x="727115" y="4293"/>
                  </a:lnTo>
                  <a:lnTo>
                    <a:pt x="789515" y="1086"/>
                  </a:lnTo>
                  <a:lnTo>
                    <a:pt x="853186" y="0"/>
                  </a:lnTo>
                  <a:lnTo>
                    <a:pt x="916872" y="1086"/>
                  </a:lnTo>
                  <a:lnTo>
                    <a:pt x="979288" y="4293"/>
                  </a:lnTo>
                  <a:lnTo>
                    <a:pt x="1040266" y="9546"/>
                  </a:lnTo>
                  <a:lnTo>
                    <a:pt x="1099643" y="16766"/>
                  </a:lnTo>
                  <a:lnTo>
                    <a:pt x="1157253" y="25879"/>
                  </a:lnTo>
                  <a:lnTo>
                    <a:pt x="1212932" y="36807"/>
                  </a:lnTo>
                  <a:lnTo>
                    <a:pt x="1266514" y="49473"/>
                  </a:lnTo>
                  <a:lnTo>
                    <a:pt x="1317835" y="63802"/>
                  </a:lnTo>
                  <a:lnTo>
                    <a:pt x="1366729" y="79717"/>
                  </a:lnTo>
                  <a:lnTo>
                    <a:pt x="1413032" y="97141"/>
                  </a:lnTo>
                  <a:lnTo>
                    <a:pt x="1456578" y="115998"/>
                  </a:lnTo>
                  <a:lnTo>
                    <a:pt x="1497204" y="136211"/>
                  </a:lnTo>
                  <a:lnTo>
                    <a:pt x="1534743" y="157705"/>
                  </a:lnTo>
                  <a:lnTo>
                    <a:pt x="1569031" y="180401"/>
                  </a:lnTo>
                  <a:lnTo>
                    <a:pt x="1599903" y="204224"/>
                  </a:lnTo>
                  <a:lnTo>
                    <a:pt x="1650738" y="254945"/>
                  </a:lnTo>
                  <a:lnTo>
                    <a:pt x="1685930" y="309256"/>
                  </a:lnTo>
                  <a:lnTo>
                    <a:pt x="1704158" y="366543"/>
                  </a:lnTo>
                  <a:lnTo>
                    <a:pt x="1706499" y="396113"/>
                  </a:lnTo>
                  <a:lnTo>
                    <a:pt x="1704158" y="425665"/>
                  </a:lnTo>
                  <a:lnTo>
                    <a:pt x="1685930" y="482924"/>
                  </a:lnTo>
                  <a:lnTo>
                    <a:pt x="1650738" y="537211"/>
                  </a:lnTo>
                  <a:lnTo>
                    <a:pt x="1599903" y="587914"/>
                  </a:lnTo>
                  <a:lnTo>
                    <a:pt x="1569031" y="611730"/>
                  </a:lnTo>
                  <a:lnTo>
                    <a:pt x="1534743" y="634420"/>
                  </a:lnTo>
                  <a:lnTo>
                    <a:pt x="1497204" y="655907"/>
                  </a:lnTo>
                  <a:lnTo>
                    <a:pt x="1456578" y="676116"/>
                  </a:lnTo>
                  <a:lnTo>
                    <a:pt x="1413032" y="694969"/>
                  </a:lnTo>
                  <a:lnTo>
                    <a:pt x="1366729" y="712390"/>
                  </a:lnTo>
                  <a:lnTo>
                    <a:pt x="1317835" y="728302"/>
                  </a:lnTo>
                  <a:lnTo>
                    <a:pt x="1266514" y="742629"/>
                  </a:lnTo>
                  <a:lnTo>
                    <a:pt x="1212932" y="755294"/>
                  </a:lnTo>
                  <a:lnTo>
                    <a:pt x="1157253" y="766221"/>
                  </a:lnTo>
                  <a:lnTo>
                    <a:pt x="1099643" y="775333"/>
                  </a:lnTo>
                  <a:lnTo>
                    <a:pt x="1040266" y="782553"/>
                  </a:lnTo>
                  <a:lnTo>
                    <a:pt x="979288" y="787805"/>
                  </a:lnTo>
                  <a:lnTo>
                    <a:pt x="916872" y="791012"/>
                  </a:lnTo>
                  <a:lnTo>
                    <a:pt x="853186" y="792099"/>
                  </a:lnTo>
                  <a:lnTo>
                    <a:pt x="789515" y="791012"/>
                  </a:lnTo>
                  <a:lnTo>
                    <a:pt x="727115" y="787805"/>
                  </a:lnTo>
                  <a:lnTo>
                    <a:pt x="666150" y="782553"/>
                  </a:lnTo>
                  <a:lnTo>
                    <a:pt x="606786" y="775333"/>
                  </a:lnTo>
                  <a:lnTo>
                    <a:pt x="549186" y="766221"/>
                  </a:lnTo>
                  <a:lnTo>
                    <a:pt x="493517" y="755294"/>
                  </a:lnTo>
                  <a:lnTo>
                    <a:pt x="439944" y="742629"/>
                  </a:lnTo>
                  <a:lnTo>
                    <a:pt x="388631" y="728302"/>
                  </a:lnTo>
                  <a:lnTo>
                    <a:pt x="339743" y="712390"/>
                  </a:lnTo>
                  <a:lnTo>
                    <a:pt x="293446" y="694969"/>
                  </a:lnTo>
                  <a:lnTo>
                    <a:pt x="249904" y="676116"/>
                  </a:lnTo>
                  <a:lnTo>
                    <a:pt x="209282" y="655907"/>
                  </a:lnTo>
                  <a:lnTo>
                    <a:pt x="171746" y="634420"/>
                  </a:lnTo>
                  <a:lnTo>
                    <a:pt x="137461" y="611730"/>
                  </a:lnTo>
                  <a:lnTo>
                    <a:pt x="106591" y="587914"/>
                  </a:lnTo>
                  <a:lnTo>
                    <a:pt x="55758" y="537211"/>
                  </a:lnTo>
                  <a:lnTo>
                    <a:pt x="20568" y="482924"/>
                  </a:lnTo>
                  <a:lnTo>
                    <a:pt x="2340" y="425665"/>
                  </a:lnTo>
                  <a:lnTo>
                    <a:pt x="0" y="396113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57770" y="1644141"/>
            <a:ext cx="968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8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i="1" spc="-2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63672" y="411860"/>
            <a:ext cx="3145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Constantia"/>
                <a:cs typeface="Constantia"/>
              </a:rPr>
              <a:t>Sex</a:t>
            </a:r>
            <a:r>
              <a:rPr b="1" spc="-13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b="1" spc="-15" dirty="0">
                <a:solidFill>
                  <a:srgbClr val="000000"/>
                </a:solidFill>
                <a:latin typeface="Constantia"/>
                <a:cs typeface="Constantia"/>
              </a:rPr>
              <a:t>Hormones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08736" y="700531"/>
            <a:ext cx="7801609" cy="531749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715" indent="446405" algn="just">
              <a:lnSpc>
                <a:spcPct val="80000"/>
              </a:lnSpc>
              <a:spcBef>
                <a:spcPts val="765"/>
              </a:spcBef>
            </a:pPr>
            <a:r>
              <a:rPr sz="2800" spc="-5" dirty="0">
                <a:latin typeface="Times New Roman"/>
                <a:cs typeface="Times New Roman"/>
              </a:rPr>
              <a:t>These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hormones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play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profound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roles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reproduction,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menstrual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cycle,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giving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women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men</a:t>
            </a:r>
            <a:r>
              <a:rPr sz="2800" spc="-5" dirty="0">
                <a:latin typeface="Times New Roman"/>
                <a:cs typeface="Times New Roman"/>
              </a:rPr>
              <a:t> their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characteristic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physical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differences.</a:t>
            </a:r>
            <a:endParaRPr sz="2800">
              <a:latin typeface="Times New Roman"/>
              <a:cs typeface="Times New Roman"/>
            </a:endParaRPr>
          </a:p>
          <a:p>
            <a:pPr marL="12700" marR="5080" indent="349250" algn="just">
              <a:lnSpc>
                <a:spcPct val="8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Several modified steroidal compounds,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well </a:t>
            </a:r>
            <a:r>
              <a:rPr sz="2800" spc="-15" dirty="0">
                <a:latin typeface="Times New Roman"/>
                <a:cs typeface="Times New Roman"/>
              </a:rPr>
              <a:t>as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some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nonsteroidal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compounds,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estrogenic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activity.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number of synthetic or semisynthetic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steroids with biological activities similar to </a:t>
            </a:r>
            <a:r>
              <a:rPr sz="2800" dirty="0">
                <a:latin typeface="Times New Roman"/>
                <a:cs typeface="Times New Roman"/>
              </a:rPr>
              <a:t>those of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progesterone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made,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these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commonly called progestins. Although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estrogens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progestins have had their </a:t>
            </a:r>
            <a:r>
              <a:rPr sz="2800" spc="-10" dirty="0">
                <a:latin typeface="Times New Roman"/>
                <a:cs typeface="Times New Roman"/>
              </a:rPr>
              <a:t>most </a:t>
            </a:r>
            <a:r>
              <a:rPr sz="2800" spc="-5" dirty="0">
                <a:latin typeface="Times New Roman"/>
                <a:cs typeface="Times New Roman"/>
              </a:rPr>
              <a:t>extensive use </a:t>
            </a:r>
            <a:r>
              <a:rPr sz="2800" spc="-15" dirty="0">
                <a:latin typeface="Times New Roman"/>
                <a:cs typeface="Times New Roman"/>
              </a:rPr>
              <a:t>as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chemical contraceptive agents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women and in </a:t>
            </a:r>
            <a:r>
              <a:rPr sz="2800" spc="-100" dirty="0">
                <a:latin typeface="Times New Roman"/>
                <a:cs typeface="Times New Roman"/>
              </a:rPr>
              <a:t>HRT,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their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spectrum</a:t>
            </a:r>
            <a:r>
              <a:rPr sz="2800" dirty="0">
                <a:latin typeface="Times New Roman"/>
                <a:cs typeface="Times New Roman"/>
              </a:rPr>
              <a:t>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given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diversity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therapeutic uses </a:t>
            </a:r>
            <a:r>
              <a:rPr sz="2800" spc="-1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women,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well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few uses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736" y="1145793"/>
            <a:ext cx="7665720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435" indent="44640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Times New Roman"/>
                <a:cs typeface="Times New Roman"/>
              </a:rPr>
              <a:t>Testosterone, </a:t>
            </a:r>
            <a:r>
              <a:rPr sz="2800" spc="-5" dirty="0">
                <a:latin typeface="Times New Roman"/>
                <a:cs typeface="Times New Roman"/>
              </a:rPr>
              <a:t>like progesterone, aldosterone, and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cortisol,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D4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steroid.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However,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lacks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2-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carbon side-chain attached to </a:t>
            </a:r>
            <a:r>
              <a:rPr sz="2800" dirty="0">
                <a:latin typeface="Times New Roman"/>
                <a:cs typeface="Times New Roman"/>
              </a:rPr>
              <a:t>the 17 position, </a:t>
            </a:r>
            <a:r>
              <a:rPr sz="2800" spc="-5" dirty="0">
                <a:latin typeface="Times New Roman"/>
                <a:cs typeface="Times New Roman"/>
              </a:rPr>
              <a:t>making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a 19-carbon steroid (an androstane). The </a:t>
            </a:r>
            <a:r>
              <a:rPr sz="2800" dirty="0">
                <a:latin typeface="Times New Roman"/>
                <a:cs typeface="Times New Roman"/>
              </a:rPr>
              <a:t>side-chain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 been replaced by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17b-hydroxyl.</a:t>
            </a:r>
            <a:endParaRPr sz="2800">
              <a:latin typeface="Times New Roman"/>
              <a:cs typeface="Times New Roman"/>
            </a:endParaRPr>
          </a:p>
          <a:p>
            <a:pPr marL="12700" marR="5080" indent="446405">
              <a:lnSpc>
                <a:spcPct val="100000"/>
              </a:lnSpc>
              <a:spcBef>
                <a:spcPts val="675"/>
              </a:spcBef>
              <a:tabLst>
                <a:tab pos="1767839" algn="l"/>
              </a:tabLst>
            </a:pPr>
            <a:r>
              <a:rPr sz="2800" spc="-20" dirty="0">
                <a:latin typeface="Times New Roman"/>
                <a:cs typeface="Times New Roman"/>
              </a:rPr>
              <a:t>Testosterone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two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primary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kinds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activities: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androgenic	(promoting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male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physical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characteristics)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anabolic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(muscle </a:t>
            </a:r>
            <a:r>
              <a:rPr sz="2800" dirty="0">
                <a:latin typeface="Times New Roman"/>
                <a:cs typeface="Times New Roman"/>
              </a:rPr>
              <a:t>building).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736" y="1001724"/>
            <a:ext cx="7802245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indent="43116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GCs </a:t>
            </a:r>
            <a:r>
              <a:rPr sz="2800" spc="-5" dirty="0">
                <a:latin typeface="Times New Roman"/>
                <a:cs typeface="Times New Roman"/>
              </a:rPr>
              <a:t>have become very important in modern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medicine,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specially</a:t>
            </a:r>
            <a:r>
              <a:rPr sz="2800" dirty="0">
                <a:latin typeface="Times New Roman"/>
                <a:cs typeface="Times New Roman"/>
              </a:rPr>
              <a:t> for</a:t>
            </a:r>
            <a:r>
              <a:rPr sz="2800" spc="7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their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anti-inflammatory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effects.</a:t>
            </a:r>
            <a:r>
              <a:rPr sz="2800" spc="-5" dirty="0">
                <a:latin typeface="Times New Roman"/>
                <a:cs typeface="Times New Roman"/>
              </a:rPr>
              <a:t> GCs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inhibit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release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other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mediators</a:t>
            </a:r>
            <a:r>
              <a:rPr sz="2800" dirty="0">
                <a:latin typeface="Times New Roman"/>
                <a:cs typeface="Times New Roman"/>
              </a:rPr>
              <a:t>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inflammation,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including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prostaglandins,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leukotrienes,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histamine.</a:t>
            </a:r>
            <a:endParaRPr sz="2800">
              <a:latin typeface="Times New Roman"/>
              <a:cs typeface="Times New Roman"/>
            </a:endParaRPr>
          </a:p>
          <a:p>
            <a:pPr marL="12700" marR="5080" indent="34925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In addition, GCs inhibit the expression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10" dirty="0">
                <a:latin typeface="Times New Roman"/>
                <a:cs typeface="Times New Roman"/>
              </a:rPr>
              <a:t>gene </a:t>
            </a:r>
            <a:r>
              <a:rPr sz="2800" spc="-5" dirty="0">
                <a:latin typeface="Times New Roman"/>
                <a:cs typeface="Times New Roman"/>
              </a:rPr>
              <a:t> encoding collagenase,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important </a:t>
            </a:r>
            <a:r>
              <a:rPr sz="2800" spc="-10" dirty="0">
                <a:latin typeface="Times New Roman"/>
                <a:cs typeface="Times New Roman"/>
              </a:rPr>
              <a:t>enzyme </a:t>
            </a:r>
            <a:r>
              <a:rPr sz="2800" spc="-5" dirty="0">
                <a:latin typeface="Times New Roman"/>
                <a:cs typeface="Times New Roman"/>
              </a:rPr>
              <a:t>involved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inflammation</a:t>
            </a:r>
            <a:r>
              <a:rPr sz="2800" spc="-5" dirty="0">
                <a:latin typeface="Constantia"/>
                <a:cs typeface="Constantia"/>
              </a:rPr>
              <a:t>.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adrenocortical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steroids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 used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primarily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their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effects,</a:t>
            </a:r>
            <a:r>
              <a:rPr sz="2800" spc="-5" dirty="0">
                <a:latin typeface="Times New Roman"/>
                <a:cs typeface="Times New Roman"/>
              </a:rPr>
              <a:t> including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immunosuppression,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anti-inflammatory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activity,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antiallergic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activity.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572" y="922096"/>
            <a:ext cx="7058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E6EC5"/>
                </a:solidFill>
              </a:rPr>
              <a:t>Natural</a:t>
            </a:r>
            <a:r>
              <a:rPr sz="4400" spc="-30" dirty="0">
                <a:solidFill>
                  <a:srgbClr val="0E6EC5"/>
                </a:solidFill>
              </a:rPr>
              <a:t> </a:t>
            </a:r>
            <a:r>
              <a:rPr sz="4400" dirty="0">
                <a:solidFill>
                  <a:srgbClr val="0E6EC5"/>
                </a:solidFill>
              </a:rPr>
              <a:t>and</a:t>
            </a:r>
            <a:r>
              <a:rPr sz="4400" spc="-30" dirty="0">
                <a:solidFill>
                  <a:srgbClr val="0E6EC5"/>
                </a:solidFill>
              </a:rPr>
              <a:t> </a:t>
            </a:r>
            <a:r>
              <a:rPr sz="4400" dirty="0">
                <a:solidFill>
                  <a:srgbClr val="0E6EC5"/>
                </a:solidFill>
              </a:rPr>
              <a:t>synthetic</a:t>
            </a:r>
            <a:r>
              <a:rPr sz="4400" spc="-35" dirty="0">
                <a:solidFill>
                  <a:srgbClr val="0E6EC5"/>
                </a:solidFill>
              </a:rPr>
              <a:t> </a:t>
            </a:r>
            <a:r>
              <a:rPr sz="4400" dirty="0">
                <a:solidFill>
                  <a:srgbClr val="0E6EC5"/>
                </a:solidFill>
              </a:rPr>
              <a:t>estrogens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08736" y="1685924"/>
            <a:ext cx="7800975" cy="489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44640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potent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naturally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occurring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estrogen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humans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17-estradiol,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followed</a:t>
            </a:r>
            <a:r>
              <a:rPr sz="2800" dirty="0">
                <a:latin typeface="Times New Roman"/>
                <a:cs typeface="Times New Roman"/>
              </a:rPr>
              <a:t> by</a:t>
            </a:r>
            <a:r>
              <a:rPr sz="2800" spc="7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estrone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 estriol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6350" indent="44640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Each contains a phenolic A </a:t>
            </a:r>
            <a:r>
              <a:rPr sz="2800" dirty="0">
                <a:latin typeface="Times New Roman"/>
                <a:cs typeface="Times New Roman"/>
              </a:rPr>
              <a:t>ring </a:t>
            </a:r>
            <a:r>
              <a:rPr sz="2800" spc="-5" dirty="0">
                <a:latin typeface="Times New Roman"/>
                <a:cs typeface="Times New Roman"/>
              </a:rPr>
              <a:t>with a hydroxyl </a:t>
            </a:r>
            <a:r>
              <a:rPr sz="2800" dirty="0">
                <a:latin typeface="Times New Roman"/>
                <a:cs typeface="Times New Roman"/>
              </a:rPr>
              <a:t> group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-5" dirty="0">
                <a:latin typeface="Times New Roman"/>
                <a:cs typeface="Times New Roman"/>
              </a:rPr>
              <a:t>carbon </a:t>
            </a:r>
            <a:r>
              <a:rPr sz="2800" dirty="0">
                <a:latin typeface="Times New Roman"/>
                <a:cs typeface="Times New Roman"/>
              </a:rPr>
              <a:t>3, </a:t>
            </a:r>
            <a:r>
              <a:rPr sz="2800" spc="-5" dirty="0">
                <a:latin typeface="Times New Roman"/>
                <a:cs typeface="Times New Roman"/>
              </a:rPr>
              <a:t>and a </a:t>
            </a:r>
            <a:r>
              <a:rPr sz="2800" dirty="0">
                <a:latin typeface="Times New Roman"/>
                <a:cs typeface="Times New Roman"/>
              </a:rPr>
              <a:t>-OH or </a:t>
            </a:r>
            <a:r>
              <a:rPr sz="2800" spc="-5" dirty="0">
                <a:latin typeface="Times New Roman"/>
                <a:cs typeface="Times New Roman"/>
              </a:rPr>
              <a:t>ketone </a:t>
            </a:r>
            <a:r>
              <a:rPr sz="2800" spc="-1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position </a:t>
            </a:r>
            <a:r>
              <a:rPr sz="2800" dirty="0">
                <a:latin typeface="Times New Roman"/>
                <a:cs typeface="Times New Roman"/>
              </a:rPr>
              <a:t>17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D.</a:t>
            </a:r>
            <a:endParaRPr sz="2800">
              <a:latin typeface="Times New Roman"/>
              <a:cs typeface="Times New Roman"/>
            </a:endParaRPr>
          </a:p>
          <a:p>
            <a:pPr marL="12700" marR="5080" indent="446405" algn="just">
              <a:lnSpc>
                <a:spcPct val="100099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Most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alkyl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substitutions</a:t>
            </a:r>
            <a:r>
              <a:rPr sz="2800" dirty="0">
                <a:latin typeface="Times New Roman"/>
                <a:cs typeface="Times New Roman"/>
              </a:rPr>
              <a:t> 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ring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impair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binding,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substitutions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 ring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may</a:t>
            </a:r>
            <a:r>
              <a:rPr sz="2800" spc="-5" dirty="0">
                <a:latin typeface="Times New Roman"/>
                <a:cs typeface="Times New Roman"/>
              </a:rPr>
              <a:t> be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tolerated.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Ethinyl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substitutions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C17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position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greatly increase oral potency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inhibiting first-pass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hepatic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metabolism.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7025" y="2110574"/>
            <a:ext cx="6289675" cy="4760595"/>
            <a:chOff x="2867025" y="2110574"/>
            <a:chExt cx="6289675" cy="4760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7025" y="2110574"/>
              <a:ext cx="5521452" cy="4038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83504" y="5943599"/>
              <a:ext cx="3960495" cy="914400"/>
            </a:xfrm>
            <a:custGeom>
              <a:avLst/>
              <a:gdLst/>
              <a:ahLst/>
              <a:cxnLst/>
              <a:rect l="l" t="t" r="r" b="b"/>
              <a:pathLst>
                <a:path w="3960495" h="914400">
                  <a:moveTo>
                    <a:pt x="3808095" y="0"/>
                  </a:moveTo>
                  <a:lnTo>
                    <a:pt x="152400" y="0"/>
                  </a:lnTo>
                  <a:lnTo>
                    <a:pt x="104265" y="7769"/>
                  </a:lnTo>
                  <a:lnTo>
                    <a:pt x="62435" y="29405"/>
                  </a:lnTo>
                  <a:lnTo>
                    <a:pt x="29431" y="62396"/>
                  </a:lnTo>
                  <a:lnTo>
                    <a:pt x="7778" y="104231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78" y="810169"/>
                  </a:lnTo>
                  <a:lnTo>
                    <a:pt x="29431" y="852004"/>
                  </a:lnTo>
                  <a:lnTo>
                    <a:pt x="62435" y="884995"/>
                  </a:lnTo>
                  <a:lnTo>
                    <a:pt x="104265" y="906630"/>
                  </a:lnTo>
                  <a:lnTo>
                    <a:pt x="152400" y="914399"/>
                  </a:lnTo>
                  <a:lnTo>
                    <a:pt x="3808095" y="914399"/>
                  </a:lnTo>
                  <a:lnTo>
                    <a:pt x="3856277" y="906630"/>
                  </a:lnTo>
                  <a:lnTo>
                    <a:pt x="3898114" y="884995"/>
                  </a:lnTo>
                  <a:lnTo>
                    <a:pt x="3931100" y="852004"/>
                  </a:lnTo>
                  <a:lnTo>
                    <a:pt x="3952728" y="810169"/>
                  </a:lnTo>
                  <a:lnTo>
                    <a:pt x="3960495" y="762000"/>
                  </a:lnTo>
                  <a:lnTo>
                    <a:pt x="3960495" y="152400"/>
                  </a:lnTo>
                  <a:lnTo>
                    <a:pt x="3952728" y="104231"/>
                  </a:lnTo>
                  <a:lnTo>
                    <a:pt x="3931100" y="62396"/>
                  </a:lnTo>
                  <a:lnTo>
                    <a:pt x="3898114" y="29405"/>
                  </a:lnTo>
                  <a:lnTo>
                    <a:pt x="3856277" y="7769"/>
                  </a:lnTo>
                  <a:lnTo>
                    <a:pt x="38080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3504" y="5943599"/>
              <a:ext cx="3960495" cy="914400"/>
            </a:xfrm>
            <a:custGeom>
              <a:avLst/>
              <a:gdLst/>
              <a:ahLst/>
              <a:cxnLst/>
              <a:rect l="l" t="t" r="r" b="b"/>
              <a:pathLst>
                <a:path w="3960495" h="914400">
                  <a:moveTo>
                    <a:pt x="0" y="152400"/>
                  </a:moveTo>
                  <a:lnTo>
                    <a:pt x="7778" y="104231"/>
                  </a:lnTo>
                  <a:lnTo>
                    <a:pt x="29431" y="62396"/>
                  </a:lnTo>
                  <a:lnTo>
                    <a:pt x="62435" y="29405"/>
                  </a:lnTo>
                  <a:lnTo>
                    <a:pt x="104265" y="7769"/>
                  </a:lnTo>
                  <a:lnTo>
                    <a:pt x="152400" y="0"/>
                  </a:lnTo>
                  <a:lnTo>
                    <a:pt x="3808095" y="0"/>
                  </a:lnTo>
                  <a:lnTo>
                    <a:pt x="3856277" y="7769"/>
                  </a:lnTo>
                  <a:lnTo>
                    <a:pt x="3898114" y="29405"/>
                  </a:lnTo>
                  <a:lnTo>
                    <a:pt x="3931100" y="62396"/>
                  </a:lnTo>
                  <a:lnTo>
                    <a:pt x="3952728" y="104231"/>
                  </a:lnTo>
                  <a:lnTo>
                    <a:pt x="3960495" y="152400"/>
                  </a:lnTo>
                  <a:lnTo>
                    <a:pt x="3960495" y="762000"/>
                  </a:lnTo>
                  <a:lnTo>
                    <a:pt x="3952728" y="810169"/>
                  </a:lnTo>
                  <a:lnTo>
                    <a:pt x="3931100" y="852004"/>
                  </a:lnTo>
                  <a:lnTo>
                    <a:pt x="3898114" y="884995"/>
                  </a:lnTo>
                  <a:lnTo>
                    <a:pt x="3856277" y="906630"/>
                  </a:lnTo>
                  <a:lnTo>
                    <a:pt x="3808095" y="914399"/>
                  </a:lnTo>
                  <a:lnTo>
                    <a:pt x="152400" y="914399"/>
                  </a:lnTo>
                  <a:lnTo>
                    <a:pt x="104265" y="906630"/>
                  </a:lnTo>
                  <a:lnTo>
                    <a:pt x="62435" y="884995"/>
                  </a:lnTo>
                  <a:lnTo>
                    <a:pt x="29431" y="852004"/>
                  </a:lnTo>
                  <a:lnTo>
                    <a:pt x="7778" y="810169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70905" y="6017767"/>
            <a:ext cx="33864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2615" marR="5080" indent="-59055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FFFFFF"/>
                </a:solidFill>
                <a:latin typeface="Arial MT"/>
                <a:cs typeface="Arial MT"/>
              </a:rPr>
              <a:t>High-affinity</a:t>
            </a:r>
            <a:r>
              <a:rPr sz="24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Arial MT"/>
                <a:cs typeface="Arial MT"/>
              </a:rPr>
              <a:t>binding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Arial MT"/>
                <a:cs typeface="Arial MT"/>
              </a:rPr>
              <a:t>both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Arial MT"/>
                <a:cs typeface="Arial MT"/>
              </a:rPr>
              <a:t>receptors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51173" y="0"/>
            <a:ext cx="5605780" cy="1438275"/>
            <a:chOff x="3551173" y="0"/>
            <a:chExt cx="5605780" cy="1438275"/>
          </a:xfrm>
        </p:grpSpPr>
        <p:sp>
          <p:nvSpPr>
            <p:cNvPr id="8" name="object 8"/>
            <p:cNvSpPr/>
            <p:nvPr/>
          </p:nvSpPr>
          <p:spPr>
            <a:xfrm>
              <a:off x="3563873" y="0"/>
              <a:ext cx="5580380" cy="1412875"/>
            </a:xfrm>
            <a:custGeom>
              <a:avLst/>
              <a:gdLst/>
              <a:ahLst/>
              <a:cxnLst/>
              <a:rect l="l" t="t" r="r" b="b"/>
              <a:pathLst>
                <a:path w="5580380" h="1412875">
                  <a:moveTo>
                    <a:pt x="5580126" y="0"/>
                  </a:moveTo>
                  <a:lnTo>
                    <a:pt x="0" y="0"/>
                  </a:lnTo>
                  <a:lnTo>
                    <a:pt x="0" y="1412748"/>
                  </a:lnTo>
                  <a:lnTo>
                    <a:pt x="5580126" y="1412748"/>
                  </a:lnTo>
                  <a:lnTo>
                    <a:pt x="5580126" y="0"/>
                  </a:lnTo>
                  <a:close/>
                </a:path>
              </a:pathLst>
            </a:custGeom>
            <a:solidFill>
              <a:srgbClr val="034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3873" y="0"/>
              <a:ext cx="5580380" cy="1412875"/>
            </a:xfrm>
            <a:custGeom>
              <a:avLst/>
              <a:gdLst/>
              <a:ahLst/>
              <a:cxnLst/>
              <a:rect l="l" t="t" r="r" b="b"/>
              <a:pathLst>
                <a:path w="5580380" h="1412875">
                  <a:moveTo>
                    <a:pt x="0" y="1412748"/>
                  </a:moveTo>
                  <a:lnTo>
                    <a:pt x="5580126" y="1412748"/>
                  </a:lnTo>
                  <a:lnTo>
                    <a:pt x="5580126" y="0"/>
                  </a:lnTo>
                  <a:lnTo>
                    <a:pt x="0" y="0"/>
                  </a:lnTo>
                  <a:lnTo>
                    <a:pt x="0" y="1412748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76573" y="0"/>
            <a:ext cx="55676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497205" algn="ctr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Ethinyl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Arial MT"/>
                <a:cs typeface="Arial MT"/>
              </a:rPr>
              <a:t>substitutions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C17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Arial MT"/>
                <a:cs typeface="Arial MT"/>
              </a:rPr>
              <a:t>position </a:t>
            </a:r>
            <a:r>
              <a:rPr sz="2400" spc="114" dirty="0">
                <a:solidFill>
                  <a:srgbClr val="FFFFFF"/>
                </a:solidFill>
                <a:latin typeface="Arial MT"/>
                <a:cs typeface="Arial MT"/>
              </a:rPr>
              <a:t>greatly </a:t>
            </a:r>
            <a:r>
              <a:rPr sz="2400" spc="125" dirty="0">
                <a:solidFill>
                  <a:srgbClr val="FFFFFF"/>
                </a:solidFill>
                <a:latin typeface="Arial MT"/>
                <a:cs typeface="Arial MT"/>
              </a:rPr>
              <a:t>increase oral </a:t>
            </a:r>
            <a:r>
              <a:rPr sz="2400" spc="130" dirty="0">
                <a:solidFill>
                  <a:srgbClr val="FFFFFF"/>
                </a:solidFill>
                <a:latin typeface="Arial MT"/>
                <a:cs typeface="Arial MT"/>
              </a:rPr>
              <a:t> potency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Arial MT"/>
                <a:cs typeface="Arial MT"/>
              </a:rPr>
              <a:t>inhibiting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Arial MT"/>
                <a:cs typeface="Arial MT"/>
              </a:rPr>
              <a:t>first-pass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Arial MT"/>
                <a:cs typeface="Arial MT"/>
              </a:rPr>
              <a:t>hepatic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Arial MT"/>
                <a:cs typeface="Arial MT"/>
              </a:rPr>
              <a:t>metabolism.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0" y="1616075"/>
            <a:ext cx="6882765" cy="5254625"/>
            <a:chOff x="-12700" y="1616075"/>
            <a:chExt cx="6882765" cy="5254625"/>
          </a:xfrm>
        </p:grpSpPr>
        <p:sp>
          <p:nvSpPr>
            <p:cNvPr id="12" name="object 12"/>
            <p:cNvSpPr/>
            <p:nvPr/>
          </p:nvSpPr>
          <p:spPr>
            <a:xfrm>
              <a:off x="6372225" y="1628775"/>
              <a:ext cx="485140" cy="504190"/>
            </a:xfrm>
            <a:custGeom>
              <a:avLst/>
              <a:gdLst/>
              <a:ahLst/>
              <a:cxnLst/>
              <a:rect l="l" t="t" r="r" b="b"/>
              <a:pathLst>
                <a:path w="485140" h="504189">
                  <a:moveTo>
                    <a:pt x="363474" y="0"/>
                  </a:moveTo>
                  <a:lnTo>
                    <a:pt x="121158" y="0"/>
                  </a:lnTo>
                  <a:lnTo>
                    <a:pt x="121158" y="261747"/>
                  </a:lnTo>
                  <a:lnTo>
                    <a:pt x="0" y="261747"/>
                  </a:lnTo>
                  <a:lnTo>
                    <a:pt x="242316" y="504063"/>
                  </a:lnTo>
                  <a:lnTo>
                    <a:pt x="484631" y="261747"/>
                  </a:lnTo>
                  <a:lnTo>
                    <a:pt x="363474" y="26174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72225" y="1628775"/>
              <a:ext cx="485140" cy="504190"/>
            </a:xfrm>
            <a:custGeom>
              <a:avLst/>
              <a:gdLst/>
              <a:ahLst/>
              <a:cxnLst/>
              <a:rect l="l" t="t" r="r" b="b"/>
              <a:pathLst>
                <a:path w="485140" h="504189">
                  <a:moveTo>
                    <a:pt x="0" y="261747"/>
                  </a:moveTo>
                  <a:lnTo>
                    <a:pt x="121158" y="261747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261747"/>
                  </a:lnTo>
                  <a:lnTo>
                    <a:pt x="484631" y="261747"/>
                  </a:lnTo>
                  <a:lnTo>
                    <a:pt x="242316" y="504063"/>
                  </a:lnTo>
                  <a:lnTo>
                    <a:pt x="0" y="261747"/>
                  </a:lnTo>
                  <a:close/>
                </a:path>
              </a:pathLst>
            </a:custGeom>
            <a:ln w="25399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6108" y="551726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179958" y="0"/>
                  </a:moveTo>
                  <a:lnTo>
                    <a:pt x="0" y="179997"/>
                  </a:lnTo>
                  <a:lnTo>
                    <a:pt x="90042" y="179997"/>
                  </a:lnTo>
                  <a:lnTo>
                    <a:pt x="90042" y="432015"/>
                  </a:lnTo>
                  <a:lnTo>
                    <a:pt x="270001" y="432015"/>
                  </a:lnTo>
                  <a:lnTo>
                    <a:pt x="270001" y="179997"/>
                  </a:lnTo>
                  <a:lnTo>
                    <a:pt x="360044" y="179997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6108" y="551726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79997"/>
                  </a:moveTo>
                  <a:lnTo>
                    <a:pt x="179958" y="0"/>
                  </a:lnTo>
                  <a:lnTo>
                    <a:pt x="360044" y="179997"/>
                  </a:lnTo>
                  <a:lnTo>
                    <a:pt x="270001" y="179997"/>
                  </a:lnTo>
                  <a:lnTo>
                    <a:pt x="270001" y="432015"/>
                  </a:lnTo>
                  <a:lnTo>
                    <a:pt x="90042" y="432015"/>
                  </a:lnTo>
                  <a:lnTo>
                    <a:pt x="90042" y="179997"/>
                  </a:lnTo>
                  <a:lnTo>
                    <a:pt x="0" y="179997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085207"/>
              <a:ext cx="3851910" cy="1772920"/>
            </a:xfrm>
            <a:custGeom>
              <a:avLst/>
              <a:gdLst/>
              <a:ahLst/>
              <a:cxnLst/>
              <a:rect l="l" t="t" r="r" b="b"/>
              <a:pathLst>
                <a:path w="3851910" h="1772920">
                  <a:moveTo>
                    <a:pt x="3556508" y="0"/>
                  </a:moveTo>
                  <a:lnTo>
                    <a:pt x="295478" y="0"/>
                  </a:lnTo>
                  <a:lnTo>
                    <a:pt x="247548" y="3864"/>
                  </a:lnTo>
                  <a:lnTo>
                    <a:pt x="202081" y="15055"/>
                  </a:lnTo>
                  <a:lnTo>
                    <a:pt x="159685" y="32962"/>
                  </a:lnTo>
                  <a:lnTo>
                    <a:pt x="120969" y="56981"/>
                  </a:lnTo>
                  <a:lnTo>
                    <a:pt x="86540" y="86502"/>
                  </a:lnTo>
                  <a:lnTo>
                    <a:pt x="57008" y="120920"/>
                  </a:lnTo>
                  <a:lnTo>
                    <a:pt x="32979" y="159626"/>
                  </a:lnTo>
                  <a:lnTo>
                    <a:pt x="15063" y="202013"/>
                  </a:lnTo>
                  <a:lnTo>
                    <a:pt x="3867" y="247474"/>
                  </a:lnTo>
                  <a:lnTo>
                    <a:pt x="0" y="295402"/>
                  </a:lnTo>
                  <a:lnTo>
                    <a:pt x="0" y="1477314"/>
                  </a:lnTo>
                  <a:lnTo>
                    <a:pt x="3867" y="1525244"/>
                  </a:lnTo>
                  <a:lnTo>
                    <a:pt x="15063" y="1570711"/>
                  </a:lnTo>
                  <a:lnTo>
                    <a:pt x="32979" y="1613107"/>
                  </a:lnTo>
                  <a:lnTo>
                    <a:pt x="57008" y="1651823"/>
                  </a:lnTo>
                  <a:lnTo>
                    <a:pt x="86540" y="1686252"/>
                  </a:lnTo>
                  <a:lnTo>
                    <a:pt x="120969" y="1715784"/>
                  </a:lnTo>
                  <a:lnTo>
                    <a:pt x="159685" y="1739813"/>
                  </a:lnTo>
                  <a:lnTo>
                    <a:pt x="202081" y="1757729"/>
                  </a:lnTo>
                  <a:lnTo>
                    <a:pt x="247548" y="1768925"/>
                  </a:lnTo>
                  <a:lnTo>
                    <a:pt x="295478" y="1772793"/>
                  </a:lnTo>
                  <a:lnTo>
                    <a:pt x="3556508" y="1772793"/>
                  </a:lnTo>
                  <a:lnTo>
                    <a:pt x="3604404" y="1768925"/>
                  </a:lnTo>
                  <a:lnTo>
                    <a:pt x="3649847" y="1757729"/>
                  </a:lnTo>
                  <a:lnTo>
                    <a:pt x="3692227" y="1739813"/>
                  </a:lnTo>
                  <a:lnTo>
                    <a:pt x="3730934" y="1715784"/>
                  </a:lnTo>
                  <a:lnTo>
                    <a:pt x="3765359" y="1686252"/>
                  </a:lnTo>
                  <a:lnTo>
                    <a:pt x="3794892" y="1651823"/>
                  </a:lnTo>
                  <a:lnTo>
                    <a:pt x="3818923" y="1613107"/>
                  </a:lnTo>
                  <a:lnTo>
                    <a:pt x="3836842" y="1570711"/>
                  </a:lnTo>
                  <a:lnTo>
                    <a:pt x="3848041" y="1525244"/>
                  </a:lnTo>
                  <a:lnTo>
                    <a:pt x="3851910" y="1477314"/>
                  </a:lnTo>
                  <a:lnTo>
                    <a:pt x="3851910" y="295402"/>
                  </a:lnTo>
                  <a:lnTo>
                    <a:pt x="3848041" y="247474"/>
                  </a:lnTo>
                  <a:lnTo>
                    <a:pt x="3836842" y="202013"/>
                  </a:lnTo>
                  <a:lnTo>
                    <a:pt x="3818923" y="159626"/>
                  </a:lnTo>
                  <a:lnTo>
                    <a:pt x="3794892" y="120920"/>
                  </a:lnTo>
                  <a:lnTo>
                    <a:pt x="3765359" y="86502"/>
                  </a:lnTo>
                  <a:lnTo>
                    <a:pt x="3730934" y="56981"/>
                  </a:lnTo>
                  <a:lnTo>
                    <a:pt x="3692227" y="32962"/>
                  </a:lnTo>
                  <a:lnTo>
                    <a:pt x="3649847" y="15055"/>
                  </a:lnTo>
                  <a:lnTo>
                    <a:pt x="3604404" y="3864"/>
                  </a:lnTo>
                  <a:lnTo>
                    <a:pt x="3556508" y="0"/>
                  </a:lnTo>
                  <a:close/>
                </a:path>
              </a:pathLst>
            </a:custGeom>
            <a:solidFill>
              <a:srgbClr val="0C9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5085207"/>
              <a:ext cx="3851910" cy="1772920"/>
            </a:xfrm>
            <a:custGeom>
              <a:avLst/>
              <a:gdLst/>
              <a:ahLst/>
              <a:cxnLst/>
              <a:rect l="l" t="t" r="r" b="b"/>
              <a:pathLst>
                <a:path w="3851910" h="1772920">
                  <a:moveTo>
                    <a:pt x="0" y="295402"/>
                  </a:moveTo>
                  <a:lnTo>
                    <a:pt x="3867" y="247474"/>
                  </a:lnTo>
                  <a:lnTo>
                    <a:pt x="15063" y="202013"/>
                  </a:lnTo>
                  <a:lnTo>
                    <a:pt x="32979" y="159626"/>
                  </a:lnTo>
                  <a:lnTo>
                    <a:pt x="57008" y="120920"/>
                  </a:lnTo>
                  <a:lnTo>
                    <a:pt x="86540" y="86502"/>
                  </a:lnTo>
                  <a:lnTo>
                    <a:pt x="120969" y="56981"/>
                  </a:lnTo>
                  <a:lnTo>
                    <a:pt x="159685" y="32962"/>
                  </a:lnTo>
                  <a:lnTo>
                    <a:pt x="202081" y="15055"/>
                  </a:lnTo>
                  <a:lnTo>
                    <a:pt x="247548" y="3864"/>
                  </a:lnTo>
                  <a:lnTo>
                    <a:pt x="295478" y="0"/>
                  </a:lnTo>
                  <a:lnTo>
                    <a:pt x="3556508" y="0"/>
                  </a:lnTo>
                  <a:lnTo>
                    <a:pt x="3604404" y="3864"/>
                  </a:lnTo>
                  <a:lnTo>
                    <a:pt x="3649847" y="15055"/>
                  </a:lnTo>
                  <a:lnTo>
                    <a:pt x="3692227" y="32962"/>
                  </a:lnTo>
                  <a:lnTo>
                    <a:pt x="3730934" y="56981"/>
                  </a:lnTo>
                  <a:lnTo>
                    <a:pt x="3765359" y="86502"/>
                  </a:lnTo>
                  <a:lnTo>
                    <a:pt x="3794892" y="120920"/>
                  </a:lnTo>
                  <a:lnTo>
                    <a:pt x="3818923" y="159626"/>
                  </a:lnTo>
                  <a:lnTo>
                    <a:pt x="3836842" y="202013"/>
                  </a:lnTo>
                  <a:lnTo>
                    <a:pt x="3848041" y="247474"/>
                  </a:lnTo>
                  <a:lnTo>
                    <a:pt x="3851910" y="295402"/>
                  </a:lnTo>
                  <a:lnTo>
                    <a:pt x="3851910" y="1477314"/>
                  </a:lnTo>
                  <a:lnTo>
                    <a:pt x="3848041" y="1525244"/>
                  </a:lnTo>
                  <a:lnTo>
                    <a:pt x="3836842" y="1570711"/>
                  </a:lnTo>
                  <a:lnTo>
                    <a:pt x="3818923" y="1613107"/>
                  </a:lnTo>
                  <a:lnTo>
                    <a:pt x="3794892" y="1651823"/>
                  </a:lnTo>
                  <a:lnTo>
                    <a:pt x="3765359" y="1686252"/>
                  </a:lnTo>
                  <a:lnTo>
                    <a:pt x="3730934" y="1715784"/>
                  </a:lnTo>
                  <a:lnTo>
                    <a:pt x="3692227" y="1739813"/>
                  </a:lnTo>
                  <a:lnTo>
                    <a:pt x="3649847" y="1757729"/>
                  </a:lnTo>
                  <a:lnTo>
                    <a:pt x="3604404" y="1768925"/>
                  </a:lnTo>
                  <a:lnTo>
                    <a:pt x="3556508" y="1772793"/>
                  </a:lnTo>
                  <a:lnTo>
                    <a:pt x="295478" y="1772793"/>
                  </a:lnTo>
                  <a:lnTo>
                    <a:pt x="247548" y="1768925"/>
                  </a:lnTo>
                  <a:lnTo>
                    <a:pt x="202081" y="1757729"/>
                  </a:lnTo>
                  <a:lnTo>
                    <a:pt x="159685" y="1739813"/>
                  </a:lnTo>
                  <a:lnTo>
                    <a:pt x="120969" y="1715784"/>
                  </a:lnTo>
                  <a:lnTo>
                    <a:pt x="86540" y="1686252"/>
                  </a:lnTo>
                  <a:lnTo>
                    <a:pt x="57008" y="1651823"/>
                  </a:lnTo>
                  <a:lnTo>
                    <a:pt x="32979" y="1613107"/>
                  </a:lnTo>
                  <a:lnTo>
                    <a:pt x="15063" y="1570711"/>
                  </a:lnTo>
                  <a:lnTo>
                    <a:pt x="3867" y="1525244"/>
                  </a:lnTo>
                  <a:lnTo>
                    <a:pt x="0" y="1477314"/>
                  </a:lnTo>
                  <a:lnTo>
                    <a:pt x="0" y="295402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2503" y="5190490"/>
            <a:ext cx="297624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E1D600"/>
              </a:buClr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Steroidal structures is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essential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activity.</a:t>
            </a:r>
            <a:endParaRPr sz="2000">
              <a:latin typeface="Arial"/>
              <a:cs typeface="Arial"/>
            </a:endParaRPr>
          </a:p>
          <a:p>
            <a:pPr marL="12700" marR="174625">
              <a:lnSpc>
                <a:spcPct val="100000"/>
              </a:lnSpc>
              <a:spcBef>
                <a:spcPts val="5"/>
              </a:spcBef>
              <a:buClr>
                <a:srgbClr val="E1D600"/>
              </a:buClr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Alkylation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aromatic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ring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decrease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3336" y="1426286"/>
            <a:ext cx="7716520" cy="34474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indent="446405">
              <a:lnSpc>
                <a:spcPct val="100299"/>
              </a:lnSpc>
              <a:spcBef>
                <a:spcPts val="85"/>
              </a:spcBef>
            </a:pPr>
            <a:r>
              <a:rPr sz="2800" spc="-5" dirty="0">
                <a:latin typeface="Times New Roman"/>
                <a:cs typeface="Times New Roman"/>
              </a:rPr>
              <a:t>Diethylstilbestrol (DES),( </a:t>
            </a:r>
            <a:r>
              <a:rPr sz="2800" spc="-5" dirty="0">
                <a:latin typeface="Constantia"/>
                <a:cs typeface="Constantia"/>
              </a:rPr>
              <a:t>synthetic </a:t>
            </a:r>
            <a:r>
              <a:rPr sz="2800" spc="-10" dirty="0">
                <a:latin typeface="Constantia"/>
                <a:cs typeface="Constantia"/>
              </a:rPr>
              <a:t>nonsteroidal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molecules </a:t>
            </a:r>
            <a:r>
              <a:rPr sz="2800" spc="-5" dirty="0">
                <a:latin typeface="Times New Roman"/>
                <a:cs typeface="Times New Roman"/>
              </a:rPr>
              <a:t>which is structurally similar to estradiol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when viewed in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trans conformation, </a:t>
            </a:r>
            <a:r>
              <a:rPr sz="2800" dirty="0">
                <a:latin typeface="Times New Roman"/>
                <a:cs typeface="Times New Roman"/>
              </a:rPr>
              <a:t>binds </a:t>
            </a: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 high </a:t>
            </a:r>
            <a:r>
              <a:rPr sz="2800" spc="-10" dirty="0">
                <a:latin typeface="Times New Roman"/>
                <a:cs typeface="Times New Roman"/>
              </a:rPr>
              <a:t>affinity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both estrogen </a:t>
            </a:r>
            <a:r>
              <a:rPr sz="2800" spc="-5" dirty="0">
                <a:latin typeface="Times New Roman"/>
                <a:cs typeface="Times New Roman"/>
              </a:rPr>
              <a:t>receptors and it is as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potent as estradiol in </a:t>
            </a:r>
            <a:r>
              <a:rPr sz="2800" spc="-10" dirty="0">
                <a:latin typeface="Times New Roman"/>
                <a:cs typeface="Times New Roman"/>
              </a:rPr>
              <a:t>most </a:t>
            </a:r>
            <a:r>
              <a:rPr sz="2800" spc="-5" dirty="0">
                <a:latin typeface="Times New Roman"/>
                <a:cs typeface="Times New Roman"/>
              </a:rPr>
              <a:t>assays but has a </a:t>
            </a:r>
            <a:r>
              <a:rPr sz="2800" spc="-10" dirty="0">
                <a:latin typeface="Times New Roman"/>
                <a:cs typeface="Times New Roman"/>
              </a:rPr>
              <a:t>much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longer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775" spc="7" baseline="-21021" dirty="0">
                <a:latin typeface="Times New Roman"/>
                <a:cs typeface="Times New Roman"/>
              </a:rPr>
              <a:t>1/2</a:t>
            </a:r>
            <a:r>
              <a:rPr sz="2800" spc="5" dirty="0">
                <a:latin typeface="Times New Roman"/>
                <a:cs typeface="Times New Roman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longer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widespread use,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important historically as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dirty="0">
                <a:latin typeface="Times New Roman"/>
                <a:cs typeface="Times New Roman"/>
              </a:rPr>
              <a:t>inexpensive orally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estrogen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4666"/>
            <a:ext cx="9144000" cy="609333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773937"/>
            <a:ext cx="6049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Therapeutic</a:t>
            </a:r>
            <a:r>
              <a:rPr sz="4000" spc="-15" dirty="0"/>
              <a:t> </a:t>
            </a:r>
            <a:r>
              <a:rPr sz="4000" spc="-5" dirty="0"/>
              <a:t>uses</a:t>
            </a:r>
            <a:r>
              <a:rPr sz="4000" dirty="0"/>
              <a:t> </a:t>
            </a:r>
            <a:r>
              <a:rPr sz="4000" spc="-5" dirty="0"/>
              <a:t>of</a:t>
            </a:r>
            <a:r>
              <a:rPr sz="4000" spc="20" dirty="0"/>
              <a:t> </a:t>
            </a:r>
            <a:r>
              <a:rPr sz="4000" spc="-5" dirty="0"/>
              <a:t>estrogens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420139"/>
            <a:ext cx="7514590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Times New Roman"/>
                <a:cs typeface="Times New Roman"/>
              </a:rPr>
              <a:t>Birth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Control.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Hormone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Replacement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Therapy</a:t>
            </a:r>
            <a:endParaRPr sz="2800">
              <a:latin typeface="Times New Roman"/>
              <a:cs typeface="Times New Roman"/>
            </a:endParaRPr>
          </a:p>
          <a:p>
            <a:pPr marL="12700" marR="650240">
              <a:lnSpc>
                <a:spcPct val="120000"/>
              </a:lnSpc>
            </a:pPr>
            <a:r>
              <a:rPr sz="2800" spc="-20" dirty="0">
                <a:latin typeface="Times New Roman"/>
                <a:cs typeface="Times New Roman"/>
              </a:rPr>
              <a:t>Treatment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Estrogen Deficiency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Ovarian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Failure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 after Oophorectomy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2800" spc="-20" dirty="0">
                <a:latin typeface="Times New Roman"/>
                <a:cs typeface="Times New Roman"/>
              </a:rPr>
              <a:t>Treatment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Advanced, Inoperable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Breast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Cancer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Men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Postmenopausal </a:t>
            </a:r>
            <a:r>
              <a:rPr sz="2800" spc="-55" dirty="0">
                <a:latin typeface="Times New Roman"/>
                <a:cs typeface="Times New Roman"/>
              </a:rPr>
              <a:t>Women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Advanced,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Inoperable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Prostate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Cancer in Men.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680161"/>
            <a:ext cx="580263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5" dirty="0">
                <a:latin typeface="Calibri"/>
                <a:cs typeface="Calibri"/>
              </a:rPr>
              <a:t>Estrogens</a:t>
            </a:r>
            <a:r>
              <a:rPr sz="5000" b="1" i="1" spc="-35" dirty="0">
                <a:latin typeface="Calibri"/>
                <a:cs typeface="Calibri"/>
              </a:rPr>
              <a:t> </a:t>
            </a:r>
            <a:r>
              <a:rPr sz="5000" b="1" i="1" spc="-5" dirty="0">
                <a:latin typeface="Calibri"/>
                <a:cs typeface="Calibri"/>
              </a:rPr>
              <a:t>and</a:t>
            </a:r>
            <a:r>
              <a:rPr sz="5000" b="1" i="1" spc="-35" dirty="0">
                <a:latin typeface="Calibri"/>
                <a:cs typeface="Calibri"/>
              </a:rPr>
              <a:t> </a:t>
            </a:r>
            <a:r>
              <a:rPr sz="5000" b="1" i="1" spc="-60" dirty="0">
                <a:latin typeface="Calibri"/>
                <a:cs typeface="Calibri"/>
              </a:rPr>
              <a:t>Cancer.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736" y="1578102"/>
            <a:ext cx="7801609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8784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Many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years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study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firmly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established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association between </a:t>
            </a:r>
            <a:r>
              <a:rPr sz="2800" dirty="0">
                <a:latin typeface="Times New Roman"/>
                <a:cs typeface="Times New Roman"/>
              </a:rPr>
              <a:t>estrogen </a:t>
            </a:r>
            <a:r>
              <a:rPr sz="2800" spc="-5" dirty="0">
                <a:latin typeface="Times New Roman"/>
                <a:cs typeface="Times New Roman"/>
              </a:rPr>
              <a:t>use and increased </a:t>
            </a:r>
            <a:r>
              <a:rPr sz="2800" dirty="0">
                <a:latin typeface="Times New Roman"/>
                <a:cs typeface="Times New Roman"/>
              </a:rPr>
              <a:t>risk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breast </a:t>
            </a:r>
            <a:r>
              <a:rPr sz="2800" spc="-35" dirty="0">
                <a:latin typeface="Times New Roman"/>
                <a:cs typeface="Times New Roman"/>
              </a:rPr>
              <a:t>cancer.</a:t>
            </a:r>
            <a:r>
              <a:rPr sz="2800" spc="6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risk is associated, </a:t>
            </a:r>
            <a:r>
              <a:rPr sz="2800" spc="-20" dirty="0">
                <a:latin typeface="Times New Roman"/>
                <a:cs typeface="Times New Roman"/>
              </a:rPr>
              <a:t>however,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 the </a:t>
            </a:r>
            <a:r>
              <a:rPr sz="2800" spc="-10" dirty="0">
                <a:latin typeface="Times New Roman"/>
                <a:cs typeface="Times New Roman"/>
              </a:rPr>
              <a:t>timing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estrogen exposure,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estrogen dose, 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length of use, and the </a:t>
            </a:r>
            <a:r>
              <a:rPr sz="2800" dirty="0">
                <a:latin typeface="Times New Roman"/>
                <a:cs typeface="Times New Roman"/>
              </a:rPr>
              <a:t>type </a:t>
            </a:r>
            <a:r>
              <a:rPr sz="2800" spc="-5" dirty="0">
                <a:latin typeface="Times New Roman"/>
                <a:cs typeface="Times New Roman"/>
              </a:rPr>
              <a:t>of estrogen used. A patient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should discuss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potential risks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breast cancer with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her doctor carefully before starting estrogen </a:t>
            </a:r>
            <a:r>
              <a:rPr sz="2800" spc="-25" dirty="0">
                <a:latin typeface="Times New Roman"/>
                <a:cs typeface="Times New Roman"/>
              </a:rPr>
              <a:t>therapy.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Unopposed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estrogens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HRT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postmenopausal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women</a:t>
            </a:r>
            <a:r>
              <a:rPr sz="2800" dirty="0">
                <a:latin typeface="Times New Roman"/>
                <a:cs typeface="Times New Roman"/>
              </a:rPr>
              <a:t> are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also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linked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increased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risk</a:t>
            </a:r>
            <a:r>
              <a:rPr sz="2800" dirty="0">
                <a:latin typeface="Times New Roman"/>
                <a:cs typeface="Times New Roman"/>
              </a:rPr>
              <a:t> of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endometrial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carcinoma,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basis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inclusion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progestin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forms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HRT.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Selective</a:t>
            </a:r>
            <a:r>
              <a:rPr spc="15" dirty="0"/>
              <a:t> </a:t>
            </a:r>
            <a:r>
              <a:rPr spc="-5" dirty="0"/>
              <a:t>estrogen</a:t>
            </a:r>
            <a:r>
              <a:rPr spc="5" dirty="0"/>
              <a:t> </a:t>
            </a:r>
            <a:r>
              <a:rPr dirty="0"/>
              <a:t>receptor </a:t>
            </a:r>
            <a:r>
              <a:rPr spc="-5" dirty="0"/>
              <a:t>modulators</a:t>
            </a:r>
            <a:r>
              <a:rPr spc="5" dirty="0"/>
              <a:t> </a:t>
            </a:r>
            <a:r>
              <a:rPr dirty="0"/>
              <a:t>and </a:t>
            </a:r>
            <a:r>
              <a:rPr spc="-885" dirty="0"/>
              <a:t> </a:t>
            </a:r>
            <a:r>
              <a:rPr dirty="0"/>
              <a:t>anti</a:t>
            </a:r>
            <a:r>
              <a:rPr spc="-10" dirty="0"/>
              <a:t> </a:t>
            </a:r>
            <a:r>
              <a:rPr dirty="0"/>
              <a:t>estrogen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446405" algn="just">
              <a:lnSpc>
                <a:spcPct val="97700"/>
              </a:lnSpc>
              <a:spcBef>
                <a:spcPts val="170"/>
              </a:spcBef>
            </a:pPr>
            <a:r>
              <a:rPr spc="-25" dirty="0">
                <a:solidFill>
                  <a:srgbClr val="009DD9"/>
                </a:solidFill>
              </a:rPr>
              <a:t>Tamoxifen</a:t>
            </a:r>
            <a:r>
              <a:rPr spc="-20" dirty="0">
                <a:solidFill>
                  <a:srgbClr val="009DD9"/>
                </a:solidFill>
              </a:rPr>
              <a:t> </a:t>
            </a:r>
            <a:r>
              <a:rPr spc="-5" dirty="0"/>
              <a:t>is</a:t>
            </a:r>
            <a:r>
              <a:rPr dirty="0"/>
              <a:t> </a:t>
            </a:r>
            <a:r>
              <a:rPr spc="-5" dirty="0"/>
              <a:t>a</a:t>
            </a:r>
            <a:r>
              <a:rPr dirty="0"/>
              <a:t> </a:t>
            </a:r>
            <a:r>
              <a:rPr spc="-5" dirty="0"/>
              <a:t>tri</a:t>
            </a:r>
            <a:r>
              <a:rPr dirty="0"/>
              <a:t> </a:t>
            </a:r>
            <a:r>
              <a:rPr spc="-5" dirty="0"/>
              <a:t>phenyl</a:t>
            </a:r>
            <a:r>
              <a:rPr dirty="0"/>
              <a:t> </a:t>
            </a:r>
            <a:r>
              <a:rPr spc="-5" dirty="0"/>
              <a:t>ethylene</a:t>
            </a:r>
            <a:r>
              <a:rPr dirty="0"/>
              <a:t> </a:t>
            </a:r>
            <a:r>
              <a:rPr spc="-5" dirty="0"/>
              <a:t>with</a:t>
            </a:r>
            <a:r>
              <a:rPr dirty="0"/>
              <a:t> the</a:t>
            </a:r>
            <a:r>
              <a:rPr spc="5" dirty="0"/>
              <a:t> </a:t>
            </a:r>
            <a:r>
              <a:rPr spc="-5" dirty="0"/>
              <a:t>same </a:t>
            </a:r>
            <a:r>
              <a:rPr dirty="0"/>
              <a:t> </a:t>
            </a:r>
            <a:r>
              <a:rPr spc="-5" dirty="0"/>
              <a:t>stilbene nucleus </a:t>
            </a:r>
            <a:r>
              <a:rPr spc="-10" dirty="0"/>
              <a:t>as </a:t>
            </a:r>
            <a:r>
              <a:rPr dirty="0"/>
              <a:t>DES; </a:t>
            </a:r>
            <a:r>
              <a:rPr spc="-5" dirty="0"/>
              <a:t>compounds of </a:t>
            </a:r>
            <a:r>
              <a:rPr dirty="0"/>
              <a:t>this </a:t>
            </a:r>
            <a:r>
              <a:rPr spc="-5" dirty="0"/>
              <a:t>class display a </a:t>
            </a:r>
            <a:r>
              <a:rPr spc="-685" dirty="0"/>
              <a:t> </a:t>
            </a:r>
            <a:r>
              <a:rPr spc="-5" dirty="0"/>
              <a:t>variety</a:t>
            </a:r>
            <a:r>
              <a:rPr dirty="0"/>
              <a:t> of</a:t>
            </a:r>
            <a:r>
              <a:rPr spc="5" dirty="0"/>
              <a:t> </a:t>
            </a:r>
            <a:r>
              <a:rPr spc="-5" dirty="0"/>
              <a:t>estrogenic</a:t>
            </a:r>
            <a:r>
              <a:rPr dirty="0"/>
              <a:t> </a:t>
            </a:r>
            <a:r>
              <a:rPr spc="-5" dirty="0"/>
              <a:t>and</a:t>
            </a:r>
            <a:r>
              <a:rPr dirty="0"/>
              <a:t> </a:t>
            </a:r>
            <a:r>
              <a:rPr spc="-5" dirty="0"/>
              <a:t>anti-estrogenic</a:t>
            </a:r>
            <a:r>
              <a:rPr dirty="0"/>
              <a:t> </a:t>
            </a:r>
            <a:r>
              <a:rPr spc="-5" dirty="0"/>
              <a:t>activities.</a:t>
            </a:r>
            <a:r>
              <a:rPr dirty="0"/>
              <a:t> </a:t>
            </a:r>
            <a:r>
              <a:rPr spc="10" dirty="0"/>
              <a:t>In </a:t>
            </a:r>
            <a:r>
              <a:rPr spc="15" dirty="0"/>
              <a:t> </a:t>
            </a:r>
            <a:r>
              <a:rPr spc="-5" dirty="0"/>
              <a:t>general,</a:t>
            </a:r>
            <a:r>
              <a:rPr dirty="0"/>
              <a:t> the</a:t>
            </a:r>
            <a:r>
              <a:rPr spc="5" dirty="0"/>
              <a:t> </a:t>
            </a:r>
            <a:r>
              <a:rPr sz="2950" i="1" spc="-130" dirty="0">
                <a:latin typeface="Times New Roman"/>
                <a:cs typeface="Times New Roman"/>
              </a:rPr>
              <a:t>trans</a:t>
            </a:r>
            <a:r>
              <a:rPr sz="2950" i="1" spc="-125" dirty="0">
                <a:latin typeface="Times New Roman"/>
                <a:cs typeface="Times New Roman"/>
              </a:rPr>
              <a:t> </a:t>
            </a:r>
            <a:r>
              <a:rPr spc="-5" dirty="0"/>
              <a:t>conformations</a:t>
            </a:r>
            <a:r>
              <a:rPr dirty="0"/>
              <a:t> </a:t>
            </a:r>
            <a:r>
              <a:rPr spc="-5" dirty="0"/>
              <a:t>have</a:t>
            </a:r>
            <a:r>
              <a:rPr dirty="0"/>
              <a:t> </a:t>
            </a:r>
            <a:r>
              <a:rPr spc="-5" dirty="0"/>
              <a:t>anti-estrogenic </a:t>
            </a:r>
            <a:r>
              <a:rPr spc="-685" dirty="0"/>
              <a:t> </a:t>
            </a:r>
            <a:r>
              <a:rPr spc="-25" dirty="0"/>
              <a:t>activity, </a:t>
            </a:r>
            <a:r>
              <a:rPr spc="-5" dirty="0"/>
              <a:t>whereas the </a:t>
            </a:r>
            <a:r>
              <a:rPr sz="2950" i="1" spc="-70" dirty="0">
                <a:latin typeface="Times New Roman"/>
                <a:cs typeface="Times New Roman"/>
              </a:rPr>
              <a:t>Cis </a:t>
            </a:r>
            <a:r>
              <a:rPr spc="-5" dirty="0"/>
              <a:t>conformations display estrogenic </a:t>
            </a:r>
            <a:r>
              <a:rPr dirty="0"/>
              <a:t> </a:t>
            </a:r>
            <a:r>
              <a:rPr spc="-25" dirty="0"/>
              <a:t>activity. </a:t>
            </a:r>
            <a:r>
              <a:rPr spc="-20" dirty="0"/>
              <a:t>However, </a:t>
            </a:r>
            <a:r>
              <a:rPr dirty="0"/>
              <a:t>the </a:t>
            </a:r>
            <a:r>
              <a:rPr spc="-5" dirty="0"/>
              <a:t>pharmacological activity </a:t>
            </a:r>
            <a:r>
              <a:rPr dirty="0"/>
              <a:t>of </a:t>
            </a:r>
            <a:r>
              <a:rPr spc="-5" dirty="0"/>
              <a:t>the </a:t>
            </a:r>
            <a:r>
              <a:rPr sz="2950" i="1" spc="-130" dirty="0">
                <a:latin typeface="Times New Roman"/>
                <a:cs typeface="Times New Roman"/>
              </a:rPr>
              <a:t>trans </a:t>
            </a:r>
            <a:r>
              <a:rPr sz="2950" i="1" spc="-725" dirty="0">
                <a:latin typeface="Times New Roman"/>
                <a:cs typeface="Times New Roman"/>
              </a:rPr>
              <a:t> </a:t>
            </a:r>
            <a:r>
              <a:rPr spc="-5" dirty="0"/>
              <a:t>compound depends </a:t>
            </a:r>
            <a:r>
              <a:rPr dirty="0"/>
              <a:t>on the </a:t>
            </a:r>
            <a:r>
              <a:rPr spc="-5" dirty="0"/>
              <a:t>species, </a:t>
            </a:r>
            <a:r>
              <a:rPr spc="-10" dirty="0"/>
              <a:t>target </a:t>
            </a:r>
            <a:r>
              <a:rPr spc="-5" dirty="0"/>
              <a:t>tissue, and gene. </a:t>
            </a:r>
            <a:r>
              <a:rPr dirty="0"/>
              <a:t> </a:t>
            </a:r>
            <a:r>
              <a:rPr spc="-25" dirty="0"/>
              <a:t>Tamoxifen</a:t>
            </a:r>
            <a:r>
              <a:rPr spc="-20" dirty="0"/>
              <a:t> </a:t>
            </a:r>
            <a:r>
              <a:rPr spc="-5" dirty="0"/>
              <a:t>is</a:t>
            </a:r>
            <a:r>
              <a:rPr dirty="0"/>
              <a:t> </a:t>
            </a:r>
            <a:r>
              <a:rPr spc="-5" dirty="0"/>
              <a:t>marketed</a:t>
            </a:r>
            <a:r>
              <a:rPr dirty="0"/>
              <a:t> </a:t>
            </a:r>
            <a:r>
              <a:rPr spc="-10" dirty="0"/>
              <a:t>as</a:t>
            </a:r>
            <a:r>
              <a:rPr spc="-5" dirty="0"/>
              <a:t> the</a:t>
            </a:r>
            <a:r>
              <a:rPr spc="695" dirty="0"/>
              <a:t> </a:t>
            </a:r>
            <a:r>
              <a:rPr spc="-5" dirty="0"/>
              <a:t>pure</a:t>
            </a:r>
            <a:r>
              <a:rPr spc="695" dirty="0"/>
              <a:t> </a:t>
            </a:r>
            <a:r>
              <a:rPr sz="2950" i="1" spc="-65" dirty="0">
                <a:latin typeface="Times New Roman"/>
                <a:cs typeface="Times New Roman"/>
              </a:rPr>
              <a:t>trans</a:t>
            </a:r>
            <a:r>
              <a:rPr spc="-65" dirty="0"/>
              <a:t>-isomer. </a:t>
            </a:r>
            <a:r>
              <a:rPr spc="-685" dirty="0"/>
              <a:t> </a:t>
            </a:r>
            <a:r>
              <a:rPr spc="-25" dirty="0"/>
              <a:t>Tamoxifen</a:t>
            </a:r>
            <a:r>
              <a:rPr spc="-20" dirty="0"/>
              <a:t> </a:t>
            </a:r>
            <a:r>
              <a:rPr spc="-5" dirty="0"/>
              <a:t>is used </a:t>
            </a:r>
            <a:r>
              <a:rPr spc="-10" dirty="0"/>
              <a:t>as </a:t>
            </a:r>
            <a:r>
              <a:rPr spc="-5" dirty="0"/>
              <a:t>adjuvant treatment</a:t>
            </a:r>
            <a:r>
              <a:rPr dirty="0"/>
              <a:t> for </a:t>
            </a:r>
            <a:r>
              <a:rPr spc="-5" dirty="0"/>
              <a:t>breast</a:t>
            </a:r>
            <a:r>
              <a:rPr spc="690" dirty="0"/>
              <a:t> </a:t>
            </a:r>
            <a:r>
              <a:rPr spc="-5" dirty="0"/>
              <a:t>cancer </a:t>
            </a:r>
            <a:r>
              <a:rPr spc="-68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spc="-10" dirty="0"/>
              <a:t>women</a:t>
            </a:r>
            <a:r>
              <a:rPr spc="15" dirty="0"/>
              <a:t> </a:t>
            </a:r>
            <a:r>
              <a:rPr spc="-5" dirty="0"/>
              <a:t>following</a:t>
            </a:r>
            <a:r>
              <a:rPr spc="10" dirty="0"/>
              <a:t> </a:t>
            </a:r>
            <a:r>
              <a:rPr spc="-10" dirty="0"/>
              <a:t>mastectomy</a:t>
            </a:r>
            <a:r>
              <a:rPr spc="20" dirty="0"/>
              <a:t> </a:t>
            </a:r>
            <a:r>
              <a:rPr spc="-5" dirty="0"/>
              <a:t>and</a:t>
            </a:r>
            <a:r>
              <a:rPr spc="10" dirty="0"/>
              <a:t> </a:t>
            </a:r>
            <a:r>
              <a:rPr spc="-5" dirty="0"/>
              <a:t>breast</a:t>
            </a:r>
            <a:r>
              <a:rPr spc="10" dirty="0"/>
              <a:t> </a:t>
            </a:r>
            <a:r>
              <a:rPr spc="-5" dirty="0"/>
              <a:t>irradiation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736" y="1073911"/>
            <a:ext cx="7800975" cy="497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6405" algn="just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6FC0"/>
                </a:solidFill>
                <a:latin typeface="Times New Roman"/>
                <a:cs typeface="Times New Roman"/>
              </a:rPr>
              <a:t>Toremifene </a:t>
            </a:r>
            <a:r>
              <a:rPr sz="2800" spc="-5" dirty="0">
                <a:latin typeface="Times New Roman"/>
                <a:cs typeface="Times New Roman"/>
              </a:rPr>
              <a:t>is a triphenylethylene with a </a:t>
            </a:r>
            <a:r>
              <a:rPr sz="2800" dirty="0">
                <a:latin typeface="Times New Roman"/>
                <a:cs typeface="Times New Roman"/>
              </a:rPr>
              <a:t>chlorine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substitution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positionToremifene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used 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treatment</a:t>
            </a:r>
            <a:r>
              <a:rPr sz="2800" spc="-5" dirty="0">
                <a:latin typeface="Times New Roman"/>
                <a:cs typeface="Times New Roman"/>
              </a:rPr>
              <a:t> 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metastatic</a:t>
            </a:r>
            <a:r>
              <a:rPr sz="2800" spc="-5" dirty="0">
                <a:latin typeface="Times New Roman"/>
                <a:cs typeface="Times New Roman"/>
              </a:rPr>
              <a:t> breast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cancer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postmenopausal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women.</a:t>
            </a:r>
            <a:endParaRPr sz="2800">
              <a:latin typeface="Times New Roman"/>
              <a:cs typeface="Times New Roman"/>
            </a:endParaRPr>
          </a:p>
          <a:p>
            <a:pPr marL="12700" marR="6985" indent="44640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Raloxifene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benzothiophene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derivative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differs</a:t>
            </a:r>
            <a:r>
              <a:rPr sz="2800" spc="-5" dirty="0">
                <a:latin typeface="Times New Roman"/>
                <a:cs typeface="Times New Roman"/>
              </a:rPr>
              <a:t> slightly from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triphenylethylene.</a:t>
            </a:r>
            <a:endParaRPr sz="2800">
              <a:latin typeface="Times New Roman"/>
              <a:cs typeface="Times New Roman"/>
            </a:endParaRPr>
          </a:p>
          <a:p>
            <a:pPr marL="12700" marR="5080" indent="44640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A key structural </a:t>
            </a:r>
            <a:r>
              <a:rPr sz="2800" spc="-10" dirty="0">
                <a:latin typeface="Times New Roman"/>
                <a:cs typeface="Times New Roman"/>
              </a:rPr>
              <a:t>difference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carbonyl “hinge”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 connects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modified phenolic side chain </a:t>
            </a:r>
            <a:r>
              <a:rPr sz="2800" spc="-10" dirty="0">
                <a:latin typeface="Times New Roman"/>
                <a:cs typeface="Times New Roman"/>
              </a:rPr>
              <a:t>to the </a:t>
            </a:r>
            <a:r>
              <a:rPr sz="2800" spc="-5" dirty="0">
                <a:latin typeface="Times New Roman"/>
                <a:cs typeface="Times New Roman"/>
              </a:rPr>
              <a:t> benzothiophene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ring </a:t>
            </a:r>
            <a:r>
              <a:rPr sz="2800" spc="-5" dirty="0">
                <a:latin typeface="Times New Roman"/>
                <a:cs typeface="Times New Roman"/>
              </a:rPr>
              <a:t>system.</a:t>
            </a:r>
            <a:endParaRPr sz="2800">
              <a:latin typeface="Times New Roman"/>
              <a:cs typeface="Times New Roman"/>
            </a:endParaRPr>
          </a:p>
          <a:p>
            <a:pPr marL="12700" marR="6985" indent="44640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Raloxifene has similar </a:t>
            </a:r>
            <a:r>
              <a:rPr sz="2800" spc="-10" dirty="0">
                <a:latin typeface="Times New Roman"/>
                <a:cs typeface="Times New Roman"/>
              </a:rPr>
              <a:t>effectiveness </a:t>
            </a:r>
            <a:r>
              <a:rPr sz="2800" spc="-5" dirty="0">
                <a:latin typeface="Times New Roman"/>
                <a:cs typeface="Times New Roman"/>
              </a:rPr>
              <a:t>to tamoxifen,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 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preferable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effect</a:t>
            </a:r>
            <a:r>
              <a:rPr sz="2800" dirty="0">
                <a:latin typeface="Times New Roman"/>
                <a:cs typeface="Times New Roman"/>
              </a:rPr>
              <a:t> profile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764755"/>
            <a:ext cx="6624701" cy="576059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980694"/>
            <a:ext cx="8136890" cy="45636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970533"/>
            <a:ext cx="330581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latin typeface="Calibri"/>
                <a:cs typeface="Calibri"/>
              </a:rPr>
              <a:t>Bio</a:t>
            </a:r>
            <a:r>
              <a:rPr sz="5000" b="1" spc="-85" dirty="0">
                <a:latin typeface="Calibri"/>
                <a:cs typeface="Calibri"/>
              </a:rPr>
              <a:t>s</a:t>
            </a:r>
            <a:r>
              <a:rPr sz="5000" b="1" dirty="0">
                <a:latin typeface="Calibri"/>
                <a:cs typeface="Calibri"/>
              </a:rPr>
              <a:t>y</a:t>
            </a:r>
            <a:r>
              <a:rPr sz="5000" b="1" spc="-45" dirty="0">
                <a:latin typeface="Calibri"/>
                <a:cs typeface="Calibri"/>
              </a:rPr>
              <a:t>n</a:t>
            </a:r>
            <a:r>
              <a:rPr sz="5000" b="1" dirty="0">
                <a:latin typeface="Calibri"/>
                <a:cs typeface="Calibri"/>
              </a:rPr>
              <a:t>thesis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832" y="1978279"/>
            <a:ext cx="175831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" dirty="0">
                <a:latin typeface="Constantia"/>
                <a:cs typeface="Constantia"/>
              </a:rPr>
              <a:t>Aldosterone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4119" y="1953894"/>
            <a:ext cx="5903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1525" algn="l"/>
                <a:tab pos="3126740" algn="l"/>
                <a:tab pos="3780154" algn="l"/>
              </a:tabLst>
            </a:pPr>
            <a:r>
              <a:rPr sz="2600" dirty="0">
                <a:latin typeface="Constantia"/>
                <a:cs typeface="Constantia"/>
              </a:rPr>
              <a:t>and	</a:t>
            </a:r>
            <a:r>
              <a:rPr sz="2800" spc="-5" dirty="0">
                <a:latin typeface="Times New Roman"/>
                <a:cs typeface="Times New Roman"/>
              </a:rPr>
              <a:t>hydrocortisone	are	biosynthesized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300" y="2383662"/>
            <a:ext cx="8285480" cy="266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pregnenolone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through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 series</a:t>
            </a:r>
            <a:r>
              <a:rPr sz="2800" dirty="0">
                <a:latin typeface="Times New Roman"/>
                <a:cs typeface="Times New Roman"/>
              </a:rPr>
              <a:t> of </a:t>
            </a:r>
            <a:r>
              <a:rPr sz="2800" spc="-5" dirty="0">
                <a:latin typeface="Times New Roman"/>
                <a:cs typeface="Times New Roman"/>
              </a:rPr>
              <a:t>steps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involving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hydroxylations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C17,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C11,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C21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convert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pregnenolone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hydrocortisone.</a:t>
            </a:r>
            <a:endParaRPr sz="2800">
              <a:latin typeface="Times New Roman"/>
              <a:cs typeface="Times New Roman"/>
            </a:endParaRPr>
          </a:p>
          <a:p>
            <a:pPr marL="12700" marR="5080" indent="534670" algn="just">
              <a:lnSpc>
                <a:spcPct val="100600"/>
              </a:lnSpc>
              <a:spcBef>
                <a:spcPts val="595"/>
              </a:spcBef>
            </a:pPr>
            <a:r>
              <a:rPr sz="2800" spc="-5" dirty="0">
                <a:latin typeface="Times New Roman"/>
                <a:cs typeface="Times New Roman"/>
              </a:rPr>
              <a:t>Deficiencies in any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enzymes cause congenital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adrenal hyperplasia. The 21-hydroxylase is important for 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synthesis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both MCs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GCs</a:t>
            </a:r>
            <a:r>
              <a:rPr sz="2600" spc="-5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994105"/>
            <a:ext cx="7799705" cy="30206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73380" algn="just">
              <a:lnSpc>
                <a:spcPct val="100299"/>
              </a:lnSpc>
              <a:spcBef>
                <a:spcPts val="85"/>
              </a:spcBef>
            </a:pPr>
            <a:r>
              <a:rPr sz="2800" b="1" i="1" spc="-15" dirty="0">
                <a:solidFill>
                  <a:srgbClr val="006FC0"/>
                </a:solidFill>
                <a:latin typeface="Constantia"/>
                <a:cs typeface="Constantia"/>
              </a:rPr>
              <a:t>Fulvestrant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antagonist structurally based on </a:t>
            </a:r>
            <a:r>
              <a:rPr sz="2800" dirty="0">
                <a:latin typeface="Times New Roman"/>
                <a:cs typeface="Times New Roman"/>
              </a:rPr>
              <a:t> the </a:t>
            </a:r>
            <a:r>
              <a:rPr sz="2800" spc="-5" dirty="0">
                <a:latin typeface="Times New Roman"/>
                <a:cs typeface="Times New Roman"/>
              </a:rPr>
              <a:t>estradiol structure, with a </a:t>
            </a:r>
            <a:r>
              <a:rPr sz="2800" dirty="0">
                <a:latin typeface="Times New Roman"/>
                <a:cs typeface="Times New Roman"/>
              </a:rPr>
              <a:t>long, </a:t>
            </a:r>
            <a:r>
              <a:rPr sz="2800" spc="-5" dirty="0">
                <a:latin typeface="Times New Roman"/>
                <a:cs typeface="Times New Roman"/>
              </a:rPr>
              <a:t>substituted alkyl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chain attached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7-position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steroid skeleton.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When bound </a:t>
            </a: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ERs, this alkyl </a:t>
            </a:r>
            <a:r>
              <a:rPr sz="2800" spc="-10" dirty="0">
                <a:latin typeface="Times New Roman"/>
                <a:cs typeface="Times New Roman"/>
              </a:rPr>
              <a:t>chain </a:t>
            </a:r>
            <a:r>
              <a:rPr sz="2800" spc="-5" dirty="0">
                <a:latin typeface="Times New Roman"/>
                <a:cs typeface="Times New Roman"/>
              </a:rPr>
              <a:t>induces 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conformation</a:t>
            </a:r>
            <a:r>
              <a:rPr sz="2800" dirty="0">
                <a:latin typeface="Times New Roman"/>
                <a:cs typeface="Times New Roman"/>
              </a:rPr>
              <a:t>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receptor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distinctive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formed</a:t>
            </a:r>
            <a:r>
              <a:rPr sz="2800" dirty="0">
                <a:latin typeface="Times New Roman"/>
                <a:cs typeface="Times New Roman"/>
              </a:rPr>
              <a:t> upon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estradiol</a:t>
            </a:r>
            <a:r>
              <a:rPr sz="2800" dirty="0">
                <a:latin typeface="Times New Roman"/>
                <a:cs typeface="Times New Roman"/>
              </a:rPr>
              <a:t> 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tamoxifen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binding,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preventing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agonist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action.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4293057"/>
            <a:ext cx="7344790" cy="237629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6023" y="677926"/>
            <a:ext cx="74123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0" dirty="0">
                <a:latin typeface="Calibri"/>
                <a:cs typeface="Calibri"/>
              </a:rPr>
              <a:t>Points</a:t>
            </a:r>
            <a:r>
              <a:rPr sz="4500" b="1" spc="-10" dirty="0">
                <a:latin typeface="Calibri"/>
                <a:cs typeface="Calibri"/>
              </a:rPr>
              <a:t> </a:t>
            </a:r>
            <a:r>
              <a:rPr sz="4500" b="1" spc="-30" dirty="0">
                <a:latin typeface="Calibri"/>
                <a:cs typeface="Calibri"/>
              </a:rPr>
              <a:t>to</a:t>
            </a:r>
            <a:r>
              <a:rPr sz="4500" b="1" spc="-10" dirty="0">
                <a:latin typeface="Calibri"/>
                <a:cs typeface="Calibri"/>
              </a:rPr>
              <a:t> </a:t>
            </a:r>
            <a:r>
              <a:rPr sz="4500" b="1" spc="-15" dirty="0">
                <a:latin typeface="Calibri"/>
                <a:cs typeface="Calibri"/>
              </a:rPr>
              <a:t>remember(estrogens)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931" y="1778254"/>
            <a:ext cx="8155305" cy="4438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Times New Roman"/>
                <a:cs typeface="Times New Roman"/>
              </a:rPr>
              <a:t>Aromatic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ring </a:t>
            </a:r>
            <a:r>
              <a:rPr sz="2600" dirty="0">
                <a:latin typeface="Times New Roman"/>
                <a:cs typeface="Times New Roman"/>
              </a:rPr>
              <a:t>with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C-3-OH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 </a:t>
            </a:r>
            <a:r>
              <a:rPr sz="2600" spc="-5" dirty="0">
                <a:latin typeface="Times New Roman"/>
                <a:cs typeface="Times New Roman"/>
              </a:rPr>
              <a:t>essential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activity.</a:t>
            </a:r>
            <a:endParaRPr sz="2600">
              <a:latin typeface="Times New Roman"/>
              <a:cs typeface="Times New Roman"/>
            </a:endParaRPr>
          </a:p>
          <a:p>
            <a:pPr marL="12700" marR="1191895">
              <a:lnSpc>
                <a:spcPts val="5310"/>
              </a:lnSpc>
              <a:spcBef>
                <a:spcPts val="535"/>
              </a:spcBef>
            </a:pPr>
            <a:r>
              <a:rPr sz="2600" dirty="0">
                <a:latin typeface="Times New Roman"/>
                <a:cs typeface="Times New Roman"/>
              </a:rPr>
              <a:t>Steroidal structures is </a:t>
            </a:r>
            <a:r>
              <a:rPr sz="2600" spc="5" dirty="0">
                <a:latin typeface="Times New Roman"/>
                <a:cs typeface="Times New Roman"/>
              </a:rPr>
              <a:t>not </a:t>
            </a:r>
            <a:r>
              <a:rPr sz="2600" spc="-5" dirty="0">
                <a:latin typeface="Times New Roman"/>
                <a:cs typeface="Times New Roman"/>
              </a:rPr>
              <a:t>essential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20" dirty="0">
                <a:latin typeface="Times New Roman"/>
                <a:cs typeface="Times New Roman"/>
              </a:rPr>
              <a:t>activity.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Alkylation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aromatic</a:t>
            </a:r>
            <a:r>
              <a:rPr sz="2600" dirty="0">
                <a:latin typeface="Times New Roman"/>
                <a:cs typeface="Times New Roman"/>
              </a:rPr>
              <a:t> ring</a:t>
            </a:r>
            <a:r>
              <a:rPr sz="2600" spc="-5" dirty="0">
                <a:latin typeface="Times New Roman"/>
                <a:cs typeface="Times New Roman"/>
              </a:rPr>
              <a:t> decrease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activity.</a:t>
            </a:r>
            <a:endParaRPr sz="2600">
              <a:latin typeface="Times New Roman"/>
              <a:cs typeface="Times New Roman"/>
            </a:endParaRPr>
          </a:p>
          <a:p>
            <a:pPr marL="259079" marR="781685" indent="-247015">
              <a:lnSpc>
                <a:spcPct val="148200"/>
              </a:lnSpc>
              <a:spcBef>
                <a:spcPts val="130"/>
              </a:spcBef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17b-hydroxyl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constant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distance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3-OH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essential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activity.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600" spc="-5" dirty="0">
                <a:latin typeface="Times New Roman"/>
                <a:cs typeface="Times New Roman"/>
              </a:rPr>
              <a:t>Unsaturation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decreases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activity.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600" dirty="0">
                <a:latin typeface="Times New Roman"/>
                <a:cs typeface="Times New Roman"/>
              </a:rPr>
              <a:t>17alpha-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16</a:t>
            </a:r>
            <a:r>
              <a:rPr sz="2600" spc="-5" dirty="0">
                <a:latin typeface="Times New Roman"/>
                <a:cs typeface="Times New Roman"/>
              </a:rPr>
              <a:t> position </a:t>
            </a:r>
            <a:r>
              <a:rPr sz="2600" dirty="0">
                <a:latin typeface="Times New Roman"/>
                <a:cs typeface="Times New Roman"/>
              </a:rPr>
              <a:t>when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modified</a:t>
            </a:r>
            <a:r>
              <a:rPr sz="2600" dirty="0">
                <a:latin typeface="Times New Roman"/>
                <a:cs typeface="Times New Roman"/>
              </a:rPr>
              <a:t> enhance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activity</a:t>
            </a:r>
            <a:r>
              <a:rPr sz="2600" spc="-2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0284" y="1048969"/>
            <a:ext cx="82746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56255" algn="l"/>
              </a:tabLst>
            </a:pPr>
            <a:r>
              <a:rPr sz="3200" spc="40" dirty="0">
                <a:solidFill>
                  <a:srgbClr val="C00000"/>
                </a:solidFill>
                <a:latin typeface="Arial MT"/>
                <a:cs typeface="Arial MT"/>
              </a:rPr>
              <a:t>PROGESTINS:	</a:t>
            </a:r>
            <a:r>
              <a:rPr sz="3200" spc="160" dirty="0">
                <a:solidFill>
                  <a:srgbClr val="C00000"/>
                </a:solidFill>
                <a:latin typeface="Arial MT"/>
                <a:cs typeface="Arial MT"/>
              </a:rPr>
              <a:t>(progesterone</a:t>
            </a:r>
            <a:r>
              <a:rPr sz="3200" spc="-204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200" spc="150" dirty="0">
                <a:solidFill>
                  <a:srgbClr val="C00000"/>
                </a:solidFill>
                <a:latin typeface="Arial MT"/>
                <a:cs typeface="Arial MT"/>
              </a:rPr>
              <a:t>derivatives)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56942"/>
            <a:ext cx="7999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Compounds with biological activities similar to </a:t>
            </a:r>
            <a:r>
              <a:rPr sz="2800" dirty="0">
                <a:latin typeface="Times New Roman"/>
                <a:cs typeface="Times New Roman"/>
              </a:rPr>
              <a:t>those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progesterone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5618" y="2852889"/>
            <a:ext cx="7344790" cy="352844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036" y="3182239"/>
            <a:ext cx="765111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Steroidal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nucleus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essential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activity.</a:t>
            </a:r>
            <a:endParaRPr sz="2400">
              <a:latin typeface="Arial MT"/>
              <a:cs typeface="Arial MT"/>
            </a:endParaRPr>
          </a:p>
          <a:p>
            <a:pPr marL="38100" marR="2177415">
              <a:lnSpc>
                <a:spcPts val="4610"/>
              </a:lnSpc>
              <a:spcBef>
                <a:spcPts val="439"/>
              </a:spcBef>
            </a:pPr>
            <a:r>
              <a:rPr sz="2400" spc="-5" dirty="0">
                <a:latin typeface="Arial MT"/>
                <a:cs typeface="Arial MT"/>
              </a:rPr>
              <a:t>Have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some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androgenic</a:t>
            </a:r>
            <a:r>
              <a:rPr sz="2400" spc="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activity. 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Removal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19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</a:t>
            </a:r>
            <a:r>
              <a:rPr sz="2400" spc="-7" baseline="-20833" dirty="0">
                <a:latin typeface="Arial MT"/>
                <a:cs typeface="Arial MT"/>
              </a:rPr>
              <a:t>3</a:t>
            </a:r>
            <a:r>
              <a:rPr sz="2400" spc="359" baseline="-20833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increase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activity.</a:t>
            </a:r>
            <a:endParaRPr sz="24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285"/>
              </a:spcBef>
            </a:pPr>
            <a:r>
              <a:rPr sz="2400" spc="-5" dirty="0">
                <a:latin typeface="Arial MT"/>
                <a:cs typeface="Arial MT"/>
              </a:rPr>
              <a:t>Unsaturation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ring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 increase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activity.</a:t>
            </a:r>
            <a:endParaRPr sz="24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730"/>
              </a:spcBef>
            </a:pPr>
            <a:r>
              <a:rPr sz="2400" spc="-5" dirty="0">
                <a:latin typeface="Arial MT"/>
                <a:cs typeface="Arial MT"/>
              </a:rPr>
              <a:t>Removal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function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remove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androgenic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activity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85" y="764666"/>
            <a:ext cx="5112512" cy="244830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505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49" y="52451"/>
              <a:ext cx="9145638" cy="901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924793"/>
            <a:ext cx="7889875" cy="4763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09600" indent="-274320">
              <a:lnSpc>
                <a:spcPct val="150000"/>
              </a:lnSpc>
              <a:spcBef>
                <a:spcPts val="105"/>
              </a:spcBef>
            </a:pP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17-Hydroxyprogesterone /Hydroxyprogesterone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caproate</a:t>
            </a:r>
            <a:endParaRPr sz="2800">
              <a:latin typeface="Times New Roman"/>
              <a:cs typeface="Times New Roman"/>
            </a:endParaRPr>
          </a:p>
          <a:p>
            <a:pPr marL="286385" marR="241935" indent="-274320">
              <a:lnSpc>
                <a:spcPct val="15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Progestational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.Used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parenterally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due to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first-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pass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hepatic metabolism.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50100"/>
              </a:lnSpc>
              <a:spcBef>
                <a:spcPts val="670"/>
              </a:spcBef>
              <a:tabLst>
                <a:tab pos="1311275" algn="l"/>
              </a:tabLst>
            </a:pPr>
            <a:r>
              <a:rPr sz="2800" spc="-5" dirty="0">
                <a:latin typeface="Times New Roman"/>
                <a:cs typeface="Times New Roman"/>
              </a:rPr>
              <a:t>Substitutions at the </a:t>
            </a:r>
            <a:r>
              <a:rPr sz="2800" dirty="0">
                <a:latin typeface="Times New Roman"/>
                <a:cs typeface="Times New Roman"/>
              </a:rPr>
              <a:t>6-position </a:t>
            </a:r>
            <a:r>
              <a:rPr sz="2800" spc="-5" dirty="0">
                <a:latin typeface="Times New Roman"/>
                <a:cs typeface="Times New Roman"/>
              </a:rPr>
              <a:t>of the B </a:t>
            </a:r>
            <a:r>
              <a:rPr sz="2800" dirty="0">
                <a:latin typeface="Times New Roman"/>
                <a:cs typeface="Times New Roman"/>
              </a:rPr>
              <a:t>ring </a:t>
            </a:r>
            <a:r>
              <a:rPr sz="2800" spc="-5" dirty="0">
                <a:latin typeface="Times New Roman"/>
                <a:cs typeface="Times New Roman"/>
              </a:rPr>
              <a:t>yield orally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active	</a:t>
            </a:r>
            <a:r>
              <a:rPr sz="2800" b="1" u="heavy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Times New Roman"/>
                <a:cs typeface="Times New Roman"/>
              </a:rPr>
              <a:t>Medroxyprogesterone </a:t>
            </a:r>
            <a:r>
              <a:rPr sz="2800" b="1" u="heavy" spc="-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Times New Roman"/>
                <a:cs typeface="Times New Roman"/>
              </a:rPr>
              <a:t>acetate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2800" spc="-5" dirty="0">
                <a:latin typeface="Times New Roman"/>
                <a:cs typeface="Times New Roman"/>
              </a:rPr>
              <a:t>Selective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Progestational</a:t>
            </a:r>
            <a:r>
              <a:rPr sz="2800" spc="-25" dirty="0">
                <a:latin typeface="Times New Roman"/>
                <a:cs typeface="Times New Roman"/>
              </a:rPr>
              <a:t> activity.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1219" y="4640453"/>
            <a:ext cx="4418330" cy="1465580"/>
            <a:chOff x="3911219" y="4640453"/>
            <a:chExt cx="4418330" cy="1465580"/>
          </a:xfrm>
        </p:grpSpPr>
        <p:sp>
          <p:nvSpPr>
            <p:cNvPr id="3" name="object 3"/>
            <p:cNvSpPr/>
            <p:nvPr/>
          </p:nvSpPr>
          <p:spPr>
            <a:xfrm>
              <a:off x="3923919" y="4653153"/>
              <a:ext cx="4392930" cy="1440180"/>
            </a:xfrm>
            <a:custGeom>
              <a:avLst/>
              <a:gdLst/>
              <a:ahLst/>
              <a:cxnLst/>
              <a:rect l="l" t="t" r="r" b="b"/>
              <a:pathLst>
                <a:path w="4392930" h="1440179">
                  <a:moveTo>
                    <a:pt x="4152519" y="0"/>
                  </a:moveTo>
                  <a:lnTo>
                    <a:pt x="240029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111"/>
                  </a:lnTo>
                  <a:lnTo>
                    <a:pt x="4875" y="1248485"/>
                  </a:lnTo>
                  <a:lnTo>
                    <a:pt x="18859" y="1293541"/>
                  </a:lnTo>
                  <a:lnTo>
                    <a:pt x="40987" y="1334313"/>
                  </a:lnTo>
                  <a:lnTo>
                    <a:pt x="70294" y="1369837"/>
                  </a:lnTo>
                  <a:lnTo>
                    <a:pt x="105816" y="1399147"/>
                  </a:lnTo>
                  <a:lnTo>
                    <a:pt x="146589" y="1421278"/>
                  </a:lnTo>
                  <a:lnTo>
                    <a:pt x="191648" y="1435265"/>
                  </a:lnTo>
                  <a:lnTo>
                    <a:pt x="240029" y="1440141"/>
                  </a:lnTo>
                  <a:lnTo>
                    <a:pt x="4152519" y="1440141"/>
                  </a:lnTo>
                  <a:lnTo>
                    <a:pt x="4200863" y="1435265"/>
                  </a:lnTo>
                  <a:lnTo>
                    <a:pt x="4245905" y="1421278"/>
                  </a:lnTo>
                  <a:lnTo>
                    <a:pt x="4286676" y="1399147"/>
                  </a:lnTo>
                  <a:lnTo>
                    <a:pt x="4322206" y="1369837"/>
                  </a:lnTo>
                  <a:lnTo>
                    <a:pt x="4351528" y="1334313"/>
                  </a:lnTo>
                  <a:lnTo>
                    <a:pt x="4373671" y="1293541"/>
                  </a:lnTo>
                  <a:lnTo>
                    <a:pt x="4387668" y="1248485"/>
                  </a:lnTo>
                  <a:lnTo>
                    <a:pt x="4392549" y="1200111"/>
                  </a:lnTo>
                  <a:lnTo>
                    <a:pt x="4392549" y="240030"/>
                  </a:lnTo>
                  <a:lnTo>
                    <a:pt x="4387668" y="191648"/>
                  </a:lnTo>
                  <a:lnTo>
                    <a:pt x="4373671" y="146589"/>
                  </a:lnTo>
                  <a:lnTo>
                    <a:pt x="4351528" y="105816"/>
                  </a:lnTo>
                  <a:lnTo>
                    <a:pt x="4322206" y="70294"/>
                  </a:lnTo>
                  <a:lnTo>
                    <a:pt x="4286676" y="40987"/>
                  </a:lnTo>
                  <a:lnTo>
                    <a:pt x="4245905" y="18859"/>
                  </a:lnTo>
                  <a:lnTo>
                    <a:pt x="4200863" y="4875"/>
                  </a:lnTo>
                  <a:lnTo>
                    <a:pt x="415251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23919" y="4653153"/>
              <a:ext cx="4392930" cy="1440180"/>
            </a:xfrm>
            <a:custGeom>
              <a:avLst/>
              <a:gdLst/>
              <a:ahLst/>
              <a:cxnLst/>
              <a:rect l="l" t="t" r="r" b="b"/>
              <a:pathLst>
                <a:path w="4392930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4152519" y="0"/>
                  </a:lnTo>
                  <a:lnTo>
                    <a:pt x="4200863" y="4875"/>
                  </a:lnTo>
                  <a:lnTo>
                    <a:pt x="4245905" y="18859"/>
                  </a:lnTo>
                  <a:lnTo>
                    <a:pt x="4286676" y="40987"/>
                  </a:lnTo>
                  <a:lnTo>
                    <a:pt x="4322206" y="70294"/>
                  </a:lnTo>
                  <a:lnTo>
                    <a:pt x="4351528" y="105816"/>
                  </a:lnTo>
                  <a:lnTo>
                    <a:pt x="4373671" y="146589"/>
                  </a:lnTo>
                  <a:lnTo>
                    <a:pt x="4387668" y="191648"/>
                  </a:lnTo>
                  <a:lnTo>
                    <a:pt x="4392549" y="240030"/>
                  </a:lnTo>
                  <a:lnTo>
                    <a:pt x="4392549" y="1200111"/>
                  </a:lnTo>
                  <a:lnTo>
                    <a:pt x="4387668" y="1248485"/>
                  </a:lnTo>
                  <a:lnTo>
                    <a:pt x="4373671" y="1293541"/>
                  </a:lnTo>
                  <a:lnTo>
                    <a:pt x="4351528" y="1334313"/>
                  </a:lnTo>
                  <a:lnTo>
                    <a:pt x="4322206" y="1369837"/>
                  </a:lnTo>
                  <a:lnTo>
                    <a:pt x="4286676" y="1399147"/>
                  </a:lnTo>
                  <a:lnTo>
                    <a:pt x="4245905" y="1421278"/>
                  </a:lnTo>
                  <a:lnTo>
                    <a:pt x="4200863" y="1435265"/>
                  </a:lnTo>
                  <a:lnTo>
                    <a:pt x="4152519" y="1440141"/>
                  </a:lnTo>
                  <a:lnTo>
                    <a:pt x="240029" y="1440141"/>
                  </a:lnTo>
                  <a:lnTo>
                    <a:pt x="191648" y="1435265"/>
                  </a:lnTo>
                  <a:lnTo>
                    <a:pt x="146589" y="1421278"/>
                  </a:lnTo>
                  <a:lnTo>
                    <a:pt x="105816" y="1399147"/>
                  </a:lnTo>
                  <a:lnTo>
                    <a:pt x="70294" y="1369837"/>
                  </a:lnTo>
                  <a:lnTo>
                    <a:pt x="40987" y="1334313"/>
                  </a:lnTo>
                  <a:lnTo>
                    <a:pt x="18859" y="1293541"/>
                  </a:lnTo>
                  <a:lnTo>
                    <a:pt x="4875" y="1248485"/>
                  </a:lnTo>
                  <a:lnTo>
                    <a:pt x="0" y="1200111"/>
                  </a:lnTo>
                  <a:lnTo>
                    <a:pt x="0" y="24003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73778" y="4612189"/>
            <a:ext cx="394842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An Ethinyl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substituent at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C17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decreases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hepatic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metabolism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yields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orally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active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4837" y="4568444"/>
            <a:ext cx="3338195" cy="1078230"/>
            <a:chOff x="454837" y="4568444"/>
            <a:chExt cx="3338195" cy="1078230"/>
          </a:xfrm>
        </p:grpSpPr>
        <p:sp>
          <p:nvSpPr>
            <p:cNvPr id="7" name="object 7"/>
            <p:cNvSpPr/>
            <p:nvPr/>
          </p:nvSpPr>
          <p:spPr>
            <a:xfrm>
              <a:off x="467537" y="4581144"/>
              <a:ext cx="3312795" cy="1052830"/>
            </a:xfrm>
            <a:custGeom>
              <a:avLst/>
              <a:gdLst/>
              <a:ahLst/>
              <a:cxnLst/>
              <a:rect l="l" t="t" r="r" b="b"/>
              <a:pathLst>
                <a:path w="3312795" h="1052829">
                  <a:moveTo>
                    <a:pt x="3136976" y="0"/>
                  </a:moveTo>
                  <a:lnTo>
                    <a:pt x="175463" y="0"/>
                  </a:lnTo>
                  <a:lnTo>
                    <a:pt x="128819" y="6262"/>
                  </a:lnTo>
                  <a:lnTo>
                    <a:pt x="86905" y="23937"/>
                  </a:lnTo>
                  <a:lnTo>
                    <a:pt x="51393" y="51355"/>
                  </a:lnTo>
                  <a:lnTo>
                    <a:pt x="23956" y="86849"/>
                  </a:lnTo>
                  <a:lnTo>
                    <a:pt x="6268" y="128749"/>
                  </a:lnTo>
                  <a:lnTo>
                    <a:pt x="0" y="175386"/>
                  </a:lnTo>
                  <a:lnTo>
                    <a:pt x="0" y="877315"/>
                  </a:lnTo>
                  <a:lnTo>
                    <a:pt x="6268" y="923954"/>
                  </a:lnTo>
                  <a:lnTo>
                    <a:pt x="23956" y="965857"/>
                  </a:lnTo>
                  <a:lnTo>
                    <a:pt x="51393" y="1001353"/>
                  </a:lnTo>
                  <a:lnTo>
                    <a:pt x="86905" y="1028775"/>
                  </a:lnTo>
                  <a:lnTo>
                    <a:pt x="128819" y="1046452"/>
                  </a:lnTo>
                  <a:lnTo>
                    <a:pt x="175463" y="1052715"/>
                  </a:lnTo>
                  <a:lnTo>
                    <a:pt x="3136976" y="1052715"/>
                  </a:lnTo>
                  <a:lnTo>
                    <a:pt x="3183614" y="1046452"/>
                  </a:lnTo>
                  <a:lnTo>
                    <a:pt x="3225514" y="1028775"/>
                  </a:lnTo>
                  <a:lnTo>
                    <a:pt x="3261007" y="1001353"/>
                  </a:lnTo>
                  <a:lnTo>
                    <a:pt x="3288426" y="965857"/>
                  </a:lnTo>
                  <a:lnTo>
                    <a:pt x="3306100" y="923954"/>
                  </a:lnTo>
                  <a:lnTo>
                    <a:pt x="3312363" y="877315"/>
                  </a:lnTo>
                  <a:lnTo>
                    <a:pt x="3312363" y="175386"/>
                  </a:lnTo>
                  <a:lnTo>
                    <a:pt x="3306100" y="128749"/>
                  </a:lnTo>
                  <a:lnTo>
                    <a:pt x="3288426" y="86849"/>
                  </a:lnTo>
                  <a:lnTo>
                    <a:pt x="3261007" y="51355"/>
                  </a:lnTo>
                  <a:lnTo>
                    <a:pt x="3225514" y="23937"/>
                  </a:lnTo>
                  <a:lnTo>
                    <a:pt x="3183614" y="6262"/>
                  </a:lnTo>
                  <a:lnTo>
                    <a:pt x="31369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537" y="4581144"/>
              <a:ext cx="3312795" cy="1052830"/>
            </a:xfrm>
            <a:custGeom>
              <a:avLst/>
              <a:gdLst/>
              <a:ahLst/>
              <a:cxnLst/>
              <a:rect l="l" t="t" r="r" b="b"/>
              <a:pathLst>
                <a:path w="3312795" h="1052829">
                  <a:moveTo>
                    <a:pt x="0" y="175386"/>
                  </a:moveTo>
                  <a:lnTo>
                    <a:pt x="6268" y="128749"/>
                  </a:lnTo>
                  <a:lnTo>
                    <a:pt x="23956" y="86849"/>
                  </a:lnTo>
                  <a:lnTo>
                    <a:pt x="51393" y="51355"/>
                  </a:lnTo>
                  <a:lnTo>
                    <a:pt x="86905" y="23937"/>
                  </a:lnTo>
                  <a:lnTo>
                    <a:pt x="128819" y="6262"/>
                  </a:lnTo>
                  <a:lnTo>
                    <a:pt x="175463" y="0"/>
                  </a:lnTo>
                  <a:lnTo>
                    <a:pt x="3136976" y="0"/>
                  </a:lnTo>
                  <a:lnTo>
                    <a:pt x="3183614" y="6262"/>
                  </a:lnTo>
                  <a:lnTo>
                    <a:pt x="3225514" y="23937"/>
                  </a:lnTo>
                  <a:lnTo>
                    <a:pt x="3261007" y="51355"/>
                  </a:lnTo>
                  <a:lnTo>
                    <a:pt x="3288426" y="86849"/>
                  </a:lnTo>
                  <a:lnTo>
                    <a:pt x="3306100" y="128749"/>
                  </a:lnTo>
                  <a:lnTo>
                    <a:pt x="3312363" y="175386"/>
                  </a:lnTo>
                  <a:lnTo>
                    <a:pt x="3312363" y="877315"/>
                  </a:lnTo>
                  <a:lnTo>
                    <a:pt x="3306100" y="923954"/>
                  </a:lnTo>
                  <a:lnTo>
                    <a:pt x="3288426" y="965857"/>
                  </a:lnTo>
                  <a:lnTo>
                    <a:pt x="3261007" y="1001353"/>
                  </a:lnTo>
                  <a:lnTo>
                    <a:pt x="3225514" y="1028775"/>
                  </a:lnTo>
                  <a:lnTo>
                    <a:pt x="3183614" y="1046452"/>
                  </a:lnTo>
                  <a:lnTo>
                    <a:pt x="3136976" y="1052715"/>
                  </a:lnTo>
                  <a:lnTo>
                    <a:pt x="175463" y="1052715"/>
                  </a:lnTo>
                  <a:lnTo>
                    <a:pt x="128819" y="1046452"/>
                  </a:lnTo>
                  <a:lnTo>
                    <a:pt x="86905" y="1028775"/>
                  </a:lnTo>
                  <a:lnTo>
                    <a:pt x="51393" y="1001353"/>
                  </a:lnTo>
                  <a:lnTo>
                    <a:pt x="23956" y="965857"/>
                  </a:lnTo>
                  <a:lnTo>
                    <a:pt x="6268" y="923954"/>
                  </a:lnTo>
                  <a:lnTo>
                    <a:pt x="0" y="877315"/>
                  </a:lnTo>
                  <a:lnTo>
                    <a:pt x="0" y="175386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84936" y="4783582"/>
            <a:ext cx="24796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205" marR="5080" indent="-86614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C19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methyl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3564" y="908685"/>
            <a:ext cx="8077834" cy="3573145"/>
            <a:chOff x="683564" y="908685"/>
            <a:chExt cx="8077834" cy="3573145"/>
          </a:xfrm>
        </p:grpSpPr>
        <p:sp>
          <p:nvSpPr>
            <p:cNvPr id="11" name="object 11"/>
            <p:cNvSpPr/>
            <p:nvPr/>
          </p:nvSpPr>
          <p:spPr>
            <a:xfrm>
              <a:off x="1475613" y="2492883"/>
              <a:ext cx="485140" cy="720090"/>
            </a:xfrm>
            <a:custGeom>
              <a:avLst/>
              <a:gdLst/>
              <a:ahLst/>
              <a:cxnLst/>
              <a:rect l="l" t="t" r="r" b="b"/>
              <a:pathLst>
                <a:path w="485139" h="720089">
                  <a:moveTo>
                    <a:pt x="363474" y="0"/>
                  </a:moveTo>
                  <a:lnTo>
                    <a:pt x="121158" y="0"/>
                  </a:lnTo>
                  <a:lnTo>
                    <a:pt x="121158" y="477774"/>
                  </a:lnTo>
                  <a:lnTo>
                    <a:pt x="0" y="477774"/>
                  </a:lnTo>
                  <a:lnTo>
                    <a:pt x="242316" y="720089"/>
                  </a:lnTo>
                  <a:lnTo>
                    <a:pt x="484631" y="477774"/>
                  </a:lnTo>
                  <a:lnTo>
                    <a:pt x="363474" y="47777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5613" y="2492883"/>
              <a:ext cx="485140" cy="720090"/>
            </a:xfrm>
            <a:custGeom>
              <a:avLst/>
              <a:gdLst/>
              <a:ahLst/>
              <a:cxnLst/>
              <a:rect l="l" t="t" r="r" b="b"/>
              <a:pathLst>
                <a:path w="485139" h="720089">
                  <a:moveTo>
                    <a:pt x="0" y="477774"/>
                  </a:moveTo>
                  <a:lnTo>
                    <a:pt x="121158" y="477774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477774"/>
                  </a:lnTo>
                  <a:lnTo>
                    <a:pt x="484631" y="477774"/>
                  </a:lnTo>
                  <a:lnTo>
                    <a:pt x="242316" y="720089"/>
                  </a:lnTo>
                  <a:lnTo>
                    <a:pt x="0" y="477774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4" y="908685"/>
              <a:ext cx="7200773" cy="357301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91640" y="1700784"/>
              <a:ext cx="485140" cy="720090"/>
            </a:xfrm>
            <a:custGeom>
              <a:avLst/>
              <a:gdLst/>
              <a:ahLst/>
              <a:cxnLst/>
              <a:rect l="l" t="t" r="r" b="b"/>
              <a:pathLst>
                <a:path w="485139" h="720089">
                  <a:moveTo>
                    <a:pt x="363474" y="0"/>
                  </a:moveTo>
                  <a:lnTo>
                    <a:pt x="121158" y="0"/>
                  </a:lnTo>
                  <a:lnTo>
                    <a:pt x="121158" y="477774"/>
                  </a:lnTo>
                  <a:lnTo>
                    <a:pt x="0" y="477774"/>
                  </a:lnTo>
                  <a:lnTo>
                    <a:pt x="242316" y="720089"/>
                  </a:lnTo>
                  <a:lnTo>
                    <a:pt x="484632" y="477774"/>
                  </a:lnTo>
                  <a:lnTo>
                    <a:pt x="363474" y="47777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1640" y="1700784"/>
              <a:ext cx="485140" cy="720090"/>
            </a:xfrm>
            <a:custGeom>
              <a:avLst/>
              <a:gdLst/>
              <a:ahLst/>
              <a:cxnLst/>
              <a:rect l="l" t="t" r="r" b="b"/>
              <a:pathLst>
                <a:path w="485139" h="720089">
                  <a:moveTo>
                    <a:pt x="0" y="477774"/>
                  </a:moveTo>
                  <a:lnTo>
                    <a:pt x="121158" y="477774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477774"/>
                  </a:lnTo>
                  <a:lnTo>
                    <a:pt x="484632" y="477774"/>
                  </a:lnTo>
                  <a:lnTo>
                    <a:pt x="242316" y="720089"/>
                  </a:lnTo>
                  <a:lnTo>
                    <a:pt x="0" y="477774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0171" y="1556766"/>
              <a:ext cx="2808605" cy="864235"/>
            </a:xfrm>
            <a:custGeom>
              <a:avLst/>
              <a:gdLst/>
              <a:ahLst/>
              <a:cxnLst/>
              <a:rect l="l" t="t" r="r" b="b"/>
              <a:pathLst>
                <a:path w="2808604" h="864235">
                  <a:moveTo>
                    <a:pt x="0" y="432054"/>
                  </a:moveTo>
                  <a:lnTo>
                    <a:pt x="6820" y="389197"/>
                  </a:lnTo>
                  <a:lnTo>
                    <a:pt x="26850" y="347535"/>
                  </a:lnTo>
                  <a:lnTo>
                    <a:pt x="59449" y="307265"/>
                  </a:lnTo>
                  <a:lnTo>
                    <a:pt x="103971" y="268585"/>
                  </a:lnTo>
                  <a:lnTo>
                    <a:pt x="159773" y="231694"/>
                  </a:lnTo>
                  <a:lnTo>
                    <a:pt x="226213" y="196788"/>
                  </a:lnTo>
                  <a:lnTo>
                    <a:pt x="263220" y="180143"/>
                  </a:lnTo>
                  <a:lnTo>
                    <a:pt x="302645" y="164067"/>
                  </a:lnTo>
                  <a:lnTo>
                    <a:pt x="344407" y="148588"/>
                  </a:lnTo>
                  <a:lnTo>
                    <a:pt x="388426" y="133728"/>
                  </a:lnTo>
                  <a:lnTo>
                    <a:pt x="434622" y="119514"/>
                  </a:lnTo>
                  <a:lnTo>
                    <a:pt x="482914" y="105970"/>
                  </a:lnTo>
                  <a:lnTo>
                    <a:pt x="533221" y="93120"/>
                  </a:lnTo>
                  <a:lnTo>
                    <a:pt x="585464" y="80989"/>
                  </a:lnTo>
                  <a:lnTo>
                    <a:pt x="639561" y="69602"/>
                  </a:lnTo>
                  <a:lnTo>
                    <a:pt x="695433" y="58984"/>
                  </a:lnTo>
                  <a:lnTo>
                    <a:pt x="752998" y="49159"/>
                  </a:lnTo>
                  <a:lnTo>
                    <a:pt x="812177" y="40153"/>
                  </a:lnTo>
                  <a:lnTo>
                    <a:pt x="872888" y="31990"/>
                  </a:lnTo>
                  <a:lnTo>
                    <a:pt x="935052" y="24694"/>
                  </a:lnTo>
                  <a:lnTo>
                    <a:pt x="998588" y="18291"/>
                  </a:lnTo>
                  <a:lnTo>
                    <a:pt x="1063416" y="12805"/>
                  </a:lnTo>
                  <a:lnTo>
                    <a:pt x="1129454" y="8261"/>
                  </a:lnTo>
                  <a:lnTo>
                    <a:pt x="1196624" y="4684"/>
                  </a:lnTo>
                  <a:lnTo>
                    <a:pt x="1264843" y="2098"/>
                  </a:lnTo>
                  <a:lnTo>
                    <a:pt x="1334033" y="528"/>
                  </a:lnTo>
                  <a:lnTo>
                    <a:pt x="1404111" y="0"/>
                  </a:lnTo>
                  <a:lnTo>
                    <a:pt x="1474191" y="528"/>
                  </a:lnTo>
                  <a:lnTo>
                    <a:pt x="1543381" y="2098"/>
                  </a:lnTo>
                  <a:lnTo>
                    <a:pt x="1611602" y="4684"/>
                  </a:lnTo>
                  <a:lnTo>
                    <a:pt x="1678774" y="8261"/>
                  </a:lnTo>
                  <a:lnTo>
                    <a:pt x="1744815" y="12805"/>
                  </a:lnTo>
                  <a:lnTo>
                    <a:pt x="1809646" y="18291"/>
                  </a:lnTo>
                  <a:lnTo>
                    <a:pt x="1873186" y="24694"/>
                  </a:lnTo>
                  <a:lnTo>
                    <a:pt x="1935354" y="31990"/>
                  </a:lnTo>
                  <a:lnTo>
                    <a:pt x="1996070" y="40153"/>
                  </a:lnTo>
                  <a:lnTo>
                    <a:pt x="2055253" y="49159"/>
                  </a:lnTo>
                  <a:lnTo>
                    <a:pt x="2112823" y="58984"/>
                  </a:lnTo>
                  <a:lnTo>
                    <a:pt x="2168700" y="69602"/>
                  </a:lnTo>
                  <a:lnTo>
                    <a:pt x="2222803" y="80989"/>
                  </a:lnTo>
                  <a:lnTo>
                    <a:pt x="2275051" y="93120"/>
                  </a:lnTo>
                  <a:lnTo>
                    <a:pt x="2325364" y="105970"/>
                  </a:lnTo>
                  <a:lnTo>
                    <a:pt x="2373661" y="119514"/>
                  </a:lnTo>
                  <a:lnTo>
                    <a:pt x="2419863" y="133728"/>
                  </a:lnTo>
                  <a:lnTo>
                    <a:pt x="2463888" y="148588"/>
                  </a:lnTo>
                  <a:lnTo>
                    <a:pt x="2505656" y="164067"/>
                  </a:lnTo>
                  <a:lnTo>
                    <a:pt x="2545087" y="180143"/>
                  </a:lnTo>
                  <a:lnTo>
                    <a:pt x="2582099" y="196788"/>
                  </a:lnTo>
                  <a:lnTo>
                    <a:pt x="2616613" y="213980"/>
                  </a:lnTo>
                  <a:lnTo>
                    <a:pt x="2677824" y="249903"/>
                  </a:lnTo>
                  <a:lnTo>
                    <a:pt x="2728076" y="287714"/>
                  </a:lnTo>
                  <a:lnTo>
                    <a:pt x="2766723" y="327213"/>
                  </a:lnTo>
                  <a:lnTo>
                    <a:pt x="2793123" y="368204"/>
                  </a:lnTo>
                  <a:lnTo>
                    <a:pt x="2806632" y="410488"/>
                  </a:lnTo>
                  <a:lnTo>
                    <a:pt x="2808351" y="432054"/>
                  </a:lnTo>
                  <a:lnTo>
                    <a:pt x="2806632" y="453619"/>
                  </a:lnTo>
                  <a:lnTo>
                    <a:pt x="2793123" y="495903"/>
                  </a:lnTo>
                  <a:lnTo>
                    <a:pt x="2766723" y="536894"/>
                  </a:lnTo>
                  <a:lnTo>
                    <a:pt x="2728076" y="576393"/>
                  </a:lnTo>
                  <a:lnTo>
                    <a:pt x="2677824" y="614204"/>
                  </a:lnTo>
                  <a:lnTo>
                    <a:pt x="2616613" y="650127"/>
                  </a:lnTo>
                  <a:lnTo>
                    <a:pt x="2582099" y="667319"/>
                  </a:lnTo>
                  <a:lnTo>
                    <a:pt x="2545087" y="683964"/>
                  </a:lnTo>
                  <a:lnTo>
                    <a:pt x="2505656" y="700040"/>
                  </a:lnTo>
                  <a:lnTo>
                    <a:pt x="2463888" y="715519"/>
                  </a:lnTo>
                  <a:lnTo>
                    <a:pt x="2419863" y="730379"/>
                  </a:lnTo>
                  <a:lnTo>
                    <a:pt x="2373661" y="744593"/>
                  </a:lnTo>
                  <a:lnTo>
                    <a:pt x="2325364" y="758137"/>
                  </a:lnTo>
                  <a:lnTo>
                    <a:pt x="2275051" y="770987"/>
                  </a:lnTo>
                  <a:lnTo>
                    <a:pt x="2222803" y="783118"/>
                  </a:lnTo>
                  <a:lnTo>
                    <a:pt x="2168700" y="794505"/>
                  </a:lnTo>
                  <a:lnTo>
                    <a:pt x="2112823" y="805123"/>
                  </a:lnTo>
                  <a:lnTo>
                    <a:pt x="2055253" y="814948"/>
                  </a:lnTo>
                  <a:lnTo>
                    <a:pt x="1996070" y="823954"/>
                  </a:lnTo>
                  <a:lnTo>
                    <a:pt x="1935354" y="832117"/>
                  </a:lnTo>
                  <a:lnTo>
                    <a:pt x="1873186" y="839413"/>
                  </a:lnTo>
                  <a:lnTo>
                    <a:pt x="1809646" y="845816"/>
                  </a:lnTo>
                  <a:lnTo>
                    <a:pt x="1744815" y="851302"/>
                  </a:lnTo>
                  <a:lnTo>
                    <a:pt x="1678774" y="855846"/>
                  </a:lnTo>
                  <a:lnTo>
                    <a:pt x="1611602" y="859423"/>
                  </a:lnTo>
                  <a:lnTo>
                    <a:pt x="1543381" y="862009"/>
                  </a:lnTo>
                  <a:lnTo>
                    <a:pt x="1474191" y="863579"/>
                  </a:lnTo>
                  <a:lnTo>
                    <a:pt x="1404111" y="864108"/>
                  </a:lnTo>
                  <a:lnTo>
                    <a:pt x="1334033" y="863579"/>
                  </a:lnTo>
                  <a:lnTo>
                    <a:pt x="1264843" y="862009"/>
                  </a:lnTo>
                  <a:lnTo>
                    <a:pt x="1196624" y="859423"/>
                  </a:lnTo>
                  <a:lnTo>
                    <a:pt x="1129454" y="855846"/>
                  </a:lnTo>
                  <a:lnTo>
                    <a:pt x="1063416" y="851302"/>
                  </a:lnTo>
                  <a:lnTo>
                    <a:pt x="998588" y="845816"/>
                  </a:lnTo>
                  <a:lnTo>
                    <a:pt x="935052" y="839413"/>
                  </a:lnTo>
                  <a:lnTo>
                    <a:pt x="872888" y="832117"/>
                  </a:lnTo>
                  <a:lnTo>
                    <a:pt x="812177" y="823954"/>
                  </a:lnTo>
                  <a:lnTo>
                    <a:pt x="752998" y="814948"/>
                  </a:lnTo>
                  <a:lnTo>
                    <a:pt x="695433" y="805123"/>
                  </a:lnTo>
                  <a:lnTo>
                    <a:pt x="639561" y="794505"/>
                  </a:lnTo>
                  <a:lnTo>
                    <a:pt x="585464" y="783118"/>
                  </a:lnTo>
                  <a:lnTo>
                    <a:pt x="533221" y="770987"/>
                  </a:lnTo>
                  <a:lnTo>
                    <a:pt x="482914" y="758137"/>
                  </a:lnTo>
                  <a:lnTo>
                    <a:pt x="434622" y="744593"/>
                  </a:lnTo>
                  <a:lnTo>
                    <a:pt x="388426" y="730379"/>
                  </a:lnTo>
                  <a:lnTo>
                    <a:pt x="344407" y="715519"/>
                  </a:lnTo>
                  <a:lnTo>
                    <a:pt x="302645" y="700040"/>
                  </a:lnTo>
                  <a:lnTo>
                    <a:pt x="263220" y="683964"/>
                  </a:lnTo>
                  <a:lnTo>
                    <a:pt x="226213" y="667319"/>
                  </a:lnTo>
                  <a:lnTo>
                    <a:pt x="191704" y="650127"/>
                  </a:lnTo>
                  <a:lnTo>
                    <a:pt x="130502" y="614204"/>
                  </a:lnTo>
                  <a:lnTo>
                    <a:pt x="80260" y="576393"/>
                  </a:lnTo>
                  <a:lnTo>
                    <a:pt x="41619" y="536894"/>
                  </a:lnTo>
                  <a:lnTo>
                    <a:pt x="15224" y="495903"/>
                  </a:lnTo>
                  <a:lnTo>
                    <a:pt x="1718" y="453619"/>
                  </a:lnTo>
                  <a:lnTo>
                    <a:pt x="0" y="432054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887" y="2026470"/>
            <a:ext cx="796798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05"/>
              </a:lnSpc>
              <a:tabLst>
                <a:tab pos="7793355" algn="l"/>
              </a:tabLst>
            </a:pPr>
            <a:r>
              <a:rPr sz="2600" spc="-10" dirty="0">
                <a:latin typeface="Constantia"/>
                <a:cs typeface="Constantia"/>
              </a:rPr>
              <a:t>Replacement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13-methyl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group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norethindrone	</a:t>
            </a:r>
            <a:r>
              <a:rPr sz="2450" spc="-915" dirty="0">
                <a:solidFill>
                  <a:srgbClr val="0AD0D9"/>
                </a:solidFill>
                <a:latin typeface="Segoe UI Symbol"/>
                <a:cs typeface="Segoe UI Symbol"/>
              </a:rPr>
              <a:t>⚫</a:t>
            </a:r>
            <a:endParaRPr sz="2450">
              <a:latin typeface="Segoe UI Symbol"/>
              <a:cs typeface="Segoe UI Symbol"/>
            </a:endParaRPr>
          </a:p>
          <a:p>
            <a:pPr marL="3970654">
              <a:lnSpc>
                <a:spcPct val="100000"/>
              </a:lnSpc>
            </a:pP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13-ethyl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substituent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908685"/>
            <a:ext cx="8208899" cy="2592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37" y="3759384"/>
            <a:ext cx="7829550" cy="29400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300"/>
              </a:spcBef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Replacement</a:t>
            </a:r>
            <a:r>
              <a:rPr sz="2000" b="1" u="heavy" spc="-40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of</a:t>
            </a:r>
            <a:r>
              <a:rPr sz="2000" b="1" u="heavy" spc="-10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the</a:t>
            </a:r>
            <a:r>
              <a:rPr sz="2000" b="1" u="heavy" spc="-5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13-methyl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group</a:t>
            </a:r>
            <a:r>
              <a:rPr sz="2000" b="1" u="heavy" spc="-10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of</a:t>
            </a:r>
            <a:r>
              <a:rPr sz="2000" b="1" u="heavy" spc="-5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norethindrone</a:t>
            </a:r>
            <a:r>
              <a:rPr sz="2000" b="1" u="heavy" spc="-25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with</a:t>
            </a:r>
            <a:r>
              <a:rPr sz="2000" b="1" u="heavy" spc="-40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5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13-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u="heavy" spc="-10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ethyl</a:t>
            </a:r>
            <a:r>
              <a:rPr sz="2000" b="1" u="heavy" spc="-25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"/>
                <a:cs typeface="Arial"/>
              </a:rPr>
              <a:t>substituent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12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 MT"/>
                <a:cs typeface="Arial MT"/>
              </a:rPr>
              <a:t>More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potent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progestin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parent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compound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Less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Arial MT"/>
                <a:cs typeface="Arial MT"/>
              </a:rPr>
              <a:t>androgenic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activity</a:t>
            </a:r>
            <a:endParaRPr sz="2000">
              <a:latin typeface="Arial MT"/>
              <a:cs typeface="Arial MT"/>
            </a:endParaRPr>
          </a:p>
          <a:p>
            <a:pPr marL="12700" marR="62865">
              <a:lnSpc>
                <a:spcPts val="4320"/>
              </a:lnSpc>
              <a:spcBef>
                <a:spcPts val="80"/>
              </a:spcBef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Norgestimate,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Desogestrel,Gestodene,</a:t>
            </a:r>
            <a:r>
              <a:rPr sz="24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Nomegestrol, </a:t>
            </a:r>
            <a:r>
              <a:rPr sz="2400" b="1" spc="-6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Nestorone,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Trimegestone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775842"/>
            <a:ext cx="38074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heavy" spc="80" dirty="0">
                <a:solidFill>
                  <a:srgbClr val="536321"/>
                </a:solidFill>
                <a:uFill>
                  <a:solidFill>
                    <a:srgbClr val="536321"/>
                  </a:solidFill>
                </a:uFill>
                <a:latin typeface="Arial MT"/>
                <a:cs typeface="Arial MT"/>
              </a:rPr>
              <a:t>ANDROGENS</a:t>
            </a:r>
            <a:endParaRPr sz="4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736" y="1679574"/>
            <a:ext cx="7501255" cy="44977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446405" algn="just">
              <a:lnSpc>
                <a:spcPct val="90000"/>
              </a:lnSpc>
              <a:spcBef>
                <a:spcPts val="430"/>
              </a:spcBef>
            </a:pPr>
            <a:r>
              <a:rPr sz="2800" b="1" spc="-5" dirty="0">
                <a:latin typeface="Times New Roman"/>
                <a:cs typeface="Times New Roman"/>
              </a:rPr>
              <a:t>Anabolic</a:t>
            </a:r>
            <a:r>
              <a:rPr sz="2800" b="1" spc="690" dirty="0">
                <a:latin typeface="Times New Roman"/>
                <a:cs typeface="Times New Roman"/>
              </a:rPr>
              <a:t>  </a:t>
            </a:r>
            <a:r>
              <a:rPr sz="2800" b="1" spc="69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steroids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680" dirty="0">
                <a:latin typeface="Times New Roman"/>
                <a:cs typeface="Times New Roman"/>
              </a:rPr>
              <a:t>  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technically</a:t>
            </a:r>
            <a:r>
              <a:rPr sz="2800" spc="919" dirty="0">
                <a:latin typeface="Times New Roman"/>
                <a:cs typeface="Times New Roman"/>
              </a:rPr>
              <a:t> </a:t>
            </a:r>
            <a:r>
              <a:rPr sz="2800" spc="25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known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b="1" spc="-5" dirty="0">
                <a:latin typeface="Times New Roman"/>
                <a:cs typeface="Times New Roman"/>
              </a:rPr>
              <a:t>anabolic-androgenic </a:t>
            </a:r>
            <a:r>
              <a:rPr sz="2800" b="1" spc="-10" dirty="0">
                <a:latin typeface="Times New Roman"/>
                <a:cs typeface="Times New Roman"/>
              </a:rPr>
              <a:t>steroids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b="1" spc="-5" dirty="0">
                <a:latin typeface="Times New Roman"/>
                <a:cs typeface="Times New Roman"/>
              </a:rPr>
              <a:t>AAS</a:t>
            </a:r>
            <a:r>
              <a:rPr sz="2800" spc="-5" dirty="0">
                <a:latin typeface="Times New Roman"/>
                <a:cs typeface="Times New Roman"/>
              </a:rPr>
              <a:t>), are </a:t>
            </a:r>
            <a:r>
              <a:rPr sz="2800" dirty="0">
                <a:latin typeface="Times New Roman"/>
                <a:cs typeface="Times New Roman"/>
              </a:rPr>
              <a:t>drugs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 are structurally related to the cyclic </a:t>
            </a:r>
            <a:r>
              <a:rPr sz="28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imes New Roman"/>
                <a:cs typeface="Times New Roman"/>
                <a:hlinkClick r:id="rId2"/>
              </a:rPr>
              <a:t>steroid</a:t>
            </a:r>
            <a:r>
              <a:rPr sz="2800" spc="-5" dirty="0">
                <a:solidFill>
                  <a:srgbClr val="E1D6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similar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effects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imes New Roman"/>
                <a:cs typeface="Times New Roman"/>
                <a:hlinkClick r:id="rId3"/>
              </a:rPr>
              <a:t>testosterone</a:t>
            </a:r>
            <a:r>
              <a:rPr sz="2800" spc="575" dirty="0">
                <a:solidFill>
                  <a:srgbClr val="E1D6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body.</a:t>
            </a:r>
            <a:endParaRPr sz="2800">
              <a:latin typeface="Times New Roman"/>
              <a:cs typeface="Times New Roman"/>
            </a:endParaRPr>
          </a:p>
          <a:p>
            <a:pPr marL="12700" marR="5080" indent="446405" algn="just">
              <a:lnSpc>
                <a:spcPts val="3030"/>
              </a:lnSpc>
              <a:spcBef>
                <a:spcPts val="710"/>
              </a:spcBef>
            </a:pP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men,</a:t>
            </a:r>
            <a:r>
              <a:rPr sz="2800" spc="-5" dirty="0">
                <a:latin typeface="Times New Roman"/>
                <a:cs typeface="Times New Roman"/>
              </a:rPr>
              <a:t> testosterone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principal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secreted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androgen</a:t>
            </a:r>
            <a:endParaRPr sz="2800">
              <a:latin typeface="Times New Roman"/>
              <a:cs typeface="Times New Roman"/>
            </a:endParaRPr>
          </a:p>
          <a:p>
            <a:pPr marL="12700" marR="6985" indent="349250" algn="just">
              <a:lnSpc>
                <a:spcPct val="90100"/>
              </a:lnSpc>
              <a:spcBef>
                <a:spcPts val="660"/>
              </a:spcBef>
            </a:pPr>
            <a:r>
              <a:rPr sz="2800" spc="-5" dirty="0">
                <a:latin typeface="Times New Roman"/>
                <a:cs typeface="Times New Roman"/>
              </a:rPr>
              <a:t>These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endogenous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compounds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two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important activities: androgenic activity (promoting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male</a:t>
            </a:r>
            <a:r>
              <a:rPr sz="2800" spc="-5" dirty="0">
                <a:latin typeface="Times New Roman"/>
                <a:cs typeface="Times New Roman"/>
              </a:rPr>
              <a:t> sex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characteristics)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anabolic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activity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(muscle</a:t>
            </a:r>
            <a:r>
              <a:rPr sz="2800" dirty="0">
                <a:latin typeface="Times New Roman"/>
                <a:cs typeface="Times New Roman"/>
              </a:rPr>
              <a:t> building).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49" y="0"/>
            <a:ext cx="9145905" cy="6858000"/>
            <a:chOff x="-749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3999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49" y="0"/>
              <a:ext cx="9145638" cy="65699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55973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55972" y="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8"/>
                </a:lnTo>
                <a:lnTo>
                  <a:pt x="9289" y="365066"/>
                </a:lnTo>
                <a:lnTo>
                  <a:pt x="20557" y="321253"/>
                </a:lnTo>
                <a:lnTo>
                  <a:pt x="35933" y="279249"/>
                </a:lnTo>
                <a:lnTo>
                  <a:pt x="55187" y="239283"/>
                </a:lnTo>
                <a:lnTo>
                  <a:pt x="78090" y="201587"/>
                </a:lnTo>
                <a:lnTo>
                  <a:pt x="104411" y="166390"/>
                </a:lnTo>
                <a:lnTo>
                  <a:pt x="133921" y="133921"/>
                </a:lnTo>
                <a:lnTo>
                  <a:pt x="166390" y="104411"/>
                </a:lnTo>
                <a:lnTo>
                  <a:pt x="201587" y="78090"/>
                </a:lnTo>
                <a:lnTo>
                  <a:pt x="239283" y="55187"/>
                </a:lnTo>
                <a:lnTo>
                  <a:pt x="279249" y="35933"/>
                </a:lnTo>
                <a:lnTo>
                  <a:pt x="321253" y="20557"/>
                </a:lnTo>
                <a:lnTo>
                  <a:pt x="365066" y="9289"/>
                </a:lnTo>
                <a:lnTo>
                  <a:pt x="410458" y="2360"/>
                </a:lnTo>
                <a:lnTo>
                  <a:pt x="457200" y="0"/>
                </a:lnTo>
                <a:lnTo>
                  <a:pt x="503941" y="2360"/>
                </a:lnTo>
                <a:lnTo>
                  <a:pt x="549333" y="9289"/>
                </a:lnTo>
                <a:lnTo>
                  <a:pt x="593146" y="20557"/>
                </a:lnTo>
                <a:lnTo>
                  <a:pt x="635150" y="35933"/>
                </a:lnTo>
                <a:lnTo>
                  <a:pt x="675116" y="55187"/>
                </a:lnTo>
                <a:lnTo>
                  <a:pt x="712812" y="78090"/>
                </a:lnTo>
                <a:lnTo>
                  <a:pt x="748009" y="104411"/>
                </a:lnTo>
                <a:lnTo>
                  <a:pt x="780478" y="133921"/>
                </a:lnTo>
                <a:lnTo>
                  <a:pt x="809988" y="166390"/>
                </a:lnTo>
                <a:lnTo>
                  <a:pt x="836309" y="201587"/>
                </a:lnTo>
                <a:lnTo>
                  <a:pt x="859212" y="239283"/>
                </a:lnTo>
                <a:lnTo>
                  <a:pt x="878466" y="279249"/>
                </a:lnTo>
                <a:lnTo>
                  <a:pt x="893842" y="321253"/>
                </a:lnTo>
                <a:lnTo>
                  <a:pt x="905110" y="365066"/>
                </a:lnTo>
                <a:lnTo>
                  <a:pt x="912039" y="410458"/>
                </a:lnTo>
                <a:lnTo>
                  <a:pt x="914400" y="457200"/>
                </a:lnTo>
                <a:lnTo>
                  <a:pt x="912039" y="503941"/>
                </a:lnTo>
                <a:lnTo>
                  <a:pt x="905110" y="549333"/>
                </a:lnTo>
                <a:lnTo>
                  <a:pt x="893842" y="593146"/>
                </a:lnTo>
                <a:lnTo>
                  <a:pt x="878466" y="635150"/>
                </a:lnTo>
                <a:lnTo>
                  <a:pt x="859212" y="675116"/>
                </a:lnTo>
                <a:lnTo>
                  <a:pt x="836309" y="712812"/>
                </a:lnTo>
                <a:lnTo>
                  <a:pt x="809988" y="748009"/>
                </a:lnTo>
                <a:lnTo>
                  <a:pt x="780478" y="780478"/>
                </a:lnTo>
                <a:lnTo>
                  <a:pt x="748009" y="809988"/>
                </a:lnTo>
                <a:lnTo>
                  <a:pt x="712812" y="836309"/>
                </a:lnTo>
                <a:lnTo>
                  <a:pt x="675116" y="859212"/>
                </a:lnTo>
                <a:lnTo>
                  <a:pt x="635150" y="878466"/>
                </a:lnTo>
                <a:lnTo>
                  <a:pt x="593146" y="893842"/>
                </a:lnTo>
                <a:lnTo>
                  <a:pt x="549333" y="905110"/>
                </a:lnTo>
                <a:lnTo>
                  <a:pt x="503941" y="912039"/>
                </a:lnTo>
                <a:lnTo>
                  <a:pt x="457200" y="914400"/>
                </a:lnTo>
                <a:lnTo>
                  <a:pt x="410458" y="912039"/>
                </a:lnTo>
                <a:lnTo>
                  <a:pt x="365066" y="905110"/>
                </a:lnTo>
                <a:lnTo>
                  <a:pt x="321253" y="893842"/>
                </a:lnTo>
                <a:lnTo>
                  <a:pt x="279249" y="878466"/>
                </a:lnTo>
                <a:lnTo>
                  <a:pt x="239283" y="859212"/>
                </a:lnTo>
                <a:lnTo>
                  <a:pt x="201587" y="836309"/>
                </a:lnTo>
                <a:lnTo>
                  <a:pt x="166390" y="809988"/>
                </a:lnTo>
                <a:lnTo>
                  <a:pt x="133921" y="780478"/>
                </a:lnTo>
                <a:lnTo>
                  <a:pt x="104411" y="748009"/>
                </a:lnTo>
                <a:lnTo>
                  <a:pt x="78090" y="712812"/>
                </a:lnTo>
                <a:lnTo>
                  <a:pt x="55187" y="675116"/>
                </a:lnTo>
                <a:lnTo>
                  <a:pt x="35933" y="635150"/>
                </a:lnTo>
                <a:lnTo>
                  <a:pt x="20557" y="593146"/>
                </a:lnTo>
                <a:lnTo>
                  <a:pt x="9289" y="549333"/>
                </a:lnTo>
                <a:lnTo>
                  <a:pt x="2360" y="503941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975101" y="5930900"/>
            <a:ext cx="939800" cy="939800"/>
            <a:chOff x="2975101" y="5930900"/>
            <a:chExt cx="939800" cy="939800"/>
          </a:xfrm>
        </p:grpSpPr>
        <p:sp>
          <p:nvSpPr>
            <p:cNvPr id="10" name="object 10"/>
            <p:cNvSpPr/>
            <p:nvPr/>
          </p:nvSpPr>
          <p:spPr>
            <a:xfrm>
              <a:off x="2987801" y="59436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8"/>
                  </a:lnTo>
                  <a:lnTo>
                    <a:pt x="321253" y="20555"/>
                  </a:lnTo>
                  <a:lnTo>
                    <a:pt x="279249" y="35929"/>
                  </a:lnTo>
                  <a:lnTo>
                    <a:pt x="239283" y="55182"/>
                  </a:lnTo>
                  <a:lnTo>
                    <a:pt x="201587" y="78083"/>
                  </a:lnTo>
                  <a:lnTo>
                    <a:pt x="166390" y="104403"/>
                  </a:lnTo>
                  <a:lnTo>
                    <a:pt x="133921" y="133911"/>
                  </a:lnTo>
                  <a:lnTo>
                    <a:pt x="104411" y="166379"/>
                  </a:lnTo>
                  <a:lnTo>
                    <a:pt x="78090" y="201576"/>
                  </a:lnTo>
                  <a:lnTo>
                    <a:pt x="55187" y="239272"/>
                  </a:lnTo>
                  <a:lnTo>
                    <a:pt x="35933" y="279238"/>
                  </a:lnTo>
                  <a:lnTo>
                    <a:pt x="20557" y="321243"/>
                  </a:lnTo>
                  <a:lnTo>
                    <a:pt x="9289" y="365059"/>
                  </a:lnTo>
                  <a:lnTo>
                    <a:pt x="2360" y="410454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9" y="549340"/>
                  </a:lnTo>
                  <a:lnTo>
                    <a:pt x="20557" y="593156"/>
                  </a:lnTo>
                  <a:lnTo>
                    <a:pt x="35933" y="635161"/>
                  </a:lnTo>
                  <a:lnTo>
                    <a:pt x="55187" y="675127"/>
                  </a:lnTo>
                  <a:lnTo>
                    <a:pt x="78090" y="712823"/>
                  </a:lnTo>
                  <a:lnTo>
                    <a:pt x="104411" y="748020"/>
                  </a:lnTo>
                  <a:lnTo>
                    <a:pt x="133921" y="780487"/>
                  </a:lnTo>
                  <a:lnTo>
                    <a:pt x="166390" y="809996"/>
                  </a:lnTo>
                  <a:lnTo>
                    <a:pt x="201587" y="836316"/>
                  </a:lnTo>
                  <a:lnTo>
                    <a:pt x="239283" y="859217"/>
                  </a:lnTo>
                  <a:lnTo>
                    <a:pt x="279249" y="878470"/>
                  </a:lnTo>
                  <a:lnTo>
                    <a:pt x="321253" y="893844"/>
                  </a:lnTo>
                  <a:lnTo>
                    <a:pt x="365066" y="905111"/>
                  </a:lnTo>
                  <a:lnTo>
                    <a:pt x="410458" y="912039"/>
                  </a:lnTo>
                  <a:lnTo>
                    <a:pt x="457200" y="914399"/>
                  </a:lnTo>
                  <a:lnTo>
                    <a:pt x="503941" y="912039"/>
                  </a:lnTo>
                  <a:lnTo>
                    <a:pt x="549333" y="905111"/>
                  </a:lnTo>
                  <a:lnTo>
                    <a:pt x="593146" y="893844"/>
                  </a:lnTo>
                  <a:lnTo>
                    <a:pt x="635150" y="878470"/>
                  </a:lnTo>
                  <a:lnTo>
                    <a:pt x="675116" y="859217"/>
                  </a:lnTo>
                  <a:lnTo>
                    <a:pt x="712812" y="836316"/>
                  </a:lnTo>
                  <a:lnTo>
                    <a:pt x="748009" y="809996"/>
                  </a:lnTo>
                  <a:lnTo>
                    <a:pt x="780478" y="780487"/>
                  </a:lnTo>
                  <a:lnTo>
                    <a:pt x="809988" y="748020"/>
                  </a:lnTo>
                  <a:lnTo>
                    <a:pt x="836309" y="712823"/>
                  </a:lnTo>
                  <a:lnTo>
                    <a:pt x="859212" y="675127"/>
                  </a:lnTo>
                  <a:lnTo>
                    <a:pt x="878466" y="635161"/>
                  </a:lnTo>
                  <a:lnTo>
                    <a:pt x="893842" y="593156"/>
                  </a:lnTo>
                  <a:lnTo>
                    <a:pt x="905110" y="549340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4"/>
                  </a:lnTo>
                  <a:lnTo>
                    <a:pt x="905110" y="365059"/>
                  </a:lnTo>
                  <a:lnTo>
                    <a:pt x="893842" y="321243"/>
                  </a:lnTo>
                  <a:lnTo>
                    <a:pt x="878466" y="279238"/>
                  </a:lnTo>
                  <a:lnTo>
                    <a:pt x="859212" y="239272"/>
                  </a:lnTo>
                  <a:lnTo>
                    <a:pt x="836309" y="201576"/>
                  </a:lnTo>
                  <a:lnTo>
                    <a:pt x="809988" y="166379"/>
                  </a:lnTo>
                  <a:lnTo>
                    <a:pt x="780478" y="133911"/>
                  </a:lnTo>
                  <a:lnTo>
                    <a:pt x="748009" y="104403"/>
                  </a:lnTo>
                  <a:lnTo>
                    <a:pt x="712812" y="78083"/>
                  </a:lnTo>
                  <a:lnTo>
                    <a:pt x="675116" y="55182"/>
                  </a:lnTo>
                  <a:lnTo>
                    <a:pt x="635150" y="35929"/>
                  </a:lnTo>
                  <a:lnTo>
                    <a:pt x="593146" y="20555"/>
                  </a:lnTo>
                  <a:lnTo>
                    <a:pt x="549333" y="9288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7801" y="59436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4"/>
                  </a:lnTo>
                  <a:lnTo>
                    <a:pt x="9289" y="365059"/>
                  </a:lnTo>
                  <a:lnTo>
                    <a:pt x="20557" y="321243"/>
                  </a:lnTo>
                  <a:lnTo>
                    <a:pt x="35933" y="279238"/>
                  </a:lnTo>
                  <a:lnTo>
                    <a:pt x="55187" y="239272"/>
                  </a:lnTo>
                  <a:lnTo>
                    <a:pt x="78090" y="201576"/>
                  </a:lnTo>
                  <a:lnTo>
                    <a:pt x="104411" y="166379"/>
                  </a:lnTo>
                  <a:lnTo>
                    <a:pt x="133921" y="133911"/>
                  </a:lnTo>
                  <a:lnTo>
                    <a:pt x="166390" y="104403"/>
                  </a:lnTo>
                  <a:lnTo>
                    <a:pt x="201587" y="78083"/>
                  </a:lnTo>
                  <a:lnTo>
                    <a:pt x="239283" y="55182"/>
                  </a:lnTo>
                  <a:lnTo>
                    <a:pt x="279249" y="35929"/>
                  </a:lnTo>
                  <a:lnTo>
                    <a:pt x="321253" y="20555"/>
                  </a:lnTo>
                  <a:lnTo>
                    <a:pt x="365066" y="9288"/>
                  </a:lnTo>
                  <a:lnTo>
                    <a:pt x="410458" y="2360"/>
                  </a:lnTo>
                  <a:lnTo>
                    <a:pt x="457200" y="0"/>
                  </a:lnTo>
                  <a:lnTo>
                    <a:pt x="503941" y="2360"/>
                  </a:lnTo>
                  <a:lnTo>
                    <a:pt x="549333" y="9288"/>
                  </a:lnTo>
                  <a:lnTo>
                    <a:pt x="593146" y="20555"/>
                  </a:lnTo>
                  <a:lnTo>
                    <a:pt x="635150" y="35929"/>
                  </a:lnTo>
                  <a:lnTo>
                    <a:pt x="675116" y="55182"/>
                  </a:lnTo>
                  <a:lnTo>
                    <a:pt x="712812" y="78083"/>
                  </a:lnTo>
                  <a:lnTo>
                    <a:pt x="748009" y="104403"/>
                  </a:lnTo>
                  <a:lnTo>
                    <a:pt x="780478" y="133911"/>
                  </a:lnTo>
                  <a:lnTo>
                    <a:pt x="809988" y="166379"/>
                  </a:lnTo>
                  <a:lnTo>
                    <a:pt x="836309" y="201576"/>
                  </a:lnTo>
                  <a:lnTo>
                    <a:pt x="859212" y="239272"/>
                  </a:lnTo>
                  <a:lnTo>
                    <a:pt x="878466" y="279238"/>
                  </a:lnTo>
                  <a:lnTo>
                    <a:pt x="893842" y="321243"/>
                  </a:lnTo>
                  <a:lnTo>
                    <a:pt x="905110" y="365059"/>
                  </a:lnTo>
                  <a:lnTo>
                    <a:pt x="912039" y="410454"/>
                  </a:lnTo>
                  <a:lnTo>
                    <a:pt x="914400" y="457200"/>
                  </a:lnTo>
                  <a:lnTo>
                    <a:pt x="912039" y="503945"/>
                  </a:lnTo>
                  <a:lnTo>
                    <a:pt x="905110" y="549340"/>
                  </a:lnTo>
                  <a:lnTo>
                    <a:pt x="893842" y="593156"/>
                  </a:lnTo>
                  <a:lnTo>
                    <a:pt x="878466" y="635161"/>
                  </a:lnTo>
                  <a:lnTo>
                    <a:pt x="859212" y="675127"/>
                  </a:lnTo>
                  <a:lnTo>
                    <a:pt x="836309" y="712823"/>
                  </a:lnTo>
                  <a:lnTo>
                    <a:pt x="809988" y="748020"/>
                  </a:lnTo>
                  <a:lnTo>
                    <a:pt x="780478" y="780487"/>
                  </a:lnTo>
                  <a:lnTo>
                    <a:pt x="748009" y="809996"/>
                  </a:lnTo>
                  <a:lnTo>
                    <a:pt x="712812" y="836316"/>
                  </a:lnTo>
                  <a:lnTo>
                    <a:pt x="675116" y="859217"/>
                  </a:lnTo>
                  <a:lnTo>
                    <a:pt x="635150" y="878470"/>
                  </a:lnTo>
                  <a:lnTo>
                    <a:pt x="593146" y="893844"/>
                  </a:lnTo>
                  <a:lnTo>
                    <a:pt x="549333" y="905111"/>
                  </a:lnTo>
                  <a:lnTo>
                    <a:pt x="503941" y="912039"/>
                  </a:lnTo>
                  <a:lnTo>
                    <a:pt x="457200" y="914399"/>
                  </a:lnTo>
                  <a:lnTo>
                    <a:pt x="410458" y="912039"/>
                  </a:lnTo>
                  <a:lnTo>
                    <a:pt x="365066" y="905111"/>
                  </a:lnTo>
                  <a:lnTo>
                    <a:pt x="321253" y="893844"/>
                  </a:lnTo>
                  <a:lnTo>
                    <a:pt x="279249" y="878470"/>
                  </a:lnTo>
                  <a:lnTo>
                    <a:pt x="239283" y="859217"/>
                  </a:lnTo>
                  <a:lnTo>
                    <a:pt x="201587" y="836316"/>
                  </a:lnTo>
                  <a:lnTo>
                    <a:pt x="166390" y="809996"/>
                  </a:lnTo>
                  <a:lnTo>
                    <a:pt x="133921" y="780487"/>
                  </a:lnTo>
                  <a:lnTo>
                    <a:pt x="104411" y="748020"/>
                  </a:lnTo>
                  <a:lnTo>
                    <a:pt x="78090" y="712823"/>
                  </a:lnTo>
                  <a:lnTo>
                    <a:pt x="55187" y="675127"/>
                  </a:lnTo>
                  <a:lnTo>
                    <a:pt x="35933" y="635161"/>
                  </a:lnTo>
                  <a:lnTo>
                    <a:pt x="20557" y="593156"/>
                  </a:lnTo>
                  <a:lnTo>
                    <a:pt x="9289" y="549340"/>
                  </a:lnTo>
                  <a:lnTo>
                    <a:pt x="2360" y="503945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26129" y="6086347"/>
            <a:ext cx="239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36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12700" y="5720550"/>
            <a:ext cx="939800" cy="939800"/>
            <a:chOff x="-12700" y="5720550"/>
            <a:chExt cx="939800" cy="939800"/>
          </a:xfrm>
        </p:grpSpPr>
        <p:sp>
          <p:nvSpPr>
            <p:cNvPr id="14" name="object 14"/>
            <p:cNvSpPr/>
            <p:nvPr/>
          </p:nvSpPr>
          <p:spPr>
            <a:xfrm>
              <a:off x="0" y="573325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9" y="9288"/>
                  </a:lnTo>
                  <a:lnTo>
                    <a:pt x="321243" y="20555"/>
                  </a:lnTo>
                  <a:lnTo>
                    <a:pt x="279238" y="35929"/>
                  </a:lnTo>
                  <a:lnTo>
                    <a:pt x="239272" y="55182"/>
                  </a:lnTo>
                  <a:lnTo>
                    <a:pt x="201576" y="78083"/>
                  </a:lnTo>
                  <a:lnTo>
                    <a:pt x="166379" y="104403"/>
                  </a:lnTo>
                  <a:lnTo>
                    <a:pt x="133911" y="133911"/>
                  </a:lnTo>
                  <a:lnTo>
                    <a:pt x="104403" y="166379"/>
                  </a:lnTo>
                  <a:lnTo>
                    <a:pt x="78083" y="201576"/>
                  </a:lnTo>
                  <a:lnTo>
                    <a:pt x="55182" y="239272"/>
                  </a:lnTo>
                  <a:lnTo>
                    <a:pt x="35929" y="279238"/>
                  </a:lnTo>
                  <a:lnTo>
                    <a:pt x="20555" y="321243"/>
                  </a:lnTo>
                  <a:lnTo>
                    <a:pt x="9288" y="365059"/>
                  </a:lnTo>
                  <a:lnTo>
                    <a:pt x="2360" y="410454"/>
                  </a:lnTo>
                  <a:lnTo>
                    <a:pt x="0" y="457199"/>
                  </a:lnTo>
                  <a:lnTo>
                    <a:pt x="2360" y="503947"/>
                  </a:lnTo>
                  <a:lnTo>
                    <a:pt x="9288" y="549344"/>
                  </a:lnTo>
                  <a:lnTo>
                    <a:pt x="20555" y="593160"/>
                  </a:lnTo>
                  <a:lnTo>
                    <a:pt x="35929" y="635166"/>
                  </a:lnTo>
                  <a:lnTo>
                    <a:pt x="55182" y="675132"/>
                  </a:lnTo>
                  <a:lnTo>
                    <a:pt x="78083" y="712829"/>
                  </a:lnTo>
                  <a:lnTo>
                    <a:pt x="104403" y="748025"/>
                  </a:lnTo>
                  <a:lnTo>
                    <a:pt x="133911" y="780492"/>
                  </a:lnTo>
                  <a:lnTo>
                    <a:pt x="166379" y="810000"/>
                  </a:lnTo>
                  <a:lnTo>
                    <a:pt x="201576" y="836319"/>
                  </a:lnTo>
                  <a:lnTo>
                    <a:pt x="239272" y="859220"/>
                  </a:lnTo>
                  <a:lnTo>
                    <a:pt x="279238" y="878472"/>
                  </a:lnTo>
                  <a:lnTo>
                    <a:pt x="321243" y="893846"/>
                  </a:lnTo>
                  <a:lnTo>
                    <a:pt x="365059" y="905111"/>
                  </a:lnTo>
                  <a:lnTo>
                    <a:pt x="410454" y="912039"/>
                  </a:lnTo>
                  <a:lnTo>
                    <a:pt x="457200" y="914399"/>
                  </a:lnTo>
                  <a:lnTo>
                    <a:pt x="503945" y="912039"/>
                  </a:lnTo>
                  <a:lnTo>
                    <a:pt x="549340" y="905111"/>
                  </a:lnTo>
                  <a:lnTo>
                    <a:pt x="593156" y="893846"/>
                  </a:lnTo>
                  <a:lnTo>
                    <a:pt x="635161" y="878472"/>
                  </a:lnTo>
                  <a:lnTo>
                    <a:pt x="675127" y="859220"/>
                  </a:lnTo>
                  <a:lnTo>
                    <a:pt x="712823" y="836319"/>
                  </a:lnTo>
                  <a:lnTo>
                    <a:pt x="748020" y="810000"/>
                  </a:lnTo>
                  <a:lnTo>
                    <a:pt x="780488" y="780492"/>
                  </a:lnTo>
                  <a:lnTo>
                    <a:pt x="809996" y="748025"/>
                  </a:lnTo>
                  <a:lnTo>
                    <a:pt x="836316" y="712829"/>
                  </a:lnTo>
                  <a:lnTo>
                    <a:pt x="859217" y="675132"/>
                  </a:lnTo>
                  <a:lnTo>
                    <a:pt x="878470" y="635166"/>
                  </a:lnTo>
                  <a:lnTo>
                    <a:pt x="893844" y="593160"/>
                  </a:lnTo>
                  <a:lnTo>
                    <a:pt x="905111" y="549344"/>
                  </a:lnTo>
                  <a:lnTo>
                    <a:pt x="912039" y="503947"/>
                  </a:lnTo>
                  <a:lnTo>
                    <a:pt x="914400" y="457199"/>
                  </a:lnTo>
                  <a:lnTo>
                    <a:pt x="912039" y="410454"/>
                  </a:lnTo>
                  <a:lnTo>
                    <a:pt x="905111" y="365059"/>
                  </a:lnTo>
                  <a:lnTo>
                    <a:pt x="893844" y="321243"/>
                  </a:lnTo>
                  <a:lnTo>
                    <a:pt x="878470" y="279238"/>
                  </a:lnTo>
                  <a:lnTo>
                    <a:pt x="859217" y="239272"/>
                  </a:lnTo>
                  <a:lnTo>
                    <a:pt x="836316" y="201576"/>
                  </a:lnTo>
                  <a:lnTo>
                    <a:pt x="809996" y="166379"/>
                  </a:lnTo>
                  <a:lnTo>
                    <a:pt x="780488" y="133911"/>
                  </a:lnTo>
                  <a:lnTo>
                    <a:pt x="748020" y="104403"/>
                  </a:lnTo>
                  <a:lnTo>
                    <a:pt x="712823" y="78083"/>
                  </a:lnTo>
                  <a:lnTo>
                    <a:pt x="675127" y="55182"/>
                  </a:lnTo>
                  <a:lnTo>
                    <a:pt x="635161" y="35929"/>
                  </a:lnTo>
                  <a:lnTo>
                    <a:pt x="593156" y="20555"/>
                  </a:lnTo>
                  <a:lnTo>
                    <a:pt x="549340" y="9288"/>
                  </a:lnTo>
                  <a:lnTo>
                    <a:pt x="503945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73325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4"/>
                  </a:lnTo>
                  <a:lnTo>
                    <a:pt x="9288" y="365059"/>
                  </a:lnTo>
                  <a:lnTo>
                    <a:pt x="20555" y="321243"/>
                  </a:lnTo>
                  <a:lnTo>
                    <a:pt x="35929" y="279238"/>
                  </a:lnTo>
                  <a:lnTo>
                    <a:pt x="55182" y="239272"/>
                  </a:lnTo>
                  <a:lnTo>
                    <a:pt x="78083" y="201576"/>
                  </a:lnTo>
                  <a:lnTo>
                    <a:pt x="104403" y="166379"/>
                  </a:lnTo>
                  <a:lnTo>
                    <a:pt x="133911" y="133911"/>
                  </a:lnTo>
                  <a:lnTo>
                    <a:pt x="166379" y="104403"/>
                  </a:lnTo>
                  <a:lnTo>
                    <a:pt x="201576" y="78083"/>
                  </a:lnTo>
                  <a:lnTo>
                    <a:pt x="239272" y="55182"/>
                  </a:lnTo>
                  <a:lnTo>
                    <a:pt x="279238" y="35929"/>
                  </a:lnTo>
                  <a:lnTo>
                    <a:pt x="321243" y="20555"/>
                  </a:lnTo>
                  <a:lnTo>
                    <a:pt x="365059" y="9288"/>
                  </a:lnTo>
                  <a:lnTo>
                    <a:pt x="410454" y="2360"/>
                  </a:lnTo>
                  <a:lnTo>
                    <a:pt x="457200" y="0"/>
                  </a:lnTo>
                  <a:lnTo>
                    <a:pt x="503945" y="2360"/>
                  </a:lnTo>
                  <a:lnTo>
                    <a:pt x="549340" y="9288"/>
                  </a:lnTo>
                  <a:lnTo>
                    <a:pt x="593156" y="20555"/>
                  </a:lnTo>
                  <a:lnTo>
                    <a:pt x="635161" y="35929"/>
                  </a:lnTo>
                  <a:lnTo>
                    <a:pt x="675127" y="55182"/>
                  </a:lnTo>
                  <a:lnTo>
                    <a:pt x="712823" y="78083"/>
                  </a:lnTo>
                  <a:lnTo>
                    <a:pt x="748020" y="104403"/>
                  </a:lnTo>
                  <a:lnTo>
                    <a:pt x="780488" y="133911"/>
                  </a:lnTo>
                  <a:lnTo>
                    <a:pt x="809996" y="166379"/>
                  </a:lnTo>
                  <a:lnTo>
                    <a:pt x="836316" y="201576"/>
                  </a:lnTo>
                  <a:lnTo>
                    <a:pt x="859217" y="239272"/>
                  </a:lnTo>
                  <a:lnTo>
                    <a:pt x="878470" y="279238"/>
                  </a:lnTo>
                  <a:lnTo>
                    <a:pt x="893844" y="321243"/>
                  </a:lnTo>
                  <a:lnTo>
                    <a:pt x="905111" y="365059"/>
                  </a:lnTo>
                  <a:lnTo>
                    <a:pt x="912039" y="410454"/>
                  </a:lnTo>
                  <a:lnTo>
                    <a:pt x="914400" y="457199"/>
                  </a:lnTo>
                  <a:lnTo>
                    <a:pt x="912039" y="503947"/>
                  </a:lnTo>
                  <a:lnTo>
                    <a:pt x="905111" y="549344"/>
                  </a:lnTo>
                  <a:lnTo>
                    <a:pt x="893844" y="593160"/>
                  </a:lnTo>
                  <a:lnTo>
                    <a:pt x="878470" y="635166"/>
                  </a:lnTo>
                  <a:lnTo>
                    <a:pt x="859217" y="675132"/>
                  </a:lnTo>
                  <a:lnTo>
                    <a:pt x="836316" y="712829"/>
                  </a:lnTo>
                  <a:lnTo>
                    <a:pt x="809996" y="748025"/>
                  </a:lnTo>
                  <a:lnTo>
                    <a:pt x="780488" y="780492"/>
                  </a:lnTo>
                  <a:lnTo>
                    <a:pt x="748020" y="810000"/>
                  </a:lnTo>
                  <a:lnTo>
                    <a:pt x="712823" y="836319"/>
                  </a:lnTo>
                  <a:lnTo>
                    <a:pt x="675127" y="859220"/>
                  </a:lnTo>
                  <a:lnTo>
                    <a:pt x="635161" y="878472"/>
                  </a:lnTo>
                  <a:lnTo>
                    <a:pt x="593156" y="893846"/>
                  </a:lnTo>
                  <a:lnTo>
                    <a:pt x="549340" y="905111"/>
                  </a:lnTo>
                  <a:lnTo>
                    <a:pt x="503945" y="912039"/>
                  </a:lnTo>
                  <a:lnTo>
                    <a:pt x="457200" y="914399"/>
                  </a:lnTo>
                  <a:lnTo>
                    <a:pt x="410454" y="912039"/>
                  </a:lnTo>
                  <a:lnTo>
                    <a:pt x="365059" y="905111"/>
                  </a:lnTo>
                  <a:lnTo>
                    <a:pt x="321243" y="893846"/>
                  </a:lnTo>
                  <a:lnTo>
                    <a:pt x="279238" y="878472"/>
                  </a:lnTo>
                  <a:lnTo>
                    <a:pt x="239272" y="859220"/>
                  </a:lnTo>
                  <a:lnTo>
                    <a:pt x="201576" y="836319"/>
                  </a:lnTo>
                  <a:lnTo>
                    <a:pt x="166379" y="810000"/>
                  </a:lnTo>
                  <a:lnTo>
                    <a:pt x="133911" y="780492"/>
                  </a:lnTo>
                  <a:lnTo>
                    <a:pt x="104403" y="748025"/>
                  </a:lnTo>
                  <a:lnTo>
                    <a:pt x="78083" y="712829"/>
                  </a:lnTo>
                  <a:lnTo>
                    <a:pt x="55182" y="675132"/>
                  </a:lnTo>
                  <a:lnTo>
                    <a:pt x="35929" y="635166"/>
                  </a:lnTo>
                  <a:lnTo>
                    <a:pt x="20555" y="593160"/>
                  </a:lnTo>
                  <a:lnTo>
                    <a:pt x="9288" y="549344"/>
                  </a:lnTo>
                  <a:lnTo>
                    <a:pt x="2360" y="503947"/>
                  </a:lnTo>
                  <a:lnTo>
                    <a:pt x="0" y="457199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2768" y="5860796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 MT"/>
                <a:cs typeface="Arial MT"/>
              </a:rPr>
              <a:t>3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27020" y="1112011"/>
            <a:ext cx="939800" cy="939800"/>
            <a:chOff x="2327020" y="1112011"/>
            <a:chExt cx="939800" cy="939800"/>
          </a:xfrm>
        </p:grpSpPr>
        <p:sp>
          <p:nvSpPr>
            <p:cNvPr id="18" name="object 18"/>
            <p:cNvSpPr/>
            <p:nvPr/>
          </p:nvSpPr>
          <p:spPr>
            <a:xfrm>
              <a:off x="2339720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9720" y="112471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8"/>
                  </a:lnTo>
                  <a:lnTo>
                    <a:pt x="9289" y="365066"/>
                  </a:lnTo>
                  <a:lnTo>
                    <a:pt x="20557" y="321253"/>
                  </a:lnTo>
                  <a:lnTo>
                    <a:pt x="35933" y="279249"/>
                  </a:lnTo>
                  <a:lnTo>
                    <a:pt x="55187" y="239283"/>
                  </a:lnTo>
                  <a:lnTo>
                    <a:pt x="78090" y="201587"/>
                  </a:lnTo>
                  <a:lnTo>
                    <a:pt x="104411" y="166390"/>
                  </a:lnTo>
                  <a:lnTo>
                    <a:pt x="133921" y="133921"/>
                  </a:lnTo>
                  <a:lnTo>
                    <a:pt x="166390" y="104411"/>
                  </a:lnTo>
                  <a:lnTo>
                    <a:pt x="201587" y="78090"/>
                  </a:lnTo>
                  <a:lnTo>
                    <a:pt x="239283" y="55187"/>
                  </a:lnTo>
                  <a:lnTo>
                    <a:pt x="279249" y="35933"/>
                  </a:lnTo>
                  <a:lnTo>
                    <a:pt x="321253" y="20557"/>
                  </a:lnTo>
                  <a:lnTo>
                    <a:pt x="365066" y="9289"/>
                  </a:lnTo>
                  <a:lnTo>
                    <a:pt x="410458" y="2360"/>
                  </a:lnTo>
                  <a:lnTo>
                    <a:pt x="457200" y="0"/>
                  </a:lnTo>
                  <a:lnTo>
                    <a:pt x="503941" y="2360"/>
                  </a:lnTo>
                  <a:lnTo>
                    <a:pt x="549333" y="9289"/>
                  </a:lnTo>
                  <a:lnTo>
                    <a:pt x="593146" y="20557"/>
                  </a:lnTo>
                  <a:lnTo>
                    <a:pt x="635150" y="35933"/>
                  </a:lnTo>
                  <a:lnTo>
                    <a:pt x="675116" y="55187"/>
                  </a:lnTo>
                  <a:lnTo>
                    <a:pt x="712812" y="78090"/>
                  </a:lnTo>
                  <a:lnTo>
                    <a:pt x="748009" y="104411"/>
                  </a:lnTo>
                  <a:lnTo>
                    <a:pt x="780478" y="133921"/>
                  </a:lnTo>
                  <a:lnTo>
                    <a:pt x="809988" y="166390"/>
                  </a:lnTo>
                  <a:lnTo>
                    <a:pt x="836309" y="201587"/>
                  </a:lnTo>
                  <a:lnTo>
                    <a:pt x="859212" y="239283"/>
                  </a:lnTo>
                  <a:lnTo>
                    <a:pt x="878466" y="279249"/>
                  </a:lnTo>
                  <a:lnTo>
                    <a:pt x="893842" y="321253"/>
                  </a:lnTo>
                  <a:lnTo>
                    <a:pt x="905110" y="365066"/>
                  </a:lnTo>
                  <a:lnTo>
                    <a:pt x="912039" y="410458"/>
                  </a:lnTo>
                  <a:lnTo>
                    <a:pt x="914400" y="457200"/>
                  </a:lnTo>
                  <a:lnTo>
                    <a:pt x="912039" y="503941"/>
                  </a:lnTo>
                  <a:lnTo>
                    <a:pt x="905110" y="549333"/>
                  </a:lnTo>
                  <a:lnTo>
                    <a:pt x="893842" y="593146"/>
                  </a:lnTo>
                  <a:lnTo>
                    <a:pt x="878466" y="635150"/>
                  </a:lnTo>
                  <a:lnTo>
                    <a:pt x="859212" y="675116"/>
                  </a:lnTo>
                  <a:lnTo>
                    <a:pt x="836309" y="712812"/>
                  </a:lnTo>
                  <a:lnTo>
                    <a:pt x="809988" y="748009"/>
                  </a:lnTo>
                  <a:lnTo>
                    <a:pt x="780478" y="780478"/>
                  </a:lnTo>
                  <a:lnTo>
                    <a:pt x="748009" y="809988"/>
                  </a:lnTo>
                  <a:lnTo>
                    <a:pt x="712812" y="836309"/>
                  </a:lnTo>
                  <a:lnTo>
                    <a:pt x="675116" y="859212"/>
                  </a:lnTo>
                  <a:lnTo>
                    <a:pt x="635150" y="878466"/>
                  </a:lnTo>
                  <a:lnTo>
                    <a:pt x="593146" y="893842"/>
                  </a:lnTo>
                  <a:lnTo>
                    <a:pt x="549333" y="905110"/>
                  </a:lnTo>
                  <a:lnTo>
                    <a:pt x="503941" y="912039"/>
                  </a:lnTo>
                  <a:lnTo>
                    <a:pt x="457200" y="914400"/>
                  </a:lnTo>
                  <a:lnTo>
                    <a:pt x="410458" y="912039"/>
                  </a:lnTo>
                  <a:lnTo>
                    <a:pt x="365066" y="905110"/>
                  </a:lnTo>
                  <a:lnTo>
                    <a:pt x="321253" y="893842"/>
                  </a:lnTo>
                  <a:lnTo>
                    <a:pt x="279249" y="878466"/>
                  </a:lnTo>
                  <a:lnTo>
                    <a:pt x="239283" y="859212"/>
                  </a:lnTo>
                  <a:lnTo>
                    <a:pt x="201587" y="836309"/>
                  </a:lnTo>
                  <a:lnTo>
                    <a:pt x="166390" y="809988"/>
                  </a:lnTo>
                  <a:lnTo>
                    <a:pt x="133921" y="780478"/>
                  </a:lnTo>
                  <a:lnTo>
                    <a:pt x="104411" y="748009"/>
                  </a:lnTo>
                  <a:lnTo>
                    <a:pt x="78090" y="712812"/>
                  </a:lnTo>
                  <a:lnTo>
                    <a:pt x="55187" y="675116"/>
                  </a:lnTo>
                  <a:lnTo>
                    <a:pt x="35933" y="635150"/>
                  </a:lnTo>
                  <a:lnTo>
                    <a:pt x="20557" y="593146"/>
                  </a:lnTo>
                  <a:lnTo>
                    <a:pt x="9289" y="549333"/>
                  </a:lnTo>
                  <a:lnTo>
                    <a:pt x="2360" y="503941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35123" y="188417"/>
            <a:ext cx="2305050" cy="1706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  <a:latin typeface="Constantia"/>
                <a:cs typeface="Constantia"/>
              </a:rPr>
              <a:t>4</a:t>
            </a:r>
            <a:endParaRPr sz="44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16900" y="2501900"/>
            <a:ext cx="939800" cy="939800"/>
            <a:chOff x="8216900" y="2501900"/>
            <a:chExt cx="939800" cy="939800"/>
          </a:xfrm>
        </p:grpSpPr>
        <p:sp>
          <p:nvSpPr>
            <p:cNvPr id="22" name="object 22"/>
            <p:cNvSpPr/>
            <p:nvPr/>
          </p:nvSpPr>
          <p:spPr>
            <a:xfrm>
              <a:off x="8229600" y="25146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29600" y="25146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8"/>
                  </a:lnTo>
                  <a:lnTo>
                    <a:pt x="9289" y="365066"/>
                  </a:lnTo>
                  <a:lnTo>
                    <a:pt x="20557" y="321253"/>
                  </a:lnTo>
                  <a:lnTo>
                    <a:pt x="35933" y="279249"/>
                  </a:lnTo>
                  <a:lnTo>
                    <a:pt x="55187" y="239283"/>
                  </a:lnTo>
                  <a:lnTo>
                    <a:pt x="78090" y="201587"/>
                  </a:lnTo>
                  <a:lnTo>
                    <a:pt x="104411" y="166390"/>
                  </a:lnTo>
                  <a:lnTo>
                    <a:pt x="133921" y="133921"/>
                  </a:lnTo>
                  <a:lnTo>
                    <a:pt x="166390" y="104411"/>
                  </a:lnTo>
                  <a:lnTo>
                    <a:pt x="201587" y="78090"/>
                  </a:lnTo>
                  <a:lnTo>
                    <a:pt x="239283" y="55187"/>
                  </a:lnTo>
                  <a:lnTo>
                    <a:pt x="279249" y="35933"/>
                  </a:lnTo>
                  <a:lnTo>
                    <a:pt x="321253" y="20557"/>
                  </a:lnTo>
                  <a:lnTo>
                    <a:pt x="365066" y="9289"/>
                  </a:lnTo>
                  <a:lnTo>
                    <a:pt x="410458" y="2360"/>
                  </a:lnTo>
                  <a:lnTo>
                    <a:pt x="457200" y="0"/>
                  </a:lnTo>
                  <a:lnTo>
                    <a:pt x="503941" y="2360"/>
                  </a:lnTo>
                  <a:lnTo>
                    <a:pt x="549333" y="9289"/>
                  </a:lnTo>
                  <a:lnTo>
                    <a:pt x="593146" y="20557"/>
                  </a:lnTo>
                  <a:lnTo>
                    <a:pt x="635150" y="35933"/>
                  </a:lnTo>
                  <a:lnTo>
                    <a:pt x="675116" y="55187"/>
                  </a:lnTo>
                  <a:lnTo>
                    <a:pt x="712812" y="78090"/>
                  </a:lnTo>
                  <a:lnTo>
                    <a:pt x="748009" y="104411"/>
                  </a:lnTo>
                  <a:lnTo>
                    <a:pt x="780478" y="133921"/>
                  </a:lnTo>
                  <a:lnTo>
                    <a:pt x="809988" y="166390"/>
                  </a:lnTo>
                  <a:lnTo>
                    <a:pt x="836309" y="201587"/>
                  </a:lnTo>
                  <a:lnTo>
                    <a:pt x="859212" y="239283"/>
                  </a:lnTo>
                  <a:lnTo>
                    <a:pt x="878466" y="279249"/>
                  </a:lnTo>
                  <a:lnTo>
                    <a:pt x="893842" y="321253"/>
                  </a:lnTo>
                  <a:lnTo>
                    <a:pt x="905110" y="365066"/>
                  </a:lnTo>
                  <a:lnTo>
                    <a:pt x="912039" y="410458"/>
                  </a:lnTo>
                  <a:lnTo>
                    <a:pt x="914400" y="457200"/>
                  </a:lnTo>
                  <a:lnTo>
                    <a:pt x="912039" y="503941"/>
                  </a:lnTo>
                  <a:lnTo>
                    <a:pt x="905110" y="549333"/>
                  </a:lnTo>
                  <a:lnTo>
                    <a:pt x="893842" y="593146"/>
                  </a:lnTo>
                  <a:lnTo>
                    <a:pt x="878466" y="635150"/>
                  </a:lnTo>
                  <a:lnTo>
                    <a:pt x="859212" y="675116"/>
                  </a:lnTo>
                  <a:lnTo>
                    <a:pt x="836309" y="712812"/>
                  </a:lnTo>
                  <a:lnTo>
                    <a:pt x="809988" y="748009"/>
                  </a:lnTo>
                  <a:lnTo>
                    <a:pt x="780478" y="780478"/>
                  </a:lnTo>
                  <a:lnTo>
                    <a:pt x="748009" y="809988"/>
                  </a:lnTo>
                  <a:lnTo>
                    <a:pt x="712812" y="836309"/>
                  </a:lnTo>
                  <a:lnTo>
                    <a:pt x="675116" y="859212"/>
                  </a:lnTo>
                  <a:lnTo>
                    <a:pt x="635150" y="878466"/>
                  </a:lnTo>
                  <a:lnTo>
                    <a:pt x="593146" y="893842"/>
                  </a:lnTo>
                  <a:lnTo>
                    <a:pt x="549333" y="905110"/>
                  </a:lnTo>
                  <a:lnTo>
                    <a:pt x="503941" y="912039"/>
                  </a:lnTo>
                  <a:lnTo>
                    <a:pt x="457200" y="914400"/>
                  </a:lnTo>
                  <a:lnTo>
                    <a:pt x="410458" y="912039"/>
                  </a:lnTo>
                  <a:lnTo>
                    <a:pt x="365066" y="905110"/>
                  </a:lnTo>
                  <a:lnTo>
                    <a:pt x="321253" y="893842"/>
                  </a:lnTo>
                  <a:lnTo>
                    <a:pt x="279249" y="878466"/>
                  </a:lnTo>
                  <a:lnTo>
                    <a:pt x="239283" y="859212"/>
                  </a:lnTo>
                  <a:lnTo>
                    <a:pt x="201587" y="836309"/>
                  </a:lnTo>
                  <a:lnTo>
                    <a:pt x="166390" y="809988"/>
                  </a:lnTo>
                  <a:lnTo>
                    <a:pt x="133921" y="780478"/>
                  </a:lnTo>
                  <a:lnTo>
                    <a:pt x="104411" y="748009"/>
                  </a:lnTo>
                  <a:lnTo>
                    <a:pt x="78090" y="712812"/>
                  </a:lnTo>
                  <a:lnTo>
                    <a:pt x="55187" y="675116"/>
                  </a:lnTo>
                  <a:lnTo>
                    <a:pt x="35933" y="635150"/>
                  </a:lnTo>
                  <a:lnTo>
                    <a:pt x="20557" y="593146"/>
                  </a:lnTo>
                  <a:lnTo>
                    <a:pt x="9289" y="549333"/>
                  </a:lnTo>
                  <a:lnTo>
                    <a:pt x="2360" y="503941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53450" y="2708224"/>
            <a:ext cx="2679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2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736" y="952957"/>
            <a:ext cx="7800340" cy="493966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349250" algn="just">
              <a:lnSpc>
                <a:spcPts val="3350"/>
              </a:lnSpc>
              <a:spcBef>
                <a:spcPts val="515"/>
              </a:spcBef>
            </a:pPr>
            <a:r>
              <a:rPr sz="3100" spc="-5" dirty="0">
                <a:latin typeface="Times New Roman"/>
                <a:cs typeface="Times New Roman"/>
              </a:rPr>
              <a:t>Known modifications </a:t>
            </a:r>
            <a:r>
              <a:rPr sz="3100" dirty="0">
                <a:latin typeface="Times New Roman"/>
                <a:cs typeface="Times New Roman"/>
              </a:rPr>
              <a:t>of testosterone </a:t>
            </a:r>
            <a:r>
              <a:rPr sz="3100" spc="-5" dirty="0">
                <a:latin typeface="Times New Roman"/>
                <a:cs typeface="Times New Roman"/>
              </a:rPr>
              <a:t>molecule </a:t>
            </a:r>
            <a:r>
              <a:rPr sz="3100" spc="-76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include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alkylation</a:t>
            </a:r>
            <a:r>
              <a:rPr sz="3100" dirty="0">
                <a:latin typeface="Times New Roman"/>
                <a:cs typeface="Times New Roman"/>
              </a:rPr>
              <a:t> at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17-position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and/or </a:t>
            </a:r>
            <a:r>
              <a:rPr sz="3100" spc="-76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modification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of</a:t>
            </a:r>
            <a:r>
              <a:rPr sz="3100" spc="1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ring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structure.</a:t>
            </a:r>
            <a:endParaRPr sz="3100">
              <a:latin typeface="Times New Roman"/>
              <a:cs typeface="Times New Roman"/>
            </a:endParaRPr>
          </a:p>
          <a:p>
            <a:pPr marL="12700" marR="6350" indent="446405" algn="just">
              <a:lnSpc>
                <a:spcPct val="90000"/>
              </a:lnSpc>
              <a:spcBef>
                <a:spcPts val="695"/>
              </a:spcBef>
            </a:pP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goal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of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these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modifications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production of derivatives that are more anabolic 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and less</a:t>
            </a:r>
            <a:r>
              <a:rPr sz="3100" spc="3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androgenic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than</a:t>
            </a:r>
            <a:r>
              <a:rPr sz="3100" spc="1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 parent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molecule.</a:t>
            </a:r>
            <a:endParaRPr sz="3100">
              <a:latin typeface="Times New Roman"/>
              <a:cs typeface="Times New Roman"/>
            </a:endParaRPr>
          </a:p>
          <a:p>
            <a:pPr marL="12700" marR="5080" indent="446405" algn="just">
              <a:lnSpc>
                <a:spcPct val="90000"/>
              </a:lnSpc>
              <a:spcBef>
                <a:spcPts val="745"/>
              </a:spcBef>
            </a:pP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esterification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of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spc="76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17-hydroxyl</a:t>
            </a:r>
            <a:r>
              <a:rPr sz="3100" spc="76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group </a:t>
            </a:r>
            <a:r>
              <a:rPr sz="3100" spc="-76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by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carboxylic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acids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also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increases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steroid </a:t>
            </a:r>
            <a:r>
              <a:rPr sz="3100" dirty="0">
                <a:latin typeface="Times New Roman"/>
                <a:cs typeface="Times New Roman"/>
              </a:rPr>
              <a:t> activity </a:t>
            </a:r>
            <a:r>
              <a:rPr sz="3100" spc="-10" dirty="0">
                <a:latin typeface="Times New Roman"/>
                <a:cs typeface="Times New Roman"/>
              </a:rPr>
              <a:t>due </a:t>
            </a:r>
            <a:r>
              <a:rPr sz="3100" spc="-5" dirty="0">
                <a:latin typeface="Times New Roman"/>
                <a:cs typeface="Times New Roman"/>
              </a:rPr>
              <a:t>to the </a:t>
            </a:r>
            <a:r>
              <a:rPr sz="3100" dirty="0">
                <a:latin typeface="Times New Roman"/>
                <a:cs typeface="Times New Roman"/>
              </a:rPr>
              <a:t>prolongation </a:t>
            </a:r>
            <a:r>
              <a:rPr sz="3100" spc="-5" dirty="0">
                <a:latin typeface="Times New Roman"/>
                <a:cs typeface="Times New Roman"/>
              </a:rPr>
              <a:t>of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action, as 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steroid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gets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lipophilic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properties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and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capability of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retaining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fat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tissue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708405"/>
            <a:ext cx="7879715" cy="1078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970"/>
              </a:lnSpc>
              <a:spcBef>
                <a:spcPts val="525"/>
              </a:spcBef>
            </a:pPr>
            <a:r>
              <a:rPr b="1" spc="-5" dirty="0">
                <a:latin typeface="Calibri"/>
                <a:cs typeface="Calibri"/>
              </a:rPr>
              <a:t>Biological </a:t>
            </a:r>
            <a:r>
              <a:rPr b="1" dirty="0">
                <a:latin typeface="Calibri"/>
                <a:cs typeface="Calibri"/>
              </a:rPr>
              <a:t>Activities of </a:t>
            </a:r>
            <a:r>
              <a:rPr b="1" spc="-10" dirty="0">
                <a:latin typeface="Calibri"/>
                <a:cs typeface="Calibri"/>
              </a:rPr>
              <a:t>Mineralocorticoids </a:t>
            </a:r>
            <a:r>
              <a:rPr b="1" spc="-80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5" dirty="0">
                <a:latin typeface="Calibri"/>
                <a:cs typeface="Calibri"/>
              </a:rPr>
              <a:t> Glucocorticoids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233" y="1956942"/>
            <a:ext cx="8068309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640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Aldosterone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lesser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extent,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other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MCs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maintain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constant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electrolyte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balance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blood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volume,</a:t>
            </a:r>
            <a:r>
              <a:rPr sz="2800" dirty="0">
                <a:latin typeface="Times New Roman"/>
                <a:cs typeface="Times New Roman"/>
              </a:rPr>
              <a:t> 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GCs</a:t>
            </a:r>
            <a:r>
              <a:rPr sz="2800" spc="-5" dirty="0">
                <a:latin typeface="Times New Roman"/>
                <a:cs typeface="Times New Roman"/>
              </a:rPr>
              <a:t> have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key</a:t>
            </a:r>
            <a:r>
              <a:rPr sz="2800" dirty="0">
                <a:latin typeface="Times New Roman"/>
                <a:cs typeface="Times New Roman"/>
              </a:rPr>
              <a:t> roles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controlling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carbohydrate, protein, and lipid metabolism. In </a:t>
            </a:r>
            <a:r>
              <a:rPr sz="2800" dirty="0">
                <a:latin typeface="Times New Roman"/>
                <a:cs typeface="Times New Roman"/>
              </a:rPr>
              <a:t>addition,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GCs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anti-inflammatory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immunosuppressive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actions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arise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through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complex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mechanisms.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0770"/>
            <a:ext cx="9144000" cy="56165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740409"/>
            <a:ext cx="5296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latin typeface="Arial MT"/>
                <a:cs typeface="Arial MT"/>
              </a:rPr>
              <a:t>Therapeutic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120" dirty="0">
                <a:latin typeface="Arial MT"/>
                <a:cs typeface="Arial MT"/>
              </a:rPr>
              <a:t>Androgen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125" dirty="0">
                <a:latin typeface="Arial MT"/>
                <a:cs typeface="Arial MT"/>
              </a:rPr>
              <a:t>preparations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2841" y="1256030"/>
            <a:ext cx="8304530" cy="4877435"/>
            <a:chOff x="382841" y="1256030"/>
            <a:chExt cx="8304530" cy="4877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126526"/>
              <a:ext cx="8229600" cy="40067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5541" y="1268730"/>
              <a:ext cx="3096895" cy="1368425"/>
            </a:xfrm>
            <a:custGeom>
              <a:avLst/>
              <a:gdLst/>
              <a:ahLst/>
              <a:cxnLst/>
              <a:rect l="l" t="t" r="r" b="b"/>
              <a:pathLst>
                <a:path w="3096895" h="1368425">
                  <a:moveTo>
                    <a:pt x="2868358" y="0"/>
                  </a:moveTo>
                  <a:lnTo>
                    <a:pt x="228028" y="0"/>
                  </a:lnTo>
                  <a:lnTo>
                    <a:pt x="182070" y="4633"/>
                  </a:lnTo>
                  <a:lnTo>
                    <a:pt x="139265" y="17922"/>
                  </a:lnTo>
                  <a:lnTo>
                    <a:pt x="100531" y="38951"/>
                  </a:lnTo>
                  <a:lnTo>
                    <a:pt x="66784" y="66801"/>
                  </a:lnTo>
                  <a:lnTo>
                    <a:pt x="38941" y="100558"/>
                  </a:lnTo>
                  <a:lnTo>
                    <a:pt x="17918" y="139303"/>
                  </a:lnTo>
                  <a:lnTo>
                    <a:pt x="4632" y="182119"/>
                  </a:lnTo>
                  <a:lnTo>
                    <a:pt x="0" y="228092"/>
                  </a:lnTo>
                  <a:lnTo>
                    <a:pt x="0" y="1140206"/>
                  </a:lnTo>
                  <a:lnTo>
                    <a:pt x="4632" y="1186136"/>
                  </a:lnTo>
                  <a:lnTo>
                    <a:pt x="17918" y="1228921"/>
                  </a:lnTo>
                  <a:lnTo>
                    <a:pt x="38941" y="1267643"/>
                  </a:lnTo>
                  <a:lnTo>
                    <a:pt x="66784" y="1301384"/>
                  </a:lnTo>
                  <a:lnTo>
                    <a:pt x="100531" y="1329226"/>
                  </a:lnTo>
                  <a:lnTo>
                    <a:pt x="139265" y="1350250"/>
                  </a:lnTo>
                  <a:lnTo>
                    <a:pt x="182070" y="1363537"/>
                  </a:lnTo>
                  <a:lnTo>
                    <a:pt x="228028" y="1368171"/>
                  </a:lnTo>
                  <a:lnTo>
                    <a:pt x="2868358" y="1368171"/>
                  </a:lnTo>
                  <a:lnTo>
                    <a:pt x="2914288" y="1363537"/>
                  </a:lnTo>
                  <a:lnTo>
                    <a:pt x="2957073" y="1350250"/>
                  </a:lnTo>
                  <a:lnTo>
                    <a:pt x="2995796" y="1329226"/>
                  </a:lnTo>
                  <a:lnTo>
                    <a:pt x="3029537" y="1301384"/>
                  </a:lnTo>
                  <a:lnTo>
                    <a:pt x="3057378" y="1267643"/>
                  </a:lnTo>
                  <a:lnTo>
                    <a:pt x="3078402" y="1228921"/>
                  </a:lnTo>
                  <a:lnTo>
                    <a:pt x="3091690" y="1186136"/>
                  </a:lnTo>
                  <a:lnTo>
                    <a:pt x="3096323" y="1140206"/>
                  </a:lnTo>
                  <a:lnTo>
                    <a:pt x="3096323" y="228092"/>
                  </a:lnTo>
                  <a:lnTo>
                    <a:pt x="3091690" y="182119"/>
                  </a:lnTo>
                  <a:lnTo>
                    <a:pt x="3078402" y="139303"/>
                  </a:lnTo>
                  <a:lnTo>
                    <a:pt x="3057378" y="100558"/>
                  </a:lnTo>
                  <a:lnTo>
                    <a:pt x="3029537" y="66801"/>
                  </a:lnTo>
                  <a:lnTo>
                    <a:pt x="2995796" y="38951"/>
                  </a:lnTo>
                  <a:lnTo>
                    <a:pt x="2957073" y="17922"/>
                  </a:lnTo>
                  <a:lnTo>
                    <a:pt x="2914288" y="4633"/>
                  </a:lnTo>
                  <a:lnTo>
                    <a:pt x="2868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541" y="1268730"/>
              <a:ext cx="3096895" cy="1368425"/>
            </a:xfrm>
            <a:custGeom>
              <a:avLst/>
              <a:gdLst/>
              <a:ahLst/>
              <a:cxnLst/>
              <a:rect l="l" t="t" r="r" b="b"/>
              <a:pathLst>
                <a:path w="3096895" h="1368425">
                  <a:moveTo>
                    <a:pt x="0" y="228092"/>
                  </a:moveTo>
                  <a:lnTo>
                    <a:pt x="4632" y="182119"/>
                  </a:lnTo>
                  <a:lnTo>
                    <a:pt x="17918" y="139303"/>
                  </a:lnTo>
                  <a:lnTo>
                    <a:pt x="38941" y="100558"/>
                  </a:lnTo>
                  <a:lnTo>
                    <a:pt x="66784" y="66801"/>
                  </a:lnTo>
                  <a:lnTo>
                    <a:pt x="100531" y="38951"/>
                  </a:lnTo>
                  <a:lnTo>
                    <a:pt x="139265" y="17922"/>
                  </a:lnTo>
                  <a:lnTo>
                    <a:pt x="182070" y="4633"/>
                  </a:lnTo>
                  <a:lnTo>
                    <a:pt x="228028" y="0"/>
                  </a:lnTo>
                  <a:lnTo>
                    <a:pt x="2868358" y="0"/>
                  </a:lnTo>
                  <a:lnTo>
                    <a:pt x="2914288" y="4633"/>
                  </a:lnTo>
                  <a:lnTo>
                    <a:pt x="2957073" y="17922"/>
                  </a:lnTo>
                  <a:lnTo>
                    <a:pt x="2995796" y="38951"/>
                  </a:lnTo>
                  <a:lnTo>
                    <a:pt x="3029537" y="66801"/>
                  </a:lnTo>
                  <a:lnTo>
                    <a:pt x="3057378" y="100558"/>
                  </a:lnTo>
                  <a:lnTo>
                    <a:pt x="3078402" y="139303"/>
                  </a:lnTo>
                  <a:lnTo>
                    <a:pt x="3091690" y="182119"/>
                  </a:lnTo>
                  <a:lnTo>
                    <a:pt x="3096323" y="228092"/>
                  </a:lnTo>
                  <a:lnTo>
                    <a:pt x="3096323" y="1140206"/>
                  </a:lnTo>
                  <a:lnTo>
                    <a:pt x="3091690" y="1186136"/>
                  </a:lnTo>
                  <a:lnTo>
                    <a:pt x="3078402" y="1228921"/>
                  </a:lnTo>
                  <a:lnTo>
                    <a:pt x="3057378" y="1267643"/>
                  </a:lnTo>
                  <a:lnTo>
                    <a:pt x="3029537" y="1301384"/>
                  </a:lnTo>
                  <a:lnTo>
                    <a:pt x="2995796" y="1329226"/>
                  </a:lnTo>
                  <a:lnTo>
                    <a:pt x="2957073" y="1350250"/>
                  </a:lnTo>
                  <a:lnTo>
                    <a:pt x="2914288" y="1363537"/>
                  </a:lnTo>
                  <a:lnTo>
                    <a:pt x="2868358" y="1368171"/>
                  </a:lnTo>
                  <a:lnTo>
                    <a:pt x="228028" y="1368171"/>
                  </a:lnTo>
                  <a:lnTo>
                    <a:pt x="182070" y="1363537"/>
                  </a:lnTo>
                  <a:lnTo>
                    <a:pt x="139265" y="1350250"/>
                  </a:lnTo>
                  <a:lnTo>
                    <a:pt x="100531" y="1329226"/>
                  </a:lnTo>
                  <a:lnTo>
                    <a:pt x="66784" y="1301384"/>
                  </a:lnTo>
                  <a:lnTo>
                    <a:pt x="38941" y="1267643"/>
                  </a:lnTo>
                  <a:lnTo>
                    <a:pt x="17918" y="1228921"/>
                  </a:lnTo>
                  <a:lnTo>
                    <a:pt x="4632" y="1186136"/>
                  </a:lnTo>
                  <a:lnTo>
                    <a:pt x="0" y="1140206"/>
                  </a:lnTo>
                  <a:lnTo>
                    <a:pt x="0" y="228092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1121" y="1385696"/>
            <a:ext cx="2743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00735" algn="l"/>
              </a:tabLst>
            </a:pPr>
            <a:r>
              <a:rPr sz="1800" b="1" spc="-5" dirty="0">
                <a:latin typeface="Arial"/>
                <a:cs typeface="Arial"/>
              </a:rPr>
              <a:t>Esterifying a fatty acid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17	hydroxyl </a:t>
            </a:r>
            <a:r>
              <a:rPr sz="1800" b="1" dirty="0">
                <a:latin typeface="Arial"/>
                <a:cs typeface="Arial"/>
              </a:rPr>
              <a:t>group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compound that is </a:t>
            </a:r>
            <a:r>
              <a:rPr sz="1800" b="1" spc="-15" dirty="0">
                <a:latin typeface="Arial"/>
                <a:cs typeface="Arial"/>
              </a:rPr>
              <a:t>even 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lipophilic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55461" y="2336164"/>
            <a:ext cx="2452370" cy="2084070"/>
            <a:chOff x="5855461" y="2336164"/>
            <a:chExt cx="2452370" cy="2084070"/>
          </a:xfrm>
        </p:grpSpPr>
        <p:sp>
          <p:nvSpPr>
            <p:cNvPr id="9" name="object 9"/>
            <p:cNvSpPr/>
            <p:nvPr/>
          </p:nvSpPr>
          <p:spPr>
            <a:xfrm>
              <a:off x="7020305" y="34290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363474" y="0"/>
                  </a:moveTo>
                  <a:lnTo>
                    <a:pt x="121158" y="0"/>
                  </a:lnTo>
                  <a:lnTo>
                    <a:pt x="121158" y="736092"/>
                  </a:lnTo>
                  <a:lnTo>
                    <a:pt x="0" y="736092"/>
                  </a:lnTo>
                  <a:lnTo>
                    <a:pt x="242316" y="978407"/>
                  </a:lnTo>
                  <a:lnTo>
                    <a:pt x="484632" y="736092"/>
                  </a:lnTo>
                  <a:lnTo>
                    <a:pt x="363474" y="73609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0305" y="34290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0" y="736092"/>
                  </a:moveTo>
                  <a:lnTo>
                    <a:pt x="121158" y="736092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736092"/>
                  </a:lnTo>
                  <a:lnTo>
                    <a:pt x="484632" y="736092"/>
                  </a:lnTo>
                  <a:lnTo>
                    <a:pt x="242316" y="978407"/>
                  </a:lnTo>
                  <a:lnTo>
                    <a:pt x="0" y="736092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68161" y="2348864"/>
              <a:ext cx="2426970" cy="914400"/>
            </a:xfrm>
            <a:custGeom>
              <a:avLst/>
              <a:gdLst/>
              <a:ahLst/>
              <a:cxnLst/>
              <a:rect l="l" t="t" r="r" b="b"/>
              <a:pathLst>
                <a:path w="2426970" h="914400">
                  <a:moveTo>
                    <a:pt x="1213231" y="0"/>
                  </a:moveTo>
                  <a:lnTo>
                    <a:pt x="1146664" y="676"/>
                  </a:lnTo>
                  <a:lnTo>
                    <a:pt x="1081035" y="2683"/>
                  </a:lnTo>
                  <a:lnTo>
                    <a:pt x="1016437" y="5984"/>
                  </a:lnTo>
                  <a:lnTo>
                    <a:pt x="952963" y="10546"/>
                  </a:lnTo>
                  <a:lnTo>
                    <a:pt x="890705" y="16333"/>
                  </a:lnTo>
                  <a:lnTo>
                    <a:pt x="829755" y="23311"/>
                  </a:lnTo>
                  <a:lnTo>
                    <a:pt x="770205" y="31444"/>
                  </a:lnTo>
                  <a:lnTo>
                    <a:pt x="712150" y="40697"/>
                  </a:lnTo>
                  <a:lnTo>
                    <a:pt x="655680" y="51037"/>
                  </a:lnTo>
                  <a:lnTo>
                    <a:pt x="600888" y="62427"/>
                  </a:lnTo>
                  <a:lnTo>
                    <a:pt x="547868" y="74833"/>
                  </a:lnTo>
                  <a:lnTo>
                    <a:pt x="496711" y="88221"/>
                  </a:lnTo>
                  <a:lnTo>
                    <a:pt x="447510" y="102554"/>
                  </a:lnTo>
                  <a:lnTo>
                    <a:pt x="400357" y="117800"/>
                  </a:lnTo>
                  <a:lnTo>
                    <a:pt x="355346" y="133921"/>
                  </a:lnTo>
                  <a:lnTo>
                    <a:pt x="312567" y="150884"/>
                  </a:lnTo>
                  <a:lnTo>
                    <a:pt x="272115" y="168654"/>
                  </a:lnTo>
                  <a:lnTo>
                    <a:pt x="234082" y="187195"/>
                  </a:lnTo>
                  <a:lnTo>
                    <a:pt x="198559" y="206474"/>
                  </a:lnTo>
                  <a:lnTo>
                    <a:pt x="165640" y="226455"/>
                  </a:lnTo>
                  <a:lnTo>
                    <a:pt x="107983" y="268382"/>
                  </a:lnTo>
                  <a:lnTo>
                    <a:pt x="61851" y="312700"/>
                  </a:lnTo>
                  <a:lnTo>
                    <a:pt x="27982" y="359128"/>
                  </a:lnTo>
                  <a:lnTo>
                    <a:pt x="7119" y="407388"/>
                  </a:lnTo>
                  <a:lnTo>
                    <a:pt x="0" y="457200"/>
                  </a:lnTo>
                  <a:lnTo>
                    <a:pt x="1795" y="482282"/>
                  </a:lnTo>
                  <a:lnTo>
                    <a:pt x="15879" y="531353"/>
                  </a:lnTo>
                  <a:lnTo>
                    <a:pt x="43337" y="578731"/>
                  </a:lnTo>
                  <a:lnTo>
                    <a:pt x="83430" y="624139"/>
                  </a:lnTo>
                  <a:lnTo>
                    <a:pt x="135418" y="667297"/>
                  </a:lnTo>
                  <a:lnTo>
                    <a:pt x="198559" y="707925"/>
                  </a:lnTo>
                  <a:lnTo>
                    <a:pt x="234082" y="727204"/>
                  </a:lnTo>
                  <a:lnTo>
                    <a:pt x="272115" y="745745"/>
                  </a:lnTo>
                  <a:lnTo>
                    <a:pt x="312567" y="763515"/>
                  </a:lnTo>
                  <a:lnTo>
                    <a:pt x="355345" y="780478"/>
                  </a:lnTo>
                  <a:lnTo>
                    <a:pt x="400357" y="796599"/>
                  </a:lnTo>
                  <a:lnTo>
                    <a:pt x="447510" y="811845"/>
                  </a:lnTo>
                  <a:lnTo>
                    <a:pt x="496711" y="826178"/>
                  </a:lnTo>
                  <a:lnTo>
                    <a:pt x="547868" y="839566"/>
                  </a:lnTo>
                  <a:lnTo>
                    <a:pt x="600888" y="851972"/>
                  </a:lnTo>
                  <a:lnTo>
                    <a:pt x="655680" y="863362"/>
                  </a:lnTo>
                  <a:lnTo>
                    <a:pt x="712150" y="873702"/>
                  </a:lnTo>
                  <a:lnTo>
                    <a:pt x="770205" y="882955"/>
                  </a:lnTo>
                  <a:lnTo>
                    <a:pt x="829755" y="891088"/>
                  </a:lnTo>
                  <a:lnTo>
                    <a:pt x="890705" y="898066"/>
                  </a:lnTo>
                  <a:lnTo>
                    <a:pt x="952963" y="903853"/>
                  </a:lnTo>
                  <a:lnTo>
                    <a:pt x="1016437" y="908415"/>
                  </a:lnTo>
                  <a:lnTo>
                    <a:pt x="1081035" y="911716"/>
                  </a:lnTo>
                  <a:lnTo>
                    <a:pt x="1146664" y="913723"/>
                  </a:lnTo>
                  <a:lnTo>
                    <a:pt x="1213231" y="914400"/>
                  </a:lnTo>
                  <a:lnTo>
                    <a:pt x="1279798" y="913723"/>
                  </a:lnTo>
                  <a:lnTo>
                    <a:pt x="1345428" y="911716"/>
                  </a:lnTo>
                  <a:lnTo>
                    <a:pt x="1410027" y="908415"/>
                  </a:lnTo>
                  <a:lnTo>
                    <a:pt x="1473504" y="903853"/>
                  </a:lnTo>
                  <a:lnTo>
                    <a:pt x="1535766" y="898066"/>
                  </a:lnTo>
                  <a:lnTo>
                    <a:pt x="1596720" y="891088"/>
                  </a:lnTo>
                  <a:lnTo>
                    <a:pt x="1656273" y="882955"/>
                  </a:lnTo>
                  <a:lnTo>
                    <a:pt x="1714334" y="873702"/>
                  </a:lnTo>
                  <a:lnTo>
                    <a:pt x="1770809" y="863362"/>
                  </a:lnTo>
                  <a:lnTo>
                    <a:pt x="1825606" y="851972"/>
                  </a:lnTo>
                  <a:lnTo>
                    <a:pt x="1878632" y="839566"/>
                  </a:lnTo>
                  <a:lnTo>
                    <a:pt x="1929795" y="826178"/>
                  </a:lnTo>
                  <a:lnTo>
                    <a:pt x="1979002" y="811845"/>
                  </a:lnTo>
                  <a:lnTo>
                    <a:pt x="2026161" y="796599"/>
                  </a:lnTo>
                  <a:lnTo>
                    <a:pt x="2071179" y="780478"/>
                  </a:lnTo>
                  <a:lnTo>
                    <a:pt x="2113963" y="763515"/>
                  </a:lnTo>
                  <a:lnTo>
                    <a:pt x="2154422" y="745745"/>
                  </a:lnTo>
                  <a:lnTo>
                    <a:pt x="2192461" y="727204"/>
                  </a:lnTo>
                  <a:lnTo>
                    <a:pt x="2227990" y="707925"/>
                  </a:lnTo>
                  <a:lnTo>
                    <a:pt x="2260915" y="687944"/>
                  </a:lnTo>
                  <a:lnTo>
                    <a:pt x="2318582" y="646017"/>
                  </a:lnTo>
                  <a:lnTo>
                    <a:pt x="2364724" y="601699"/>
                  </a:lnTo>
                  <a:lnTo>
                    <a:pt x="2398600" y="555271"/>
                  </a:lnTo>
                  <a:lnTo>
                    <a:pt x="2419468" y="507011"/>
                  </a:lnTo>
                  <a:lnTo>
                    <a:pt x="2426589" y="457200"/>
                  </a:lnTo>
                  <a:lnTo>
                    <a:pt x="2424793" y="432117"/>
                  </a:lnTo>
                  <a:lnTo>
                    <a:pt x="2410706" y="383046"/>
                  </a:lnTo>
                  <a:lnTo>
                    <a:pt x="2383242" y="335668"/>
                  </a:lnTo>
                  <a:lnTo>
                    <a:pt x="2343140" y="290260"/>
                  </a:lnTo>
                  <a:lnTo>
                    <a:pt x="2291143" y="247102"/>
                  </a:lnTo>
                  <a:lnTo>
                    <a:pt x="2227990" y="206474"/>
                  </a:lnTo>
                  <a:lnTo>
                    <a:pt x="2192461" y="187195"/>
                  </a:lnTo>
                  <a:lnTo>
                    <a:pt x="2154422" y="168654"/>
                  </a:lnTo>
                  <a:lnTo>
                    <a:pt x="2113963" y="150884"/>
                  </a:lnTo>
                  <a:lnTo>
                    <a:pt x="2071179" y="133921"/>
                  </a:lnTo>
                  <a:lnTo>
                    <a:pt x="2026161" y="117800"/>
                  </a:lnTo>
                  <a:lnTo>
                    <a:pt x="1979002" y="102554"/>
                  </a:lnTo>
                  <a:lnTo>
                    <a:pt x="1929795" y="88221"/>
                  </a:lnTo>
                  <a:lnTo>
                    <a:pt x="1878632" y="74833"/>
                  </a:lnTo>
                  <a:lnTo>
                    <a:pt x="1825606" y="62427"/>
                  </a:lnTo>
                  <a:lnTo>
                    <a:pt x="1770809" y="51037"/>
                  </a:lnTo>
                  <a:lnTo>
                    <a:pt x="1714334" y="40697"/>
                  </a:lnTo>
                  <a:lnTo>
                    <a:pt x="1656273" y="31444"/>
                  </a:lnTo>
                  <a:lnTo>
                    <a:pt x="1596720" y="23311"/>
                  </a:lnTo>
                  <a:lnTo>
                    <a:pt x="1535766" y="16333"/>
                  </a:lnTo>
                  <a:lnTo>
                    <a:pt x="1473504" y="10546"/>
                  </a:lnTo>
                  <a:lnTo>
                    <a:pt x="1410027" y="5984"/>
                  </a:lnTo>
                  <a:lnTo>
                    <a:pt x="1345428" y="2683"/>
                  </a:lnTo>
                  <a:lnTo>
                    <a:pt x="1279798" y="676"/>
                  </a:lnTo>
                  <a:lnTo>
                    <a:pt x="121323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8161" y="2348864"/>
              <a:ext cx="2426970" cy="914400"/>
            </a:xfrm>
            <a:custGeom>
              <a:avLst/>
              <a:gdLst/>
              <a:ahLst/>
              <a:cxnLst/>
              <a:rect l="l" t="t" r="r" b="b"/>
              <a:pathLst>
                <a:path w="2426970" h="914400">
                  <a:moveTo>
                    <a:pt x="0" y="457200"/>
                  </a:moveTo>
                  <a:lnTo>
                    <a:pt x="7119" y="407388"/>
                  </a:lnTo>
                  <a:lnTo>
                    <a:pt x="27982" y="359128"/>
                  </a:lnTo>
                  <a:lnTo>
                    <a:pt x="61851" y="312700"/>
                  </a:lnTo>
                  <a:lnTo>
                    <a:pt x="107983" y="268382"/>
                  </a:lnTo>
                  <a:lnTo>
                    <a:pt x="165640" y="226455"/>
                  </a:lnTo>
                  <a:lnTo>
                    <a:pt x="198559" y="206474"/>
                  </a:lnTo>
                  <a:lnTo>
                    <a:pt x="234082" y="187195"/>
                  </a:lnTo>
                  <a:lnTo>
                    <a:pt x="272115" y="168654"/>
                  </a:lnTo>
                  <a:lnTo>
                    <a:pt x="312567" y="150884"/>
                  </a:lnTo>
                  <a:lnTo>
                    <a:pt x="355346" y="133921"/>
                  </a:lnTo>
                  <a:lnTo>
                    <a:pt x="400357" y="117800"/>
                  </a:lnTo>
                  <a:lnTo>
                    <a:pt x="447510" y="102554"/>
                  </a:lnTo>
                  <a:lnTo>
                    <a:pt x="496711" y="88221"/>
                  </a:lnTo>
                  <a:lnTo>
                    <a:pt x="547868" y="74833"/>
                  </a:lnTo>
                  <a:lnTo>
                    <a:pt x="600888" y="62427"/>
                  </a:lnTo>
                  <a:lnTo>
                    <a:pt x="655680" y="51037"/>
                  </a:lnTo>
                  <a:lnTo>
                    <a:pt x="712150" y="40697"/>
                  </a:lnTo>
                  <a:lnTo>
                    <a:pt x="770205" y="31444"/>
                  </a:lnTo>
                  <a:lnTo>
                    <a:pt x="829755" y="23311"/>
                  </a:lnTo>
                  <a:lnTo>
                    <a:pt x="890705" y="16333"/>
                  </a:lnTo>
                  <a:lnTo>
                    <a:pt x="952963" y="10546"/>
                  </a:lnTo>
                  <a:lnTo>
                    <a:pt x="1016437" y="5984"/>
                  </a:lnTo>
                  <a:lnTo>
                    <a:pt x="1081035" y="2683"/>
                  </a:lnTo>
                  <a:lnTo>
                    <a:pt x="1146664" y="676"/>
                  </a:lnTo>
                  <a:lnTo>
                    <a:pt x="1213231" y="0"/>
                  </a:lnTo>
                  <a:lnTo>
                    <a:pt x="1279798" y="676"/>
                  </a:lnTo>
                  <a:lnTo>
                    <a:pt x="1345428" y="2683"/>
                  </a:lnTo>
                  <a:lnTo>
                    <a:pt x="1410027" y="5984"/>
                  </a:lnTo>
                  <a:lnTo>
                    <a:pt x="1473504" y="10546"/>
                  </a:lnTo>
                  <a:lnTo>
                    <a:pt x="1535766" y="16333"/>
                  </a:lnTo>
                  <a:lnTo>
                    <a:pt x="1596720" y="23311"/>
                  </a:lnTo>
                  <a:lnTo>
                    <a:pt x="1656273" y="31444"/>
                  </a:lnTo>
                  <a:lnTo>
                    <a:pt x="1714334" y="40697"/>
                  </a:lnTo>
                  <a:lnTo>
                    <a:pt x="1770809" y="51037"/>
                  </a:lnTo>
                  <a:lnTo>
                    <a:pt x="1825606" y="62427"/>
                  </a:lnTo>
                  <a:lnTo>
                    <a:pt x="1878632" y="74833"/>
                  </a:lnTo>
                  <a:lnTo>
                    <a:pt x="1929795" y="88221"/>
                  </a:lnTo>
                  <a:lnTo>
                    <a:pt x="1979002" y="102554"/>
                  </a:lnTo>
                  <a:lnTo>
                    <a:pt x="2026161" y="117800"/>
                  </a:lnTo>
                  <a:lnTo>
                    <a:pt x="2071179" y="133921"/>
                  </a:lnTo>
                  <a:lnTo>
                    <a:pt x="2113963" y="150884"/>
                  </a:lnTo>
                  <a:lnTo>
                    <a:pt x="2154422" y="168654"/>
                  </a:lnTo>
                  <a:lnTo>
                    <a:pt x="2192461" y="187195"/>
                  </a:lnTo>
                  <a:lnTo>
                    <a:pt x="2227990" y="206474"/>
                  </a:lnTo>
                  <a:lnTo>
                    <a:pt x="2260915" y="226455"/>
                  </a:lnTo>
                  <a:lnTo>
                    <a:pt x="2318582" y="268382"/>
                  </a:lnTo>
                  <a:lnTo>
                    <a:pt x="2364724" y="312700"/>
                  </a:lnTo>
                  <a:lnTo>
                    <a:pt x="2398600" y="359128"/>
                  </a:lnTo>
                  <a:lnTo>
                    <a:pt x="2419468" y="407388"/>
                  </a:lnTo>
                  <a:lnTo>
                    <a:pt x="2426589" y="457200"/>
                  </a:lnTo>
                  <a:lnTo>
                    <a:pt x="2424793" y="482282"/>
                  </a:lnTo>
                  <a:lnTo>
                    <a:pt x="2410706" y="531353"/>
                  </a:lnTo>
                  <a:lnTo>
                    <a:pt x="2383242" y="578731"/>
                  </a:lnTo>
                  <a:lnTo>
                    <a:pt x="2343140" y="624139"/>
                  </a:lnTo>
                  <a:lnTo>
                    <a:pt x="2291143" y="667297"/>
                  </a:lnTo>
                  <a:lnTo>
                    <a:pt x="2227990" y="707925"/>
                  </a:lnTo>
                  <a:lnTo>
                    <a:pt x="2192461" y="727204"/>
                  </a:lnTo>
                  <a:lnTo>
                    <a:pt x="2154422" y="745745"/>
                  </a:lnTo>
                  <a:lnTo>
                    <a:pt x="2113963" y="763515"/>
                  </a:lnTo>
                  <a:lnTo>
                    <a:pt x="2071179" y="780478"/>
                  </a:lnTo>
                  <a:lnTo>
                    <a:pt x="2026161" y="796599"/>
                  </a:lnTo>
                  <a:lnTo>
                    <a:pt x="1979002" y="811845"/>
                  </a:lnTo>
                  <a:lnTo>
                    <a:pt x="1929795" y="826178"/>
                  </a:lnTo>
                  <a:lnTo>
                    <a:pt x="1878632" y="839566"/>
                  </a:lnTo>
                  <a:lnTo>
                    <a:pt x="1825606" y="851972"/>
                  </a:lnTo>
                  <a:lnTo>
                    <a:pt x="1770809" y="863362"/>
                  </a:lnTo>
                  <a:lnTo>
                    <a:pt x="1714334" y="873702"/>
                  </a:lnTo>
                  <a:lnTo>
                    <a:pt x="1656273" y="882955"/>
                  </a:lnTo>
                  <a:lnTo>
                    <a:pt x="1596720" y="891088"/>
                  </a:lnTo>
                  <a:lnTo>
                    <a:pt x="1535766" y="898066"/>
                  </a:lnTo>
                  <a:lnTo>
                    <a:pt x="1473504" y="903853"/>
                  </a:lnTo>
                  <a:lnTo>
                    <a:pt x="1410027" y="908415"/>
                  </a:lnTo>
                  <a:lnTo>
                    <a:pt x="1345428" y="911716"/>
                  </a:lnTo>
                  <a:lnTo>
                    <a:pt x="1279798" y="913723"/>
                  </a:lnTo>
                  <a:lnTo>
                    <a:pt x="1213231" y="914400"/>
                  </a:lnTo>
                  <a:lnTo>
                    <a:pt x="1146664" y="913723"/>
                  </a:lnTo>
                  <a:lnTo>
                    <a:pt x="1081035" y="911716"/>
                  </a:lnTo>
                  <a:lnTo>
                    <a:pt x="1016437" y="908415"/>
                  </a:lnTo>
                  <a:lnTo>
                    <a:pt x="952963" y="903853"/>
                  </a:lnTo>
                  <a:lnTo>
                    <a:pt x="890705" y="898066"/>
                  </a:lnTo>
                  <a:lnTo>
                    <a:pt x="829755" y="891088"/>
                  </a:lnTo>
                  <a:lnTo>
                    <a:pt x="770205" y="882955"/>
                  </a:lnTo>
                  <a:lnTo>
                    <a:pt x="712150" y="873702"/>
                  </a:lnTo>
                  <a:lnTo>
                    <a:pt x="655680" y="863362"/>
                  </a:lnTo>
                  <a:lnTo>
                    <a:pt x="600888" y="851972"/>
                  </a:lnTo>
                  <a:lnTo>
                    <a:pt x="547868" y="839566"/>
                  </a:lnTo>
                  <a:lnTo>
                    <a:pt x="496711" y="826178"/>
                  </a:lnTo>
                  <a:lnTo>
                    <a:pt x="447510" y="811845"/>
                  </a:lnTo>
                  <a:lnTo>
                    <a:pt x="400357" y="796599"/>
                  </a:lnTo>
                  <a:lnTo>
                    <a:pt x="355345" y="780478"/>
                  </a:lnTo>
                  <a:lnTo>
                    <a:pt x="312567" y="763515"/>
                  </a:lnTo>
                  <a:lnTo>
                    <a:pt x="272115" y="745745"/>
                  </a:lnTo>
                  <a:lnTo>
                    <a:pt x="234082" y="727204"/>
                  </a:lnTo>
                  <a:lnTo>
                    <a:pt x="198559" y="707925"/>
                  </a:lnTo>
                  <a:lnTo>
                    <a:pt x="165640" y="687944"/>
                  </a:lnTo>
                  <a:lnTo>
                    <a:pt x="107983" y="646017"/>
                  </a:lnTo>
                  <a:lnTo>
                    <a:pt x="61851" y="601699"/>
                  </a:lnTo>
                  <a:lnTo>
                    <a:pt x="27982" y="555271"/>
                  </a:lnTo>
                  <a:lnTo>
                    <a:pt x="7119" y="507011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33184" y="2504313"/>
            <a:ext cx="1297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YM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TIC 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SYSTEM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105774"/>
            <a:ext cx="8229600" cy="40482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44440" y="535940"/>
            <a:ext cx="4612640" cy="939800"/>
            <a:chOff x="4544440" y="535940"/>
            <a:chExt cx="4612640" cy="939800"/>
          </a:xfrm>
        </p:grpSpPr>
        <p:sp>
          <p:nvSpPr>
            <p:cNvPr id="4" name="object 4"/>
            <p:cNvSpPr/>
            <p:nvPr/>
          </p:nvSpPr>
          <p:spPr>
            <a:xfrm>
              <a:off x="4557140" y="548640"/>
              <a:ext cx="4587240" cy="914400"/>
            </a:xfrm>
            <a:custGeom>
              <a:avLst/>
              <a:gdLst/>
              <a:ahLst/>
              <a:cxnLst/>
              <a:rect l="l" t="t" r="r" b="b"/>
              <a:pathLst>
                <a:path w="4587240" h="914400">
                  <a:moveTo>
                    <a:pt x="2293492" y="0"/>
                  </a:moveTo>
                  <a:lnTo>
                    <a:pt x="2219263" y="234"/>
                  </a:lnTo>
                  <a:lnTo>
                    <a:pt x="2145623" y="935"/>
                  </a:lnTo>
                  <a:lnTo>
                    <a:pt x="2072608" y="2093"/>
                  </a:lnTo>
                  <a:lnTo>
                    <a:pt x="2000253" y="3702"/>
                  </a:lnTo>
                  <a:lnTo>
                    <a:pt x="1928593" y="5755"/>
                  </a:lnTo>
                  <a:lnTo>
                    <a:pt x="1857665" y="8245"/>
                  </a:lnTo>
                  <a:lnTo>
                    <a:pt x="1787504" y="11164"/>
                  </a:lnTo>
                  <a:lnTo>
                    <a:pt x="1718146" y="14506"/>
                  </a:lnTo>
                  <a:lnTo>
                    <a:pt x="1649625" y="18263"/>
                  </a:lnTo>
                  <a:lnTo>
                    <a:pt x="1581979" y="22429"/>
                  </a:lnTo>
                  <a:lnTo>
                    <a:pt x="1515241" y="26996"/>
                  </a:lnTo>
                  <a:lnTo>
                    <a:pt x="1449449" y="31957"/>
                  </a:lnTo>
                  <a:lnTo>
                    <a:pt x="1384637" y="37306"/>
                  </a:lnTo>
                  <a:lnTo>
                    <a:pt x="1320841" y="43034"/>
                  </a:lnTo>
                  <a:lnTo>
                    <a:pt x="1258097" y="49135"/>
                  </a:lnTo>
                  <a:lnTo>
                    <a:pt x="1196440" y="55602"/>
                  </a:lnTo>
                  <a:lnTo>
                    <a:pt x="1135906" y="62427"/>
                  </a:lnTo>
                  <a:lnTo>
                    <a:pt x="1076531" y="69604"/>
                  </a:lnTo>
                  <a:lnTo>
                    <a:pt x="1018350" y="77126"/>
                  </a:lnTo>
                  <a:lnTo>
                    <a:pt x="961398" y="84984"/>
                  </a:lnTo>
                  <a:lnTo>
                    <a:pt x="905711" y="93174"/>
                  </a:lnTo>
                  <a:lnTo>
                    <a:pt x="851326" y="101686"/>
                  </a:lnTo>
                  <a:lnTo>
                    <a:pt x="798277" y="110514"/>
                  </a:lnTo>
                  <a:lnTo>
                    <a:pt x="746600" y="119651"/>
                  </a:lnTo>
                  <a:lnTo>
                    <a:pt x="696330" y="129090"/>
                  </a:lnTo>
                  <a:lnTo>
                    <a:pt x="647504" y="138824"/>
                  </a:lnTo>
                  <a:lnTo>
                    <a:pt x="600156" y="148846"/>
                  </a:lnTo>
                  <a:lnTo>
                    <a:pt x="554323" y="159148"/>
                  </a:lnTo>
                  <a:lnTo>
                    <a:pt x="510040" y="169724"/>
                  </a:lnTo>
                  <a:lnTo>
                    <a:pt x="467343" y="180565"/>
                  </a:lnTo>
                  <a:lnTo>
                    <a:pt x="426266" y="191667"/>
                  </a:lnTo>
                  <a:lnTo>
                    <a:pt x="386847" y="203020"/>
                  </a:lnTo>
                  <a:lnTo>
                    <a:pt x="349120" y="214618"/>
                  </a:lnTo>
                  <a:lnTo>
                    <a:pt x="278885" y="238522"/>
                  </a:lnTo>
                  <a:lnTo>
                    <a:pt x="215846" y="263320"/>
                  </a:lnTo>
                  <a:lnTo>
                    <a:pt x="160289" y="288957"/>
                  </a:lnTo>
                  <a:lnTo>
                    <a:pt x="112498" y="315375"/>
                  </a:lnTo>
                  <a:lnTo>
                    <a:pt x="72758" y="342518"/>
                  </a:lnTo>
                  <a:lnTo>
                    <a:pt x="41353" y="370329"/>
                  </a:lnTo>
                  <a:lnTo>
                    <a:pt x="10498" y="413173"/>
                  </a:lnTo>
                  <a:lnTo>
                    <a:pt x="0" y="457200"/>
                  </a:lnTo>
                  <a:lnTo>
                    <a:pt x="1178" y="472002"/>
                  </a:lnTo>
                  <a:lnTo>
                    <a:pt x="18569" y="515674"/>
                  </a:lnTo>
                  <a:lnTo>
                    <a:pt x="55996" y="558094"/>
                  </a:lnTo>
                  <a:lnTo>
                    <a:pt x="91604" y="585585"/>
                  </a:lnTo>
                  <a:lnTo>
                    <a:pt x="135405" y="612377"/>
                  </a:lnTo>
                  <a:lnTo>
                    <a:pt x="187115" y="638415"/>
                  </a:lnTo>
                  <a:lnTo>
                    <a:pt x="246448" y="663642"/>
                  </a:lnTo>
                  <a:lnTo>
                    <a:pt x="313120" y="688001"/>
                  </a:lnTo>
                  <a:lnTo>
                    <a:pt x="386847" y="711435"/>
                  </a:lnTo>
                  <a:lnTo>
                    <a:pt x="426266" y="722788"/>
                  </a:lnTo>
                  <a:lnTo>
                    <a:pt x="467343" y="733888"/>
                  </a:lnTo>
                  <a:lnTo>
                    <a:pt x="510040" y="744729"/>
                  </a:lnTo>
                  <a:lnTo>
                    <a:pt x="554323" y="755303"/>
                  </a:lnTo>
                  <a:lnTo>
                    <a:pt x="600156" y="765603"/>
                  </a:lnTo>
                  <a:lnTo>
                    <a:pt x="647504" y="775623"/>
                  </a:lnTo>
                  <a:lnTo>
                    <a:pt x="696330" y="785355"/>
                  </a:lnTo>
                  <a:lnTo>
                    <a:pt x="746600" y="794792"/>
                  </a:lnTo>
                  <a:lnTo>
                    <a:pt x="798277" y="803927"/>
                  </a:lnTo>
                  <a:lnTo>
                    <a:pt x="851326" y="812754"/>
                  </a:lnTo>
                  <a:lnTo>
                    <a:pt x="905711" y="821263"/>
                  </a:lnTo>
                  <a:lnTo>
                    <a:pt x="961398" y="829450"/>
                  </a:lnTo>
                  <a:lnTo>
                    <a:pt x="1018350" y="837307"/>
                  </a:lnTo>
                  <a:lnTo>
                    <a:pt x="1076531" y="844826"/>
                  </a:lnTo>
                  <a:lnTo>
                    <a:pt x="1135906" y="852000"/>
                  </a:lnTo>
                  <a:lnTo>
                    <a:pt x="1196440" y="858823"/>
                  </a:lnTo>
                  <a:lnTo>
                    <a:pt x="1258097" y="865287"/>
                  </a:lnTo>
                  <a:lnTo>
                    <a:pt x="1320841" y="871386"/>
                  </a:lnTo>
                  <a:lnTo>
                    <a:pt x="1384637" y="877112"/>
                  </a:lnTo>
                  <a:lnTo>
                    <a:pt x="1449449" y="882458"/>
                  </a:lnTo>
                  <a:lnTo>
                    <a:pt x="1515241" y="887417"/>
                  </a:lnTo>
                  <a:lnTo>
                    <a:pt x="1581979" y="891982"/>
                  </a:lnTo>
                  <a:lnTo>
                    <a:pt x="1649625" y="896145"/>
                  </a:lnTo>
                  <a:lnTo>
                    <a:pt x="1718146" y="899901"/>
                  </a:lnTo>
                  <a:lnTo>
                    <a:pt x="1787504" y="903241"/>
                  </a:lnTo>
                  <a:lnTo>
                    <a:pt x="1857665" y="906159"/>
                  </a:lnTo>
                  <a:lnTo>
                    <a:pt x="1928593" y="908647"/>
                  </a:lnTo>
                  <a:lnTo>
                    <a:pt x="2000253" y="910699"/>
                  </a:lnTo>
                  <a:lnTo>
                    <a:pt x="2072608" y="912308"/>
                  </a:lnTo>
                  <a:lnTo>
                    <a:pt x="2145623" y="913465"/>
                  </a:lnTo>
                  <a:lnTo>
                    <a:pt x="2219263" y="914165"/>
                  </a:lnTo>
                  <a:lnTo>
                    <a:pt x="2293492" y="914400"/>
                  </a:lnTo>
                  <a:lnTo>
                    <a:pt x="2367714" y="914165"/>
                  </a:lnTo>
                  <a:lnTo>
                    <a:pt x="2441347" y="913465"/>
                  </a:lnTo>
                  <a:lnTo>
                    <a:pt x="2514356" y="912308"/>
                  </a:lnTo>
                  <a:lnTo>
                    <a:pt x="2586705" y="910699"/>
                  </a:lnTo>
                  <a:lnTo>
                    <a:pt x="2658358" y="908647"/>
                  </a:lnTo>
                  <a:lnTo>
                    <a:pt x="2729280" y="906159"/>
                  </a:lnTo>
                  <a:lnTo>
                    <a:pt x="2799435" y="903241"/>
                  </a:lnTo>
                  <a:lnTo>
                    <a:pt x="2868788" y="899901"/>
                  </a:lnTo>
                  <a:lnTo>
                    <a:pt x="2937304" y="896145"/>
                  </a:lnTo>
                  <a:lnTo>
                    <a:pt x="3004945" y="891982"/>
                  </a:lnTo>
                  <a:lnTo>
                    <a:pt x="3071678" y="887417"/>
                  </a:lnTo>
                  <a:lnTo>
                    <a:pt x="3137466" y="882458"/>
                  </a:lnTo>
                  <a:lnTo>
                    <a:pt x="3202274" y="877112"/>
                  </a:lnTo>
                  <a:lnTo>
                    <a:pt x="3266065" y="871386"/>
                  </a:lnTo>
                  <a:lnTo>
                    <a:pt x="3328806" y="865287"/>
                  </a:lnTo>
                  <a:lnTo>
                    <a:pt x="3390459" y="858823"/>
                  </a:lnTo>
                  <a:lnTo>
                    <a:pt x="3450989" y="852000"/>
                  </a:lnTo>
                  <a:lnTo>
                    <a:pt x="3510362" y="844826"/>
                  </a:lnTo>
                  <a:lnTo>
                    <a:pt x="3568540" y="837307"/>
                  </a:lnTo>
                  <a:lnTo>
                    <a:pt x="3625489" y="829450"/>
                  </a:lnTo>
                  <a:lnTo>
                    <a:pt x="3681172" y="821263"/>
                  </a:lnTo>
                  <a:lnTo>
                    <a:pt x="3735556" y="812754"/>
                  </a:lnTo>
                  <a:lnTo>
                    <a:pt x="3788602" y="803927"/>
                  </a:lnTo>
                  <a:lnTo>
                    <a:pt x="3840277" y="794792"/>
                  </a:lnTo>
                  <a:lnTo>
                    <a:pt x="3890545" y="785355"/>
                  </a:lnTo>
                  <a:lnTo>
                    <a:pt x="3939369" y="775623"/>
                  </a:lnTo>
                  <a:lnTo>
                    <a:pt x="3986715" y="765603"/>
                  </a:lnTo>
                  <a:lnTo>
                    <a:pt x="4032546" y="755303"/>
                  </a:lnTo>
                  <a:lnTo>
                    <a:pt x="4076828" y="744729"/>
                  </a:lnTo>
                  <a:lnTo>
                    <a:pt x="4119524" y="733888"/>
                  </a:lnTo>
                  <a:lnTo>
                    <a:pt x="4160599" y="722788"/>
                  </a:lnTo>
                  <a:lnTo>
                    <a:pt x="4200018" y="711435"/>
                  </a:lnTo>
                  <a:lnTo>
                    <a:pt x="4237744" y="699837"/>
                  </a:lnTo>
                  <a:lnTo>
                    <a:pt x="4307977" y="675933"/>
                  </a:lnTo>
                  <a:lnTo>
                    <a:pt x="4371014" y="651134"/>
                  </a:lnTo>
                  <a:lnTo>
                    <a:pt x="4426570" y="625494"/>
                  </a:lnTo>
                  <a:lnTo>
                    <a:pt x="4474361" y="599072"/>
                  </a:lnTo>
                  <a:lnTo>
                    <a:pt x="4514100" y="571923"/>
                  </a:lnTo>
                  <a:lnTo>
                    <a:pt x="4545505" y="544105"/>
                  </a:lnTo>
                  <a:lnTo>
                    <a:pt x="4576360" y="501246"/>
                  </a:lnTo>
                  <a:lnTo>
                    <a:pt x="4586859" y="457200"/>
                  </a:lnTo>
                  <a:lnTo>
                    <a:pt x="4585680" y="442404"/>
                  </a:lnTo>
                  <a:lnTo>
                    <a:pt x="4568289" y="398750"/>
                  </a:lnTo>
                  <a:lnTo>
                    <a:pt x="4530862" y="356343"/>
                  </a:lnTo>
                  <a:lnTo>
                    <a:pt x="4495255" y="328860"/>
                  </a:lnTo>
                  <a:lnTo>
                    <a:pt x="4451454" y="302072"/>
                  </a:lnTo>
                  <a:lnTo>
                    <a:pt x="4399745" y="276037"/>
                  </a:lnTo>
                  <a:lnTo>
                    <a:pt x="4340413" y="250813"/>
                  </a:lnTo>
                  <a:lnTo>
                    <a:pt x="4273742" y="226455"/>
                  </a:lnTo>
                  <a:lnTo>
                    <a:pt x="4200018" y="203020"/>
                  </a:lnTo>
                  <a:lnTo>
                    <a:pt x="4160599" y="191667"/>
                  </a:lnTo>
                  <a:lnTo>
                    <a:pt x="4119524" y="180565"/>
                  </a:lnTo>
                  <a:lnTo>
                    <a:pt x="4076828" y="169724"/>
                  </a:lnTo>
                  <a:lnTo>
                    <a:pt x="4032546" y="159148"/>
                  </a:lnTo>
                  <a:lnTo>
                    <a:pt x="3986715" y="148846"/>
                  </a:lnTo>
                  <a:lnTo>
                    <a:pt x="3939369" y="138824"/>
                  </a:lnTo>
                  <a:lnTo>
                    <a:pt x="3890545" y="129090"/>
                  </a:lnTo>
                  <a:lnTo>
                    <a:pt x="3840277" y="119651"/>
                  </a:lnTo>
                  <a:lnTo>
                    <a:pt x="3788602" y="110514"/>
                  </a:lnTo>
                  <a:lnTo>
                    <a:pt x="3735556" y="101686"/>
                  </a:lnTo>
                  <a:lnTo>
                    <a:pt x="3681172" y="93174"/>
                  </a:lnTo>
                  <a:lnTo>
                    <a:pt x="3625489" y="84984"/>
                  </a:lnTo>
                  <a:lnTo>
                    <a:pt x="3568540" y="77126"/>
                  </a:lnTo>
                  <a:lnTo>
                    <a:pt x="3510362" y="69604"/>
                  </a:lnTo>
                  <a:lnTo>
                    <a:pt x="3450989" y="62427"/>
                  </a:lnTo>
                  <a:lnTo>
                    <a:pt x="3390459" y="55602"/>
                  </a:lnTo>
                  <a:lnTo>
                    <a:pt x="3328806" y="49135"/>
                  </a:lnTo>
                  <a:lnTo>
                    <a:pt x="3266065" y="43034"/>
                  </a:lnTo>
                  <a:lnTo>
                    <a:pt x="3202274" y="37306"/>
                  </a:lnTo>
                  <a:lnTo>
                    <a:pt x="3137466" y="31957"/>
                  </a:lnTo>
                  <a:lnTo>
                    <a:pt x="3071678" y="26996"/>
                  </a:lnTo>
                  <a:lnTo>
                    <a:pt x="3004945" y="22429"/>
                  </a:lnTo>
                  <a:lnTo>
                    <a:pt x="2937304" y="18263"/>
                  </a:lnTo>
                  <a:lnTo>
                    <a:pt x="2868788" y="14506"/>
                  </a:lnTo>
                  <a:lnTo>
                    <a:pt x="2799435" y="11164"/>
                  </a:lnTo>
                  <a:lnTo>
                    <a:pt x="2729280" y="8245"/>
                  </a:lnTo>
                  <a:lnTo>
                    <a:pt x="2658358" y="5755"/>
                  </a:lnTo>
                  <a:lnTo>
                    <a:pt x="2586705" y="3702"/>
                  </a:lnTo>
                  <a:lnTo>
                    <a:pt x="2514356" y="2093"/>
                  </a:lnTo>
                  <a:lnTo>
                    <a:pt x="2441347" y="935"/>
                  </a:lnTo>
                  <a:lnTo>
                    <a:pt x="2367714" y="234"/>
                  </a:lnTo>
                  <a:lnTo>
                    <a:pt x="2293492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7140" y="548640"/>
              <a:ext cx="4587240" cy="914400"/>
            </a:xfrm>
            <a:custGeom>
              <a:avLst/>
              <a:gdLst/>
              <a:ahLst/>
              <a:cxnLst/>
              <a:rect l="l" t="t" r="r" b="b"/>
              <a:pathLst>
                <a:path w="4587240" h="914400">
                  <a:moveTo>
                    <a:pt x="0" y="457200"/>
                  </a:moveTo>
                  <a:lnTo>
                    <a:pt x="10498" y="413173"/>
                  </a:lnTo>
                  <a:lnTo>
                    <a:pt x="41353" y="370329"/>
                  </a:lnTo>
                  <a:lnTo>
                    <a:pt x="72758" y="342518"/>
                  </a:lnTo>
                  <a:lnTo>
                    <a:pt x="112498" y="315375"/>
                  </a:lnTo>
                  <a:lnTo>
                    <a:pt x="160289" y="288957"/>
                  </a:lnTo>
                  <a:lnTo>
                    <a:pt x="215846" y="263320"/>
                  </a:lnTo>
                  <a:lnTo>
                    <a:pt x="278885" y="238522"/>
                  </a:lnTo>
                  <a:lnTo>
                    <a:pt x="349120" y="214618"/>
                  </a:lnTo>
                  <a:lnTo>
                    <a:pt x="386847" y="203020"/>
                  </a:lnTo>
                  <a:lnTo>
                    <a:pt x="426266" y="191667"/>
                  </a:lnTo>
                  <a:lnTo>
                    <a:pt x="467343" y="180565"/>
                  </a:lnTo>
                  <a:lnTo>
                    <a:pt x="510040" y="169724"/>
                  </a:lnTo>
                  <a:lnTo>
                    <a:pt x="554323" y="159148"/>
                  </a:lnTo>
                  <a:lnTo>
                    <a:pt x="600156" y="148846"/>
                  </a:lnTo>
                  <a:lnTo>
                    <a:pt x="647504" y="138824"/>
                  </a:lnTo>
                  <a:lnTo>
                    <a:pt x="696330" y="129090"/>
                  </a:lnTo>
                  <a:lnTo>
                    <a:pt x="746600" y="119651"/>
                  </a:lnTo>
                  <a:lnTo>
                    <a:pt x="798277" y="110514"/>
                  </a:lnTo>
                  <a:lnTo>
                    <a:pt x="851326" y="101686"/>
                  </a:lnTo>
                  <a:lnTo>
                    <a:pt x="905711" y="93174"/>
                  </a:lnTo>
                  <a:lnTo>
                    <a:pt x="961398" y="84984"/>
                  </a:lnTo>
                  <a:lnTo>
                    <a:pt x="1018350" y="77126"/>
                  </a:lnTo>
                  <a:lnTo>
                    <a:pt x="1076531" y="69604"/>
                  </a:lnTo>
                  <a:lnTo>
                    <a:pt x="1135906" y="62427"/>
                  </a:lnTo>
                  <a:lnTo>
                    <a:pt x="1196440" y="55602"/>
                  </a:lnTo>
                  <a:lnTo>
                    <a:pt x="1258097" y="49135"/>
                  </a:lnTo>
                  <a:lnTo>
                    <a:pt x="1320841" y="43034"/>
                  </a:lnTo>
                  <a:lnTo>
                    <a:pt x="1384637" y="37306"/>
                  </a:lnTo>
                  <a:lnTo>
                    <a:pt x="1449449" y="31957"/>
                  </a:lnTo>
                  <a:lnTo>
                    <a:pt x="1515241" y="26996"/>
                  </a:lnTo>
                  <a:lnTo>
                    <a:pt x="1581979" y="22429"/>
                  </a:lnTo>
                  <a:lnTo>
                    <a:pt x="1649625" y="18263"/>
                  </a:lnTo>
                  <a:lnTo>
                    <a:pt x="1718146" y="14506"/>
                  </a:lnTo>
                  <a:lnTo>
                    <a:pt x="1787504" y="11164"/>
                  </a:lnTo>
                  <a:lnTo>
                    <a:pt x="1857665" y="8245"/>
                  </a:lnTo>
                  <a:lnTo>
                    <a:pt x="1928593" y="5755"/>
                  </a:lnTo>
                  <a:lnTo>
                    <a:pt x="2000253" y="3702"/>
                  </a:lnTo>
                  <a:lnTo>
                    <a:pt x="2072608" y="2093"/>
                  </a:lnTo>
                  <a:lnTo>
                    <a:pt x="2145623" y="935"/>
                  </a:lnTo>
                  <a:lnTo>
                    <a:pt x="2219263" y="234"/>
                  </a:lnTo>
                  <a:lnTo>
                    <a:pt x="2293492" y="0"/>
                  </a:lnTo>
                  <a:lnTo>
                    <a:pt x="2367714" y="234"/>
                  </a:lnTo>
                  <a:lnTo>
                    <a:pt x="2441347" y="935"/>
                  </a:lnTo>
                  <a:lnTo>
                    <a:pt x="2514356" y="2093"/>
                  </a:lnTo>
                  <a:lnTo>
                    <a:pt x="2586705" y="3702"/>
                  </a:lnTo>
                  <a:lnTo>
                    <a:pt x="2658358" y="5755"/>
                  </a:lnTo>
                  <a:lnTo>
                    <a:pt x="2729280" y="8245"/>
                  </a:lnTo>
                  <a:lnTo>
                    <a:pt x="2799435" y="11164"/>
                  </a:lnTo>
                  <a:lnTo>
                    <a:pt x="2868788" y="14506"/>
                  </a:lnTo>
                  <a:lnTo>
                    <a:pt x="2937304" y="18263"/>
                  </a:lnTo>
                  <a:lnTo>
                    <a:pt x="3004945" y="22429"/>
                  </a:lnTo>
                  <a:lnTo>
                    <a:pt x="3071678" y="26996"/>
                  </a:lnTo>
                  <a:lnTo>
                    <a:pt x="3137466" y="31957"/>
                  </a:lnTo>
                  <a:lnTo>
                    <a:pt x="3202274" y="37306"/>
                  </a:lnTo>
                  <a:lnTo>
                    <a:pt x="3266065" y="43034"/>
                  </a:lnTo>
                  <a:lnTo>
                    <a:pt x="3328806" y="49135"/>
                  </a:lnTo>
                  <a:lnTo>
                    <a:pt x="3390459" y="55602"/>
                  </a:lnTo>
                  <a:lnTo>
                    <a:pt x="3450989" y="62427"/>
                  </a:lnTo>
                  <a:lnTo>
                    <a:pt x="3510362" y="69604"/>
                  </a:lnTo>
                  <a:lnTo>
                    <a:pt x="3568540" y="77126"/>
                  </a:lnTo>
                  <a:lnTo>
                    <a:pt x="3625489" y="84984"/>
                  </a:lnTo>
                  <a:lnTo>
                    <a:pt x="3681172" y="93174"/>
                  </a:lnTo>
                  <a:lnTo>
                    <a:pt x="3735556" y="101686"/>
                  </a:lnTo>
                  <a:lnTo>
                    <a:pt x="3788602" y="110514"/>
                  </a:lnTo>
                  <a:lnTo>
                    <a:pt x="3840277" y="119651"/>
                  </a:lnTo>
                  <a:lnTo>
                    <a:pt x="3890545" y="129090"/>
                  </a:lnTo>
                  <a:lnTo>
                    <a:pt x="3939369" y="138824"/>
                  </a:lnTo>
                  <a:lnTo>
                    <a:pt x="3986715" y="148846"/>
                  </a:lnTo>
                  <a:lnTo>
                    <a:pt x="4032546" y="159148"/>
                  </a:lnTo>
                  <a:lnTo>
                    <a:pt x="4076828" y="169724"/>
                  </a:lnTo>
                  <a:lnTo>
                    <a:pt x="4119524" y="180565"/>
                  </a:lnTo>
                  <a:lnTo>
                    <a:pt x="4160599" y="191667"/>
                  </a:lnTo>
                  <a:lnTo>
                    <a:pt x="4200018" y="203020"/>
                  </a:lnTo>
                  <a:lnTo>
                    <a:pt x="4237744" y="214618"/>
                  </a:lnTo>
                  <a:lnTo>
                    <a:pt x="4307977" y="238522"/>
                  </a:lnTo>
                  <a:lnTo>
                    <a:pt x="4371014" y="263320"/>
                  </a:lnTo>
                  <a:lnTo>
                    <a:pt x="4426570" y="288957"/>
                  </a:lnTo>
                  <a:lnTo>
                    <a:pt x="4474361" y="315375"/>
                  </a:lnTo>
                  <a:lnTo>
                    <a:pt x="4514100" y="342518"/>
                  </a:lnTo>
                  <a:lnTo>
                    <a:pt x="4545505" y="370329"/>
                  </a:lnTo>
                  <a:lnTo>
                    <a:pt x="4576360" y="413173"/>
                  </a:lnTo>
                  <a:lnTo>
                    <a:pt x="4586859" y="457200"/>
                  </a:lnTo>
                  <a:lnTo>
                    <a:pt x="4585680" y="472002"/>
                  </a:lnTo>
                  <a:lnTo>
                    <a:pt x="4568289" y="515674"/>
                  </a:lnTo>
                  <a:lnTo>
                    <a:pt x="4530862" y="558094"/>
                  </a:lnTo>
                  <a:lnTo>
                    <a:pt x="4495255" y="585585"/>
                  </a:lnTo>
                  <a:lnTo>
                    <a:pt x="4451454" y="612377"/>
                  </a:lnTo>
                  <a:lnTo>
                    <a:pt x="4399745" y="638415"/>
                  </a:lnTo>
                  <a:lnTo>
                    <a:pt x="4340413" y="663642"/>
                  </a:lnTo>
                  <a:lnTo>
                    <a:pt x="4273742" y="688001"/>
                  </a:lnTo>
                  <a:lnTo>
                    <a:pt x="4200018" y="711435"/>
                  </a:lnTo>
                  <a:lnTo>
                    <a:pt x="4160599" y="722788"/>
                  </a:lnTo>
                  <a:lnTo>
                    <a:pt x="4119524" y="733888"/>
                  </a:lnTo>
                  <a:lnTo>
                    <a:pt x="4076828" y="744729"/>
                  </a:lnTo>
                  <a:lnTo>
                    <a:pt x="4032546" y="755303"/>
                  </a:lnTo>
                  <a:lnTo>
                    <a:pt x="3986715" y="765603"/>
                  </a:lnTo>
                  <a:lnTo>
                    <a:pt x="3939369" y="775623"/>
                  </a:lnTo>
                  <a:lnTo>
                    <a:pt x="3890545" y="785355"/>
                  </a:lnTo>
                  <a:lnTo>
                    <a:pt x="3840277" y="794792"/>
                  </a:lnTo>
                  <a:lnTo>
                    <a:pt x="3788602" y="803927"/>
                  </a:lnTo>
                  <a:lnTo>
                    <a:pt x="3735556" y="812754"/>
                  </a:lnTo>
                  <a:lnTo>
                    <a:pt x="3681172" y="821263"/>
                  </a:lnTo>
                  <a:lnTo>
                    <a:pt x="3625489" y="829450"/>
                  </a:lnTo>
                  <a:lnTo>
                    <a:pt x="3568540" y="837307"/>
                  </a:lnTo>
                  <a:lnTo>
                    <a:pt x="3510362" y="844826"/>
                  </a:lnTo>
                  <a:lnTo>
                    <a:pt x="3450989" y="852000"/>
                  </a:lnTo>
                  <a:lnTo>
                    <a:pt x="3390459" y="858823"/>
                  </a:lnTo>
                  <a:lnTo>
                    <a:pt x="3328806" y="865287"/>
                  </a:lnTo>
                  <a:lnTo>
                    <a:pt x="3266065" y="871386"/>
                  </a:lnTo>
                  <a:lnTo>
                    <a:pt x="3202274" y="877112"/>
                  </a:lnTo>
                  <a:lnTo>
                    <a:pt x="3137466" y="882458"/>
                  </a:lnTo>
                  <a:lnTo>
                    <a:pt x="3071678" y="887417"/>
                  </a:lnTo>
                  <a:lnTo>
                    <a:pt x="3004945" y="891982"/>
                  </a:lnTo>
                  <a:lnTo>
                    <a:pt x="2937304" y="896145"/>
                  </a:lnTo>
                  <a:lnTo>
                    <a:pt x="2868788" y="899901"/>
                  </a:lnTo>
                  <a:lnTo>
                    <a:pt x="2799435" y="903241"/>
                  </a:lnTo>
                  <a:lnTo>
                    <a:pt x="2729280" y="906159"/>
                  </a:lnTo>
                  <a:lnTo>
                    <a:pt x="2658358" y="908647"/>
                  </a:lnTo>
                  <a:lnTo>
                    <a:pt x="2586705" y="910699"/>
                  </a:lnTo>
                  <a:lnTo>
                    <a:pt x="2514356" y="912308"/>
                  </a:lnTo>
                  <a:lnTo>
                    <a:pt x="2441347" y="913465"/>
                  </a:lnTo>
                  <a:lnTo>
                    <a:pt x="2367714" y="914165"/>
                  </a:lnTo>
                  <a:lnTo>
                    <a:pt x="2293492" y="914400"/>
                  </a:lnTo>
                  <a:lnTo>
                    <a:pt x="2219263" y="914165"/>
                  </a:lnTo>
                  <a:lnTo>
                    <a:pt x="2145623" y="913465"/>
                  </a:lnTo>
                  <a:lnTo>
                    <a:pt x="2072608" y="912308"/>
                  </a:lnTo>
                  <a:lnTo>
                    <a:pt x="2000253" y="910699"/>
                  </a:lnTo>
                  <a:lnTo>
                    <a:pt x="1928593" y="908647"/>
                  </a:lnTo>
                  <a:lnTo>
                    <a:pt x="1857665" y="906159"/>
                  </a:lnTo>
                  <a:lnTo>
                    <a:pt x="1787504" y="903241"/>
                  </a:lnTo>
                  <a:lnTo>
                    <a:pt x="1718146" y="899901"/>
                  </a:lnTo>
                  <a:lnTo>
                    <a:pt x="1649625" y="896145"/>
                  </a:lnTo>
                  <a:lnTo>
                    <a:pt x="1581979" y="891982"/>
                  </a:lnTo>
                  <a:lnTo>
                    <a:pt x="1515241" y="887417"/>
                  </a:lnTo>
                  <a:lnTo>
                    <a:pt x="1449449" y="882458"/>
                  </a:lnTo>
                  <a:lnTo>
                    <a:pt x="1384637" y="877112"/>
                  </a:lnTo>
                  <a:lnTo>
                    <a:pt x="1320841" y="871386"/>
                  </a:lnTo>
                  <a:lnTo>
                    <a:pt x="1258097" y="865287"/>
                  </a:lnTo>
                  <a:lnTo>
                    <a:pt x="1196440" y="858823"/>
                  </a:lnTo>
                  <a:lnTo>
                    <a:pt x="1135906" y="852000"/>
                  </a:lnTo>
                  <a:lnTo>
                    <a:pt x="1076531" y="844826"/>
                  </a:lnTo>
                  <a:lnTo>
                    <a:pt x="1018350" y="837307"/>
                  </a:lnTo>
                  <a:lnTo>
                    <a:pt x="961398" y="829450"/>
                  </a:lnTo>
                  <a:lnTo>
                    <a:pt x="905711" y="821263"/>
                  </a:lnTo>
                  <a:lnTo>
                    <a:pt x="851326" y="812754"/>
                  </a:lnTo>
                  <a:lnTo>
                    <a:pt x="798277" y="803927"/>
                  </a:lnTo>
                  <a:lnTo>
                    <a:pt x="746600" y="794792"/>
                  </a:lnTo>
                  <a:lnTo>
                    <a:pt x="696330" y="785355"/>
                  </a:lnTo>
                  <a:lnTo>
                    <a:pt x="647504" y="775623"/>
                  </a:lnTo>
                  <a:lnTo>
                    <a:pt x="600156" y="765603"/>
                  </a:lnTo>
                  <a:lnTo>
                    <a:pt x="554323" y="755303"/>
                  </a:lnTo>
                  <a:lnTo>
                    <a:pt x="510040" y="744729"/>
                  </a:lnTo>
                  <a:lnTo>
                    <a:pt x="467343" y="733888"/>
                  </a:lnTo>
                  <a:lnTo>
                    <a:pt x="426266" y="722788"/>
                  </a:lnTo>
                  <a:lnTo>
                    <a:pt x="386847" y="711435"/>
                  </a:lnTo>
                  <a:lnTo>
                    <a:pt x="349120" y="699837"/>
                  </a:lnTo>
                  <a:lnTo>
                    <a:pt x="278885" y="675933"/>
                  </a:lnTo>
                  <a:lnTo>
                    <a:pt x="215846" y="651134"/>
                  </a:lnTo>
                  <a:lnTo>
                    <a:pt x="160289" y="625494"/>
                  </a:lnTo>
                  <a:lnTo>
                    <a:pt x="112498" y="599072"/>
                  </a:lnTo>
                  <a:lnTo>
                    <a:pt x="72758" y="571923"/>
                  </a:lnTo>
                  <a:lnTo>
                    <a:pt x="41353" y="544105"/>
                  </a:lnTo>
                  <a:lnTo>
                    <a:pt x="10498" y="501246"/>
                  </a:lnTo>
                  <a:lnTo>
                    <a:pt x="0" y="457200"/>
                  </a:lnTo>
                  <a:close/>
                </a:path>
              </a:pathLst>
            </a:custGeom>
            <a:ln w="25399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4367" y="620014"/>
            <a:ext cx="2735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8810" marR="5080" indent="-6267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Retarded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its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hepatic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catabolism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2793" y="0"/>
            <a:ext cx="4130040" cy="1777364"/>
            <a:chOff x="-12793" y="0"/>
            <a:chExt cx="4130040" cy="1777364"/>
          </a:xfrm>
        </p:grpSpPr>
        <p:sp>
          <p:nvSpPr>
            <p:cNvPr id="8" name="object 8"/>
            <p:cNvSpPr/>
            <p:nvPr/>
          </p:nvSpPr>
          <p:spPr>
            <a:xfrm>
              <a:off x="-93" y="0"/>
              <a:ext cx="4104640" cy="1751964"/>
            </a:xfrm>
            <a:custGeom>
              <a:avLst/>
              <a:gdLst/>
              <a:ahLst/>
              <a:cxnLst/>
              <a:rect l="l" t="t" r="r" b="b"/>
              <a:pathLst>
                <a:path w="4104640" h="1751964">
                  <a:moveTo>
                    <a:pt x="2094015" y="125"/>
                  </a:moveTo>
                  <a:lnTo>
                    <a:pt x="2039277" y="0"/>
                  </a:lnTo>
                  <a:lnTo>
                    <a:pt x="1984627" y="427"/>
                  </a:lnTo>
                  <a:lnTo>
                    <a:pt x="1930096" y="1405"/>
                  </a:lnTo>
                  <a:lnTo>
                    <a:pt x="1875712" y="2930"/>
                  </a:lnTo>
                  <a:lnTo>
                    <a:pt x="1821504" y="4999"/>
                  </a:lnTo>
                  <a:lnTo>
                    <a:pt x="1767504" y="7609"/>
                  </a:lnTo>
                  <a:lnTo>
                    <a:pt x="1713739" y="10757"/>
                  </a:lnTo>
                  <a:lnTo>
                    <a:pt x="1660240" y="14439"/>
                  </a:lnTo>
                  <a:lnTo>
                    <a:pt x="1607035" y="18653"/>
                  </a:lnTo>
                  <a:lnTo>
                    <a:pt x="1554156" y="23396"/>
                  </a:lnTo>
                  <a:lnTo>
                    <a:pt x="1501630" y="28663"/>
                  </a:lnTo>
                  <a:lnTo>
                    <a:pt x="1449488" y="34453"/>
                  </a:lnTo>
                  <a:lnTo>
                    <a:pt x="1397759" y="40763"/>
                  </a:lnTo>
                  <a:lnTo>
                    <a:pt x="1346472" y="47588"/>
                  </a:lnTo>
                  <a:lnTo>
                    <a:pt x="1295657" y="54926"/>
                  </a:lnTo>
                  <a:lnTo>
                    <a:pt x="1245344" y="62774"/>
                  </a:lnTo>
                  <a:lnTo>
                    <a:pt x="1195562" y="71128"/>
                  </a:lnTo>
                  <a:lnTo>
                    <a:pt x="1146341" y="79986"/>
                  </a:lnTo>
                  <a:lnTo>
                    <a:pt x="1097709" y="89345"/>
                  </a:lnTo>
                  <a:lnTo>
                    <a:pt x="1049697" y="99200"/>
                  </a:lnTo>
                  <a:lnTo>
                    <a:pt x="1002334" y="109550"/>
                  </a:lnTo>
                  <a:lnTo>
                    <a:pt x="955650" y="120392"/>
                  </a:lnTo>
                  <a:lnTo>
                    <a:pt x="909674" y="131721"/>
                  </a:lnTo>
                  <a:lnTo>
                    <a:pt x="864435" y="143535"/>
                  </a:lnTo>
                  <a:lnTo>
                    <a:pt x="819963" y="155831"/>
                  </a:lnTo>
                  <a:lnTo>
                    <a:pt x="776288" y="168605"/>
                  </a:lnTo>
                  <a:lnTo>
                    <a:pt x="733440" y="181855"/>
                  </a:lnTo>
                  <a:lnTo>
                    <a:pt x="691446" y="195578"/>
                  </a:lnTo>
                  <a:lnTo>
                    <a:pt x="650338" y="209769"/>
                  </a:lnTo>
                  <a:lnTo>
                    <a:pt x="610144" y="224427"/>
                  </a:lnTo>
                  <a:lnTo>
                    <a:pt x="570895" y="239548"/>
                  </a:lnTo>
                  <a:lnTo>
                    <a:pt x="532619" y="255129"/>
                  </a:lnTo>
                  <a:lnTo>
                    <a:pt x="495346" y="271167"/>
                  </a:lnTo>
                  <a:lnTo>
                    <a:pt x="459106" y="287659"/>
                  </a:lnTo>
                  <a:lnTo>
                    <a:pt x="423928" y="304601"/>
                  </a:lnTo>
                  <a:lnTo>
                    <a:pt x="389842" y="321991"/>
                  </a:lnTo>
                  <a:lnTo>
                    <a:pt x="325062" y="358101"/>
                  </a:lnTo>
                  <a:lnTo>
                    <a:pt x="265002" y="395963"/>
                  </a:lnTo>
                  <a:lnTo>
                    <a:pt x="229208" y="421068"/>
                  </a:lnTo>
                  <a:lnTo>
                    <a:pt x="196080" y="446446"/>
                  </a:lnTo>
                  <a:lnTo>
                    <a:pt x="165600" y="472074"/>
                  </a:lnTo>
                  <a:lnTo>
                    <a:pt x="112514" y="523983"/>
                  </a:lnTo>
                  <a:lnTo>
                    <a:pt x="69810" y="576603"/>
                  </a:lnTo>
                  <a:lnTo>
                    <a:pt x="37347" y="629743"/>
                  </a:lnTo>
                  <a:lnTo>
                    <a:pt x="14985" y="683210"/>
                  </a:lnTo>
                  <a:lnTo>
                    <a:pt x="2583" y="736813"/>
                  </a:lnTo>
                  <a:lnTo>
                    <a:pt x="0" y="790359"/>
                  </a:lnTo>
                  <a:lnTo>
                    <a:pt x="2346" y="817052"/>
                  </a:lnTo>
                  <a:lnTo>
                    <a:pt x="14227" y="870155"/>
                  </a:lnTo>
                  <a:lnTo>
                    <a:pt x="35575" y="922722"/>
                  </a:lnTo>
                  <a:lnTo>
                    <a:pt x="66249" y="974562"/>
                  </a:lnTo>
                  <a:lnTo>
                    <a:pt x="106108" y="1025483"/>
                  </a:lnTo>
                  <a:lnTo>
                    <a:pt x="155013" y="1075294"/>
                  </a:lnTo>
                  <a:lnTo>
                    <a:pt x="212821" y="1123801"/>
                  </a:lnTo>
                  <a:lnTo>
                    <a:pt x="245020" y="1147506"/>
                  </a:lnTo>
                  <a:lnTo>
                    <a:pt x="279392" y="1170814"/>
                  </a:lnTo>
                  <a:lnTo>
                    <a:pt x="315920" y="1193700"/>
                  </a:lnTo>
                  <a:lnTo>
                    <a:pt x="354586" y="1216140"/>
                  </a:lnTo>
                  <a:lnTo>
                    <a:pt x="395372" y="1238111"/>
                  </a:lnTo>
                  <a:lnTo>
                    <a:pt x="438261" y="1259589"/>
                  </a:lnTo>
                  <a:lnTo>
                    <a:pt x="483235" y="1280549"/>
                  </a:lnTo>
                  <a:lnTo>
                    <a:pt x="530277" y="1300967"/>
                  </a:lnTo>
                  <a:lnTo>
                    <a:pt x="579369" y="1320820"/>
                  </a:lnTo>
                  <a:lnTo>
                    <a:pt x="630493" y="1340084"/>
                  </a:lnTo>
                  <a:lnTo>
                    <a:pt x="683632" y="1358734"/>
                  </a:lnTo>
                  <a:lnTo>
                    <a:pt x="738768" y="1376747"/>
                  </a:lnTo>
                  <a:lnTo>
                    <a:pt x="795884" y="1394099"/>
                  </a:lnTo>
                  <a:lnTo>
                    <a:pt x="854962" y="1410766"/>
                  </a:lnTo>
                  <a:lnTo>
                    <a:pt x="915984" y="1426723"/>
                  </a:lnTo>
                  <a:lnTo>
                    <a:pt x="978933" y="1441947"/>
                  </a:lnTo>
                  <a:lnTo>
                    <a:pt x="1043792" y="1456413"/>
                  </a:lnTo>
                  <a:lnTo>
                    <a:pt x="1197246" y="1751434"/>
                  </a:lnTo>
                  <a:lnTo>
                    <a:pt x="1786729" y="1550393"/>
                  </a:lnTo>
                  <a:lnTo>
                    <a:pt x="1845949" y="1552993"/>
                  </a:lnTo>
                  <a:lnTo>
                    <a:pt x="1905079" y="1554934"/>
                  </a:lnTo>
                  <a:lnTo>
                    <a:pt x="1964089" y="1556224"/>
                  </a:lnTo>
                  <a:lnTo>
                    <a:pt x="2022946" y="1556868"/>
                  </a:lnTo>
                  <a:lnTo>
                    <a:pt x="2081620" y="1556872"/>
                  </a:lnTo>
                  <a:lnTo>
                    <a:pt x="2140080" y="1556243"/>
                  </a:lnTo>
                  <a:lnTo>
                    <a:pt x="2198294" y="1554985"/>
                  </a:lnTo>
                  <a:lnTo>
                    <a:pt x="2256233" y="1553104"/>
                  </a:lnTo>
                  <a:lnTo>
                    <a:pt x="2313863" y="1550608"/>
                  </a:lnTo>
                  <a:lnTo>
                    <a:pt x="2371155" y="1547501"/>
                  </a:lnTo>
                  <a:lnTo>
                    <a:pt x="2428078" y="1543789"/>
                  </a:lnTo>
                  <a:lnTo>
                    <a:pt x="2484600" y="1539479"/>
                  </a:lnTo>
                  <a:lnTo>
                    <a:pt x="2540690" y="1534575"/>
                  </a:lnTo>
                  <a:lnTo>
                    <a:pt x="2596316" y="1529085"/>
                  </a:lnTo>
                  <a:lnTo>
                    <a:pt x="2651449" y="1523014"/>
                  </a:lnTo>
                  <a:lnTo>
                    <a:pt x="2706057" y="1516368"/>
                  </a:lnTo>
                  <a:lnTo>
                    <a:pt x="2760109" y="1509153"/>
                  </a:lnTo>
                  <a:lnTo>
                    <a:pt x="2813573" y="1501374"/>
                  </a:lnTo>
                  <a:lnTo>
                    <a:pt x="2866419" y="1493038"/>
                  </a:lnTo>
                  <a:lnTo>
                    <a:pt x="2918615" y="1484150"/>
                  </a:lnTo>
                  <a:lnTo>
                    <a:pt x="2970131" y="1474717"/>
                  </a:lnTo>
                  <a:lnTo>
                    <a:pt x="3020935" y="1464744"/>
                  </a:lnTo>
                  <a:lnTo>
                    <a:pt x="3070996" y="1454237"/>
                  </a:lnTo>
                  <a:lnTo>
                    <a:pt x="3120284" y="1443202"/>
                  </a:lnTo>
                  <a:lnTo>
                    <a:pt x="3168766" y="1431645"/>
                  </a:lnTo>
                  <a:lnTo>
                    <a:pt x="3216413" y="1419572"/>
                  </a:lnTo>
                  <a:lnTo>
                    <a:pt x="3263192" y="1406989"/>
                  </a:lnTo>
                  <a:lnTo>
                    <a:pt x="3309073" y="1393901"/>
                  </a:lnTo>
                  <a:lnTo>
                    <a:pt x="3354025" y="1380315"/>
                  </a:lnTo>
                  <a:lnTo>
                    <a:pt x="3398017" y="1366236"/>
                  </a:lnTo>
                  <a:lnTo>
                    <a:pt x="3441017" y="1351670"/>
                  </a:lnTo>
                  <a:lnTo>
                    <a:pt x="3482994" y="1336624"/>
                  </a:lnTo>
                  <a:lnTo>
                    <a:pt x="3523917" y="1321102"/>
                  </a:lnTo>
                  <a:lnTo>
                    <a:pt x="3563756" y="1305112"/>
                  </a:lnTo>
                  <a:lnTo>
                    <a:pt x="3602479" y="1288659"/>
                  </a:lnTo>
                  <a:lnTo>
                    <a:pt x="3640055" y="1271748"/>
                  </a:lnTo>
                  <a:lnTo>
                    <a:pt x="3676453" y="1254386"/>
                  </a:lnTo>
                  <a:lnTo>
                    <a:pt x="3711642" y="1236578"/>
                  </a:lnTo>
                  <a:lnTo>
                    <a:pt x="3745591" y="1218331"/>
                  </a:lnTo>
                  <a:lnTo>
                    <a:pt x="3809643" y="1180542"/>
                  </a:lnTo>
                  <a:lnTo>
                    <a:pt x="3875472" y="1135907"/>
                  </a:lnTo>
                  <a:lnTo>
                    <a:pt x="3908594" y="1110529"/>
                  </a:lnTo>
                  <a:lnTo>
                    <a:pt x="3939069" y="1084902"/>
                  </a:lnTo>
                  <a:lnTo>
                    <a:pt x="3992145" y="1032996"/>
                  </a:lnTo>
                  <a:lnTo>
                    <a:pt x="4034840" y="980379"/>
                  </a:lnTo>
                  <a:lnTo>
                    <a:pt x="4067296" y="927244"/>
                  </a:lnTo>
                  <a:lnTo>
                    <a:pt x="4089652" y="873782"/>
                  </a:lnTo>
                  <a:lnTo>
                    <a:pt x="4102050" y="820184"/>
                  </a:lnTo>
                  <a:lnTo>
                    <a:pt x="4104630" y="766643"/>
                  </a:lnTo>
                  <a:lnTo>
                    <a:pt x="4102282" y="739954"/>
                  </a:lnTo>
                  <a:lnTo>
                    <a:pt x="4090398" y="686856"/>
                  </a:lnTo>
                  <a:lnTo>
                    <a:pt x="4069049" y="634294"/>
                  </a:lnTo>
                  <a:lnTo>
                    <a:pt x="4038373" y="582459"/>
                  </a:lnTo>
                  <a:lnTo>
                    <a:pt x="3998512" y="531542"/>
                  </a:lnTo>
                  <a:lnTo>
                    <a:pt x="3949607" y="481735"/>
                  </a:lnTo>
                  <a:lnTo>
                    <a:pt x="3891798" y="433229"/>
                  </a:lnTo>
                  <a:lnTo>
                    <a:pt x="3859598" y="409525"/>
                  </a:lnTo>
                  <a:lnTo>
                    <a:pt x="3825225" y="386217"/>
                  </a:lnTo>
                  <a:lnTo>
                    <a:pt x="3788696" y="363331"/>
                  </a:lnTo>
                  <a:lnTo>
                    <a:pt x="3750030" y="340890"/>
                  </a:lnTo>
                  <a:lnTo>
                    <a:pt x="3709242" y="318918"/>
                  </a:lnTo>
                  <a:lnTo>
                    <a:pt x="3666352" y="297439"/>
                  </a:lnTo>
                  <a:lnTo>
                    <a:pt x="3621377" y="276477"/>
                  </a:lnTo>
                  <a:lnTo>
                    <a:pt x="3574333" y="256056"/>
                  </a:lnTo>
                  <a:lnTo>
                    <a:pt x="3525240" y="236200"/>
                  </a:lnTo>
                  <a:lnTo>
                    <a:pt x="3474114" y="216933"/>
                  </a:lnTo>
                  <a:lnTo>
                    <a:pt x="3420972" y="198278"/>
                  </a:lnTo>
                  <a:lnTo>
                    <a:pt x="3365834" y="180260"/>
                  </a:lnTo>
                  <a:lnTo>
                    <a:pt x="3308715" y="162903"/>
                  </a:lnTo>
                  <a:lnTo>
                    <a:pt x="3249634" y="146231"/>
                  </a:lnTo>
                  <a:lnTo>
                    <a:pt x="3188608" y="130267"/>
                  </a:lnTo>
                  <a:lnTo>
                    <a:pt x="3125656" y="115036"/>
                  </a:lnTo>
                  <a:lnTo>
                    <a:pt x="3060793" y="100561"/>
                  </a:lnTo>
                  <a:lnTo>
                    <a:pt x="3009508" y="89943"/>
                  </a:lnTo>
                  <a:lnTo>
                    <a:pt x="2957780" y="79934"/>
                  </a:lnTo>
                  <a:lnTo>
                    <a:pt x="2905639" y="70531"/>
                  </a:lnTo>
                  <a:lnTo>
                    <a:pt x="2853115" y="61731"/>
                  </a:lnTo>
                  <a:lnTo>
                    <a:pt x="2800236" y="53532"/>
                  </a:lnTo>
                  <a:lnTo>
                    <a:pt x="2747033" y="45929"/>
                  </a:lnTo>
                  <a:lnTo>
                    <a:pt x="2693535" y="38920"/>
                  </a:lnTo>
                  <a:lnTo>
                    <a:pt x="2639771" y="32502"/>
                  </a:lnTo>
                  <a:lnTo>
                    <a:pt x="2585771" y="26672"/>
                  </a:lnTo>
                  <a:lnTo>
                    <a:pt x="2531564" y="21426"/>
                  </a:lnTo>
                  <a:lnTo>
                    <a:pt x="2477181" y="16761"/>
                  </a:lnTo>
                  <a:lnTo>
                    <a:pt x="2422649" y="12674"/>
                  </a:lnTo>
                  <a:lnTo>
                    <a:pt x="2368000" y="9163"/>
                  </a:lnTo>
                  <a:lnTo>
                    <a:pt x="2313262" y="6224"/>
                  </a:lnTo>
                  <a:lnTo>
                    <a:pt x="2258465" y="3854"/>
                  </a:lnTo>
                  <a:lnTo>
                    <a:pt x="2203639" y="2049"/>
                  </a:lnTo>
                  <a:lnTo>
                    <a:pt x="2148812" y="807"/>
                  </a:lnTo>
                  <a:lnTo>
                    <a:pt x="2094015" y="12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93" y="0"/>
              <a:ext cx="4104640" cy="1751964"/>
            </a:xfrm>
            <a:custGeom>
              <a:avLst/>
              <a:gdLst/>
              <a:ahLst/>
              <a:cxnLst/>
              <a:rect l="l" t="t" r="r" b="b"/>
              <a:pathLst>
                <a:path w="4104640" h="1751964">
                  <a:moveTo>
                    <a:pt x="1197246" y="1751434"/>
                  </a:moveTo>
                  <a:lnTo>
                    <a:pt x="1043792" y="1456413"/>
                  </a:lnTo>
                  <a:lnTo>
                    <a:pt x="978933" y="1441947"/>
                  </a:lnTo>
                  <a:lnTo>
                    <a:pt x="915984" y="1426723"/>
                  </a:lnTo>
                  <a:lnTo>
                    <a:pt x="854962" y="1410766"/>
                  </a:lnTo>
                  <a:lnTo>
                    <a:pt x="795884" y="1394099"/>
                  </a:lnTo>
                  <a:lnTo>
                    <a:pt x="738768" y="1376747"/>
                  </a:lnTo>
                  <a:lnTo>
                    <a:pt x="683632" y="1358734"/>
                  </a:lnTo>
                  <a:lnTo>
                    <a:pt x="630493" y="1340084"/>
                  </a:lnTo>
                  <a:lnTo>
                    <a:pt x="579369" y="1320820"/>
                  </a:lnTo>
                  <a:lnTo>
                    <a:pt x="530277" y="1300967"/>
                  </a:lnTo>
                  <a:lnTo>
                    <a:pt x="483235" y="1280549"/>
                  </a:lnTo>
                  <a:lnTo>
                    <a:pt x="438261" y="1259589"/>
                  </a:lnTo>
                  <a:lnTo>
                    <a:pt x="395372" y="1238111"/>
                  </a:lnTo>
                  <a:lnTo>
                    <a:pt x="354586" y="1216140"/>
                  </a:lnTo>
                  <a:lnTo>
                    <a:pt x="315920" y="1193700"/>
                  </a:lnTo>
                  <a:lnTo>
                    <a:pt x="279392" y="1170814"/>
                  </a:lnTo>
                  <a:lnTo>
                    <a:pt x="245020" y="1147506"/>
                  </a:lnTo>
                  <a:lnTo>
                    <a:pt x="212821" y="1123801"/>
                  </a:lnTo>
                  <a:lnTo>
                    <a:pt x="182812" y="1099722"/>
                  </a:lnTo>
                  <a:lnTo>
                    <a:pt x="129439" y="1050539"/>
                  </a:lnTo>
                  <a:lnTo>
                    <a:pt x="85039" y="1000150"/>
                  </a:lnTo>
                  <a:lnTo>
                    <a:pt x="49755" y="948745"/>
                  </a:lnTo>
                  <a:lnTo>
                    <a:pt x="23726" y="896517"/>
                  </a:lnTo>
                  <a:lnTo>
                    <a:pt x="7094" y="843658"/>
                  </a:lnTo>
                  <a:lnTo>
                    <a:pt x="0" y="790359"/>
                  </a:lnTo>
                  <a:lnTo>
                    <a:pt x="73" y="763605"/>
                  </a:lnTo>
                  <a:lnTo>
                    <a:pt x="7548" y="710006"/>
                  </a:lnTo>
                  <a:lnTo>
                    <a:pt x="24913" y="656447"/>
                  </a:lnTo>
                  <a:lnTo>
                    <a:pt x="52307" y="603120"/>
                  </a:lnTo>
                  <a:lnTo>
                    <a:pt x="89873" y="550216"/>
                  </a:lnTo>
                  <a:lnTo>
                    <a:pt x="137750" y="497928"/>
                  </a:lnTo>
                  <a:lnTo>
                    <a:pt x="196080" y="446446"/>
                  </a:lnTo>
                  <a:lnTo>
                    <a:pt x="229208" y="421068"/>
                  </a:lnTo>
                  <a:lnTo>
                    <a:pt x="265002" y="395963"/>
                  </a:lnTo>
                  <a:lnTo>
                    <a:pt x="325062" y="358101"/>
                  </a:lnTo>
                  <a:lnTo>
                    <a:pt x="389842" y="321991"/>
                  </a:lnTo>
                  <a:lnTo>
                    <a:pt x="423928" y="304601"/>
                  </a:lnTo>
                  <a:lnTo>
                    <a:pt x="459106" y="287659"/>
                  </a:lnTo>
                  <a:lnTo>
                    <a:pt x="495346" y="271167"/>
                  </a:lnTo>
                  <a:lnTo>
                    <a:pt x="532619" y="255129"/>
                  </a:lnTo>
                  <a:lnTo>
                    <a:pt x="570895" y="239548"/>
                  </a:lnTo>
                  <a:lnTo>
                    <a:pt x="610144" y="224427"/>
                  </a:lnTo>
                  <a:lnTo>
                    <a:pt x="650338" y="209769"/>
                  </a:lnTo>
                  <a:lnTo>
                    <a:pt x="691446" y="195578"/>
                  </a:lnTo>
                  <a:lnTo>
                    <a:pt x="733440" y="181855"/>
                  </a:lnTo>
                  <a:lnTo>
                    <a:pt x="776288" y="168605"/>
                  </a:lnTo>
                  <a:lnTo>
                    <a:pt x="819963" y="155831"/>
                  </a:lnTo>
                  <a:lnTo>
                    <a:pt x="864435" y="143535"/>
                  </a:lnTo>
                  <a:lnTo>
                    <a:pt x="909674" y="131721"/>
                  </a:lnTo>
                  <a:lnTo>
                    <a:pt x="955650" y="120392"/>
                  </a:lnTo>
                  <a:lnTo>
                    <a:pt x="1002334" y="109550"/>
                  </a:lnTo>
                  <a:lnTo>
                    <a:pt x="1049697" y="99200"/>
                  </a:lnTo>
                  <a:lnTo>
                    <a:pt x="1097709" y="89345"/>
                  </a:lnTo>
                  <a:lnTo>
                    <a:pt x="1146341" y="79986"/>
                  </a:lnTo>
                  <a:lnTo>
                    <a:pt x="1195562" y="71128"/>
                  </a:lnTo>
                  <a:lnTo>
                    <a:pt x="1245344" y="62774"/>
                  </a:lnTo>
                  <a:lnTo>
                    <a:pt x="1295657" y="54926"/>
                  </a:lnTo>
                  <a:lnTo>
                    <a:pt x="1346472" y="47588"/>
                  </a:lnTo>
                  <a:lnTo>
                    <a:pt x="1397759" y="40763"/>
                  </a:lnTo>
                  <a:lnTo>
                    <a:pt x="1449488" y="34453"/>
                  </a:lnTo>
                  <a:lnTo>
                    <a:pt x="1501630" y="28663"/>
                  </a:lnTo>
                  <a:lnTo>
                    <a:pt x="1554156" y="23396"/>
                  </a:lnTo>
                  <a:lnTo>
                    <a:pt x="1607035" y="18653"/>
                  </a:lnTo>
                  <a:lnTo>
                    <a:pt x="1660240" y="14439"/>
                  </a:lnTo>
                  <a:lnTo>
                    <a:pt x="1713739" y="10757"/>
                  </a:lnTo>
                  <a:lnTo>
                    <a:pt x="1767504" y="7609"/>
                  </a:lnTo>
                  <a:lnTo>
                    <a:pt x="1821504" y="4999"/>
                  </a:lnTo>
                  <a:lnTo>
                    <a:pt x="1875712" y="2930"/>
                  </a:lnTo>
                  <a:lnTo>
                    <a:pt x="1930096" y="1405"/>
                  </a:lnTo>
                  <a:lnTo>
                    <a:pt x="1984627" y="427"/>
                  </a:lnTo>
                  <a:lnTo>
                    <a:pt x="2039277" y="0"/>
                  </a:lnTo>
                  <a:lnTo>
                    <a:pt x="2094015" y="125"/>
                  </a:lnTo>
                  <a:lnTo>
                    <a:pt x="2148812" y="807"/>
                  </a:lnTo>
                  <a:lnTo>
                    <a:pt x="2203639" y="2049"/>
                  </a:lnTo>
                  <a:lnTo>
                    <a:pt x="2258465" y="3854"/>
                  </a:lnTo>
                  <a:lnTo>
                    <a:pt x="2313262" y="6224"/>
                  </a:lnTo>
                  <a:lnTo>
                    <a:pt x="2368000" y="9163"/>
                  </a:lnTo>
                  <a:lnTo>
                    <a:pt x="2422649" y="12674"/>
                  </a:lnTo>
                  <a:lnTo>
                    <a:pt x="2477181" y="16761"/>
                  </a:lnTo>
                  <a:lnTo>
                    <a:pt x="2531564" y="21426"/>
                  </a:lnTo>
                  <a:lnTo>
                    <a:pt x="2585771" y="26672"/>
                  </a:lnTo>
                  <a:lnTo>
                    <a:pt x="2639771" y="32502"/>
                  </a:lnTo>
                  <a:lnTo>
                    <a:pt x="2693535" y="38920"/>
                  </a:lnTo>
                  <a:lnTo>
                    <a:pt x="2747033" y="45929"/>
                  </a:lnTo>
                  <a:lnTo>
                    <a:pt x="2800236" y="53532"/>
                  </a:lnTo>
                  <a:lnTo>
                    <a:pt x="2853115" y="61731"/>
                  </a:lnTo>
                  <a:lnTo>
                    <a:pt x="2905639" y="70531"/>
                  </a:lnTo>
                  <a:lnTo>
                    <a:pt x="2957780" y="79934"/>
                  </a:lnTo>
                  <a:lnTo>
                    <a:pt x="3009508" y="89943"/>
                  </a:lnTo>
                  <a:lnTo>
                    <a:pt x="3060793" y="100561"/>
                  </a:lnTo>
                  <a:lnTo>
                    <a:pt x="3125656" y="115036"/>
                  </a:lnTo>
                  <a:lnTo>
                    <a:pt x="3188608" y="130267"/>
                  </a:lnTo>
                  <a:lnTo>
                    <a:pt x="3249634" y="146231"/>
                  </a:lnTo>
                  <a:lnTo>
                    <a:pt x="3308715" y="162903"/>
                  </a:lnTo>
                  <a:lnTo>
                    <a:pt x="3365834" y="180260"/>
                  </a:lnTo>
                  <a:lnTo>
                    <a:pt x="3420972" y="198278"/>
                  </a:lnTo>
                  <a:lnTo>
                    <a:pt x="3474114" y="216933"/>
                  </a:lnTo>
                  <a:lnTo>
                    <a:pt x="3525240" y="236200"/>
                  </a:lnTo>
                  <a:lnTo>
                    <a:pt x="3574333" y="256056"/>
                  </a:lnTo>
                  <a:lnTo>
                    <a:pt x="3621377" y="276477"/>
                  </a:lnTo>
                  <a:lnTo>
                    <a:pt x="3666352" y="297439"/>
                  </a:lnTo>
                  <a:lnTo>
                    <a:pt x="3709242" y="318918"/>
                  </a:lnTo>
                  <a:lnTo>
                    <a:pt x="3750030" y="340890"/>
                  </a:lnTo>
                  <a:lnTo>
                    <a:pt x="3788696" y="363331"/>
                  </a:lnTo>
                  <a:lnTo>
                    <a:pt x="3825225" y="386217"/>
                  </a:lnTo>
                  <a:lnTo>
                    <a:pt x="3859598" y="409525"/>
                  </a:lnTo>
                  <a:lnTo>
                    <a:pt x="3891798" y="433229"/>
                  </a:lnTo>
                  <a:lnTo>
                    <a:pt x="3921806" y="457307"/>
                  </a:lnTo>
                  <a:lnTo>
                    <a:pt x="3975181" y="506487"/>
                  </a:lnTo>
                  <a:lnTo>
                    <a:pt x="4019582" y="556873"/>
                  </a:lnTo>
                  <a:lnTo>
                    <a:pt x="4054868" y="608273"/>
                  </a:lnTo>
                  <a:lnTo>
                    <a:pt x="4080898" y="660496"/>
                  </a:lnTo>
                  <a:lnTo>
                    <a:pt x="4097532" y="713350"/>
                  </a:lnTo>
                  <a:lnTo>
                    <a:pt x="4104630" y="766643"/>
                  </a:lnTo>
                  <a:lnTo>
                    <a:pt x="4104558" y="793395"/>
                  </a:lnTo>
                  <a:lnTo>
                    <a:pt x="4097087" y="846988"/>
                  </a:lnTo>
                  <a:lnTo>
                    <a:pt x="4079727" y="900542"/>
                  </a:lnTo>
                  <a:lnTo>
                    <a:pt x="4052339" y="953864"/>
                  </a:lnTo>
                  <a:lnTo>
                    <a:pt x="4014781" y="1006764"/>
                  </a:lnTo>
                  <a:lnTo>
                    <a:pt x="3966913" y="1059050"/>
                  </a:lnTo>
                  <a:lnTo>
                    <a:pt x="3908594" y="1110529"/>
                  </a:lnTo>
                  <a:lnTo>
                    <a:pt x="3875472" y="1135907"/>
                  </a:lnTo>
                  <a:lnTo>
                    <a:pt x="3839684" y="1161011"/>
                  </a:lnTo>
                  <a:lnTo>
                    <a:pt x="3778268" y="1199650"/>
                  </a:lnTo>
                  <a:lnTo>
                    <a:pt x="3711642" y="1236578"/>
                  </a:lnTo>
                  <a:lnTo>
                    <a:pt x="3676453" y="1254386"/>
                  </a:lnTo>
                  <a:lnTo>
                    <a:pt x="3640055" y="1271748"/>
                  </a:lnTo>
                  <a:lnTo>
                    <a:pt x="3602479" y="1288659"/>
                  </a:lnTo>
                  <a:lnTo>
                    <a:pt x="3563756" y="1305112"/>
                  </a:lnTo>
                  <a:lnTo>
                    <a:pt x="3523917" y="1321102"/>
                  </a:lnTo>
                  <a:lnTo>
                    <a:pt x="3482994" y="1336624"/>
                  </a:lnTo>
                  <a:lnTo>
                    <a:pt x="3441017" y="1351670"/>
                  </a:lnTo>
                  <a:lnTo>
                    <a:pt x="3398017" y="1366236"/>
                  </a:lnTo>
                  <a:lnTo>
                    <a:pt x="3354025" y="1380315"/>
                  </a:lnTo>
                  <a:lnTo>
                    <a:pt x="3309073" y="1393901"/>
                  </a:lnTo>
                  <a:lnTo>
                    <a:pt x="3263192" y="1406989"/>
                  </a:lnTo>
                  <a:lnTo>
                    <a:pt x="3216413" y="1419572"/>
                  </a:lnTo>
                  <a:lnTo>
                    <a:pt x="3168766" y="1431645"/>
                  </a:lnTo>
                  <a:lnTo>
                    <a:pt x="3120284" y="1443202"/>
                  </a:lnTo>
                  <a:lnTo>
                    <a:pt x="3070996" y="1454237"/>
                  </a:lnTo>
                  <a:lnTo>
                    <a:pt x="3020935" y="1464744"/>
                  </a:lnTo>
                  <a:lnTo>
                    <a:pt x="2970131" y="1474717"/>
                  </a:lnTo>
                  <a:lnTo>
                    <a:pt x="2918615" y="1484150"/>
                  </a:lnTo>
                  <a:lnTo>
                    <a:pt x="2866419" y="1493038"/>
                  </a:lnTo>
                  <a:lnTo>
                    <a:pt x="2813573" y="1501374"/>
                  </a:lnTo>
                  <a:lnTo>
                    <a:pt x="2760109" y="1509153"/>
                  </a:lnTo>
                  <a:lnTo>
                    <a:pt x="2706057" y="1516368"/>
                  </a:lnTo>
                  <a:lnTo>
                    <a:pt x="2651449" y="1523014"/>
                  </a:lnTo>
                  <a:lnTo>
                    <a:pt x="2596316" y="1529085"/>
                  </a:lnTo>
                  <a:lnTo>
                    <a:pt x="2540690" y="1534575"/>
                  </a:lnTo>
                  <a:lnTo>
                    <a:pt x="2484600" y="1539479"/>
                  </a:lnTo>
                  <a:lnTo>
                    <a:pt x="2428078" y="1543789"/>
                  </a:lnTo>
                  <a:lnTo>
                    <a:pt x="2371155" y="1547501"/>
                  </a:lnTo>
                  <a:lnTo>
                    <a:pt x="2313863" y="1550608"/>
                  </a:lnTo>
                  <a:lnTo>
                    <a:pt x="2256233" y="1553104"/>
                  </a:lnTo>
                  <a:lnTo>
                    <a:pt x="2198294" y="1554985"/>
                  </a:lnTo>
                  <a:lnTo>
                    <a:pt x="2140080" y="1556243"/>
                  </a:lnTo>
                  <a:lnTo>
                    <a:pt x="2081620" y="1556872"/>
                  </a:lnTo>
                  <a:lnTo>
                    <a:pt x="2022946" y="1556868"/>
                  </a:lnTo>
                  <a:lnTo>
                    <a:pt x="1964089" y="1556224"/>
                  </a:lnTo>
                  <a:lnTo>
                    <a:pt x="1905079" y="1554934"/>
                  </a:lnTo>
                  <a:lnTo>
                    <a:pt x="1845949" y="1552993"/>
                  </a:lnTo>
                  <a:lnTo>
                    <a:pt x="1786729" y="1550393"/>
                  </a:lnTo>
                  <a:lnTo>
                    <a:pt x="1197246" y="1751434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7717" y="212597"/>
            <a:ext cx="2625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androgenic 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testosterone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itself,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hepatotoxicity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980782"/>
            <a:ext cx="8280908" cy="54005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970533"/>
            <a:ext cx="21139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latin typeface="Calibri"/>
                <a:cs typeface="Calibri"/>
              </a:rPr>
              <a:t>S</a:t>
            </a:r>
            <a:r>
              <a:rPr sz="5000" spc="-40" dirty="0">
                <a:latin typeface="Calibri"/>
                <a:cs typeface="Calibri"/>
              </a:rPr>
              <a:t>t</a:t>
            </a:r>
            <a:r>
              <a:rPr sz="5000" dirty="0">
                <a:latin typeface="Calibri"/>
                <a:cs typeface="Calibri"/>
              </a:rPr>
              <a:t>e</a:t>
            </a:r>
            <a:r>
              <a:rPr sz="5000" spc="-100" dirty="0">
                <a:latin typeface="Calibri"/>
                <a:cs typeface="Calibri"/>
              </a:rPr>
              <a:t>r</a:t>
            </a:r>
            <a:r>
              <a:rPr sz="5000" spc="-5" dirty="0">
                <a:latin typeface="Calibri"/>
                <a:cs typeface="Calibri"/>
              </a:rPr>
              <a:t>oids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736" y="1956942"/>
            <a:ext cx="7726680" cy="2587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46405">
              <a:lnSpc>
                <a:spcPct val="100099"/>
              </a:lnSpc>
              <a:spcBef>
                <a:spcPts val="90"/>
              </a:spcBef>
            </a:pPr>
            <a:r>
              <a:rPr sz="2800" spc="-5" dirty="0">
                <a:latin typeface="Times New Roman"/>
                <a:cs typeface="Times New Roman"/>
              </a:rPr>
              <a:t>Are modified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triterpenes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derived also </a:t>
            </a:r>
            <a:r>
              <a:rPr sz="2800" dirty="0">
                <a:latin typeface="Times New Roman"/>
                <a:cs typeface="Times New Roman"/>
              </a:rPr>
              <a:t>from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squalene by cyclization, unsaturation and </a:t>
            </a:r>
            <a:r>
              <a:rPr sz="2800" dirty="0">
                <a:latin typeface="Times New Roman"/>
                <a:cs typeface="Times New Roman"/>
              </a:rPr>
              <a:t>substitution.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nucleus of all steroids is the tetracyclic </a:t>
            </a:r>
            <a:r>
              <a:rPr sz="2800" dirty="0">
                <a:latin typeface="Times New Roman"/>
                <a:cs typeface="Times New Roman"/>
              </a:rPr>
              <a:t>C17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hydrocarbon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1,2-cyclopentanoperhydrophenanthrene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(gonane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sterane)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substituted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methyl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groups at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C10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C13,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well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alkyl side-chain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C17.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708405"/>
            <a:ext cx="7259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Cyclopentano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perhydro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phenanthrene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023" y="1257046"/>
            <a:ext cx="1478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4607A"/>
                </a:solidFill>
                <a:latin typeface="Calibri"/>
                <a:cs typeface="Calibri"/>
              </a:rPr>
              <a:t>nucleus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2075" y="1835238"/>
            <a:ext cx="6572250" cy="4411980"/>
            <a:chOff x="962075" y="1835238"/>
            <a:chExt cx="6572250" cy="4411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1844763"/>
              <a:ext cx="6552692" cy="43925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6838" y="1840001"/>
              <a:ext cx="6562725" cy="4402455"/>
            </a:xfrm>
            <a:custGeom>
              <a:avLst/>
              <a:gdLst/>
              <a:ahLst/>
              <a:cxnLst/>
              <a:rect l="l" t="t" r="r" b="b"/>
              <a:pathLst>
                <a:path w="6562725" h="4402455">
                  <a:moveTo>
                    <a:pt x="0" y="4402074"/>
                  </a:moveTo>
                  <a:lnTo>
                    <a:pt x="6562217" y="4402074"/>
                  </a:lnTo>
                  <a:lnTo>
                    <a:pt x="6562217" y="0"/>
                  </a:lnTo>
                  <a:lnTo>
                    <a:pt x="0" y="0"/>
                  </a:lnTo>
                  <a:lnTo>
                    <a:pt x="0" y="4402074"/>
                  </a:lnTo>
                  <a:close/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300" y="1001724"/>
            <a:ext cx="8211184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8784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The modifications include </a:t>
            </a:r>
            <a:r>
              <a:rPr sz="2800" spc="-10" dirty="0">
                <a:latin typeface="Times New Roman"/>
                <a:cs typeface="Times New Roman"/>
              </a:rPr>
              <a:t>attack at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40" dirty="0">
                <a:latin typeface="Times New Roman"/>
                <a:cs typeface="Times New Roman"/>
              </a:rPr>
              <a:t>11, </a:t>
            </a:r>
            <a:r>
              <a:rPr sz="2800" spc="-5" dirty="0">
                <a:latin typeface="Times New Roman"/>
                <a:cs typeface="Times New Roman"/>
              </a:rPr>
              <a:t>16, 17, 18, </a:t>
            </a:r>
            <a:r>
              <a:rPr sz="2800" dirty="0">
                <a:latin typeface="Times New Roman"/>
                <a:cs typeface="Times New Roman"/>
              </a:rPr>
              <a:t> 19, 20,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21 </a:t>
            </a:r>
            <a:r>
              <a:rPr sz="2800" spc="-5" dirty="0">
                <a:latin typeface="Times New Roman"/>
                <a:cs typeface="Times New Roman"/>
              </a:rPr>
              <a:t>positions, conversion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3-hydroxyl </a:t>
            </a:r>
            <a:r>
              <a:rPr sz="2800" spc="-1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 ketone, </a:t>
            </a:r>
            <a:r>
              <a:rPr sz="280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isomerization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5-6 double </a:t>
            </a:r>
            <a:r>
              <a:rPr sz="2800" dirty="0">
                <a:latin typeface="Times New Roman"/>
                <a:cs typeface="Times New Roman"/>
              </a:rPr>
              <a:t>bond </a:t>
            </a: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4-5 position. A number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additional modifications, not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shown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here,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occur</a:t>
            </a:r>
            <a:r>
              <a:rPr sz="2800" dirty="0">
                <a:latin typeface="Times New Roman"/>
                <a:cs typeface="Times New Roman"/>
              </a:rPr>
              <a:t> during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conversion</a:t>
            </a:r>
            <a:r>
              <a:rPr sz="2800" dirty="0">
                <a:latin typeface="Times New Roman"/>
                <a:cs typeface="Times New Roman"/>
              </a:rPr>
              <a:t>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steroid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hormones to inactive metabolites. sites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unsaturation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(i.e. double bonds) </a:t>
            </a:r>
            <a:r>
              <a:rPr sz="2800" spc="-10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often referred to </a:t>
            </a:r>
            <a:r>
              <a:rPr sz="2800" dirty="0">
                <a:latin typeface="Times New Roman"/>
                <a:cs typeface="Times New Roman"/>
              </a:rPr>
              <a:t>using the </a:t>
            </a:r>
            <a:r>
              <a:rPr sz="2800" spc="-5" dirty="0">
                <a:latin typeface="Times New Roman"/>
                <a:cs typeface="Times New Roman"/>
              </a:rPr>
              <a:t>Greek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letter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D.</a:t>
            </a:r>
            <a:endParaRPr sz="2800">
              <a:latin typeface="Times New Roman"/>
              <a:cs typeface="Times New Roman"/>
            </a:endParaRPr>
          </a:p>
          <a:p>
            <a:pPr marL="12700" marR="5080" indent="438784" algn="just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Times New Roman"/>
                <a:cs typeface="Times New Roman"/>
              </a:rPr>
              <a:t>Thus, steroids </a:t>
            </a:r>
            <a:r>
              <a:rPr sz="2800" spc="-10" dirty="0">
                <a:latin typeface="Times New Roman"/>
                <a:cs typeface="Times New Roman"/>
              </a:rPr>
              <a:t>containing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5-6 double bond, such </a:t>
            </a:r>
            <a:r>
              <a:rPr sz="2800" spc="-15" dirty="0">
                <a:latin typeface="Times New Roman"/>
                <a:cs typeface="Times New Roman"/>
              </a:rPr>
              <a:t>as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cholesterol, are designated </a:t>
            </a:r>
            <a:r>
              <a:rPr sz="2800" spc="-10" dirty="0">
                <a:latin typeface="Times New Roman"/>
                <a:cs typeface="Times New Roman"/>
              </a:rPr>
              <a:t>D5 </a:t>
            </a:r>
            <a:r>
              <a:rPr sz="2800" spc="-5" dirty="0">
                <a:latin typeface="Times New Roman"/>
                <a:cs typeface="Times New Roman"/>
              </a:rPr>
              <a:t>steroids; those with a 4-5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double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called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D4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steroids.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2416</Words>
  <Application>Microsoft Office PowerPoint</Application>
  <PresentationFormat>On-screen Show (4:3)</PresentationFormat>
  <Paragraphs>204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Arial MT</vt:lpstr>
      <vt:lpstr>Calibri</vt:lpstr>
      <vt:lpstr>Constantia</vt:lpstr>
      <vt:lpstr>Segoe UI Symbol</vt:lpstr>
      <vt:lpstr>Times New Roman</vt:lpstr>
      <vt:lpstr>Office Theme</vt:lpstr>
      <vt:lpstr>Pharmaceutical Chemistry</vt:lpstr>
      <vt:lpstr>PowerPoint Presentation</vt:lpstr>
      <vt:lpstr>ADRENAL CORTEX HORMONES Endogenous Corticosteroids</vt:lpstr>
      <vt:lpstr>PowerPoint Presentation</vt:lpstr>
      <vt:lpstr>Biosynthesis</vt:lpstr>
      <vt:lpstr>Biological Activities of Mineralocorticoids  and Glucocorticoids</vt:lpstr>
      <vt:lpstr>Steroids</vt:lpstr>
      <vt:lpstr>Cyclopentano perhydro phenanthrene</vt:lpstr>
      <vt:lpstr>PowerPoint Presentation</vt:lpstr>
      <vt:lpstr>PowerPoint Presentation</vt:lpstr>
      <vt:lpstr>All require 3 keto group and 4,5 unsaturation, carbonyl group in C20</vt:lpstr>
      <vt:lpstr>PowerPoint Presentation</vt:lpstr>
      <vt:lpstr>PowerPoint Presentation</vt:lpstr>
      <vt:lpstr>Glucocorticoid activity requires 11 β hydroxyl(OH) group , an α-hydroxyl group linked to C17</vt:lpstr>
      <vt:lpstr>Additional unsaturation of Ring A</vt:lpstr>
      <vt:lpstr>PowerPoint Presentation</vt:lpstr>
      <vt:lpstr>Some structural changes</vt:lpstr>
      <vt:lpstr>Increase GC  activity</vt:lpstr>
      <vt:lpstr>6α-Fluorination</vt:lpstr>
      <vt:lpstr>PowerPoint Presentation</vt:lpstr>
      <vt:lpstr>Fluorination at 9 alpha</vt:lpstr>
      <vt:lpstr>PowerPoint Presentation</vt:lpstr>
      <vt:lpstr>9 α fluorination of Ring B</vt:lpstr>
      <vt:lpstr>Substitution at C16 on ring D</vt:lpstr>
      <vt:lpstr>Hydrocortisone→fludrocortisone→dexamethasone &amp;  triamcinolone 1,2 double bond in  ring A + other  substitutions at C16  on ring D</vt:lpstr>
      <vt:lpstr>9α-chlorination</vt:lpstr>
      <vt:lpstr>9α-chlorination</vt:lpstr>
      <vt:lpstr>PowerPoint Presentation</vt:lpstr>
      <vt:lpstr>Lipophilicity &amp; topical/systemic  potency ratio</vt:lpstr>
      <vt:lpstr>PowerPoint Presentation</vt:lpstr>
      <vt:lpstr>PowerPoint Presentation</vt:lpstr>
      <vt:lpstr>Mineralocorticoids</vt:lpstr>
      <vt:lpstr>PowerPoint Presentation</vt:lpstr>
      <vt:lpstr>PowerPoint Presentation</vt:lpstr>
      <vt:lpstr>Changes that increase glucocorticoid activity</vt:lpstr>
      <vt:lpstr>Sex Hormones</vt:lpstr>
      <vt:lpstr>Sex Hormones</vt:lpstr>
      <vt:lpstr>PowerPoint Presentation</vt:lpstr>
      <vt:lpstr>PowerPoint Presentation</vt:lpstr>
      <vt:lpstr>Natural and synthetic estrogens</vt:lpstr>
      <vt:lpstr>Ethinyl substitutions at the C17  position greatly increase oral  potency by inhibiting first-pass  hepatic metabolism.</vt:lpstr>
      <vt:lpstr>PowerPoint Presentation</vt:lpstr>
      <vt:lpstr>PowerPoint Presentation</vt:lpstr>
      <vt:lpstr>Therapeutic uses of estrogens</vt:lpstr>
      <vt:lpstr>Estrogens and Cancer.</vt:lpstr>
      <vt:lpstr>Selective estrogen receptor modulators and  anti estrogen</vt:lpstr>
      <vt:lpstr>PowerPoint Presentation</vt:lpstr>
      <vt:lpstr>PowerPoint Presentation</vt:lpstr>
      <vt:lpstr>PowerPoint Presentation</vt:lpstr>
      <vt:lpstr>PowerPoint Presentation</vt:lpstr>
      <vt:lpstr>Points to remember(estrogens)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ANDROGENS</vt:lpstr>
      <vt:lpstr>PowerPoint Presentation</vt:lpstr>
      <vt:lpstr>PowerPoint Presentation</vt:lpstr>
      <vt:lpstr>PowerPoint Presentation</vt:lpstr>
      <vt:lpstr>Therapeutic Androgen preparations</vt:lpstr>
      <vt:lpstr>They are less  androgenic than  testosterone itself, they  cause hepatotoxicity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ACTIVITY  RELATIONSHIP</dc:title>
  <dc:creator>Lenovo</dc:creator>
  <cp:lastModifiedBy>Maher</cp:lastModifiedBy>
  <cp:revision>2</cp:revision>
  <dcterms:created xsi:type="dcterms:W3CDTF">2023-11-26T21:10:31Z</dcterms:created>
  <dcterms:modified xsi:type="dcterms:W3CDTF">2023-11-26T21:43:30Z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2023-11-26T00:00:00Z</vt:filetime>
  </property>
</Properties>
</file>