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716B-F8E1-02A9-0374-6DF016416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4512C-D6A7-535D-B5C8-27C3660DE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12E2-50A0-4EE5-A602-7055852A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13D48-35E9-EFA9-88AF-DB9CDEC9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CCA1A-CAAE-0D6F-A733-26665BC8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2EE0-39AD-4F25-96AC-58C6BAA0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C55A0-1D41-D9CD-248F-FEF0F5FB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B488C-5808-0BD4-7274-AD27AD76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2D30-D2B6-D228-72C9-5D8AD443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F3094-6CC8-CE91-866A-39605D91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6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39D7B1-036D-A590-A9A0-C2A47EBBD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AFC14-EA69-48F7-5BEB-6D28A9B9A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79A5C-894D-178A-FF7A-B637FE23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A847F-A346-DF81-A6E4-C857A4FE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BC0E-D118-BE1D-8E26-97EDD925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952E-0CEA-30E8-D4A0-52616B5B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2DF1-A6E7-06DE-1724-9B2FE2D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B455-E9F6-3B4D-EC2C-ACD4C197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0254E-15E7-077F-A91D-66F899E2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8540A-B161-EA50-365C-CF415537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9CEE-ED83-C051-32AD-5C3F1668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49D72-6062-6E71-DFDD-458049215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91355-AB13-F858-5855-19ECE1BE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DF2E5-9554-A1CC-A4C3-89EF257E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4C6A1-F701-1D57-8231-55CC8A86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3277-6AD5-7558-F152-3DCBB8B4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2461-107F-12D5-AD1D-AE05EF75C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DC017-5ACE-97A3-7D09-2ADF02ED6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21755-3AB5-BB9B-EA80-87773BB2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D024D-FC86-45CE-A310-11AC7776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6671A-DD61-2C36-8DE0-ADB7CDF6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9BC2-8758-0D02-E3EE-8012B958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5C10E-F87A-26F9-26EB-1E0DC1F25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94BC2-6393-7271-AD13-F34D9468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B45AD-C2C4-8BB4-F340-B0C820F25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621F0-4600-F903-F75E-D9E5DE1B5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BB37E-9613-3DAA-5D72-D36E9940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616E8-93BD-2F66-9A61-0DBE3552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1BB80-E7D8-0570-9B57-357566EF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9F13-AF72-6E01-2CF6-E141396E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7B226-04EA-7529-9BB6-B4FE83C0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B5BE-F82A-4511-32F8-F978313E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35FA8-017B-F24D-5D4C-597E9A28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FB524-CA9B-14FA-FFEA-B09C96E4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7ECF-32AD-9BFA-A71E-07A5EC7C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CA796-0213-F892-4B00-08BAE45F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9875-2CF0-75C3-B69B-8DE59A67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AFBC-A453-A8BC-0611-6574022B5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C6AA1-7426-4A26-AB1A-9F2BCE9C3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E2756-EF7A-10AB-B803-7263A6F4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C3872-FC96-BC17-C25D-E8652896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82D1-0A61-C3A9-EFB0-48EBD99F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F481-612B-46B5-5B6A-71075CDC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299C4-3B83-7AD0-C08C-E469AAB6D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98C24-9BF9-7016-54E2-5C37321C5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19D40-D35B-9C04-DE80-4791C96D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F6DAA-E202-48A8-119B-7323CB23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50587-EE8F-C8B0-E191-71AE7E81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87463-9F42-2054-69A9-E90F5675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4E2-6D8C-F766-1732-6CDD239B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FB966-1751-2ACE-848E-914667A1B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0F11-9B22-494B-A74E-8DCBA3820B8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28068-B9DF-E372-6A93-20EE93860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1B1BE-6321-A240-A089-A7263C909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CF66-ACA2-460A-935B-D34056BA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5230" y="202046"/>
            <a:ext cx="9277144" cy="4558490"/>
          </a:xfrm>
        </p:spPr>
        <p:txBody>
          <a:bodyPr>
            <a:noAutofit/>
          </a:bodyPr>
          <a:lstStyle/>
          <a:p>
            <a:r>
              <a:rPr lang="en-US" sz="1999" dirty="0"/>
              <a:t>                                                                                                </a:t>
            </a:r>
            <a:br>
              <a:rPr lang="en-US" sz="1999" dirty="0"/>
            </a:br>
            <a:br>
              <a:rPr lang="en-US" sz="1999" dirty="0"/>
            </a:br>
            <a:br>
              <a:rPr lang="en-US" sz="1999" dirty="0"/>
            </a:br>
            <a:br>
              <a:rPr lang="en-US" sz="1999" dirty="0"/>
            </a:br>
            <a:br>
              <a:rPr lang="en-US" sz="1999" dirty="0"/>
            </a:br>
            <a:br>
              <a:rPr lang="en-US" sz="1999" dirty="0"/>
            </a:br>
            <a:br>
              <a:rPr lang="ar-IQ" sz="1999" dirty="0"/>
            </a:br>
            <a:r>
              <a:rPr lang="ar-IQ" sz="1999" dirty="0"/>
              <a:t>المرحلة الثانية 2023-2024</a:t>
            </a:r>
            <a:br>
              <a:rPr lang="en-US" sz="1999" dirty="0"/>
            </a:br>
            <a:br>
              <a:rPr lang="ar-IQ" sz="1999" dirty="0"/>
            </a:br>
            <a:r>
              <a:rPr lang="en-US" sz="4267" dirty="0"/>
              <a:t>Medical Terminology</a:t>
            </a:r>
            <a:br>
              <a:rPr lang="en-US" sz="4267" dirty="0"/>
            </a:br>
            <a:br>
              <a:rPr lang="ar-IQ" sz="4267" dirty="0"/>
            </a:br>
            <a:r>
              <a:rPr lang="en-US" sz="4267"/>
              <a:t>Lecture :10</a:t>
            </a:r>
            <a:r>
              <a:rPr lang="en-US" sz="4267" baseline="30000"/>
              <a:t>th</a:t>
            </a:r>
            <a:r>
              <a:rPr lang="en-US" sz="4267"/>
              <a:t> 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terminology denoting The  </a:t>
            </a:r>
            <a:r>
              <a:rPr lang="en-US" sz="1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Endocrine System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4294967295"/>
          </p:nvPr>
        </p:nvSpPr>
        <p:spPr>
          <a:xfrm>
            <a:off x="2196444" y="5548235"/>
            <a:ext cx="8530186" cy="65744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Dr. Ali Hussein Al-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Nasrawi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Otorhinolaryngologist specialist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88449-6FD5-5919-5A9A-9AB0ECF5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422" y="108063"/>
            <a:ext cx="2915849" cy="3069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4A165-81C9-8178-6794-FDD0ED50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644" y="652317"/>
            <a:ext cx="3442764" cy="11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6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496025-CB71-B046-1632-7F85F2F4F34E}"/>
              </a:ext>
            </a:extLst>
          </p:cNvPr>
          <p:cNvSpPr txBox="1"/>
          <p:nvPr/>
        </p:nvSpPr>
        <p:spPr>
          <a:xfrm>
            <a:off x="0" y="82448"/>
            <a:ext cx="1199420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Gonadal Disorders: A Disruption of Sex Hormone Regulation</a:t>
            </a:r>
          </a:p>
          <a:p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dirty="0"/>
              <a:t> Gonadal Disorders: When Sex Hormones Lose Their Harmony</a:t>
            </a:r>
          </a:p>
          <a:p>
            <a:endParaRPr lang="en-US" dirty="0"/>
          </a:p>
          <a:p>
            <a:r>
              <a:rPr lang="en-US" dirty="0"/>
              <a:t>Gonadal disorders affect the </a:t>
            </a:r>
            <a:r>
              <a:rPr lang="en-US" b="1" dirty="0"/>
              <a:t>production</a:t>
            </a:r>
            <a:r>
              <a:rPr lang="en-US" dirty="0"/>
              <a:t> of sex hormones, influencing sexual </a:t>
            </a:r>
            <a:r>
              <a:rPr lang="en-US" b="1" dirty="0"/>
              <a:t>development</a:t>
            </a:r>
            <a:r>
              <a:rPr lang="en-US" dirty="0"/>
              <a:t> and reproductive function.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Common disorders include: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Polycystic ovary syndrome (PCOS): </a:t>
            </a:r>
            <a:r>
              <a:rPr lang="en-US" dirty="0"/>
              <a:t>A hormonal disorder in </a:t>
            </a:r>
            <a:r>
              <a:rPr lang="en-US" b="1" dirty="0"/>
              <a:t>women</a:t>
            </a:r>
            <a:r>
              <a:rPr lang="en-US" dirty="0"/>
              <a:t> characterized by </a:t>
            </a:r>
          </a:p>
          <a:p>
            <a:r>
              <a:rPr lang="en-US" dirty="0"/>
              <a:t>                                     excess </a:t>
            </a:r>
            <a:r>
              <a:rPr lang="en-US" b="1" dirty="0"/>
              <a:t>androgen</a:t>
            </a:r>
            <a:r>
              <a:rPr lang="en-US" dirty="0"/>
              <a:t> production, </a:t>
            </a:r>
          </a:p>
          <a:p>
            <a:r>
              <a:rPr lang="en-US" dirty="0"/>
              <a:t>                                     irregular    </a:t>
            </a:r>
            <a:r>
              <a:rPr lang="en-US" b="1" dirty="0"/>
              <a:t>periods</a:t>
            </a:r>
            <a:r>
              <a:rPr lang="en-US" dirty="0"/>
              <a:t>, and </a:t>
            </a:r>
          </a:p>
          <a:p>
            <a:r>
              <a:rPr lang="en-US" b="1" dirty="0"/>
              <a:t>                                     polycystic</a:t>
            </a:r>
            <a:r>
              <a:rPr lang="en-US" dirty="0"/>
              <a:t> ovaries.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Congenital adrenal hyperplasia (CAH): </a:t>
            </a:r>
            <a:r>
              <a:rPr lang="en-US" dirty="0"/>
              <a:t>An inherited disorder causing</a:t>
            </a:r>
          </a:p>
          <a:p>
            <a:r>
              <a:rPr lang="en-US" dirty="0"/>
              <a:t>                                           </a:t>
            </a:r>
            <a:r>
              <a:rPr lang="en-US" b="1" dirty="0"/>
              <a:t>excessive</a:t>
            </a:r>
            <a:r>
              <a:rPr lang="en-US" dirty="0"/>
              <a:t> production of </a:t>
            </a:r>
            <a:r>
              <a:rPr lang="en-US" u="sng" dirty="0"/>
              <a:t>androgens</a:t>
            </a:r>
            <a:r>
              <a:rPr lang="en-US" dirty="0"/>
              <a:t>, affecting sexual development and fertility.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Turner syndrome: </a:t>
            </a:r>
            <a:r>
              <a:rPr lang="en-US" dirty="0"/>
              <a:t>A genetic disorder in </a:t>
            </a:r>
            <a:r>
              <a:rPr lang="en-US" b="1" dirty="0"/>
              <a:t>females</a:t>
            </a:r>
            <a:r>
              <a:rPr lang="en-US" dirty="0"/>
              <a:t> characterized by</a:t>
            </a:r>
          </a:p>
          <a:p>
            <a:r>
              <a:rPr lang="en-US" dirty="0"/>
              <a:t>                                  one </a:t>
            </a:r>
            <a:r>
              <a:rPr lang="en-US" u="sng" dirty="0"/>
              <a:t>missing X chromosome</a:t>
            </a:r>
            <a:r>
              <a:rPr lang="en-US" dirty="0"/>
              <a:t>, leading to </a:t>
            </a:r>
          </a:p>
          <a:p>
            <a:r>
              <a:rPr lang="en-US" b="1" dirty="0"/>
              <a:t>                                 short stature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   </a:t>
            </a:r>
            <a:r>
              <a:rPr lang="en-US" b="1" dirty="0"/>
              <a:t>ovarian</a:t>
            </a:r>
            <a:r>
              <a:rPr lang="en-US" dirty="0"/>
              <a:t> </a:t>
            </a:r>
            <a:r>
              <a:rPr lang="en-US" b="1" dirty="0"/>
              <a:t>insufficiency</a:t>
            </a:r>
            <a:r>
              <a:rPr lang="en-US" dirty="0"/>
              <a:t>, and other</a:t>
            </a:r>
          </a:p>
          <a:p>
            <a:r>
              <a:rPr lang="en-US" dirty="0"/>
              <a:t>                                  health problems.</a:t>
            </a:r>
          </a:p>
        </p:txBody>
      </p:sp>
    </p:spTree>
    <p:extLst>
      <p:ext uri="{BB962C8B-B14F-4D97-AF65-F5344CB8AC3E}">
        <p14:creationId xmlns:p14="http://schemas.microsoft.com/office/powerpoint/2010/main" val="247993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C63172-7B75-66A9-11F0-6DF335D60EF7}"/>
              </a:ext>
            </a:extLst>
          </p:cNvPr>
          <p:cNvSpPr txBox="1"/>
          <p:nvPr/>
        </p:nvSpPr>
        <p:spPr>
          <a:xfrm>
            <a:off x="194552" y="101904"/>
            <a:ext cx="11644009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Medical terminology provides precise language for discussing endocrine disorders.</a:t>
            </a:r>
          </a:p>
          <a:p>
            <a:r>
              <a:rPr lang="en-US" dirty="0"/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common terms include: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 assays: </a:t>
            </a:r>
            <a:r>
              <a:rPr lang="en-US" dirty="0"/>
              <a:t>Laboratory tests to measure hormone levels in the</a:t>
            </a:r>
          </a:p>
          <a:p>
            <a:r>
              <a:rPr lang="en-US" dirty="0"/>
              <a:t>                                   </a:t>
            </a:r>
            <a:r>
              <a:rPr lang="en-US" b="1" dirty="0"/>
              <a:t>blood</a:t>
            </a:r>
            <a:r>
              <a:rPr lang="en-US" dirty="0"/>
              <a:t> or</a:t>
            </a:r>
          </a:p>
          <a:p>
            <a:r>
              <a:rPr lang="en-US" dirty="0"/>
              <a:t>                                   </a:t>
            </a:r>
            <a:r>
              <a:rPr lang="en-US" b="1" dirty="0"/>
              <a:t>urine</a:t>
            </a:r>
            <a:r>
              <a:rPr lang="en-US" dirty="0"/>
              <a:t>, aiding in </a:t>
            </a:r>
            <a:r>
              <a:rPr lang="en-US" b="1" dirty="0"/>
              <a:t>diagnosis</a:t>
            </a:r>
            <a:r>
              <a:rPr lang="en-US" dirty="0"/>
              <a:t> and </a:t>
            </a:r>
            <a:r>
              <a:rPr lang="en-US" b="1" dirty="0"/>
              <a:t>monitoring</a:t>
            </a:r>
            <a:r>
              <a:rPr lang="en-US" dirty="0"/>
              <a:t> of endocrine disorders.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 imaging: </a:t>
            </a:r>
            <a:r>
              <a:rPr lang="en-US" dirty="0"/>
              <a:t>Specialized imaging techniques like ultrasound,</a:t>
            </a:r>
          </a:p>
          <a:p>
            <a:r>
              <a:rPr lang="en-US" dirty="0"/>
              <a:t>                             CT scans, and </a:t>
            </a:r>
          </a:p>
          <a:p>
            <a:r>
              <a:rPr lang="en-US" dirty="0"/>
              <a:t>                            MRI scans to visualize endocrine glands and detect abnormalities.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Endocrine therapy: </a:t>
            </a:r>
            <a:r>
              <a:rPr lang="en-US" dirty="0"/>
              <a:t>Medical treatment of endocrine disorders, </a:t>
            </a:r>
          </a:p>
          <a:p>
            <a:r>
              <a:rPr lang="en-US" dirty="0"/>
              <a:t>                                 including hormone replacement therapy, </a:t>
            </a:r>
          </a:p>
          <a:p>
            <a:r>
              <a:rPr lang="en-US" dirty="0"/>
              <a:t>                                 medications to regulate hormone levels, and </a:t>
            </a:r>
          </a:p>
          <a:p>
            <a:r>
              <a:rPr lang="en-US" dirty="0"/>
              <a:t>                                surgical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88493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ank You Pictures, Images, Graphics - Page 2">
            <a:extLst>
              <a:ext uri="{FF2B5EF4-FFF2-40B4-BE49-F238E27FC236}">
                <a16:creationId xmlns:a16="http://schemas.microsoft.com/office/drawing/2014/main" id="{16D8F7E8-1834-0342-489D-4E03CF32F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4080" y="3307080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4" descr="Thank you for coming out to MinneSober 2015! - Out &amp; Sober Minnesota">
            <a:extLst>
              <a:ext uri="{FF2B5EF4-FFF2-40B4-BE49-F238E27FC236}">
                <a16:creationId xmlns:a16="http://schemas.microsoft.com/office/drawing/2014/main" id="{85595447-7658-E47C-DCF2-2E3EDC7DB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4384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08A80-9794-B0FA-5628-D419DA87D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1" y="285135"/>
            <a:ext cx="11122751" cy="63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0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CB6F8-DB53-A446-3262-FB2A44556315}"/>
              </a:ext>
            </a:extLst>
          </p:cNvPr>
          <p:cNvSpPr txBox="1"/>
          <p:nvPr/>
        </p:nvSpPr>
        <p:spPr>
          <a:xfrm>
            <a:off x="0" y="166287"/>
            <a:ext cx="6913933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Endocrine System: A Conductor of Hormones</a:t>
            </a:r>
            <a:endParaRPr lang="en-US" sz="24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raw and label the diagram.Human endocrine glands">
            <a:extLst>
              <a:ext uri="{FF2B5EF4-FFF2-40B4-BE49-F238E27FC236}">
                <a16:creationId xmlns:a16="http://schemas.microsoft.com/office/drawing/2014/main" id="{B257790F-5FEF-3FAF-7D77-B1E1A061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2" y="256211"/>
            <a:ext cx="4986808" cy="56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70F9E-F76B-9158-6344-87555A268842}"/>
              </a:ext>
            </a:extLst>
          </p:cNvPr>
          <p:cNvSpPr txBox="1"/>
          <p:nvPr/>
        </p:nvSpPr>
        <p:spPr>
          <a:xfrm>
            <a:off x="314324" y="766449"/>
            <a:ext cx="60943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endocrine system is a complex network of glands that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secrete hormones,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chemical messengers that regulate various bodily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It plays a crucial role in maintaining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dirty="0"/>
              <a:t>           homeostasis,  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dirty="0"/>
              <a:t>           growth, 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dirty="0"/>
              <a:t>           development,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dirty="0"/>
              <a:t>           metabolism, 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dirty="0"/>
              <a:t>           reproduction, and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dirty="0"/>
              <a:t>           response to stress.</a:t>
            </a:r>
          </a:p>
        </p:txBody>
      </p:sp>
    </p:spTree>
    <p:extLst>
      <p:ext uri="{BB962C8B-B14F-4D97-AF65-F5344CB8AC3E}">
        <p14:creationId xmlns:p14="http://schemas.microsoft.com/office/powerpoint/2010/main" val="16447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15BF3-3D3F-1893-28B0-9BD8AF48F407}"/>
              </a:ext>
            </a:extLst>
          </p:cNvPr>
          <p:cNvSpPr txBox="1"/>
          <p:nvPr/>
        </p:nvSpPr>
        <p:spPr>
          <a:xfrm>
            <a:off x="509081" y="-68413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Endocrine Glands</a:t>
            </a:r>
          </a:p>
        </p:txBody>
      </p:sp>
      <p:pic>
        <p:nvPicPr>
          <p:cNvPr id="2050" name="Picture 2" descr="Figure: Major Endocrine Glands - MSD Manual Consumer Version">
            <a:extLst>
              <a:ext uri="{FF2B5EF4-FFF2-40B4-BE49-F238E27FC236}">
                <a16:creationId xmlns:a16="http://schemas.microsoft.com/office/drawing/2014/main" id="{CEA15547-45CC-8C16-BF44-18937A15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13" y="127583"/>
            <a:ext cx="4011306" cy="65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CA2ECA-F3A9-4293-6F79-B670A6D526AB}"/>
              </a:ext>
            </a:extLst>
          </p:cNvPr>
          <p:cNvSpPr txBox="1"/>
          <p:nvPr/>
        </p:nvSpPr>
        <p:spPr>
          <a:xfrm>
            <a:off x="179961" y="530158"/>
            <a:ext cx="77869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endocrine glands include: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/>
              <a:t>Pituitary</a:t>
            </a:r>
            <a:r>
              <a:rPr lang="en-US" dirty="0"/>
              <a:t> gland: Often referred to as the "</a:t>
            </a:r>
            <a:r>
              <a:rPr lang="en-US" b="1" dirty="0"/>
              <a:t>master gland</a:t>
            </a:r>
            <a:r>
              <a:rPr lang="en-US" dirty="0"/>
              <a:t>," it controls the activity of other endocrine glands.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/>
              <a:t>Thyroid</a:t>
            </a:r>
            <a:r>
              <a:rPr lang="en-US" dirty="0"/>
              <a:t> gland: Regulates metabolism and energy production.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/>
              <a:t>Parathyroid</a:t>
            </a:r>
            <a:r>
              <a:rPr lang="en-US" dirty="0"/>
              <a:t> glands: Maintain calcium and phosphorus levels in the blood.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/>
              <a:t>Adrenal</a:t>
            </a:r>
            <a:r>
              <a:rPr lang="en-US" dirty="0"/>
              <a:t> glands: Produce hormones that respond to stress and regulate blood pressure and electrolyte balance.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/>
              <a:t>Pancreas</a:t>
            </a:r>
            <a:r>
              <a:rPr lang="en-US" dirty="0"/>
              <a:t>: Produces insulin and glucagon, hormones crucial for blood sugar regulation.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/>
              <a:t>Gonads</a:t>
            </a:r>
            <a:r>
              <a:rPr lang="en-US" dirty="0"/>
              <a:t> (ovaries and testes): Produce sex hormones responsible for sexual development and reproductive function.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289B5-AE5D-621D-57F5-C79042A4AB91}"/>
              </a:ext>
            </a:extLst>
          </p:cNvPr>
          <p:cNvSpPr txBox="1"/>
          <p:nvPr/>
        </p:nvSpPr>
        <p:spPr>
          <a:xfrm>
            <a:off x="299802" y="4158814"/>
            <a:ext cx="72519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Hormones</a:t>
            </a:r>
            <a:r>
              <a:rPr lang="en-US" dirty="0"/>
              <a:t>: The Messengers of the Endocrine System</a:t>
            </a:r>
          </a:p>
          <a:p>
            <a:r>
              <a:rPr lang="en-US" b="1" dirty="0"/>
              <a:t>Hormones in Action: </a:t>
            </a:r>
            <a:r>
              <a:rPr lang="en-US" dirty="0"/>
              <a:t>The Language of Chemical Communication</a:t>
            </a:r>
          </a:p>
          <a:p>
            <a:r>
              <a:rPr lang="en-US" dirty="0"/>
              <a:t>Hormones are chemical messengers that travel through the bloodstream to reach target cells and exert their effects. </a:t>
            </a:r>
          </a:p>
          <a:p>
            <a:r>
              <a:rPr lang="en-US" dirty="0"/>
              <a:t>They bind to </a:t>
            </a:r>
          </a:p>
          <a:p>
            <a:r>
              <a:rPr lang="en-US" dirty="0"/>
              <a:t>      specific receptors on cell surfaces, </a:t>
            </a:r>
          </a:p>
          <a:p>
            <a:r>
              <a:rPr lang="en-US" dirty="0"/>
              <a:t>      triggering a cascade of events within the cell.</a:t>
            </a:r>
          </a:p>
        </p:txBody>
      </p:sp>
    </p:spTree>
    <p:extLst>
      <p:ext uri="{BB962C8B-B14F-4D97-AF65-F5344CB8AC3E}">
        <p14:creationId xmlns:p14="http://schemas.microsoft.com/office/powerpoint/2010/main" val="1404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FF1AA-A88C-5BCE-9FE5-4246267CFB57}"/>
              </a:ext>
            </a:extLst>
          </p:cNvPr>
          <p:cNvSpPr txBox="1"/>
          <p:nvPr/>
        </p:nvSpPr>
        <p:spPr>
          <a:xfrm>
            <a:off x="252918" y="109796"/>
            <a:ext cx="1139109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System Functions: A Symphony of Regulation</a:t>
            </a:r>
          </a:p>
          <a:p>
            <a:endParaRPr lang="en-US" dirty="0"/>
          </a:p>
          <a:p>
            <a:r>
              <a:rPr lang="en-US" dirty="0"/>
              <a:t>The endocrine system regulates a wide range of bodily functions, </a:t>
            </a:r>
          </a:p>
          <a:p>
            <a:r>
              <a:rPr lang="en-US" dirty="0"/>
              <a:t>including:</a:t>
            </a:r>
          </a:p>
          <a:p>
            <a:r>
              <a:rPr lang="en-US" dirty="0"/>
              <a:t>•</a:t>
            </a:r>
            <a:r>
              <a:rPr lang="en-US" b="1" dirty="0"/>
              <a:t>Growth</a:t>
            </a:r>
            <a:r>
              <a:rPr lang="en-US" dirty="0"/>
              <a:t> and </a:t>
            </a:r>
            <a:r>
              <a:rPr lang="en-US" b="1" dirty="0"/>
              <a:t>development</a:t>
            </a:r>
            <a:r>
              <a:rPr lang="en-US" dirty="0"/>
              <a:t>: Hormones like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 hormone and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thyroid</a:t>
            </a:r>
            <a:r>
              <a:rPr lang="en-US" dirty="0"/>
              <a:t> hormones promote growth and development</a:t>
            </a:r>
          </a:p>
          <a:p>
            <a:r>
              <a:rPr lang="en-US" dirty="0"/>
              <a:t> during childhood and adolescence.</a:t>
            </a:r>
          </a:p>
          <a:p>
            <a:r>
              <a:rPr lang="en-US" dirty="0"/>
              <a:t>•</a:t>
            </a:r>
            <a:r>
              <a:rPr lang="en-US" b="1" dirty="0"/>
              <a:t>Metabolism</a:t>
            </a:r>
            <a:r>
              <a:rPr lang="en-US" dirty="0"/>
              <a:t>: Hormones like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insulin</a:t>
            </a:r>
            <a:r>
              <a:rPr lang="en-US" dirty="0"/>
              <a:t>,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glucagon</a:t>
            </a:r>
            <a:r>
              <a:rPr lang="en-US" dirty="0"/>
              <a:t>, and 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thyroid</a:t>
            </a:r>
            <a:r>
              <a:rPr lang="en-US" dirty="0"/>
              <a:t> hormones regulate the body's metabolism, </a:t>
            </a:r>
          </a:p>
          <a:p>
            <a:r>
              <a:rPr lang="en-US" dirty="0"/>
              <a:t>       influencing energy production and utilization.</a:t>
            </a:r>
          </a:p>
          <a:p>
            <a:r>
              <a:rPr lang="en-US" dirty="0"/>
              <a:t>•</a:t>
            </a:r>
            <a:r>
              <a:rPr lang="en-US" b="1" dirty="0"/>
              <a:t>Reproduction</a:t>
            </a:r>
            <a:r>
              <a:rPr lang="en-US" dirty="0"/>
              <a:t>: Hormones like </a:t>
            </a:r>
          </a:p>
          <a:p>
            <a:r>
              <a:rPr lang="en-US" dirty="0">
                <a:solidFill>
                  <a:srgbClr val="FF0000"/>
                </a:solidFill>
              </a:rPr>
              <a:t>      estrogen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progesterone</a:t>
            </a:r>
            <a:r>
              <a:rPr lang="en-US" dirty="0"/>
              <a:t>, and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control the development of  secondary sex </a:t>
            </a:r>
          </a:p>
          <a:p>
            <a:r>
              <a:rPr lang="en-US" dirty="0"/>
              <a:t>     characteristics, menstrual cycles, and spermatogenesis.</a:t>
            </a:r>
          </a:p>
          <a:p>
            <a:r>
              <a:rPr lang="en-US" dirty="0"/>
              <a:t>•</a:t>
            </a:r>
            <a:r>
              <a:rPr lang="en-US" b="1" dirty="0"/>
              <a:t>Stress</a:t>
            </a:r>
            <a:r>
              <a:rPr lang="en-US" dirty="0"/>
              <a:t> response: Hormones like </a:t>
            </a:r>
          </a:p>
          <a:p>
            <a:r>
              <a:rPr lang="en-US" dirty="0">
                <a:solidFill>
                  <a:srgbClr val="FF0000"/>
                </a:solidFill>
              </a:rPr>
              <a:t>         cortisol</a:t>
            </a:r>
            <a:r>
              <a:rPr lang="en-US" dirty="0"/>
              <a:t> and </a:t>
            </a:r>
          </a:p>
          <a:p>
            <a:r>
              <a:rPr lang="en-US" dirty="0">
                <a:solidFill>
                  <a:srgbClr val="FF0000"/>
                </a:solidFill>
              </a:rPr>
              <a:t>        adrenaline</a:t>
            </a:r>
            <a:r>
              <a:rPr lang="en-US" dirty="0"/>
              <a:t>   help body adapt to stress by increasing heart rate, blood pressure, and energy levels.</a:t>
            </a:r>
          </a:p>
          <a:p>
            <a:r>
              <a:rPr lang="en-US" dirty="0"/>
              <a:t>•</a:t>
            </a:r>
            <a:r>
              <a:rPr lang="en-US" b="1" dirty="0"/>
              <a:t>Fluid and electrolyte balance</a:t>
            </a:r>
            <a:r>
              <a:rPr lang="en-US" dirty="0"/>
              <a:t>: Hormones like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aldosterone</a:t>
            </a:r>
            <a:r>
              <a:rPr lang="en-US" dirty="0"/>
              <a:t> and</a:t>
            </a:r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antidiuretic</a:t>
            </a:r>
            <a:r>
              <a:rPr lang="en-US" dirty="0"/>
              <a:t> hormone (ADH) regulate fluid and  electrolyte levels in the body, (hydration and electrolyte balance).</a:t>
            </a:r>
          </a:p>
        </p:txBody>
      </p:sp>
      <p:pic>
        <p:nvPicPr>
          <p:cNvPr id="3074" name="Picture 2" descr="Endocrine system | Definition, Organs, Function, Structure, Diagram, &amp;  Facts | Britannica">
            <a:extLst>
              <a:ext uri="{FF2B5EF4-FFF2-40B4-BE49-F238E27FC236}">
                <a16:creationId xmlns:a16="http://schemas.microsoft.com/office/drawing/2014/main" id="{10998DD4-C8DE-7FDB-EF4D-931E7943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74" y="494385"/>
            <a:ext cx="5528308" cy="4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8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729BEB-9DCB-9840-67BD-EDACB99DF15C}"/>
              </a:ext>
            </a:extLst>
          </p:cNvPr>
          <p:cNvSpPr txBox="1"/>
          <p:nvPr/>
        </p:nvSpPr>
        <p:spPr>
          <a:xfrm>
            <a:off x="107003" y="165370"/>
            <a:ext cx="12084997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of Endocrine Disorders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Medical terminology provides precise language for discussing endocrine disorders. Common terms include: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sz="2000" b="1" dirty="0">
                <a:solidFill>
                  <a:srgbClr val="FF0000"/>
                </a:solidFill>
              </a:rPr>
              <a:t>Endocrine gland disorders: </a:t>
            </a:r>
            <a:r>
              <a:rPr lang="en-US" dirty="0"/>
              <a:t>These refer to abnormalities in the</a:t>
            </a:r>
          </a:p>
          <a:p>
            <a:r>
              <a:rPr lang="en-US" dirty="0"/>
              <a:t>             </a:t>
            </a:r>
            <a:r>
              <a:rPr lang="en-US" b="1" dirty="0"/>
              <a:t>structure</a:t>
            </a:r>
            <a:r>
              <a:rPr lang="en-US" dirty="0"/>
              <a:t> or </a:t>
            </a:r>
          </a:p>
          <a:p>
            <a:r>
              <a:rPr lang="en-US" b="1" dirty="0"/>
              <a:t>              function</a:t>
            </a:r>
            <a:r>
              <a:rPr lang="en-US" dirty="0"/>
              <a:t> of endocrine glands, </a:t>
            </a:r>
          </a:p>
          <a:p>
            <a:r>
              <a:rPr lang="en-US" dirty="0"/>
              <a:t>             leading to hormone imbalances and related symptoms.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imbalances: </a:t>
            </a:r>
            <a:r>
              <a:rPr lang="en-US" dirty="0"/>
              <a:t>These occur when hormone levels are</a:t>
            </a:r>
          </a:p>
          <a:p>
            <a:r>
              <a:rPr lang="en-US" dirty="0"/>
              <a:t>                  too </a:t>
            </a:r>
            <a:r>
              <a:rPr lang="en-US" b="1" dirty="0"/>
              <a:t>high</a:t>
            </a:r>
            <a:r>
              <a:rPr lang="en-US" dirty="0"/>
              <a:t> (hypersecretion) or</a:t>
            </a:r>
          </a:p>
          <a:p>
            <a:r>
              <a:rPr lang="en-US" dirty="0"/>
              <a:t>                  too </a:t>
            </a:r>
            <a:r>
              <a:rPr lang="en-US" b="1" dirty="0"/>
              <a:t>low </a:t>
            </a:r>
            <a:r>
              <a:rPr lang="en-US" dirty="0"/>
              <a:t> (hyposecretion), causing various health problems.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disorders: </a:t>
            </a:r>
            <a:r>
              <a:rPr lang="en-US" dirty="0"/>
              <a:t>These are broad terms encompassing various conditions affecting the endocrine system, </a:t>
            </a:r>
          </a:p>
          <a:p>
            <a:r>
              <a:rPr lang="en-US" dirty="0"/>
              <a:t>          such as </a:t>
            </a:r>
          </a:p>
          <a:p>
            <a:r>
              <a:rPr lang="en-US" dirty="0"/>
              <a:t>          diabetes, </a:t>
            </a:r>
          </a:p>
          <a:p>
            <a:r>
              <a:rPr lang="en-US" dirty="0"/>
              <a:t>          thyroid disorders, and </a:t>
            </a:r>
          </a:p>
          <a:p>
            <a:r>
              <a:rPr lang="en-US" dirty="0"/>
              <a:t>          adrenal gland disorders.</a:t>
            </a:r>
          </a:p>
        </p:txBody>
      </p:sp>
    </p:spTree>
    <p:extLst>
      <p:ext uri="{BB962C8B-B14F-4D97-AF65-F5344CB8AC3E}">
        <p14:creationId xmlns:p14="http://schemas.microsoft.com/office/powerpoint/2010/main" val="416744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128CEE-8214-9721-7240-1749A0FA1670}"/>
              </a:ext>
            </a:extLst>
          </p:cNvPr>
          <p:cNvSpPr txBox="1"/>
          <p:nvPr/>
        </p:nvSpPr>
        <p:spPr>
          <a:xfrm>
            <a:off x="593386" y="223736"/>
            <a:ext cx="589496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Mellitus: A Metabolic Disorder of Insulin Deficiency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Mellitus: </a:t>
            </a:r>
            <a:r>
              <a:rPr lang="en-US" dirty="0"/>
              <a:t>When Insulin Can't Orchestrate Glucose Metabolism</a:t>
            </a:r>
          </a:p>
          <a:p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Types of diabetes include: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•</a:t>
            </a:r>
            <a:r>
              <a:rPr lang="en-US" b="1" dirty="0"/>
              <a:t>Type 1 diabetes: </a:t>
            </a:r>
            <a:r>
              <a:rPr lang="en-US" dirty="0"/>
              <a:t>An autoimmune disorder where the</a:t>
            </a:r>
          </a:p>
          <a:p>
            <a:r>
              <a:rPr lang="en-US" dirty="0"/>
              <a:t> body attacks insulin-producing cells in the pancreas.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Type 2 diabetes: </a:t>
            </a:r>
            <a:r>
              <a:rPr lang="en-US" dirty="0"/>
              <a:t>Most common form, characterized by insulin resistance and relative insulin deficiency.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Gestational diabetes: </a:t>
            </a:r>
            <a:r>
              <a:rPr lang="en-US" dirty="0"/>
              <a:t>Develops during pregnancy due to hormonal changes affecting glucose metabolism.</a:t>
            </a:r>
          </a:p>
        </p:txBody>
      </p:sp>
      <p:pic>
        <p:nvPicPr>
          <p:cNvPr id="2050" name="Picture 2" descr="type of diabetes">
            <a:extLst>
              <a:ext uri="{FF2B5EF4-FFF2-40B4-BE49-F238E27FC236}">
                <a16:creationId xmlns:a16="http://schemas.microsoft.com/office/drawing/2014/main" id="{26448160-B80D-5D33-1259-7164B984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69" y="2256817"/>
            <a:ext cx="6027610" cy="44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2B60D7-0A31-8206-C8A3-E49D63DBF101}"/>
              </a:ext>
            </a:extLst>
          </p:cNvPr>
          <p:cNvSpPr txBox="1"/>
          <p:nvPr/>
        </p:nvSpPr>
        <p:spPr>
          <a:xfrm>
            <a:off x="6783718" y="145915"/>
            <a:ext cx="54082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Diabetes mellitus</a:t>
            </a:r>
          </a:p>
          <a:p>
            <a:r>
              <a:rPr lang="en-US" b="1" dirty="0"/>
              <a:t> </a:t>
            </a:r>
            <a:r>
              <a:rPr lang="en-US" dirty="0"/>
              <a:t>is a metabolic disorder characterized by elevated blood glucose (hyperglycemia) due to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insulin deficiency or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impaired insulin action. </a:t>
            </a:r>
          </a:p>
        </p:txBody>
      </p:sp>
    </p:spTree>
    <p:extLst>
      <p:ext uri="{BB962C8B-B14F-4D97-AF65-F5344CB8AC3E}">
        <p14:creationId xmlns:p14="http://schemas.microsoft.com/office/powerpoint/2010/main" val="258635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45E552-6C06-AE6B-769A-721E41EFC38D}"/>
              </a:ext>
            </a:extLst>
          </p:cNvPr>
          <p:cNvSpPr txBox="1"/>
          <p:nvPr/>
        </p:nvSpPr>
        <p:spPr>
          <a:xfrm>
            <a:off x="87549" y="0"/>
            <a:ext cx="10963072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Disorders: A Symphony Disrupted by Hormone Imbalances</a:t>
            </a:r>
          </a:p>
          <a:p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Thyroid Disorders: </a:t>
            </a:r>
          </a:p>
          <a:p>
            <a:r>
              <a:rPr lang="en-US" dirty="0"/>
              <a:t>When the Thyroid's Rhythm Goes Off-Key</a:t>
            </a:r>
          </a:p>
          <a:p>
            <a:endParaRPr lang="en-US" dirty="0"/>
          </a:p>
          <a:p>
            <a:r>
              <a:rPr lang="en-US" dirty="0"/>
              <a:t>An illustration of the thyroid gland and thyroid hormones</a:t>
            </a:r>
          </a:p>
          <a:p>
            <a:endParaRPr lang="en-US" dirty="0"/>
          </a:p>
          <a:p>
            <a:r>
              <a:rPr lang="en-US" dirty="0"/>
              <a:t>Thyroid disorders arise from imbalances in thyroid hormone </a:t>
            </a:r>
          </a:p>
          <a:p>
            <a:r>
              <a:rPr lang="en-US" dirty="0"/>
              <a:t>production.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types include: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•</a:t>
            </a:r>
            <a:r>
              <a:rPr lang="en-US" b="1" dirty="0"/>
              <a:t>Hyperthyroidism</a:t>
            </a:r>
            <a:r>
              <a:rPr lang="en-US" dirty="0"/>
              <a:t>: Excess thyroid hormone production, causing symptoms</a:t>
            </a:r>
          </a:p>
          <a:p>
            <a:r>
              <a:rPr lang="en-US" dirty="0"/>
              <a:t>           like rapid heart rate, weight loss, and anxiety.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Hypothyroidism</a:t>
            </a:r>
            <a:r>
              <a:rPr lang="en-US" dirty="0"/>
              <a:t>: Insufficient thyroid hormone production, </a:t>
            </a:r>
          </a:p>
          <a:p>
            <a:r>
              <a:rPr lang="en-US" dirty="0"/>
              <a:t>             leading to symptoms like fatigue, weight gain, and sensitivity to cold.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b="1" dirty="0"/>
              <a:t>Goiter</a:t>
            </a:r>
            <a:r>
              <a:rPr lang="en-US" dirty="0"/>
              <a:t>: Enlargement of the thyroid gland, often due to</a:t>
            </a:r>
          </a:p>
          <a:p>
            <a:r>
              <a:rPr lang="en-US" dirty="0"/>
              <a:t>          iodine deficiency or autoimmune disorders.</a:t>
            </a:r>
          </a:p>
        </p:txBody>
      </p:sp>
      <p:pic>
        <p:nvPicPr>
          <p:cNvPr id="1026" name="Picture 2" descr="Thyroid Hormone Illustration">
            <a:extLst>
              <a:ext uri="{FF2B5EF4-FFF2-40B4-BE49-F238E27FC236}">
                <a16:creationId xmlns:a16="http://schemas.microsoft.com/office/drawing/2014/main" id="{B583ED5F-2925-E283-64CD-F0694BE3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72" y="496111"/>
            <a:ext cx="3966579" cy="43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5BA4F-8C98-DD44-F977-2A01DF2023A9}"/>
              </a:ext>
            </a:extLst>
          </p:cNvPr>
          <p:cNvSpPr txBox="1"/>
          <p:nvPr/>
        </p:nvSpPr>
        <p:spPr>
          <a:xfrm>
            <a:off x="6223270" y="5073613"/>
            <a:ext cx="6104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63636"/>
                </a:solidFill>
                <a:effectLst/>
                <a:latin typeface="__Roboto_2d2bf0"/>
              </a:rPr>
              <a:t>Your body controls your thyroid hormone (T3 and T4) levels through a complex feedback loop. Your hypothalamus releases thyrotropin-releasing hormone (TRH), which triggers your pituitary gland to release thyroid-stimulating hormone (TSH), which stimulates your thyroid to release T3 and T4.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4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921D66-3447-1519-9862-237DA6900C34}"/>
              </a:ext>
            </a:extLst>
          </p:cNvPr>
          <p:cNvSpPr txBox="1"/>
          <p:nvPr/>
        </p:nvSpPr>
        <p:spPr>
          <a:xfrm>
            <a:off x="194554" y="1720840"/>
            <a:ext cx="1199744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Adrenal Gland Disorders</a:t>
            </a:r>
            <a:r>
              <a:rPr lang="en-US" dirty="0"/>
              <a:t>: A Disruption of Stress Hormone Regulation</a:t>
            </a:r>
          </a:p>
          <a:p>
            <a:r>
              <a:rPr lang="en-US" dirty="0"/>
              <a:t>When Stress Hormones Go Off-Balance</a:t>
            </a:r>
          </a:p>
          <a:p>
            <a:endParaRPr lang="en-US" dirty="0"/>
          </a:p>
          <a:p>
            <a:r>
              <a:rPr lang="en-US" dirty="0"/>
              <a:t>Adrenal gland disorders affect the </a:t>
            </a:r>
            <a:r>
              <a:rPr lang="en-US" b="1" dirty="0"/>
              <a:t>production</a:t>
            </a:r>
            <a:r>
              <a:rPr lang="en-US" dirty="0"/>
              <a:t> of hormones like </a:t>
            </a:r>
            <a:r>
              <a:rPr lang="en-US" dirty="0">
                <a:solidFill>
                  <a:srgbClr val="FF0000"/>
                </a:solidFill>
              </a:rPr>
              <a:t>cortisol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aldosterone</a:t>
            </a:r>
            <a:r>
              <a:rPr lang="en-US" dirty="0"/>
              <a:t>,</a:t>
            </a:r>
          </a:p>
          <a:p>
            <a:r>
              <a:rPr lang="en-US" dirty="0"/>
              <a:t>           crucial for </a:t>
            </a:r>
            <a:r>
              <a:rPr lang="en-US" dirty="0">
                <a:solidFill>
                  <a:srgbClr val="FF0000"/>
                </a:solidFill>
              </a:rPr>
              <a:t>stress</a:t>
            </a:r>
            <a:r>
              <a:rPr lang="en-US" dirty="0"/>
              <a:t> response and </a:t>
            </a:r>
            <a:r>
              <a:rPr lang="en-US" dirty="0">
                <a:solidFill>
                  <a:srgbClr val="FF0000"/>
                </a:solidFill>
              </a:rPr>
              <a:t>electrolyte</a:t>
            </a:r>
            <a:r>
              <a:rPr lang="en-US" dirty="0"/>
              <a:t> balance.</a:t>
            </a:r>
          </a:p>
          <a:p>
            <a:endParaRPr lang="en-US" dirty="0"/>
          </a:p>
          <a:p>
            <a:r>
              <a:rPr lang="en-US" u="sng" dirty="0"/>
              <a:t>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disorders include: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•</a:t>
            </a:r>
            <a:r>
              <a:rPr lang="en-US" b="1" dirty="0">
                <a:solidFill>
                  <a:srgbClr val="FF0000"/>
                </a:solidFill>
              </a:rPr>
              <a:t>Cushing's syndrome</a:t>
            </a:r>
            <a:r>
              <a:rPr lang="en-US" dirty="0"/>
              <a:t>: Excess cortisol production, </a:t>
            </a:r>
          </a:p>
          <a:p>
            <a:r>
              <a:rPr lang="en-US" dirty="0"/>
              <a:t>          leading to symptoms like muscle </a:t>
            </a:r>
            <a:r>
              <a:rPr lang="en-US" b="1" dirty="0"/>
              <a:t>weakness</a:t>
            </a:r>
            <a:r>
              <a:rPr lang="en-US" dirty="0"/>
              <a:t>, weight </a:t>
            </a:r>
            <a:r>
              <a:rPr lang="en-US" b="1" dirty="0"/>
              <a:t>gain</a:t>
            </a:r>
            <a:r>
              <a:rPr lang="en-US" dirty="0"/>
              <a:t>, and high blood </a:t>
            </a:r>
            <a:r>
              <a:rPr lang="en-US" b="1" dirty="0"/>
              <a:t>pressure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</a:t>
            </a:r>
            <a:r>
              <a:rPr lang="en-US" sz="2000" b="1" dirty="0">
                <a:solidFill>
                  <a:srgbClr val="FF0000"/>
                </a:solidFill>
              </a:rPr>
              <a:t>Addison's disease: </a:t>
            </a:r>
            <a:r>
              <a:rPr lang="en-US" dirty="0"/>
              <a:t>Insufficient </a:t>
            </a:r>
            <a:r>
              <a:rPr lang="en-US" dirty="0">
                <a:solidFill>
                  <a:srgbClr val="FF0000"/>
                </a:solidFill>
              </a:rPr>
              <a:t>cortisol</a:t>
            </a:r>
            <a:r>
              <a:rPr lang="en-US" dirty="0"/>
              <a:t> production, causing symptoms like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weakness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low</a:t>
            </a:r>
            <a:r>
              <a:rPr lang="en-US" dirty="0"/>
              <a:t> blood pressure.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•Aldosterone deficiency: </a:t>
            </a:r>
            <a:r>
              <a:rPr lang="en-US" dirty="0"/>
              <a:t>Impairs </a:t>
            </a:r>
            <a:r>
              <a:rPr lang="en-US" u="sng" dirty="0"/>
              <a:t>sodium</a:t>
            </a:r>
            <a:r>
              <a:rPr lang="en-US" dirty="0"/>
              <a:t> </a:t>
            </a:r>
            <a:r>
              <a:rPr lang="en-US" b="1" dirty="0"/>
              <a:t>retention</a:t>
            </a:r>
            <a:r>
              <a:rPr lang="en-US" dirty="0"/>
              <a:t> and </a:t>
            </a:r>
            <a:r>
              <a:rPr lang="en-US" u="sng" dirty="0"/>
              <a:t>potassium</a:t>
            </a:r>
            <a:r>
              <a:rPr lang="en-US" dirty="0"/>
              <a:t> </a:t>
            </a:r>
            <a:r>
              <a:rPr lang="en-US" b="1" dirty="0"/>
              <a:t>excretion</a:t>
            </a:r>
            <a:r>
              <a:rPr lang="en-US" dirty="0"/>
              <a:t>, leading to</a:t>
            </a:r>
          </a:p>
          <a:p>
            <a:r>
              <a:rPr lang="en-US" dirty="0"/>
              <a:t>                electrolyte imbalances and muscle weakness.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F410A-E3AD-42CF-CBC0-0D6844D836F8}"/>
              </a:ext>
            </a:extLst>
          </p:cNvPr>
          <p:cNvSpPr txBox="1"/>
          <p:nvPr/>
        </p:nvSpPr>
        <p:spPr>
          <a:xfrm>
            <a:off x="488813" y="301955"/>
            <a:ext cx="106493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Gland Disorders: A Disruption of Stress Hormone Regulation   </a:t>
            </a:r>
          </a:p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Adrenal Gland Disorders</a:t>
            </a:r>
          </a:p>
        </p:txBody>
      </p:sp>
    </p:spTree>
    <p:extLst>
      <p:ext uri="{BB962C8B-B14F-4D97-AF65-F5344CB8AC3E}">
        <p14:creationId xmlns:p14="http://schemas.microsoft.com/office/powerpoint/2010/main" val="268601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CCA182-AEB9-1EE1-A635-ACD6B2A6EEB0}"/>
              </a:ext>
            </a:extLst>
          </p:cNvPr>
          <p:cNvSpPr txBox="1"/>
          <p:nvPr/>
        </p:nvSpPr>
        <p:spPr>
          <a:xfrm>
            <a:off x="97277" y="0"/>
            <a:ext cx="11828834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Gland Disorders: A Symphony Disrupted at Its Core</a:t>
            </a:r>
          </a:p>
          <a:p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Pituitary Gland Disorders: When the "Master Gland" Misses a Beat</a:t>
            </a:r>
          </a:p>
          <a:p>
            <a:endParaRPr lang="en-US" dirty="0"/>
          </a:p>
          <a:p>
            <a:r>
              <a:rPr lang="en-US" dirty="0"/>
              <a:t>Pituitary gland disorders arise from imbalances in the production of various hormones, affecting multiple bodily functions.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FF0000"/>
                </a:solidFill>
              </a:rPr>
              <a:t> Common disorders include: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•</a:t>
            </a:r>
            <a:r>
              <a:rPr lang="en-US" b="1" dirty="0"/>
              <a:t>Acromegaly</a:t>
            </a:r>
            <a:r>
              <a:rPr lang="en-US" dirty="0"/>
              <a:t>: Excess </a:t>
            </a:r>
            <a:r>
              <a:rPr lang="en-US" u="sng" dirty="0"/>
              <a:t>growth</a:t>
            </a:r>
            <a:r>
              <a:rPr lang="en-US" dirty="0"/>
              <a:t> hormone production, </a:t>
            </a:r>
          </a:p>
          <a:p>
            <a:r>
              <a:rPr lang="en-US" dirty="0"/>
              <a:t>             leading to </a:t>
            </a:r>
            <a:r>
              <a:rPr lang="en-US" b="1" u="sng" dirty="0"/>
              <a:t>enlarged</a:t>
            </a:r>
            <a:r>
              <a:rPr lang="en-US" dirty="0"/>
              <a:t> </a:t>
            </a:r>
          </a:p>
          <a:p>
            <a:r>
              <a:rPr lang="en-US" dirty="0"/>
              <a:t>                               </a:t>
            </a:r>
            <a:r>
              <a:rPr lang="en-US" u="sng" dirty="0"/>
              <a:t>bones</a:t>
            </a:r>
            <a:r>
              <a:rPr lang="en-US" dirty="0"/>
              <a:t>, </a:t>
            </a:r>
            <a:r>
              <a:rPr lang="en-US" u="sng" dirty="0"/>
              <a:t>hands</a:t>
            </a:r>
            <a:r>
              <a:rPr lang="en-US" dirty="0"/>
              <a:t>, and </a:t>
            </a:r>
            <a:r>
              <a:rPr lang="en-US" u="sng" dirty="0"/>
              <a:t>feet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•</a:t>
            </a:r>
            <a:r>
              <a:rPr lang="en-US" b="1" dirty="0"/>
              <a:t>Dwarfism</a:t>
            </a:r>
            <a:r>
              <a:rPr lang="en-US" dirty="0"/>
              <a:t>: </a:t>
            </a:r>
            <a:r>
              <a:rPr lang="en-US" u="sng" dirty="0"/>
              <a:t>Insufficient</a:t>
            </a:r>
            <a:r>
              <a:rPr lang="en-US" dirty="0"/>
              <a:t> growth hormone production, </a:t>
            </a:r>
          </a:p>
          <a:p>
            <a:r>
              <a:rPr lang="en-US" dirty="0"/>
              <a:t>                  resulting in </a:t>
            </a:r>
            <a:r>
              <a:rPr lang="en-US" u="sng" dirty="0"/>
              <a:t>shorter</a:t>
            </a:r>
            <a:r>
              <a:rPr lang="en-US" dirty="0"/>
              <a:t> stature than expected.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•Prolactinoma: A tumor </a:t>
            </a:r>
            <a:r>
              <a:rPr lang="en-US" dirty="0"/>
              <a:t>of the pituitary gland that produces excess </a:t>
            </a:r>
            <a:r>
              <a:rPr lang="en-US" u="sng" dirty="0"/>
              <a:t>prolactin</a:t>
            </a:r>
            <a:r>
              <a:rPr lang="en-US" dirty="0"/>
              <a:t>,</a:t>
            </a:r>
          </a:p>
          <a:p>
            <a:r>
              <a:rPr lang="en-US" dirty="0"/>
              <a:t>                        causing breast </a:t>
            </a:r>
            <a:r>
              <a:rPr lang="en-US" u="sng" dirty="0"/>
              <a:t>milk production in non-pregnant </a:t>
            </a:r>
            <a:r>
              <a:rPr lang="en-US" dirty="0"/>
              <a:t>women and </a:t>
            </a:r>
          </a:p>
          <a:p>
            <a:r>
              <a:rPr lang="en-US" dirty="0"/>
              <a:t>                                                 </a:t>
            </a:r>
            <a:r>
              <a:rPr lang="en-US" u="sng" dirty="0"/>
              <a:t>menstrual irregularities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797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1218</Words>
  <Application>Microsoft Office PowerPoint</Application>
  <PresentationFormat>Widescreen</PresentationFormat>
  <Paragraphs>185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__Roboto_2d2bf0</vt:lpstr>
      <vt:lpstr>Arial</vt:lpstr>
      <vt:lpstr>Calibri</vt:lpstr>
      <vt:lpstr>Calibri Light</vt:lpstr>
      <vt:lpstr>Times New Roman</vt:lpstr>
      <vt:lpstr>Wingdings</vt:lpstr>
      <vt:lpstr>Office Theme</vt:lpstr>
      <vt:lpstr>                                                                                                       المرحلة الثانية 2023-2024  Medical Terminology  Lecture :10th Medical terminology denoting The  Endocrine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alnasrawi</dc:creator>
  <cp:lastModifiedBy>ali alnasrawi</cp:lastModifiedBy>
  <cp:revision>9</cp:revision>
  <dcterms:created xsi:type="dcterms:W3CDTF">2023-11-21T18:12:22Z</dcterms:created>
  <dcterms:modified xsi:type="dcterms:W3CDTF">2023-11-23T09:01:43Z</dcterms:modified>
</cp:coreProperties>
</file>