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5" r:id="rId27"/>
    <p:sldId id="281" r:id="rId28"/>
    <p:sldId id="282" r:id="rId29"/>
    <p:sldId id="283" r:id="rId30"/>
    <p:sldId id="284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C58B-18C1-4DCD-B978-C5C0397B6E4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371AE-814D-4056-8ACB-B72F2770F53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C58B-18C1-4DCD-B978-C5C0397B6E4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371AE-814D-4056-8ACB-B72F2770F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C58B-18C1-4DCD-B978-C5C0397B6E4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371AE-814D-4056-8ACB-B72F2770F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C58B-18C1-4DCD-B978-C5C0397B6E4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371AE-814D-4056-8ACB-B72F2770F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C58B-18C1-4DCD-B978-C5C0397B6E4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371AE-814D-4056-8ACB-B72F2770F53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C58B-18C1-4DCD-B978-C5C0397B6E4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371AE-814D-4056-8ACB-B72F2770F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C58B-18C1-4DCD-B978-C5C0397B6E4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371AE-814D-4056-8ACB-B72F2770F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C58B-18C1-4DCD-B978-C5C0397B6E4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371AE-814D-4056-8ACB-B72F2770F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C58B-18C1-4DCD-B978-C5C0397B6E4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371AE-814D-4056-8ACB-B72F2770F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C58B-18C1-4DCD-B978-C5C0397B6E4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371AE-814D-4056-8ACB-B72F2770F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C58B-18C1-4DCD-B978-C5C0397B6E4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73371AE-814D-4056-8ACB-B72F2770F53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23C58B-18C1-4DCD-B978-C5C0397B6E4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3371AE-814D-4056-8ACB-B72F2770F530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ICU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533400" y="4114800"/>
            <a:ext cx="7854696" cy="1752600"/>
          </a:xfrm>
        </p:spPr>
        <p:txBody>
          <a:bodyPr/>
          <a:lstStyle/>
          <a:p>
            <a:pPr algn="ctr"/>
            <a:r>
              <a:rPr lang="en-US" dirty="0" smtClean="0"/>
              <a:t>L2</a:t>
            </a:r>
          </a:p>
          <a:p>
            <a:pPr algn="ctr"/>
            <a:r>
              <a:rPr lang="en-US" sz="2400" dirty="0">
                <a:solidFill>
                  <a:schemeClr val="tx2">
                    <a:lumMod val="90000"/>
                  </a:schemeClr>
                </a:solidFill>
              </a:rPr>
              <a:t>BCS. anesthesia and ICU</a:t>
            </a:r>
          </a:p>
          <a:p>
            <a:pPr algn="ctr"/>
            <a:r>
              <a:rPr lang="en-US" sz="2400" dirty="0">
                <a:solidFill>
                  <a:schemeClr val="tx2">
                    <a:lumMod val="90000"/>
                  </a:schemeClr>
                </a:solidFill>
              </a:rPr>
              <a:t>-</a:t>
            </a:r>
            <a:r>
              <a:rPr lang="en-US" sz="2400" dirty="0" err="1">
                <a:solidFill>
                  <a:schemeClr val="tx2">
                    <a:lumMod val="90000"/>
                  </a:schemeClr>
                </a:solidFill>
              </a:rPr>
              <a:t>Karrar</a:t>
            </a:r>
            <a:r>
              <a:rPr lang="en-US" sz="2400" dirty="0">
                <a:solidFill>
                  <a:schemeClr val="tx2">
                    <a:lumMod val="90000"/>
                  </a:schemeClr>
                </a:solidFill>
              </a:rPr>
              <a:t> Nader AL-</a:t>
            </a:r>
            <a:r>
              <a:rPr lang="en-US" sz="2400" dirty="0" err="1">
                <a:solidFill>
                  <a:schemeClr val="tx2">
                    <a:lumMod val="90000"/>
                  </a:schemeClr>
                </a:solidFill>
              </a:rPr>
              <a:t>Taie</a:t>
            </a:r>
            <a:endParaRPr lang="en-US" sz="2400" dirty="0">
              <a:solidFill>
                <a:schemeClr val="tx2">
                  <a:lumMod val="90000"/>
                </a:schemeClr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757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" y="152400"/>
            <a:ext cx="9367024" cy="6400800"/>
          </a:xfrm>
        </p:spPr>
      </p:pic>
    </p:spTree>
    <p:extLst>
      <p:ext uri="{BB962C8B-B14F-4D97-AF65-F5344CB8AC3E}">
        <p14:creationId xmlns:p14="http://schemas.microsoft.com/office/powerpoint/2010/main" val="2730321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9"/>
          <a:stretch/>
        </p:blipFill>
        <p:spPr>
          <a:xfrm>
            <a:off x="-15178" y="152400"/>
            <a:ext cx="9159178" cy="6212731"/>
          </a:xfrm>
        </p:spPr>
      </p:pic>
    </p:spTree>
    <p:extLst>
      <p:ext uri="{BB962C8B-B14F-4D97-AF65-F5344CB8AC3E}">
        <p14:creationId xmlns:p14="http://schemas.microsoft.com/office/powerpoint/2010/main" val="53863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simple face mask (SFM)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is </a:t>
            </a:r>
            <a:r>
              <a:rPr lang="en-US" sz="3600" dirty="0"/>
              <a:t>a basic disposable mask, made of clear plastic, to provide oxygen therapy for patients who are experiencing conditions such as chest pain (possible heart attacks), dizziness, and minor hemorrhages</a:t>
            </a:r>
          </a:p>
        </p:txBody>
      </p:sp>
    </p:spTree>
    <p:extLst>
      <p:ext uri="{BB962C8B-B14F-4D97-AF65-F5344CB8AC3E}">
        <p14:creationId xmlns:p14="http://schemas.microsoft.com/office/powerpoint/2010/main" val="2761575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" r="8046"/>
          <a:stretch/>
        </p:blipFill>
        <p:spPr>
          <a:xfrm>
            <a:off x="-228600" y="68093"/>
            <a:ext cx="4377448" cy="6366753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" r="20284"/>
          <a:stretch/>
        </p:blipFill>
        <p:spPr>
          <a:xfrm>
            <a:off x="4114800" y="32426"/>
            <a:ext cx="53113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80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01" y="35668"/>
            <a:ext cx="9239601" cy="6459166"/>
          </a:xfrm>
        </p:spPr>
      </p:pic>
    </p:spTree>
    <p:extLst>
      <p:ext uri="{BB962C8B-B14F-4D97-AF65-F5344CB8AC3E}">
        <p14:creationId xmlns:p14="http://schemas.microsoft.com/office/powerpoint/2010/main" val="4080965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</a:t>
            </a:r>
            <a:r>
              <a:rPr lang="en-US" dirty="0" err="1"/>
              <a:t>rebreather</a:t>
            </a:r>
            <a:r>
              <a:rPr lang="en-US" dirty="0"/>
              <a:t> mask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is </a:t>
            </a:r>
            <a:r>
              <a:rPr lang="en-US" sz="3600" dirty="0"/>
              <a:t>a special medical device that helps provide you with oxygen in emergencies. These masks help people who can still breathe on their own but need a lot of extra oxygen. Non-</a:t>
            </a:r>
            <a:r>
              <a:rPr lang="en-US" sz="3600" dirty="0" err="1"/>
              <a:t>rebreather</a:t>
            </a:r>
            <a:r>
              <a:rPr lang="en-US" sz="3600" dirty="0"/>
              <a:t> masks are used to treat several conditions</a:t>
            </a:r>
          </a:p>
        </p:txBody>
      </p:sp>
    </p:spTree>
    <p:extLst>
      <p:ext uri="{BB962C8B-B14F-4D97-AF65-F5344CB8AC3E}">
        <p14:creationId xmlns:p14="http://schemas.microsoft.com/office/powerpoint/2010/main" val="226999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6485"/>
            <a:ext cx="4982424" cy="6545094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6"/>
          <a:stretch/>
        </p:blipFill>
        <p:spPr>
          <a:xfrm>
            <a:off x="3923491" y="-19455"/>
            <a:ext cx="5248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3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76200"/>
            <a:ext cx="9735061" cy="6634264"/>
          </a:xfrm>
        </p:spPr>
      </p:pic>
    </p:spTree>
    <p:extLst>
      <p:ext uri="{BB962C8B-B14F-4D97-AF65-F5344CB8AC3E}">
        <p14:creationId xmlns:p14="http://schemas.microsoft.com/office/powerpoint/2010/main" val="826825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9405256" cy="6705600"/>
          </a:xfrm>
        </p:spPr>
      </p:pic>
    </p:spTree>
    <p:extLst>
      <p:ext uri="{BB962C8B-B14F-4D97-AF65-F5344CB8AC3E}">
        <p14:creationId xmlns:p14="http://schemas.microsoft.com/office/powerpoint/2010/main" val="212901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9941798" cy="6858000"/>
          </a:xfrm>
        </p:spPr>
      </p:pic>
    </p:spTree>
    <p:extLst>
      <p:ext uri="{BB962C8B-B14F-4D97-AF65-F5344CB8AC3E}">
        <p14:creationId xmlns:p14="http://schemas.microsoft.com/office/powerpoint/2010/main" val="2349301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oxygen delivery system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 oxygen delivery system is </a:t>
            </a:r>
            <a:r>
              <a:rPr lang="en-US" sz="3600" b="1" dirty="0"/>
              <a:t>a device used to administer, regulate, and supplement oxygen to a subject to increase the arterial oxygenation</a:t>
            </a:r>
            <a:r>
              <a:rPr lang="en-US" sz="3600" dirty="0"/>
              <a:t>. In general, the system entrains oxygen and air to prepare a fixed concentration required for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370705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The </a:t>
            </a:r>
            <a:r>
              <a:rPr lang="en-US" sz="5400" dirty="0" err="1" smtClean="0"/>
              <a:t>Venturi</a:t>
            </a:r>
            <a:r>
              <a:rPr lang="en-US" sz="5400" dirty="0" smtClean="0"/>
              <a:t> mask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is </a:t>
            </a:r>
            <a:r>
              <a:rPr lang="en-US" sz="3200" dirty="0"/>
              <a:t>a medical device to deliver a known oxygen concentration to patients on controlled oxygen therapy. The mask was invented by Moran Campbell at McMaster University Medical School as a replacement for intermittent oxygen treatment</a:t>
            </a:r>
          </a:p>
        </p:txBody>
      </p:sp>
    </p:spTree>
    <p:extLst>
      <p:ext uri="{BB962C8B-B14F-4D97-AF65-F5344CB8AC3E}">
        <p14:creationId xmlns:p14="http://schemas.microsoft.com/office/powerpoint/2010/main" val="479595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52857" cy="6477000"/>
          </a:xfrm>
        </p:spPr>
      </p:pic>
    </p:spTree>
    <p:extLst>
      <p:ext uri="{BB962C8B-B14F-4D97-AF65-F5344CB8AC3E}">
        <p14:creationId xmlns:p14="http://schemas.microsoft.com/office/powerpoint/2010/main" val="149207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1964" cy="7010400"/>
          </a:xfrm>
        </p:spPr>
      </p:pic>
    </p:spTree>
    <p:extLst>
      <p:ext uri="{BB962C8B-B14F-4D97-AF65-F5344CB8AC3E}">
        <p14:creationId xmlns:p14="http://schemas.microsoft.com/office/powerpoint/2010/main" val="243044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933917" cy="5562600"/>
          </a:xfrm>
        </p:spPr>
      </p:pic>
    </p:spTree>
    <p:extLst>
      <p:ext uri="{BB962C8B-B14F-4D97-AF65-F5344CB8AC3E}">
        <p14:creationId xmlns:p14="http://schemas.microsoft.com/office/powerpoint/2010/main" val="122064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17833"/>
            <a:ext cx="9601200" cy="6747510"/>
          </a:xfrm>
        </p:spPr>
      </p:pic>
    </p:spTree>
    <p:extLst>
      <p:ext uri="{BB962C8B-B14F-4D97-AF65-F5344CB8AC3E}">
        <p14:creationId xmlns:p14="http://schemas.microsoft.com/office/powerpoint/2010/main" val="2460547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AMBU-bag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Bag Valve Mask (AMBU-bag). Used for manual ventilation of the patient in case of a respiratory emergency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48555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152400"/>
            <a:ext cx="9982200" cy="7703942"/>
          </a:xfrm>
        </p:spPr>
      </p:pic>
    </p:spTree>
    <p:extLst>
      <p:ext uri="{BB962C8B-B14F-4D97-AF65-F5344CB8AC3E}">
        <p14:creationId xmlns:p14="http://schemas.microsoft.com/office/powerpoint/2010/main" val="2064516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5080000"/>
          </a:xfrm>
        </p:spPr>
      </p:pic>
    </p:spTree>
    <p:extLst>
      <p:ext uri="{BB962C8B-B14F-4D97-AF65-F5344CB8AC3E}">
        <p14:creationId xmlns:p14="http://schemas.microsoft.com/office/powerpoint/2010/main" val="1619406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746071"/>
          </a:xfrm>
        </p:spPr>
      </p:pic>
    </p:spTree>
    <p:extLst>
      <p:ext uri="{BB962C8B-B14F-4D97-AF65-F5344CB8AC3E}">
        <p14:creationId xmlns:p14="http://schemas.microsoft.com/office/powerpoint/2010/main" val="3419366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296400" cy="7138668"/>
          </a:xfrm>
        </p:spPr>
      </p:pic>
    </p:spTree>
    <p:extLst>
      <p:ext uri="{BB962C8B-B14F-4D97-AF65-F5344CB8AC3E}">
        <p14:creationId xmlns:p14="http://schemas.microsoft.com/office/powerpoint/2010/main" val="1971558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3627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FiO2</a:t>
            </a:r>
            <a:r>
              <a:rPr lang="en-US" dirty="0" smtClean="0"/>
              <a:t>:  </a:t>
            </a:r>
            <a:r>
              <a:rPr lang="en-US" dirty="0"/>
              <a:t>is </a:t>
            </a:r>
            <a:r>
              <a:rPr lang="en-US" b="1" dirty="0"/>
              <a:t>the concentration of oxygen in the gas </a:t>
            </a:r>
            <a:r>
              <a:rPr lang="en-US" b="1" dirty="0" smtClean="0"/>
              <a:t>mixture .normally there is oxygen in the air at 21%</a:t>
            </a:r>
          </a:p>
          <a:p>
            <a:r>
              <a:rPr lang="en-US" b="1" dirty="0">
                <a:solidFill>
                  <a:srgbClr val="FF0000"/>
                </a:solidFill>
              </a:rPr>
              <a:t>SpO2</a:t>
            </a:r>
            <a:r>
              <a:rPr lang="en-US" b="1" dirty="0"/>
              <a:t> :Oxygen saturation measures the percentage </a:t>
            </a:r>
            <a:r>
              <a:rPr lang="en-US" b="1" dirty="0" smtClean="0"/>
              <a:t>of </a:t>
            </a:r>
            <a:r>
              <a:rPr lang="en-US" b="1" dirty="0" err="1" smtClean="0"/>
              <a:t>oxyhemoglobin</a:t>
            </a:r>
            <a:r>
              <a:rPr lang="en-US" b="1" dirty="0" smtClean="0"/>
              <a:t> </a:t>
            </a:r>
            <a:r>
              <a:rPr lang="en-US" b="1" dirty="0"/>
              <a:t>(oxygen-bound hemoglobin) in the blood, and it is represented as arterial oxygen </a:t>
            </a:r>
            <a:r>
              <a:rPr lang="en-US" b="1" dirty="0" smtClean="0"/>
              <a:t>saturation</a:t>
            </a:r>
          </a:p>
          <a:p>
            <a:r>
              <a:rPr lang="en-US" b="1" dirty="0">
                <a:solidFill>
                  <a:srgbClr val="FF0000"/>
                </a:solidFill>
              </a:rPr>
              <a:t>PaO2</a:t>
            </a:r>
            <a:r>
              <a:rPr lang="en-US" b="1" dirty="0"/>
              <a:t> : the oxygen pressure in arterial blood. The PaO2 reflects how well oxygen is able to move from the lungs to the </a:t>
            </a:r>
            <a:r>
              <a:rPr lang="en-US" b="1" dirty="0" smtClean="0"/>
              <a:t>blood</a:t>
            </a:r>
          </a:p>
          <a:p>
            <a:r>
              <a:rPr lang="en-US" b="1" dirty="0">
                <a:solidFill>
                  <a:srgbClr val="FF0000"/>
                </a:solidFill>
              </a:rPr>
              <a:t>dead space </a:t>
            </a:r>
            <a:r>
              <a:rPr lang="en-US" dirty="0" smtClean="0"/>
              <a:t>: in </a:t>
            </a:r>
            <a:r>
              <a:rPr lang="en-US" dirty="0"/>
              <a:t>the average adult, </a:t>
            </a:r>
            <a:r>
              <a:rPr lang="en-US" b="1" dirty="0"/>
              <a:t>approximately 150 mL of the air that is inhaled with each breath never reaches the alveoli</a:t>
            </a:r>
            <a:r>
              <a:rPr lang="en-US" dirty="0"/>
              <a:t>. It fills the nose, mouth, larynx, trachea, bronchi, and bronchioles, a volume known as the “dead space.” This air is not available for gas mixing and exchange</a:t>
            </a:r>
            <a:endParaRPr lang="en-US" b="1" dirty="0" smtClean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9819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-150382"/>
            <a:ext cx="8454957" cy="7019731"/>
          </a:xfrm>
        </p:spPr>
      </p:pic>
    </p:spTree>
    <p:extLst>
      <p:ext uri="{BB962C8B-B14F-4D97-AF65-F5344CB8AC3E}">
        <p14:creationId xmlns:p14="http://schemas.microsoft.com/office/powerpoint/2010/main" val="13134253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457200"/>
            <a:ext cx="11399640" cy="5943600"/>
          </a:xfrm>
        </p:spPr>
      </p:pic>
    </p:spTree>
    <p:extLst>
      <p:ext uri="{BB962C8B-B14F-4D97-AF65-F5344CB8AC3E}">
        <p14:creationId xmlns:p14="http://schemas.microsoft.com/office/powerpoint/2010/main" val="10295943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28600"/>
            <a:ext cx="8695495" cy="5791200"/>
          </a:xfrm>
        </p:spPr>
      </p:pic>
    </p:spTree>
    <p:extLst>
      <p:ext uri="{BB962C8B-B14F-4D97-AF65-F5344CB8AC3E}">
        <p14:creationId xmlns:p14="http://schemas.microsoft.com/office/powerpoint/2010/main" val="8784716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8600"/>
            <a:ext cx="6096000" cy="6178009"/>
          </a:xfrm>
        </p:spPr>
      </p:pic>
    </p:spTree>
    <p:extLst>
      <p:ext uri="{BB962C8B-B14F-4D97-AF65-F5344CB8AC3E}">
        <p14:creationId xmlns:p14="http://schemas.microsoft.com/office/powerpoint/2010/main" val="26956700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9525000" cy="7696200"/>
          </a:xfrm>
        </p:spPr>
      </p:pic>
    </p:spTree>
    <p:extLst>
      <p:ext uri="{BB962C8B-B14F-4D97-AF65-F5344CB8AC3E}">
        <p14:creationId xmlns:p14="http://schemas.microsoft.com/office/powerpoint/2010/main" val="414204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200"/>
            <a:ext cx="9296401" cy="6188969"/>
          </a:xfrm>
        </p:spPr>
      </p:pic>
    </p:spTree>
    <p:extLst>
      <p:ext uri="{BB962C8B-B14F-4D97-AF65-F5344CB8AC3E}">
        <p14:creationId xmlns:p14="http://schemas.microsoft.com/office/powerpoint/2010/main" val="217381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685800"/>
            <a:ext cx="8229600" cy="438912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Hypoxia</a:t>
            </a:r>
            <a:r>
              <a:rPr lang="en-US" b="1" dirty="0"/>
              <a:t> :Hypoxia is low levels of oxygen in </a:t>
            </a:r>
            <a:r>
              <a:rPr lang="en-US" b="1" dirty="0" smtClean="0"/>
              <a:t>the </a:t>
            </a:r>
            <a:r>
              <a:rPr lang="en-US" b="1" dirty="0"/>
              <a:t>body tissues. It causes symptoms like confusion, restlessness, difficulty breathing,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54860"/>
            <a:ext cx="8763000" cy="480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1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0"/>
            <a:ext cx="9008075" cy="6172200"/>
          </a:xfrm>
        </p:spPr>
      </p:pic>
    </p:spTree>
    <p:extLst>
      <p:ext uri="{BB962C8B-B14F-4D97-AF65-F5344CB8AC3E}">
        <p14:creationId xmlns:p14="http://schemas.microsoft.com/office/powerpoint/2010/main" val="416943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84" y="-1"/>
            <a:ext cx="9173183" cy="6421229"/>
          </a:xfrm>
        </p:spPr>
      </p:pic>
    </p:spTree>
    <p:extLst>
      <p:ext uri="{BB962C8B-B14F-4D97-AF65-F5344CB8AC3E}">
        <p14:creationId xmlns:p14="http://schemas.microsoft.com/office/powerpoint/2010/main" val="2066800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990600"/>
          </a:xfrm>
        </p:spPr>
        <p:txBody>
          <a:bodyPr>
            <a:normAutofit/>
          </a:bodyPr>
          <a:lstStyle/>
          <a:p>
            <a:r>
              <a:rPr lang="en-US" sz="5400" dirty="0"/>
              <a:t>nasal </a:t>
            </a:r>
            <a:r>
              <a:rPr lang="en-US" sz="5400" dirty="0" smtClean="0"/>
              <a:t>cannula / nasal prongs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495800"/>
          </a:xfrm>
        </p:spPr>
        <p:txBody>
          <a:bodyPr>
            <a:normAutofit/>
          </a:bodyPr>
          <a:lstStyle/>
          <a:p>
            <a:r>
              <a:rPr lang="en-US" sz="3200" dirty="0"/>
              <a:t>A nasal cannula is a medical device to provide supplemental oxygen therapy to people who have lower oxygen levels. There are two types of nasal cannulas: low flow and high flow. The device has two prongs and sits below the nose</a:t>
            </a:r>
          </a:p>
        </p:txBody>
      </p:sp>
    </p:spTree>
    <p:extLst>
      <p:ext uri="{BB962C8B-B14F-4D97-AF65-F5344CB8AC3E}">
        <p14:creationId xmlns:p14="http://schemas.microsoft.com/office/powerpoint/2010/main" val="1428009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4354949" cy="6019800"/>
          </a:xfr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r="9964"/>
          <a:stretch/>
        </p:blipFill>
        <p:spPr>
          <a:xfrm>
            <a:off x="4416357" y="152399"/>
            <a:ext cx="4575243" cy="611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658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162</TotalTime>
  <Words>234</Words>
  <Application>Microsoft Office PowerPoint</Application>
  <PresentationFormat>عرض على الشاشة (3:4)‏</PresentationFormat>
  <Paragraphs>21</Paragraphs>
  <Slides>34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34</vt:i4>
      </vt:variant>
    </vt:vector>
  </HeadingPairs>
  <TitlesOfParts>
    <vt:vector size="35" baseType="lpstr">
      <vt:lpstr>تدفق</vt:lpstr>
      <vt:lpstr>ICU</vt:lpstr>
      <vt:lpstr>oxygen delivery system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nasal cannula / nasal prongs</vt:lpstr>
      <vt:lpstr>عرض تقديمي في PowerPoint</vt:lpstr>
      <vt:lpstr>عرض تقديمي في PowerPoint</vt:lpstr>
      <vt:lpstr>عرض تقديمي في PowerPoint</vt:lpstr>
      <vt:lpstr>The simple face mask (SFM)</vt:lpstr>
      <vt:lpstr>عرض تقديمي في PowerPoint</vt:lpstr>
      <vt:lpstr>عرض تقديمي في PowerPoint</vt:lpstr>
      <vt:lpstr>non-rebreather mask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The Venturi mask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AMBU-bag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ICU</dc:title>
  <dc:creator>Maher</dc:creator>
  <cp:lastModifiedBy>Maher</cp:lastModifiedBy>
  <cp:revision>11</cp:revision>
  <dcterms:created xsi:type="dcterms:W3CDTF">2022-10-27T18:51:16Z</dcterms:created>
  <dcterms:modified xsi:type="dcterms:W3CDTF">2022-10-28T13:49:14Z</dcterms:modified>
</cp:coreProperties>
</file>