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29"/>
  </p:notesMasterIdLst>
  <p:sldIdLst>
    <p:sldId id="256" r:id="rId2"/>
    <p:sldId id="257" r:id="rId3"/>
    <p:sldId id="258" r:id="rId4"/>
    <p:sldId id="282" r:id="rId5"/>
    <p:sldId id="285" r:id="rId6"/>
    <p:sldId id="259" r:id="rId7"/>
    <p:sldId id="260" r:id="rId8"/>
    <p:sldId id="261" r:id="rId9"/>
    <p:sldId id="262" r:id="rId10"/>
    <p:sldId id="263" r:id="rId11"/>
    <p:sldId id="264" r:id="rId12"/>
    <p:sldId id="265" r:id="rId13"/>
    <p:sldId id="266" r:id="rId14"/>
    <p:sldId id="272" r:id="rId15"/>
    <p:sldId id="267" r:id="rId16"/>
    <p:sldId id="273" r:id="rId17"/>
    <p:sldId id="283" r:id="rId18"/>
    <p:sldId id="271" r:id="rId19"/>
    <p:sldId id="275" r:id="rId20"/>
    <p:sldId id="277" r:id="rId21"/>
    <p:sldId id="278" r:id="rId22"/>
    <p:sldId id="279" r:id="rId23"/>
    <p:sldId id="268" r:id="rId24"/>
    <p:sldId id="269" r:id="rId25"/>
    <p:sldId id="274" r:id="rId26"/>
    <p:sldId id="281" r:id="rId27"/>
    <p:sldId id="284" r:id="rId28"/>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380"/>
    <p:restoredTop sz="75801" autoAdjust="0"/>
  </p:normalViewPr>
  <p:slideViewPr>
    <p:cSldViewPr>
      <p:cViewPr>
        <p:scale>
          <a:sx n="69" d="100"/>
          <a:sy n="69" d="100"/>
        </p:scale>
        <p:origin x="-1196" y="-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42DCA5D9-4597-4449-B5DB-059C3194F595}" type="datetimeFigureOut">
              <a:rPr lang="ar-IQ" smtClean="0"/>
              <a:t>21/03/1444</a:t>
            </a:fld>
            <a:endParaRPr lang="ar-IQ"/>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211BBC10-D3DB-49A3-8386-4BA92EE3E345}" type="slidenum">
              <a:rPr lang="ar-IQ" smtClean="0"/>
              <a:t>‹#›</a:t>
            </a:fld>
            <a:endParaRPr lang="ar-IQ"/>
          </a:p>
        </p:txBody>
      </p:sp>
    </p:spTree>
    <p:extLst>
      <p:ext uri="{BB962C8B-B14F-4D97-AF65-F5344CB8AC3E}">
        <p14:creationId xmlns:p14="http://schemas.microsoft.com/office/powerpoint/2010/main" val="92705159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IQ" dirty="0"/>
          </a:p>
        </p:txBody>
      </p:sp>
      <p:sp>
        <p:nvSpPr>
          <p:cNvPr id="4" name="عنصر نائب لرقم الشريحة 3"/>
          <p:cNvSpPr>
            <a:spLocks noGrp="1"/>
          </p:cNvSpPr>
          <p:nvPr>
            <p:ph type="sldNum" sz="quarter" idx="10"/>
          </p:nvPr>
        </p:nvSpPr>
        <p:spPr/>
        <p:txBody>
          <a:bodyPr/>
          <a:lstStyle/>
          <a:p>
            <a:fld id="{211BBC10-D3DB-49A3-8386-4BA92EE3E345}" type="slidenum">
              <a:rPr lang="ar-IQ" smtClean="0"/>
              <a:t>1</a:t>
            </a:fld>
            <a:endParaRPr lang="ar-IQ"/>
          </a:p>
        </p:txBody>
      </p:sp>
    </p:spTree>
    <p:extLst>
      <p:ext uri="{BB962C8B-B14F-4D97-AF65-F5344CB8AC3E}">
        <p14:creationId xmlns:p14="http://schemas.microsoft.com/office/powerpoint/2010/main" val="91114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IQ" sz="1200" b="0" i="0" kern="1200" dirty="0">
              <a:solidFill>
                <a:schemeClr val="tx1"/>
              </a:solidFill>
              <a:effectLst/>
              <a:latin typeface="+mn-lt"/>
              <a:ea typeface="+mn-ea"/>
              <a:cs typeface="+mn-cs"/>
            </a:endParaRPr>
          </a:p>
          <a:p>
            <a:pPr algn="l" rtl="0"/>
            <a:r>
              <a:rPr lang="en-US" sz="1200" b="0" i="0" kern="1200" dirty="0">
                <a:solidFill>
                  <a:schemeClr val="tx1"/>
                </a:solidFill>
                <a:effectLst/>
                <a:latin typeface="+mn-lt"/>
                <a:ea typeface="+mn-ea"/>
                <a:cs typeface="+mn-cs"/>
              </a:rPr>
              <a:t>specializes solely in the treatment of </a:t>
            </a:r>
            <a:r>
              <a:rPr lang="en-US" sz="1200" b="1" i="0" kern="1200" dirty="0">
                <a:solidFill>
                  <a:schemeClr val="tx1"/>
                </a:solidFill>
                <a:effectLst/>
                <a:latin typeface="+mn-lt"/>
                <a:ea typeface="+mn-ea"/>
                <a:cs typeface="+mn-cs"/>
              </a:rPr>
              <a:t>newborns</a:t>
            </a:r>
          </a:p>
          <a:p>
            <a:pPr algn="l" rtl="0"/>
            <a:r>
              <a:rPr lang="en-US" sz="1200" b="0" i="0" kern="1200" dirty="0">
                <a:solidFill>
                  <a:schemeClr val="tx1"/>
                </a:solidFill>
                <a:effectLst/>
                <a:latin typeface="+mn-lt"/>
                <a:ea typeface="+mn-ea"/>
                <a:cs typeface="+mn-cs"/>
              </a:rPr>
              <a:t> neonates, 0 to 1 month; infants, 1 month to 2 years; children, 2 to 12 years; and adolescents, </a:t>
            </a:r>
            <a:r>
              <a:rPr lang="en-US" sz="1200" b="1" i="0" kern="1200" dirty="0">
                <a:solidFill>
                  <a:schemeClr val="tx1"/>
                </a:solidFill>
                <a:effectLst/>
                <a:latin typeface="+mn-lt"/>
                <a:ea typeface="+mn-ea"/>
                <a:cs typeface="+mn-cs"/>
              </a:rPr>
              <a:t>12 to 16 years</a:t>
            </a:r>
            <a:r>
              <a:rPr lang="en-US" sz="1200" b="0" i="0" kern="1200" dirty="0">
                <a:solidFill>
                  <a:schemeClr val="tx1"/>
                </a:solidFill>
                <a:effectLst/>
                <a:latin typeface="+mn-lt"/>
                <a:ea typeface="+mn-ea"/>
                <a:cs typeface="+mn-cs"/>
              </a:rPr>
              <a:t>.</a:t>
            </a:r>
            <a:endParaRPr lang="ar-IQ" dirty="0"/>
          </a:p>
        </p:txBody>
      </p:sp>
      <p:sp>
        <p:nvSpPr>
          <p:cNvPr id="4" name="عنصر نائب لرقم الشريحة 3"/>
          <p:cNvSpPr>
            <a:spLocks noGrp="1"/>
          </p:cNvSpPr>
          <p:nvPr>
            <p:ph type="sldNum" sz="quarter" idx="10"/>
          </p:nvPr>
        </p:nvSpPr>
        <p:spPr/>
        <p:txBody>
          <a:bodyPr/>
          <a:lstStyle/>
          <a:p>
            <a:fld id="{211BBC10-D3DB-49A3-8386-4BA92EE3E345}" type="slidenum">
              <a:rPr lang="ar-IQ" smtClean="0"/>
              <a:t>7</a:t>
            </a:fld>
            <a:endParaRPr lang="ar-IQ"/>
          </a:p>
        </p:txBody>
      </p:sp>
    </p:spTree>
    <p:extLst>
      <p:ext uri="{BB962C8B-B14F-4D97-AF65-F5344CB8AC3E}">
        <p14:creationId xmlns:p14="http://schemas.microsoft.com/office/powerpoint/2010/main" val="2763483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en-US" sz="1200" b="0" i="0" kern="1200" dirty="0">
                <a:solidFill>
                  <a:schemeClr val="tx1"/>
                </a:solidFill>
                <a:effectLst/>
                <a:latin typeface="+mn-lt"/>
                <a:ea typeface="+mn-ea"/>
                <a:cs typeface="+mn-cs"/>
              </a:rPr>
              <a:t> PICU cares for infants and children up to age 17</a:t>
            </a:r>
            <a:endParaRPr lang="ar-IQ" dirty="0"/>
          </a:p>
        </p:txBody>
      </p:sp>
      <p:sp>
        <p:nvSpPr>
          <p:cNvPr id="4" name="عنصر نائب لرقم الشريحة 3"/>
          <p:cNvSpPr>
            <a:spLocks noGrp="1"/>
          </p:cNvSpPr>
          <p:nvPr>
            <p:ph type="sldNum" sz="quarter" idx="10"/>
          </p:nvPr>
        </p:nvSpPr>
        <p:spPr/>
        <p:txBody>
          <a:bodyPr/>
          <a:lstStyle/>
          <a:p>
            <a:fld id="{211BBC10-D3DB-49A3-8386-4BA92EE3E345}" type="slidenum">
              <a:rPr lang="ar-IQ" smtClean="0"/>
              <a:t>8</a:t>
            </a:fld>
            <a:endParaRPr lang="ar-IQ"/>
          </a:p>
        </p:txBody>
      </p:sp>
    </p:spTree>
    <p:extLst>
      <p:ext uri="{BB962C8B-B14F-4D97-AF65-F5344CB8AC3E}">
        <p14:creationId xmlns:p14="http://schemas.microsoft.com/office/powerpoint/2010/main" val="547544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a:t>انقر لتحرير نمط العنوان الرئيسي</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a:t>انقر لتحرير نمط العنوان الثانوي الرئيسي</a:t>
            </a:r>
            <a:endParaRPr kumimoji="0" lang="en-US"/>
          </a:p>
        </p:txBody>
      </p:sp>
      <p:sp>
        <p:nvSpPr>
          <p:cNvPr id="30" name="Date Placeholder 29"/>
          <p:cNvSpPr>
            <a:spLocks noGrp="1"/>
          </p:cNvSpPr>
          <p:nvPr>
            <p:ph type="dt" sz="half" idx="10"/>
          </p:nvPr>
        </p:nvSpPr>
        <p:spPr/>
        <p:txBody>
          <a:bodyPr/>
          <a:lstStyle/>
          <a:p>
            <a:fld id="{1B8ABB09-4A1D-463E-8065-109CC2B7EFAA}" type="datetimeFigureOut">
              <a:rPr lang="ar-SA" smtClean="0"/>
              <a:t>21/03/1444</a:t>
            </a:fld>
            <a:endParaRPr lang="ar-SA"/>
          </a:p>
        </p:txBody>
      </p:sp>
      <p:sp>
        <p:nvSpPr>
          <p:cNvPr id="19" name="Footer Placeholder 18"/>
          <p:cNvSpPr>
            <a:spLocks noGrp="1"/>
          </p:cNvSpPr>
          <p:nvPr>
            <p:ph type="ftr" sz="quarter" idx="11"/>
          </p:nvPr>
        </p:nvSpPr>
        <p:spPr/>
        <p:txBody>
          <a:bodyPr/>
          <a:lstStyle/>
          <a:p>
            <a:endParaRPr lang="ar-SA"/>
          </a:p>
        </p:txBody>
      </p:sp>
      <p:sp>
        <p:nvSpPr>
          <p:cNvPr id="27" name="Slide Number Placeholder 26"/>
          <p:cNvSpPr>
            <a:spLocks noGrp="1"/>
          </p:cNvSpPr>
          <p:nvPr>
            <p:ph type="sldNum" sz="quarter" idx="12"/>
          </p:nvPr>
        </p:nvSpPr>
        <p:spPr/>
        <p:txBody>
          <a:bodyPr/>
          <a:lstStyle/>
          <a:p>
            <a:fld id="{0B34F065-1154-456A-91E3-76DE8E75E17B}" type="slidenum">
              <a:rPr lang="ar-SA" smtClean="0"/>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a:t>انقر لتحرير نمط العنوان الرئيسي</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Date Placeholder 3"/>
          <p:cNvSpPr>
            <a:spLocks noGrp="1"/>
          </p:cNvSpPr>
          <p:nvPr>
            <p:ph type="dt" sz="half" idx="10"/>
          </p:nvPr>
        </p:nvSpPr>
        <p:spPr/>
        <p:txBody>
          <a:bodyPr/>
          <a:lstStyle/>
          <a:p>
            <a:fld id="{1B8ABB09-4A1D-463E-8065-109CC2B7EFAA}" type="datetimeFigureOut">
              <a:rPr lang="ar-SA" smtClean="0"/>
              <a:t>21/03/1444</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ar-SA"/>
              <a:t>انقر لتحرير نمط العنوان الرئيسي</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Date Placeholder 3"/>
          <p:cNvSpPr>
            <a:spLocks noGrp="1"/>
          </p:cNvSpPr>
          <p:nvPr>
            <p:ph type="dt" sz="half" idx="10"/>
          </p:nvPr>
        </p:nvSpPr>
        <p:spPr/>
        <p:txBody>
          <a:bodyPr/>
          <a:lstStyle/>
          <a:p>
            <a:fld id="{1B8ABB09-4A1D-463E-8065-109CC2B7EFAA}" type="datetimeFigureOut">
              <a:rPr lang="ar-SA" smtClean="0"/>
              <a:t>21/03/1444</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a:t>انقر لتحرير نمط العنوان الرئيسي</a:t>
            </a:r>
            <a:endParaRPr kumimoji="0" lang="en-US"/>
          </a:p>
        </p:txBody>
      </p:sp>
      <p:sp>
        <p:nvSpPr>
          <p:cNvPr id="3" name="Content Placeholder 2"/>
          <p:cNvSpPr>
            <a:spLocks noGrp="1"/>
          </p:cNvSpPr>
          <p:nvPr>
            <p:ph idx="1"/>
          </p:nvPr>
        </p:nvSpPr>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Date Placeholder 3"/>
          <p:cNvSpPr>
            <a:spLocks noGrp="1"/>
          </p:cNvSpPr>
          <p:nvPr>
            <p:ph type="dt" sz="half" idx="10"/>
          </p:nvPr>
        </p:nvSpPr>
        <p:spPr/>
        <p:txBody>
          <a:bodyPr/>
          <a:lstStyle/>
          <a:p>
            <a:fld id="{1B8ABB09-4A1D-463E-8065-109CC2B7EFAA}" type="datetimeFigureOut">
              <a:rPr lang="ar-SA" smtClean="0"/>
              <a:t>21/03/1444</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a:t>انقر لتحرير نمط العنوان الرئيسي</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a:t>انقر لتحرير أنماط النص الرئيسي</a:t>
            </a:r>
          </a:p>
        </p:txBody>
      </p:sp>
      <p:sp>
        <p:nvSpPr>
          <p:cNvPr id="4" name="Date Placeholder 3"/>
          <p:cNvSpPr>
            <a:spLocks noGrp="1"/>
          </p:cNvSpPr>
          <p:nvPr>
            <p:ph type="dt" sz="half" idx="10"/>
          </p:nvPr>
        </p:nvSpPr>
        <p:spPr/>
        <p:txBody>
          <a:bodyPr/>
          <a:lstStyle/>
          <a:p>
            <a:fld id="{1B8ABB09-4A1D-463E-8065-109CC2B7EFAA}" type="datetimeFigureOut">
              <a:rPr lang="ar-SA" smtClean="0"/>
              <a:t>21/03/1444</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ar-SA"/>
              <a:t>انقر لتحرير نمط العنوان الرئيسي</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5" name="Date Placeholder 4"/>
          <p:cNvSpPr>
            <a:spLocks noGrp="1"/>
          </p:cNvSpPr>
          <p:nvPr>
            <p:ph type="dt" sz="half" idx="10"/>
          </p:nvPr>
        </p:nvSpPr>
        <p:spPr/>
        <p:txBody>
          <a:bodyPr/>
          <a:lstStyle/>
          <a:p>
            <a:fld id="{1B8ABB09-4A1D-463E-8065-109CC2B7EFAA}" type="datetimeFigureOut">
              <a:rPr lang="ar-SA" smtClean="0"/>
              <a:t>21/03/1444</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ar-SA"/>
              <a:t>انقر لتحرير نمط العنوان الرئيسي</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a:t>انقر لتحرير أنماط النص الرئيسي</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a:t>انقر لتحرير أنماط النص الرئيسي</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7" name="Date Placeholder 6"/>
          <p:cNvSpPr>
            <a:spLocks noGrp="1"/>
          </p:cNvSpPr>
          <p:nvPr>
            <p:ph type="dt" sz="half" idx="10"/>
          </p:nvPr>
        </p:nvSpPr>
        <p:spPr/>
        <p:txBody>
          <a:bodyPr/>
          <a:lstStyle/>
          <a:p>
            <a:fld id="{1B8ABB09-4A1D-463E-8065-109CC2B7EFAA}" type="datetimeFigureOut">
              <a:rPr lang="ar-SA" smtClean="0"/>
              <a:t>21/03/1444</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ar-SA"/>
              <a:t>انقر لتحرير نمط العنوان الرئيسي</a:t>
            </a:r>
            <a:endParaRPr kumimoji="0" lang="en-US"/>
          </a:p>
        </p:txBody>
      </p:sp>
      <p:sp>
        <p:nvSpPr>
          <p:cNvPr id="3" name="Date Placeholder 2"/>
          <p:cNvSpPr>
            <a:spLocks noGrp="1"/>
          </p:cNvSpPr>
          <p:nvPr>
            <p:ph type="dt" sz="half" idx="10"/>
          </p:nvPr>
        </p:nvSpPr>
        <p:spPr/>
        <p:txBody>
          <a:bodyPr/>
          <a:lstStyle/>
          <a:p>
            <a:fld id="{1B8ABB09-4A1D-463E-8065-109CC2B7EFAA}" type="datetimeFigureOut">
              <a:rPr lang="ar-SA" smtClean="0"/>
              <a:t>21/03/1444</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ABB09-4A1D-463E-8065-109CC2B7EFAA}" type="datetimeFigureOut">
              <a:rPr lang="ar-SA" smtClean="0"/>
              <a:t>21/03/1444</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ar-SA"/>
              <a:t>انقر لتحرير نمط العنوان الرئيسي</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ar-SA"/>
              <a:t>انقر لتحرير أنماط النص الرئيسي</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5" name="Date Placeholder 4"/>
          <p:cNvSpPr>
            <a:spLocks noGrp="1"/>
          </p:cNvSpPr>
          <p:nvPr>
            <p:ph type="dt" sz="half" idx="10"/>
          </p:nvPr>
        </p:nvSpPr>
        <p:spPr/>
        <p:txBody>
          <a:bodyPr/>
          <a:lstStyle/>
          <a:p>
            <a:fld id="{1B8ABB09-4A1D-463E-8065-109CC2B7EFAA}" type="datetimeFigureOut">
              <a:rPr lang="ar-SA" smtClean="0"/>
              <a:t>21/03/1444</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ar-SA"/>
              <a:t>انقر لتحرير نمط العنوان الرئيسي</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ar-SA"/>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t>21/03/1444</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a:xfrm>
            <a:off x="8077200" y="6356350"/>
            <a:ext cx="609600" cy="365125"/>
          </a:xfrm>
        </p:spPr>
        <p:txBody>
          <a:bodyPr/>
          <a:lstStyle/>
          <a:p>
            <a:fld id="{0B34F065-1154-456A-91E3-76DE8E75E17B}" type="slidenum">
              <a:rPr lang="ar-SA" smtClean="0"/>
              <a:t>‹#›</a:t>
            </a:fld>
            <a:endParaRPr lang="ar-SA"/>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ar-SA"/>
              <a:t>انقر فوق الأيقونة لإضافة صورة</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ar-SA"/>
              <a:t>انقر لتحرير نمط العنوان الرئيسي</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ar-SA"/>
              <a:t>انقر لتحرير أنماط النص الرئيسي</a:t>
            </a:r>
          </a:p>
          <a:p>
            <a:pPr lvl="1" eaLnBrk="1" latinLnBrk="0" hangingPunct="1"/>
            <a:r>
              <a:rPr kumimoji="0" lang="ar-SA"/>
              <a:t>المستوى الثاني</a:t>
            </a:r>
          </a:p>
          <a:p>
            <a:pPr lvl="2" eaLnBrk="1" latinLnBrk="0" hangingPunct="1"/>
            <a:r>
              <a:rPr kumimoji="0" lang="ar-SA"/>
              <a:t>المستوى الثالث</a:t>
            </a:r>
          </a:p>
          <a:p>
            <a:pPr lvl="3" eaLnBrk="1" latinLnBrk="0" hangingPunct="1"/>
            <a:r>
              <a:rPr kumimoji="0" lang="ar-SA"/>
              <a:t>المستوى الرابع</a:t>
            </a:r>
          </a:p>
          <a:p>
            <a:pPr lvl="4" eaLnBrk="1" latinLnBrk="0" hangingPunct="1"/>
            <a:r>
              <a:rPr kumimoji="0" lang="ar-SA"/>
              <a:t>المستوى الخامس</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B8ABB09-4A1D-463E-8065-109CC2B7EFAA}" type="datetimeFigureOut">
              <a:rPr lang="ar-SA" smtClean="0"/>
              <a:t>21/03/1444</a:t>
            </a:fld>
            <a:endParaRPr lang="ar-SA"/>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ar-SA"/>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B34F065-1154-456A-91E3-76DE8E75E17B}" type="slidenum">
              <a:rPr lang="ar-SA" smtClean="0"/>
              <a:t>‹#›</a:t>
            </a:fld>
            <a:endParaRPr lang="ar-SA"/>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en.wikipedia.org/wiki/Emergency_department"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normAutofit/>
          </a:bodyPr>
          <a:lstStyle/>
          <a:p>
            <a:pPr algn="ctr"/>
            <a:r>
              <a:rPr lang="en-US" sz="11500" dirty="0"/>
              <a:t>ICU</a:t>
            </a:r>
            <a:endParaRPr lang="ar-IQ" sz="11500" dirty="0"/>
          </a:p>
        </p:txBody>
      </p:sp>
      <p:sp>
        <p:nvSpPr>
          <p:cNvPr id="3" name="عنوان فرعي 2"/>
          <p:cNvSpPr>
            <a:spLocks noGrp="1"/>
          </p:cNvSpPr>
          <p:nvPr>
            <p:ph type="subTitle" idx="1"/>
          </p:nvPr>
        </p:nvSpPr>
        <p:spPr>
          <a:xfrm>
            <a:off x="467544" y="3717032"/>
            <a:ext cx="7854696" cy="2592288"/>
          </a:xfrm>
        </p:spPr>
        <p:txBody>
          <a:bodyPr>
            <a:normAutofit fontScale="92500" lnSpcReduction="10000"/>
          </a:bodyPr>
          <a:lstStyle/>
          <a:p>
            <a:pPr algn="ctr" rtl="0"/>
            <a:r>
              <a:rPr lang="en-US" sz="3600" dirty="0" smtClean="0">
                <a:solidFill>
                  <a:schemeClr val="bg1"/>
                </a:solidFill>
              </a:rPr>
              <a:t> L1</a:t>
            </a:r>
          </a:p>
          <a:p>
            <a:pPr algn="ctr" rtl="0"/>
            <a:endParaRPr lang="en-US" sz="3600" dirty="0" smtClean="0">
              <a:solidFill>
                <a:schemeClr val="bg1"/>
              </a:solidFill>
            </a:endParaRPr>
          </a:p>
          <a:p>
            <a:pPr algn="ctr"/>
            <a:r>
              <a:rPr lang="en-US" sz="2800" dirty="0" smtClean="0">
                <a:solidFill>
                  <a:schemeClr val="tx2">
                    <a:lumMod val="90000"/>
                  </a:schemeClr>
                </a:solidFill>
              </a:rPr>
              <a:t>BCS. anesthesia and ICU</a:t>
            </a:r>
          </a:p>
          <a:p>
            <a:pPr algn="ctr" rtl="0"/>
            <a:r>
              <a:rPr lang="en-US" sz="2800" dirty="0" smtClean="0">
                <a:solidFill>
                  <a:schemeClr val="tx2">
                    <a:lumMod val="90000"/>
                  </a:schemeClr>
                </a:solidFill>
              </a:rPr>
              <a:t>-</a:t>
            </a:r>
            <a:r>
              <a:rPr lang="en-US" sz="2800" dirty="0" err="1" smtClean="0">
                <a:solidFill>
                  <a:schemeClr val="tx2">
                    <a:lumMod val="90000"/>
                  </a:schemeClr>
                </a:solidFill>
              </a:rPr>
              <a:t>Karrar</a:t>
            </a:r>
            <a:r>
              <a:rPr lang="en-US" sz="2800" dirty="0" smtClean="0">
                <a:solidFill>
                  <a:schemeClr val="tx2">
                    <a:lumMod val="90000"/>
                  </a:schemeClr>
                </a:solidFill>
              </a:rPr>
              <a:t> Nader AL-</a:t>
            </a:r>
            <a:r>
              <a:rPr lang="en-US" sz="2800" dirty="0" err="1" smtClean="0">
                <a:solidFill>
                  <a:schemeClr val="tx2">
                    <a:lumMod val="90000"/>
                  </a:schemeClr>
                </a:solidFill>
              </a:rPr>
              <a:t>Taie</a:t>
            </a:r>
            <a:endParaRPr lang="en-US" sz="2800" dirty="0" smtClean="0">
              <a:solidFill>
                <a:schemeClr val="tx2">
                  <a:lumMod val="90000"/>
                </a:schemeClr>
              </a:solidFill>
            </a:endParaRPr>
          </a:p>
          <a:p>
            <a:pPr algn="ctr" rtl="0"/>
            <a:r>
              <a:rPr lang="en-US" sz="2800" dirty="0" smtClean="0">
                <a:solidFill>
                  <a:schemeClr val="tx2">
                    <a:lumMod val="90000"/>
                  </a:schemeClr>
                </a:solidFill>
              </a:rPr>
              <a:t>-Nada </a:t>
            </a:r>
            <a:r>
              <a:rPr lang="en-US" sz="2800" dirty="0" err="1" smtClean="0">
                <a:solidFill>
                  <a:schemeClr val="tx2">
                    <a:lumMod val="90000"/>
                  </a:schemeClr>
                </a:solidFill>
              </a:rPr>
              <a:t>Shakir</a:t>
            </a:r>
            <a:r>
              <a:rPr lang="en-US" sz="2800" dirty="0" smtClean="0">
                <a:solidFill>
                  <a:schemeClr val="tx2">
                    <a:lumMod val="90000"/>
                  </a:schemeClr>
                </a:solidFill>
              </a:rPr>
              <a:t> </a:t>
            </a:r>
            <a:r>
              <a:rPr lang="en-US" sz="2800" dirty="0" err="1" smtClean="0">
                <a:solidFill>
                  <a:schemeClr val="tx2">
                    <a:lumMod val="90000"/>
                  </a:schemeClr>
                </a:solidFill>
              </a:rPr>
              <a:t>kadim</a:t>
            </a:r>
            <a:endParaRPr lang="en-US" sz="2800" dirty="0">
              <a:solidFill>
                <a:schemeClr val="tx2">
                  <a:lumMod val="90000"/>
                </a:schemeClr>
              </a:solidFill>
            </a:endParaRPr>
          </a:p>
          <a:p>
            <a:pPr algn="ctr"/>
            <a:endParaRPr lang="en-US" sz="3600" dirty="0">
              <a:solidFill>
                <a:schemeClr val="bg1"/>
              </a:solidFill>
            </a:endParaRPr>
          </a:p>
          <a:p>
            <a:pPr algn="ctr" rtl="0"/>
            <a:endParaRPr lang="ar-IQ" sz="3600" dirty="0">
              <a:solidFill>
                <a:schemeClr val="bg1"/>
              </a:solidFill>
            </a:endParaRPr>
          </a:p>
        </p:txBody>
      </p:sp>
    </p:spTree>
    <p:extLst>
      <p:ext uri="{BB962C8B-B14F-4D97-AF65-F5344CB8AC3E}">
        <p14:creationId xmlns:p14="http://schemas.microsoft.com/office/powerpoint/2010/main" val="33284973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51520" y="404664"/>
            <a:ext cx="8640960" cy="1143000"/>
          </a:xfrm>
        </p:spPr>
        <p:txBody>
          <a:bodyPr>
            <a:noAutofit/>
          </a:bodyPr>
          <a:lstStyle/>
          <a:p>
            <a:pPr algn="ctr"/>
            <a:r>
              <a:rPr lang="en-US" sz="3600" dirty="0"/>
              <a:t>Neurological Intensive Care Unit (</a:t>
            </a:r>
            <a:r>
              <a:rPr lang="en-US" sz="3600" dirty="0" err="1"/>
              <a:t>NeuroICU</a:t>
            </a:r>
            <a:r>
              <a:rPr lang="en-US" sz="3600" dirty="0"/>
              <a:t>)</a:t>
            </a:r>
            <a:endParaRPr lang="ar-IQ" sz="3200" dirty="0"/>
          </a:p>
        </p:txBody>
      </p:sp>
      <p:sp>
        <p:nvSpPr>
          <p:cNvPr id="3" name="عنصر نائب للمحتوى 2"/>
          <p:cNvSpPr>
            <a:spLocks noGrp="1"/>
          </p:cNvSpPr>
          <p:nvPr>
            <p:ph idx="1"/>
          </p:nvPr>
        </p:nvSpPr>
        <p:spPr/>
        <p:txBody>
          <a:bodyPr/>
          <a:lstStyle/>
          <a:p>
            <a:pPr marL="0" indent="0" algn="ctr" rtl="0">
              <a:buNone/>
            </a:pPr>
            <a:r>
              <a:rPr lang="en-US" dirty="0"/>
              <a:t>Patients are treated for brain aneurysms, brain tumors, stroke, and post surgical patients who have undergone various neurological surgeries performed by experienced neurosurgeons require constant neurological exams. Nurses who work within these units have neurological certifications.</a:t>
            </a:r>
            <a:endParaRPr lang="ar-IQ" dirty="0"/>
          </a:p>
        </p:txBody>
      </p:sp>
    </p:spTree>
    <p:extLst>
      <p:ext uri="{BB962C8B-B14F-4D97-AF65-F5344CB8AC3E}">
        <p14:creationId xmlns:p14="http://schemas.microsoft.com/office/powerpoint/2010/main" val="14502337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sz="5400" dirty="0"/>
              <a:t>Post-anesthesia care unit (PACU) </a:t>
            </a:r>
            <a:endParaRPr lang="ar-IQ" dirty="0"/>
          </a:p>
        </p:txBody>
      </p:sp>
      <p:sp>
        <p:nvSpPr>
          <p:cNvPr id="3" name="عنصر نائب للمحتوى 2"/>
          <p:cNvSpPr>
            <a:spLocks noGrp="1"/>
          </p:cNvSpPr>
          <p:nvPr>
            <p:ph idx="1"/>
          </p:nvPr>
        </p:nvSpPr>
        <p:spPr>
          <a:xfrm>
            <a:off x="457200" y="2564904"/>
            <a:ext cx="8229600" cy="3759696"/>
          </a:xfrm>
        </p:spPr>
        <p:txBody>
          <a:bodyPr>
            <a:normAutofit/>
          </a:bodyPr>
          <a:lstStyle/>
          <a:p>
            <a:pPr marL="0" indent="0" algn="ctr">
              <a:buNone/>
            </a:pPr>
            <a:r>
              <a:rPr lang="en-US" sz="2800" dirty="0"/>
              <a:t>Also known as the post-operative recovery unit, or recovery room, the PACU provides immediate post-op observation and stabilization of patients following surgical operations and anesthesia</a:t>
            </a:r>
            <a:endParaRPr lang="ar-IQ" sz="2800" dirty="0"/>
          </a:p>
        </p:txBody>
      </p:sp>
    </p:spTree>
    <p:extLst>
      <p:ext uri="{BB962C8B-B14F-4D97-AF65-F5344CB8AC3E}">
        <p14:creationId xmlns:p14="http://schemas.microsoft.com/office/powerpoint/2010/main" val="3229926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5400" dirty="0"/>
              <a:t>High dependency unit (HDU)</a:t>
            </a:r>
            <a:endParaRPr lang="ar-IQ" dirty="0"/>
          </a:p>
        </p:txBody>
      </p:sp>
      <p:sp>
        <p:nvSpPr>
          <p:cNvPr id="3" name="عنصر نائب للمحتوى 2"/>
          <p:cNvSpPr>
            <a:spLocks noGrp="1"/>
          </p:cNvSpPr>
          <p:nvPr>
            <p:ph idx="1"/>
          </p:nvPr>
        </p:nvSpPr>
        <p:spPr>
          <a:xfrm>
            <a:off x="457200" y="2492896"/>
            <a:ext cx="8229600" cy="3831704"/>
          </a:xfrm>
        </p:spPr>
        <p:txBody>
          <a:bodyPr>
            <a:normAutofit/>
          </a:bodyPr>
          <a:lstStyle/>
          <a:p>
            <a:pPr marL="0" indent="0" algn="ctr" rtl="0">
              <a:buNone/>
            </a:pPr>
            <a:r>
              <a:rPr lang="en-US" sz="2800" dirty="0"/>
              <a:t>most acute hospitals have a transitional high dependency unit (HDU) for patients who require close observation, treatment and nursing care that cannot be provided in a general ward, but whose care is not at a critical stage to warrant an (</a:t>
            </a:r>
            <a:r>
              <a:rPr lang="en-US" sz="2800" b="1" dirty="0"/>
              <a:t>ICU</a:t>
            </a:r>
            <a:r>
              <a:rPr lang="en-US" sz="2800" dirty="0"/>
              <a:t>) bed</a:t>
            </a:r>
            <a:endParaRPr lang="ar-IQ" sz="2800" dirty="0"/>
          </a:p>
        </p:txBody>
      </p:sp>
    </p:spTree>
    <p:extLst>
      <p:ext uri="{BB962C8B-B14F-4D97-AF65-F5344CB8AC3E}">
        <p14:creationId xmlns:p14="http://schemas.microsoft.com/office/powerpoint/2010/main" val="36313829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95536" y="332656"/>
            <a:ext cx="8229600" cy="1143000"/>
          </a:xfrm>
        </p:spPr>
        <p:txBody>
          <a:bodyPr>
            <a:normAutofit/>
          </a:bodyPr>
          <a:lstStyle/>
          <a:p>
            <a:pPr algn="ctr"/>
            <a:r>
              <a:rPr lang="en-US" dirty="0"/>
              <a:t>Equipment and systems</a:t>
            </a:r>
            <a:endParaRPr lang="ar-IQ" dirty="0"/>
          </a:p>
        </p:txBody>
      </p:sp>
      <p:sp>
        <p:nvSpPr>
          <p:cNvPr id="3" name="عنصر نائب للمحتوى 2"/>
          <p:cNvSpPr>
            <a:spLocks noGrp="1"/>
          </p:cNvSpPr>
          <p:nvPr>
            <p:ph idx="1"/>
          </p:nvPr>
        </p:nvSpPr>
        <p:spPr>
          <a:xfrm>
            <a:off x="179512" y="1628800"/>
            <a:ext cx="8856984" cy="4695800"/>
          </a:xfrm>
        </p:spPr>
        <p:txBody>
          <a:bodyPr>
            <a:normAutofit/>
          </a:bodyPr>
          <a:lstStyle/>
          <a:p>
            <a:pPr marL="0" indent="0" algn="ctr">
              <a:buNone/>
            </a:pPr>
            <a:r>
              <a:rPr lang="en-US" dirty="0"/>
              <a:t>Common equipment in an ICU includes mechanical ventilators to assist breathing through an endotracheal tube or a tracheostomy tube; cardiac monitors for monitoring Cardiac condition; equipment for the constant monitoring of bodily functions; a web of intravenous lines, feeding tubes, nasogastric tubes, suction, drains, and catheters, syringe pumps; and a wide array of drugs to treat the primary condition(s) of hospitalization. analgesics, and induced sedation are common ICU tools needed and used to reduce pain and prevent secondary infections.</a:t>
            </a:r>
            <a:endParaRPr lang="ar-IQ" dirty="0"/>
          </a:p>
        </p:txBody>
      </p:sp>
    </p:spTree>
    <p:extLst>
      <p:ext uri="{BB962C8B-B14F-4D97-AF65-F5344CB8AC3E}">
        <p14:creationId xmlns:p14="http://schemas.microsoft.com/office/powerpoint/2010/main" val="2207530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endParaRPr lang="ar-IQ"/>
          </a:p>
        </p:txBody>
      </p:sp>
      <p:pic>
        <p:nvPicPr>
          <p:cNvPr id="5122" name="Picture 2" descr="C:\Users\Dell\Desktop\icu L1\h9992637_004_p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97" y="8630"/>
            <a:ext cx="9108995" cy="6849370"/>
          </a:xfrm>
          <a:prstGeom prst="rect">
            <a:avLst/>
          </a:prstGeom>
          <a:noFill/>
          <a:extLst>
            <a:ext uri="{909E8E84-426E-40DD-AFC4-6F175D3DCCD1}">
              <a14:hiddenFill xmlns:a14="http://schemas.microsoft.com/office/drawing/2010/main">
                <a:solidFill>
                  <a:srgbClr val="FFFFFF"/>
                </a:solidFill>
              </a14:hiddenFill>
            </a:ext>
          </a:extLst>
        </p:spPr>
      </p:pic>
      <p:sp>
        <p:nvSpPr>
          <p:cNvPr id="4" name="مستطيل 3"/>
          <p:cNvSpPr/>
          <p:nvPr/>
        </p:nvSpPr>
        <p:spPr>
          <a:xfrm>
            <a:off x="6732240" y="4725144"/>
            <a:ext cx="2407852" cy="792088"/>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a:solidFill>
                  <a:srgbClr val="FF0000"/>
                </a:solidFill>
              </a:rPr>
              <a:t>Pump infusion</a:t>
            </a:r>
            <a:endParaRPr lang="ar-IQ" dirty="0">
              <a:solidFill>
                <a:srgbClr val="FF0000"/>
              </a:solidFill>
            </a:endParaRPr>
          </a:p>
        </p:txBody>
      </p:sp>
    </p:spTree>
    <p:extLst>
      <p:ext uri="{BB962C8B-B14F-4D97-AF65-F5344CB8AC3E}">
        <p14:creationId xmlns:p14="http://schemas.microsoft.com/office/powerpoint/2010/main" val="34770260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عنصر نائب للمحتوى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959542"/>
            <a:ext cx="9203067" cy="4421786"/>
          </a:xfrm>
        </p:spPr>
      </p:pic>
      <p:sp>
        <p:nvSpPr>
          <p:cNvPr id="4" name="AutoShape 2" descr="The Mechanical Ventilator: Past, Present, and Future | Respiratory Care"/>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IQ"/>
          </a:p>
        </p:txBody>
      </p:sp>
      <p:sp>
        <p:nvSpPr>
          <p:cNvPr id="2" name="مستطيل مستدير الزوايا 1"/>
          <p:cNvSpPr/>
          <p:nvPr/>
        </p:nvSpPr>
        <p:spPr>
          <a:xfrm>
            <a:off x="1115616" y="620688"/>
            <a:ext cx="6552728" cy="1080120"/>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rgbClr val="FF0000"/>
                </a:solidFill>
              </a:rPr>
              <a:t>Mechanical ventilation</a:t>
            </a:r>
            <a:endParaRPr lang="ar-IQ" sz="2800" b="1" dirty="0">
              <a:solidFill>
                <a:srgbClr val="FF0000"/>
              </a:solidFill>
            </a:endParaRPr>
          </a:p>
        </p:txBody>
      </p:sp>
    </p:spTree>
    <p:extLst>
      <p:ext uri="{BB962C8B-B14F-4D97-AF65-F5344CB8AC3E}">
        <p14:creationId xmlns:p14="http://schemas.microsoft.com/office/powerpoint/2010/main" val="11740942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endParaRPr lang="ar-IQ"/>
          </a:p>
        </p:txBody>
      </p:sp>
      <p:pic>
        <p:nvPicPr>
          <p:cNvPr id="6146" name="Picture 2" descr="C:\Users\Dell\Desktop\icu L1\hq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085" y="1268760"/>
            <a:ext cx="8251379" cy="5589240"/>
          </a:xfrm>
          <a:prstGeom prst="rect">
            <a:avLst/>
          </a:prstGeom>
          <a:noFill/>
          <a:extLst>
            <a:ext uri="{909E8E84-426E-40DD-AFC4-6F175D3DCCD1}">
              <a14:hiddenFill xmlns:a14="http://schemas.microsoft.com/office/drawing/2010/main">
                <a:solidFill>
                  <a:srgbClr val="FFFFFF"/>
                </a:solidFill>
              </a14:hiddenFill>
            </a:ext>
          </a:extLst>
        </p:spPr>
      </p:pic>
      <p:sp>
        <p:nvSpPr>
          <p:cNvPr id="6" name="مستطيل مستدير الزوايا 5"/>
          <p:cNvSpPr/>
          <p:nvPr/>
        </p:nvSpPr>
        <p:spPr>
          <a:xfrm>
            <a:off x="395536" y="188640"/>
            <a:ext cx="8352928" cy="1080120"/>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rgbClr val="FF0000"/>
                </a:solidFill>
              </a:rPr>
              <a:t>disposable breathing circuit ( the connection between the ventilator and ETT)</a:t>
            </a:r>
            <a:endParaRPr lang="ar-IQ" sz="2800" b="1" dirty="0">
              <a:solidFill>
                <a:srgbClr val="FF0000"/>
              </a:solidFill>
            </a:endParaRPr>
          </a:p>
        </p:txBody>
      </p:sp>
    </p:spTree>
    <p:extLst>
      <p:ext uri="{BB962C8B-B14F-4D97-AF65-F5344CB8AC3E}">
        <p14:creationId xmlns:p14="http://schemas.microsoft.com/office/powerpoint/2010/main" val="39395194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Dell\Desktop\icu L1\multipara-monitor-500x5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505386"/>
            <a:ext cx="6350000" cy="6350000"/>
          </a:xfrm>
          <a:prstGeom prst="rect">
            <a:avLst/>
          </a:prstGeom>
          <a:noFill/>
          <a:extLst>
            <a:ext uri="{909E8E84-426E-40DD-AFC4-6F175D3DCCD1}">
              <a14:hiddenFill xmlns:a14="http://schemas.microsoft.com/office/drawing/2010/main">
                <a:solidFill>
                  <a:srgbClr val="FFFFFF"/>
                </a:solidFill>
              </a14:hiddenFill>
            </a:ext>
          </a:extLst>
        </p:spPr>
      </p:pic>
      <p:sp>
        <p:nvSpPr>
          <p:cNvPr id="5" name="مستطيل مستدير الزوايا 4"/>
          <p:cNvSpPr/>
          <p:nvPr/>
        </p:nvSpPr>
        <p:spPr>
          <a:xfrm>
            <a:off x="0" y="1268760"/>
            <a:ext cx="3419872" cy="4032448"/>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b="1" dirty="0">
                <a:solidFill>
                  <a:srgbClr val="FF0000"/>
                </a:solidFill>
              </a:rPr>
              <a:t>The most basic monitors show your heart rate, blood pressure, and body temperature. More advanced models show respiratory rate and  how much carbon dioxide you're breathing out.</a:t>
            </a:r>
            <a:r>
              <a:rPr lang="en-US" dirty="0">
                <a:solidFill>
                  <a:srgbClr val="FF0000"/>
                </a:solidFill>
              </a:rPr>
              <a:t/>
            </a:r>
            <a:br>
              <a:rPr lang="en-US" dirty="0">
                <a:solidFill>
                  <a:srgbClr val="FF0000"/>
                </a:solidFill>
              </a:rPr>
            </a:br>
            <a:endParaRPr lang="ar-IQ" b="1" dirty="0">
              <a:solidFill>
                <a:srgbClr val="FF0000"/>
              </a:solidFill>
            </a:endParaRPr>
          </a:p>
        </p:txBody>
      </p:sp>
    </p:spTree>
    <p:extLst>
      <p:ext uri="{BB962C8B-B14F-4D97-AF65-F5344CB8AC3E}">
        <p14:creationId xmlns:p14="http://schemas.microsoft.com/office/powerpoint/2010/main" val="31821570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Dell\Desktop\icu L1\defibrillator-medical-equipment-used-in-advanced-life-support-in-icu-in-hospital-2BAMJE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19888" y="4729163"/>
            <a:ext cx="20637" cy="15875"/>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Dell\Desktop\icu L1\defibrillator-medical-equipment-used-in-advanced-life-support-in-icu-in-hospital-2BAMJE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140968"/>
            <a:ext cx="3995936" cy="371703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Dell\Desktop\icu L1\Reanibex-70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5936" y="2204864"/>
            <a:ext cx="5184576" cy="5184576"/>
          </a:xfrm>
          <a:prstGeom prst="rect">
            <a:avLst/>
          </a:prstGeom>
          <a:noFill/>
          <a:extLst>
            <a:ext uri="{909E8E84-426E-40DD-AFC4-6F175D3DCCD1}">
              <a14:hiddenFill xmlns:a14="http://schemas.microsoft.com/office/drawing/2010/main">
                <a:solidFill>
                  <a:srgbClr val="FFFFFF"/>
                </a:solidFill>
              </a14:hiddenFill>
            </a:ext>
          </a:extLst>
        </p:spPr>
      </p:pic>
      <p:sp>
        <p:nvSpPr>
          <p:cNvPr id="7" name="مستطيل مستدير الزوايا 6"/>
          <p:cNvSpPr/>
          <p:nvPr/>
        </p:nvSpPr>
        <p:spPr>
          <a:xfrm>
            <a:off x="1115616" y="620688"/>
            <a:ext cx="6552728" cy="1080120"/>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rgbClr val="FF0000"/>
                </a:solidFill>
              </a:rPr>
              <a:t>DC shock used for patients with VT, VF, SVT ….</a:t>
            </a:r>
            <a:endParaRPr lang="ar-IQ" sz="2800" b="1" dirty="0">
              <a:solidFill>
                <a:srgbClr val="FF0000"/>
              </a:solidFill>
            </a:endParaRPr>
          </a:p>
        </p:txBody>
      </p:sp>
    </p:spTree>
    <p:extLst>
      <p:ext uri="{BB962C8B-B14F-4D97-AF65-F5344CB8AC3E}">
        <p14:creationId xmlns:p14="http://schemas.microsoft.com/office/powerpoint/2010/main" val="14840387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endParaRPr lang="ar-IQ"/>
          </a:p>
        </p:txBody>
      </p:sp>
      <p:pic>
        <p:nvPicPr>
          <p:cNvPr id="8194" name="Picture 2" descr="C:\Users\Dell\Desktop\icu L1\HTB1zIxAf8mWBuNkSndVq6AsApXan.jpg_350x3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4650" y="1898650"/>
            <a:ext cx="4959350" cy="4959350"/>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Dell\Desktop\icu L1\Medical-Hospital-ICU-Suction-Unit-SU0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 y="1898650"/>
            <a:ext cx="4495800" cy="4959350"/>
          </a:xfrm>
          <a:prstGeom prst="rect">
            <a:avLst/>
          </a:prstGeom>
          <a:noFill/>
          <a:extLst>
            <a:ext uri="{909E8E84-426E-40DD-AFC4-6F175D3DCCD1}">
              <a14:hiddenFill xmlns:a14="http://schemas.microsoft.com/office/drawing/2010/main">
                <a:solidFill>
                  <a:srgbClr val="FFFFFF"/>
                </a:solidFill>
              </a14:hiddenFill>
            </a:ext>
          </a:extLst>
        </p:spPr>
      </p:pic>
      <p:sp>
        <p:nvSpPr>
          <p:cNvPr id="6" name="مستطيل مستدير الزوايا 5"/>
          <p:cNvSpPr/>
          <p:nvPr/>
        </p:nvSpPr>
        <p:spPr>
          <a:xfrm>
            <a:off x="395536" y="188640"/>
            <a:ext cx="8352928" cy="1080120"/>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rgbClr val="FF0000"/>
                </a:solidFill>
              </a:rPr>
              <a:t>suction machine</a:t>
            </a:r>
            <a:endParaRPr lang="ar-IQ" sz="2800" b="1" dirty="0">
              <a:solidFill>
                <a:srgbClr val="FF0000"/>
              </a:solidFill>
            </a:endParaRPr>
          </a:p>
        </p:txBody>
      </p:sp>
    </p:spTree>
    <p:extLst>
      <p:ext uri="{BB962C8B-B14F-4D97-AF65-F5344CB8AC3E}">
        <p14:creationId xmlns:p14="http://schemas.microsoft.com/office/powerpoint/2010/main" val="2507701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a:t>Intensive care unit </a:t>
            </a:r>
            <a:endParaRPr lang="ar-IQ" dirty="0"/>
          </a:p>
        </p:txBody>
      </p:sp>
      <p:sp>
        <p:nvSpPr>
          <p:cNvPr id="3" name="عنصر نائب للمحتوى 2"/>
          <p:cNvSpPr>
            <a:spLocks noGrp="1"/>
          </p:cNvSpPr>
          <p:nvPr>
            <p:ph idx="1"/>
          </p:nvPr>
        </p:nvSpPr>
        <p:spPr>
          <a:xfrm>
            <a:off x="457200" y="2708920"/>
            <a:ext cx="8229600" cy="3615680"/>
          </a:xfrm>
        </p:spPr>
        <p:txBody>
          <a:bodyPr>
            <a:normAutofit/>
          </a:bodyPr>
          <a:lstStyle/>
          <a:p>
            <a:pPr marL="0" indent="0" algn="ctr" rtl="0">
              <a:buNone/>
            </a:pPr>
            <a:r>
              <a:rPr lang="en-US" dirty="0"/>
              <a:t>An intensive care unit (ICU), also known as an intensive therapy unit or intensive treatment unit (ITU) or critical care unit (CCU), is a special department of a hospital or health care facility that provides intensive care medicine.</a:t>
            </a:r>
          </a:p>
          <a:p>
            <a:pPr marL="0" indent="0" algn="ctr" rtl="0">
              <a:buNone/>
            </a:pPr>
            <a:endParaRPr lang="en-US" dirty="0"/>
          </a:p>
        </p:txBody>
      </p:sp>
    </p:spTree>
    <p:extLst>
      <p:ext uri="{BB962C8B-B14F-4D97-AF65-F5344CB8AC3E}">
        <p14:creationId xmlns:p14="http://schemas.microsoft.com/office/powerpoint/2010/main" val="37434178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descr="C:\Users\Dell\Desktop\icu L1\MedCaptain-SYS-3011-Syringe-Pump-english-we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5838" y="2622376"/>
            <a:ext cx="4263008" cy="4263008"/>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C:\Users\Dell\Desktop\icu L1\syringe-infusion-pump-500x5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00983"/>
            <a:ext cx="5389421" cy="3557017"/>
          </a:xfrm>
          <a:prstGeom prst="rect">
            <a:avLst/>
          </a:prstGeom>
          <a:noFill/>
          <a:extLst>
            <a:ext uri="{909E8E84-426E-40DD-AFC4-6F175D3DCCD1}">
              <a14:hiddenFill xmlns:a14="http://schemas.microsoft.com/office/drawing/2010/main">
                <a:solidFill>
                  <a:srgbClr val="FFFFFF"/>
                </a:solidFill>
              </a14:hiddenFill>
            </a:ext>
          </a:extLst>
        </p:spPr>
      </p:pic>
      <p:sp>
        <p:nvSpPr>
          <p:cNvPr id="7" name="مستطيل مستدير الزوايا 6"/>
          <p:cNvSpPr/>
          <p:nvPr/>
        </p:nvSpPr>
        <p:spPr>
          <a:xfrm>
            <a:off x="378035" y="1268760"/>
            <a:ext cx="8352928" cy="1080120"/>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rgbClr val="FF0000"/>
                </a:solidFill>
              </a:rPr>
              <a:t>syringe pump used to given bolus dose ( not for infusion) like 10 mg midazolam in every 6 hours</a:t>
            </a:r>
          </a:p>
        </p:txBody>
      </p:sp>
    </p:spTree>
    <p:extLst>
      <p:ext uri="{BB962C8B-B14F-4D97-AF65-F5344CB8AC3E}">
        <p14:creationId xmlns:p14="http://schemas.microsoft.com/office/powerpoint/2010/main" val="10546547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endParaRPr lang="ar-IQ"/>
          </a:p>
        </p:txBody>
      </p:sp>
      <p:pic>
        <p:nvPicPr>
          <p:cNvPr id="11266" name="Picture 2" descr="C:\Users\Dell\Desktop\icu L1\Imed-Gemini-PC1-Infusion-Bump-with-a-roll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8846" y="1754250"/>
            <a:ext cx="3810000" cy="5080000"/>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descr="C:\Users\Dell\Desktop\icu L1\IN-G080-IV-Infusion-Infusion-Infusion-Pump-Price-Subcutaneous-Infusion-Pum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54250"/>
            <a:ext cx="5338846" cy="5080644"/>
          </a:xfrm>
          <a:prstGeom prst="rect">
            <a:avLst/>
          </a:prstGeom>
          <a:noFill/>
          <a:extLst>
            <a:ext uri="{909E8E84-426E-40DD-AFC4-6F175D3DCCD1}">
              <a14:hiddenFill xmlns:a14="http://schemas.microsoft.com/office/drawing/2010/main">
                <a:solidFill>
                  <a:srgbClr val="FFFFFF"/>
                </a:solidFill>
              </a14:hiddenFill>
            </a:ext>
          </a:extLst>
        </p:spPr>
      </p:pic>
      <p:sp>
        <p:nvSpPr>
          <p:cNvPr id="6" name="مستطيل مستدير الزوايا 5"/>
          <p:cNvSpPr/>
          <p:nvPr/>
        </p:nvSpPr>
        <p:spPr>
          <a:xfrm>
            <a:off x="410838" y="332656"/>
            <a:ext cx="8352928" cy="1080120"/>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dirty="0">
                <a:solidFill>
                  <a:srgbClr val="FF0000"/>
                </a:solidFill>
              </a:rPr>
              <a:t>Pump infusion used for infusion doses drugs like </a:t>
            </a:r>
            <a:r>
              <a:rPr lang="ar-IQ" sz="2800" dirty="0">
                <a:solidFill>
                  <a:srgbClr val="FF0000"/>
                </a:solidFill>
              </a:rPr>
              <a:t>  </a:t>
            </a:r>
            <a:r>
              <a:rPr lang="en-US" sz="2800" dirty="0">
                <a:solidFill>
                  <a:srgbClr val="FF0000"/>
                </a:solidFill>
              </a:rPr>
              <a:t> dopamine 10 mcg/kg/min (not for bolus dose)</a:t>
            </a:r>
            <a:endParaRPr lang="ar-IQ" sz="2800" dirty="0">
              <a:solidFill>
                <a:srgbClr val="FF0000"/>
              </a:solidFill>
            </a:endParaRPr>
          </a:p>
        </p:txBody>
      </p:sp>
    </p:spTree>
    <p:extLst>
      <p:ext uri="{BB962C8B-B14F-4D97-AF65-F5344CB8AC3E}">
        <p14:creationId xmlns:p14="http://schemas.microsoft.com/office/powerpoint/2010/main" val="11903187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endParaRPr lang="ar-IQ"/>
          </a:p>
        </p:txBody>
      </p:sp>
      <p:pic>
        <p:nvPicPr>
          <p:cNvPr id="12290" name="Picture 2" descr="C:\Users\Dell\Desktop\icu L1\PICC_lin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96" y="1556792"/>
            <a:ext cx="9073008" cy="5301208"/>
          </a:xfrm>
          <a:prstGeom prst="rect">
            <a:avLst/>
          </a:prstGeom>
          <a:noFill/>
          <a:extLst>
            <a:ext uri="{909E8E84-426E-40DD-AFC4-6F175D3DCCD1}">
              <a14:hiddenFill xmlns:a14="http://schemas.microsoft.com/office/drawing/2010/main">
                <a:solidFill>
                  <a:srgbClr val="FFFFFF"/>
                </a:solidFill>
              </a14:hiddenFill>
            </a:ext>
          </a:extLst>
        </p:spPr>
      </p:pic>
      <p:sp>
        <p:nvSpPr>
          <p:cNvPr id="6" name="مستطيل مستدير الزوايا 5"/>
          <p:cNvSpPr/>
          <p:nvPr/>
        </p:nvSpPr>
        <p:spPr>
          <a:xfrm>
            <a:off x="395536" y="188640"/>
            <a:ext cx="8352928" cy="1080120"/>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rgbClr val="FF0000"/>
                </a:solidFill>
              </a:rPr>
              <a:t>CV line (center venous line)</a:t>
            </a:r>
            <a:endParaRPr lang="ar-IQ" sz="2800" b="1" dirty="0">
              <a:solidFill>
                <a:srgbClr val="FF0000"/>
              </a:solidFill>
            </a:endParaRPr>
          </a:p>
        </p:txBody>
      </p:sp>
    </p:spTree>
    <p:extLst>
      <p:ext uri="{BB962C8B-B14F-4D97-AF65-F5344CB8AC3E}">
        <p14:creationId xmlns:p14="http://schemas.microsoft.com/office/powerpoint/2010/main" val="28647002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ell\Desktop\icu L1\Ait-Be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7" y="3075384"/>
            <a:ext cx="9145137" cy="3810000"/>
          </a:xfrm>
          <a:prstGeom prst="rect">
            <a:avLst/>
          </a:prstGeom>
          <a:noFill/>
          <a:extLst>
            <a:ext uri="{909E8E84-426E-40DD-AFC4-6F175D3DCCD1}">
              <a14:hiddenFill xmlns:a14="http://schemas.microsoft.com/office/drawing/2010/main">
                <a:solidFill>
                  <a:srgbClr val="FFFFFF"/>
                </a:solidFill>
              </a14:hiddenFill>
            </a:ext>
          </a:extLst>
        </p:spPr>
      </p:pic>
      <p:sp>
        <p:nvSpPr>
          <p:cNvPr id="5" name="مستطيل مستدير الزوايا 4"/>
          <p:cNvSpPr/>
          <p:nvPr/>
        </p:nvSpPr>
        <p:spPr>
          <a:xfrm>
            <a:off x="1115616" y="620688"/>
            <a:ext cx="6552728" cy="1080120"/>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rgbClr val="FF0000"/>
                </a:solidFill>
              </a:rPr>
              <a:t>Air bed used to prevention sores </a:t>
            </a:r>
            <a:endParaRPr lang="ar-IQ" sz="2800" b="1" dirty="0">
              <a:solidFill>
                <a:srgbClr val="FF0000"/>
              </a:solidFill>
            </a:endParaRPr>
          </a:p>
        </p:txBody>
      </p:sp>
    </p:spTree>
    <p:extLst>
      <p:ext uri="{BB962C8B-B14F-4D97-AF65-F5344CB8AC3E}">
        <p14:creationId xmlns:p14="http://schemas.microsoft.com/office/powerpoint/2010/main" val="39944238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ell\Desktop\icu L1\bedsoreheels_1457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3094" y="1"/>
            <a:ext cx="5968745" cy="335699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Dell\Desktop\icu L1\M1400399-Diabetic_foot_with_large_ulcer-SPL_popu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290882"/>
            <a:ext cx="5364088" cy="3567118"/>
          </a:xfrm>
          <a:prstGeom prst="rect">
            <a:avLst/>
          </a:prstGeom>
          <a:noFill/>
          <a:extLst>
            <a:ext uri="{909E8E84-426E-40DD-AFC4-6F175D3DCCD1}">
              <a14:hiddenFill xmlns:a14="http://schemas.microsoft.com/office/drawing/2010/main">
                <a:solidFill>
                  <a:srgbClr val="FFFFFF"/>
                </a:solidFill>
              </a14:hiddenFill>
            </a:ext>
          </a:extLst>
        </p:spPr>
      </p:pic>
      <p:sp>
        <p:nvSpPr>
          <p:cNvPr id="6" name="مستطيل مستدير الزوايا 5"/>
          <p:cNvSpPr/>
          <p:nvPr/>
        </p:nvSpPr>
        <p:spPr>
          <a:xfrm>
            <a:off x="5316591" y="4365104"/>
            <a:ext cx="3816424" cy="1080120"/>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rgbClr val="FF0000"/>
                </a:solidFill>
              </a:rPr>
              <a:t>Bed sores </a:t>
            </a:r>
            <a:endParaRPr lang="ar-IQ" sz="2800" b="1" dirty="0">
              <a:solidFill>
                <a:srgbClr val="FF0000"/>
              </a:solidFill>
            </a:endParaRPr>
          </a:p>
        </p:txBody>
      </p:sp>
    </p:spTree>
    <p:extLst>
      <p:ext uri="{BB962C8B-B14F-4D97-AF65-F5344CB8AC3E}">
        <p14:creationId xmlns:p14="http://schemas.microsoft.com/office/powerpoint/2010/main" val="20815622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endParaRPr lang="ar-IQ"/>
          </a:p>
        </p:txBody>
      </p:sp>
      <p:pic>
        <p:nvPicPr>
          <p:cNvPr id="7170" name="Picture 2" descr="C:\Users\Dell\Desktop\icu L1\HTB1mbxfaYwTMeJjSszfq6xbtFXai.jpg_350x3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916832"/>
            <a:ext cx="4608512" cy="4942794"/>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Dell\Desktop\icu L1\Medical-Devices-Mobile-Digital-X-ray-Machine-for-ICU-Departme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2095823"/>
            <a:ext cx="4642867" cy="4789561"/>
          </a:xfrm>
          <a:prstGeom prst="rect">
            <a:avLst/>
          </a:prstGeom>
          <a:noFill/>
          <a:extLst>
            <a:ext uri="{909E8E84-426E-40DD-AFC4-6F175D3DCCD1}">
              <a14:hiddenFill xmlns:a14="http://schemas.microsoft.com/office/drawing/2010/main">
                <a:solidFill>
                  <a:srgbClr val="FFFFFF"/>
                </a:solidFill>
              </a14:hiddenFill>
            </a:ext>
          </a:extLst>
        </p:spPr>
      </p:pic>
      <p:sp>
        <p:nvSpPr>
          <p:cNvPr id="7" name="مستطيل مستدير الزوايا 6"/>
          <p:cNvSpPr/>
          <p:nvPr/>
        </p:nvSpPr>
        <p:spPr>
          <a:xfrm>
            <a:off x="395536" y="188640"/>
            <a:ext cx="8352928" cy="1080120"/>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rgbClr val="FF0000"/>
                </a:solidFill>
              </a:rPr>
              <a:t>Portable X-RAY</a:t>
            </a:r>
            <a:endParaRPr lang="ar-IQ" sz="2800" b="1" dirty="0">
              <a:solidFill>
                <a:srgbClr val="FF0000"/>
              </a:solidFill>
            </a:endParaRPr>
          </a:p>
        </p:txBody>
      </p:sp>
    </p:spTree>
    <p:extLst>
      <p:ext uri="{BB962C8B-B14F-4D97-AF65-F5344CB8AC3E}">
        <p14:creationId xmlns:p14="http://schemas.microsoft.com/office/powerpoint/2010/main" val="13870523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Dell\Desktop\icu L1\ultrasound-machines-500x5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19" y="1268760"/>
            <a:ext cx="5280213" cy="5616624"/>
          </a:xfrm>
          <a:prstGeom prst="rect">
            <a:avLst/>
          </a:prstGeom>
          <a:noFill/>
          <a:extLst>
            <a:ext uri="{909E8E84-426E-40DD-AFC4-6F175D3DCCD1}">
              <a14:hiddenFill xmlns:a14="http://schemas.microsoft.com/office/drawing/2010/main">
                <a:solidFill>
                  <a:srgbClr val="FFFFFF"/>
                </a:solidFill>
              </a14:hiddenFill>
            </a:ext>
          </a:extLst>
        </p:spPr>
      </p:pic>
      <p:sp>
        <p:nvSpPr>
          <p:cNvPr id="5" name="مستطيل مستدير الزوايا 4"/>
          <p:cNvSpPr/>
          <p:nvPr/>
        </p:nvSpPr>
        <p:spPr>
          <a:xfrm>
            <a:off x="385499" y="3003582"/>
            <a:ext cx="4176464" cy="1080120"/>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rgbClr val="FF0000"/>
                </a:solidFill>
              </a:rPr>
              <a:t>Portable Ultra sound </a:t>
            </a:r>
            <a:endParaRPr lang="ar-IQ" sz="2800" b="1" dirty="0">
              <a:solidFill>
                <a:srgbClr val="FF0000"/>
              </a:solidFill>
            </a:endParaRPr>
          </a:p>
        </p:txBody>
      </p:sp>
    </p:spTree>
    <p:extLst>
      <p:ext uri="{BB962C8B-B14F-4D97-AF65-F5344CB8AC3E}">
        <p14:creationId xmlns:p14="http://schemas.microsoft.com/office/powerpoint/2010/main" val="18840695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4099" y="1268760"/>
            <a:ext cx="6858000" cy="5143500"/>
          </a:xfrm>
          <a:prstGeom prst="rect">
            <a:avLst/>
          </a:prstGeom>
        </p:spPr>
      </p:pic>
    </p:spTree>
    <p:extLst>
      <p:ext uri="{BB962C8B-B14F-4D97-AF65-F5344CB8AC3E}">
        <p14:creationId xmlns:p14="http://schemas.microsoft.com/office/powerpoint/2010/main" val="9967687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260648"/>
            <a:ext cx="8229600" cy="1143000"/>
          </a:xfrm>
        </p:spPr>
        <p:txBody>
          <a:bodyPr/>
          <a:lstStyle/>
          <a:p>
            <a:pPr algn="ctr"/>
            <a:r>
              <a:rPr lang="en-US" dirty="0"/>
              <a:t>intensive care medicine</a:t>
            </a:r>
            <a:endParaRPr lang="ar-IQ" dirty="0"/>
          </a:p>
        </p:txBody>
      </p:sp>
      <p:sp>
        <p:nvSpPr>
          <p:cNvPr id="3" name="عنصر نائب للمحتوى 2"/>
          <p:cNvSpPr>
            <a:spLocks noGrp="1"/>
          </p:cNvSpPr>
          <p:nvPr>
            <p:ph idx="1"/>
          </p:nvPr>
        </p:nvSpPr>
        <p:spPr>
          <a:xfrm>
            <a:off x="251520" y="1935480"/>
            <a:ext cx="8712968" cy="4389120"/>
          </a:xfrm>
        </p:spPr>
        <p:txBody>
          <a:bodyPr>
            <a:normAutofit lnSpcReduction="10000"/>
          </a:bodyPr>
          <a:lstStyle/>
          <a:p>
            <a:pPr marL="0" indent="0" algn="l" rtl="0">
              <a:buNone/>
            </a:pPr>
            <a:r>
              <a:rPr lang="en-US" dirty="0"/>
              <a:t>Intensive care medicine, also called critical care medicine, is a medical specialty that deals with seriously or critically ill patients who have, are at risk of, or are recovering from conditions that may be life-threatening. It includes providing life support, invasive monitoring techniques, resuscitation, and end-of-life care.</a:t>
            </a:r>
          </a:p>
          <a:p>
            <a:pPr marL="0" indent="0" algn="l" rtl="0">
              <a:buNone/>
            </a:pPr>
            <a:endParaRPr lang="en-US" dirty="0"/>
          </a:p>
          <a:p>
            <a:pPr algn="l" rtl="0">
              <a:buFont typeface="Wingdings" pitchFamily="2" charset="2"/>
              <a:buChar char="v"/>
            </a:pPr>
            <a:r>
              <a:rPr lang="en-US" dirty="0"/>
              <a:t>Patients may be referred directly from an </a:t>
            </a:r>
            <a:r>
              <a:rPr lang="en-US" dirty="0">
                <a:hlinkClick r:id="rId2"/>
              </a:rPr>
              <a:t>emergency department</a:t>
            </a:r>
            <a:r>
              <a:rPr lang="en-US" dirty="0"/>
              <a:t> or from a ward if they rapidly deteriorate, or immediately after surgery if the surgery is very invasive and the patient is at high risk of complications.</a:t>
            </a:r>
            <a:endParaRPr lang="ar-IQ" dirty="0"/>
          </a:p>
          <a:p>
            <a:pPr marL="0" indent="0" algn="l" rtl="0">
              <a:buNone/>
            </a:pPr>
            <a:endParaRPr lang="ar-IQ" dirty="0"/>
          </a:p>
        </p:txBody>
      </p:sp>
    </p:spTree>
    <p:extLst>
      <p:ext uri="{BB962C8B-B14F-4D97-AF65-F5344CB8AC3E}">
        <p14:creationId xmlns:p14="http://schemas.microsoft.com/office/powerpoint/2010/main" val="2720753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endParaRPr lang="ar-IQ"/>
          </a:p>
        </p:txBody>
      </p:sp>
      <p:pic>
        <p:nvPicPr>
          <p:cNvPr id="15362" name="Picture 2" descr="C:\Users\Dell\Desktop\icu L1\ventilator-gty-rc-200314_hpMain_16x9_9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682"/>
            <a:ext cx="9144000" cy="6827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4873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95867" y="27384"/>
            <a:ext cx="10768467" cy="6713984"/>
          </a:xfrm>
        </p:spPr>
      </p:pic>
    </p:spTree>
    <p:extLst>
      <p:ext uri="{BB962C8B-B14F-4D97-AF65-F5344CB8AC3E}">
        <p14:creationId xmlns:p14="http://schemas.microsoft.com/office/powerpoint/2010/main" val="1464552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rtl="0"/>
            <a:r>
              <a:rPr lang="en-US" dirty="0">
                <a:solidFill>
                  <a:schemeClr val="tx1"/>
                </a:solidFill>
              </a:rPr>
              <a:t>Most Common Type Of ICU</a:t>
            </a:r>
            <a:endParaRPr lang="ar-IQ" dirty="0">
              <a:solidFill>
                <a:schemeClr val="tx1"/>
              </a:solidFill>
            </a:endParaRPr>
          </a:p>
        </p:txBody>
      </p:sp>
      <p:sp>
        <p:nvSpPr>
          <p:cNvPr id="3" name="عنصر نائب للمحتوى 2"/>
          <p:cNvSpPr>
            <a:spLocks noGrp="1"/>
          </p:cNvSpPr>
          <p:nvPr>
            <p:ph idx="1"/>
          </p:nvPr>
        </p:nvSpPr>
        <p:spPr/>
        <p:txBody>
          <a:bodyPr>
            <a:normAutofit/>
          </a:bodyPr>
          <a:lstStyle/>
          <a:p>
            <a:pPr algn="l" rtl="0"/>
            <a:r>
              <a:rPr lang="en-US" sz="3200" dirty="0"/>
              <a:t>Neonatal intensive care unit (NICU). </a:t>
            </a:r>
          </a:p>
          <a:p>
            <a:pPr algn="l" rtl="0"/>
            <a:r>
              <a:rPr lang="en-US" sz="3200" dirty="0"/>
              <a:t>Pediatric intensive care unit (PICU). </a:t>
            </a:r>
          </a:p>
          <a:p>
            <a:pPr algn="l" rtl="0"/>
            <a:r>
              <a:rPr lang="en-US" sz="3200" dirty="0"/>
              <a:t>Coronary care unit (CCU) </a:t>
            </a:r>
          </a:p>
          <a:p>
            <a:pPr algn="l" rtl="0"/>
            <a:r>
              <a:rPr lang="en-US" sz="3200" dirty="0"/>
              <a:t>Neurological Intensive Care Unit (</a:t>
            </a:r>
            <a:r>
              <a:rPr lang="en-US" sz="3200" dirty="0" err="1"/>
              <a:t>NeuroICU</a:t>
            </a:r>
            <a:r>
              <a:rPr lang="en-US" sz="3200" dirty="0"/>
              <a:t>). </a:t>
            </a:r>
          </a:p>
          <a:p>
            <a:pPr algn="l" rtl="0"/>
            <a:r>
              <a:rPr lang="en-US" sz="3200" dirty="0"/>
              <a:t>Post-anesthesia care unit (PACU) </a:t>
            </a:r>
          </a:p>
          <a:p>
            <a:pPr algn="l" rtl="0"/>
            <a:r>
              <a:rPr lang="en-US" sz="3200" dirty="0"/>
              <a:t>High dependency unit (HDU)</a:t>
            </a:r>
            <a:endParaRPr lang="ar-IQ" sz="3200" dirty="0"/>
          </a:p>
        </p:txBody>
      </p:sp>
    </p:spTree>
    <p:extLst>
      <p:ext uri="{BB962C8B-B14F-4D97-AF65-F5344CB8AC3E}">
        <p14:creationId xmlns:p14="http://schemas.microsoft.com/office/powerpoint/2010/main" val="24183167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69776"/>
            <a:ext cx="8229600" cy="1143000"/>
          </a:xfrm>
        </p:spPr>
        <p:txBody>
          <a:bodyPr>
            <a:noAutofit/>
          </a:bodyPr>
          <a:lstStyle/>
          <a:p>
            <a:pPr algn="ctr" rtl="0"/>
            <a:r>
              <a:rPr lang="en-US" sz="4000" dirty="0"/>
              <a:t>Neonatal intensive care unit (NICU)</a:t>
            </a:r>
            <a:endParaRPr lang="ar-IQ" sz="3600" dirty="0"/>
          </a:p>
        </p:txBody>
      </p:sp>
      <p:sp>
        <p:nvSpPr>
          <p:cNvPr id="3" name="عنصر نائب للمحتوى 2"/>
          <p:cNvSpPr>
            <a:spLocks noGrp="1"/>
          </p:cNvSpPr>
          <p:nvPr>
            <p:ph idx="1"/>
          </p:nvPr>
        </p:nvSpPr>
        <p:spPr/>
        <p:txBody>
          <a:bodyPr/>
          <a:lstStyle/>
          <a:p>
            <a:pPr marL="0" indent="0" algn="ctr" rtl="0">
              <a:buNone/>
            </a:pPr>
            <a:r>
              <a:rPr lang="en-US" dirty="0"/>
              <a:t>This specialty unit cares for neonatal patients who have not left the hospital after birth. Common conditions cared for include prematurity and associated complications, congenital disorders such as congenital diaphragmatic hernia, or complications resulting from the birthing process.</a:t>
            </a:r>
            <a:endParaRPr lang="ar-IQ" dirty="0"/>
          </a:p>
        </p:txBody>
      </p:sp>
    </p:spTree>
    <p:extLst>
      <p:ext uri="{BB962C8B-B14F-4D97-AF65-F5344CB8AC3E}">
        <p14:creationId xmlns:p14="http://schemas.microsoft.com/office/powerpoint/2010/main" val="16862985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pPr algn="ctr" rtl="0"/>
            <a:r>
              <a:rPr lang="en-US" sz="4000" dirty="0"/>
              <a:t>Pediatric intensive care unit (PICU)</a:t>
            </a:r>
            <a:br>
              <a:rPr lang="en-US" sz="4000" dirty="0"/>
            </a:br>
            <a:endParaRPr lang="ar-IQ" sz="3600" dirty="0"/>
          </a:p>
        </p:txBody>
      </p:sp>
      <p:sp>
        <p:nvSpPr>
          <p:cNvPr id="3" name="عنصر نائب للمحتوى 2"/>
          <p:cNvSpPr>
            <a:spLocks noGrp="1"/>
          </p:cNvSpPr>
          <p:nvPr>
            <p:ph idx="1"/>
          </p:nvPr>
        </p:nvSpPr>
        <p:spPr/>
        <p:txBody>
          <a:bodyPr>
            <a:normAutofit/>
          </a:bodyPr>
          <a:lstStyle/>
          <a:p>
            <a:pPr marL="0" indent="0" algn="ctr" rtl="0">
              <a:buNone/>
            </a:pPr>
            <a:r>
              <a:rPr lang="en-US" sz="3200" dirty="0"/>
              <a:t>Pediatric patients are treated in this intensive care unit for life-threatening conditions such as asthma, influenza, diabetic ketoacidosis, or traumatic neurological injury.</a:t>
            </a:r>
            <a:endParaRPr lang="ar-IQ" sz="3200" dirty="0"/>
          </a:p>
        </p:txBody>
      </p:sp>
    </p:spTree>
    <p:extLst>
      <p:ext uri="{BB962C8B-B14F-4D97-AF65-F5344CB8AC3E}">
        <p14:creationId xmlns:p14="http://schemas.microsoft.com/office/powerpoint/2010/main" val="41227579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rtl="0"/>
            <a:r>
              <a:rPr lang="en-US" sz="5400" dirty="0"/>
              <a:t>Coronary care unit (CCU)</a:t>
            </a:r>
            <a:endParaRPr lang="ar-IQ" dirty="0"/>
          </a:p>
        </p:txBody>
      </p:sp>
      <p:sp>
        <p:nvSpPr>
          <p:cNvPr id="3" name="عنصر نائب للمحتوى 2"/>
          <p:cNvSpPr>
            <a:spLocks noGrp="1"/>
          </p:cNvSpPr>
          <p:nvPr>
            <p:ph idx="1"/>
          </p:nvPr>
        </p:nvSpPr>
        <p:spPr/>
        <p:txBody>
          <a:bodyPr/>
          <a:lstStyle/>
          <a:p>
            <a:pPr marL="0" indent="0" algn="ctr" rtl="0">
              <a:buNone/>
            </a:pPr>
            <a:r>
              <a:rPr lang="en-US" dirty="0"/>
              <a:t>Also known as Cardiac Intensive Care Units (CICU) or Cardiovascular Intensive Care Unit (CVICU), this ICU caters to patients specifically with congenital heart defects or life-threatening cardiac conditions such as a myocardial infarction or a cardiac arrest.</a:t>
            </a:r>
            <a:endParaRPr lang="ar-IQ" dirty="0"/>
          </a:p>
        </p:txBody>
      </p:sp>
    </p:spTree>
    <p:extLst>
      <p:ext uri="{BB962C8B-B14F-4D97-AF65-F5344CB8AC3E}">
        <p14:creationId xmlns:p14="http://schemas.microsoft.com/office/powerpoint/2010/main" val="392740495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تدفق">
  <a:themeElements>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تدفق">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تدفق">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305</TotalTime>
  <Words>587</Words>
  <Application>Microsoft Office PowerPoint</Application>
  <PresentationFormat>عرض على الشاشة (3:4)‏</PresentationFormat>
  <Paragraphs>53</Paragraphs>
  <Slides>27</Slides>
  <Notes>3</Notes>
  <HiddenSlides>0</HiddenSlides>
  <MMClips>0</MMClips>
  <ScaleCrop>false</ScaleCrop>
  <HeadingPairs>
    <vt:vector size="4" baseType="variant">
      <vt:variant>
        <vt:lpstr>نسق</vt:lpstr>
      </vt:variant>
      <vt:variant>
        <vt:i4>1</vt:i4>
      </vt:variant>
      <vt:variant>
        <vt:lpstr>عناوين الشرائح</vt:lpstr>
      </vt:variant>
      <vt:variant>
        <vt:i4>27</vt:i4>
      </vt:variant>
    </vt:vector>
  </HeadingPairs>
  <TitlesOfParts>
    <vt:vector size="28" baseType="lpstr">
      <vt:lpstr>تدفق</vt:lpstr>
      <vt:lpstr>ICU</vt:lpstr>
      <vt:lpstr>Intensive care unit </vt:lpstr>
      <vt:lpstr>intensive care medicine</vt:lpstr>
      <vt:lpstr>عرض تقديمي في PowerPoint</vt:lpstr>
      <vt:lpstr>عرض تقديمي في PowerPoint</vt:lpstr>
      <vt:lpstr>Most Common Type Of ICU</vt:lpstr>
      <vt:lpstr>Neonatal intensive care unit (NICU)</vt:lpstr>
      <vt:lpstr>Pediatric intensive care unit (PICU) </vt:lpstr>
      <vt:lpstr>Coronary care unit (CCU)</vt:lpstr>
      <vt:lpstr>Neurological Intensive Care Unit (NeuroICU)</vt:lpstr>
      <vt:lpstr>Post-anesthesia care unit (PACU) </vt:lpstr>
      <vt:lpstr>High dependency unit (HDU)</vt:lpstr>
      <vt:lpstr>Equipment and systems</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ICU</dc:title>
  <dc:creator>ahmed Al_Dulaimi</dc:creator>
  <cp:lastModifiedBy>Maher</cp:lastModifiedBy>
  <cp:revision>26</cp:revision>
  <dcterms:created xsi:type="dcterms:W3CDTF">2020-12-12T16:49:05Z</dcterms:created>
  <dcterms:modified xsi:type="dcterms:W3CDTF">2022-10-16T03:34:20Z</dcterms:modified>
</cp:coreProperties>
</file>