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2"/>
  </p:notesMasterIdLst>
  <p:handoutMasterIdLst>
    <p:handoutMasterId r:id="rId23"/>
  </p:handoutMasterIdLst>
  <p:sldIdLst>
    <p:sldId id="500" r:id="rId3"/>
    <p:sldId id="796" r:id="rId4"/>
    <p:sldId id="797" r:id="rId5"/>
    <p:sldId id="791" r:id="rId6"/>
    <p:sldId id="780" r:id="rId7"/>
    <p:sldId id="781" r:id="rId8"/>
    <p:sldId id="332" r:id="rId9"/>
    <p:sldId id="333" r:id="rId10"/>
    <p:sldId id="328" r:id="rId11"/>
    <p:sldId id="329" r:id="rId12"/>
    <p:sldId id="743" r:id="rId13"/>
    <p:sldId id="744" r:id="rId14"/>
    <p:sldId id="762" r:id="rId15"/>
    <p:sldId id="764" r:id="rId16"/>
    <p:sldId id="765" r:id="rId17"/>
    <p:sldId id="766" r:id="rId18"/>
    <p:sldId id="783" r:id="rId19"/>
    <p:sldId id="787" r:id="rId20"/>
    <p:sldId id="795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7A4"/>
    <a:srgbClr val="C0C0C4"/>
    <a:srgbClr val="678DC5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90" autoAdjust="0"/>
  </p:normalViewPr>
  <p:slideViewPr>
    <p:cSldViewPr snapToGrid="0">
      <p:cViewPr varScale="1">
        <p:scale>
          <a:sx n="62" d="100"/>
          <a:sy n="62" d="100"/>
        </p:scale>
        <p:origin x="13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5" Type="http://schemas.openxmlformats.org/officeDocument/2006/relationships/slide" Target="slides/slide13.xml"/><Relationship Id="rId10" Type="http://schemas.openxmlformats.org/officeDocument/2006/relationships/slide" Target="slides/slide18.xml"/><Relationship Id="rId4" Type="http://schemas.openxmlformats.org/officeDocument/2006/relationships/slide" Target="slides/slide12.xml"/><Relationship Id="rId9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02T14:46:06.556" idx="9">
    <p:pos x="648" y="-406"/>
    <p:text>this image did not come from this page.  but honestly, you could probably keep it as is.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Computer Networking</a:t>
            </a:r>
          </a:p>
          <a:p>
            <a:pPr>
              <a:buFontTx/>
              <a:buNone/>
            </a:pPr>
            <a:r>
              <a:rPr lang="en-US" sz="1300" b="0" dirty="0"/>
              <a:t>Chapter 1: Exploring the Network</a:t>
            </a:r>
            <a:endParaRPr lang="en-GB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76F820-85C4-F142-B35E-4A6845A574F0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1.4.1.3 Online Collaboration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C2DEEB-8ACC-7644-9010-3929E6BDCA5B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1.4.1.4 Video Communication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55F44-ACAC-7043-A397-8E564A5029A6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1.4.1.5 Cloud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F44EFC-A188-154E-9D01-11C485224BED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1.4.2.1 Technology Trends in the Home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Chapter I Summary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1.1.2.4 Peer-</a:t>
            </a:r>
            <a:r>
              <a:rPr lang="nl-NL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-Peer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B772C-9A16-E444-84E4-86EFFD35BFA2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Chapter 1 Sections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sz="1300" b="0" dirty="0"/>
              <a:t>Introduction to Networks</a:t>
            </a:r>
            <a:endParaRPr lang="en-US" sz="1300" b="0" baseline="0" dirty="0"/>
          </a:p>
          <a:p>
            <a:pPr>
              <a:buFontTx/>
              <a:buNone/>
            </a:pPr>
            <a:r>
              <a:rPr lang="en-US" sz="1300" b="0" dirty="0"/>
              <a:t>Chapter 1: Exploring the Network</a:t>
            </a:r>
            <a:endParaRPr lang="en-GB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1.1.2.2 Clients and Servers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1.1.2.3 Clients and Servers (Cont.)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0854F-6099-C645-9633-B44CFEAB8F51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1.1.2.4 Peer-</a:t>
            </a:r>
            <a:r>
              <a:rPr lang="nl-NL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-Peer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1.3.1.2 Planning for the Future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8A5DA9-7DB1-7248-9C05-61318208F4DE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1.3.2.1 The Supporting Network Architecture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7691EC-BB62-0C4B-A1A0-95FDF2391D96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1.4.1.1 New Trends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</a:rPr>
              <a:t>Lecture 02: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Exploring the Network</a:t>
            </a:r>
            <a:endParaRPr lang="en-US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2"/>
            <a:ext cx="6788150" cy="1622909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0" dirty="0">
                <a:latin typeface="Arial" charset="0"/>
              </a:rPr>
              <a:t>Dr. </a:t>
            </a:r>
            <a:r>
              <a:rPr lang="en-US" sz="2400" b="0" dirty="0" err="1">
                <a:latin typeface="Arial" charset="0"/>
              </a:rPr>
              <a:t>Muamer</a:t>
            </a:r>
            <a:r>
              <a:rPr lang="en-US" sz="2400" b="0" dirty="0">
                <a:latin typeface="Arial" charset="0"/>
              </a:rPr>
              <a:t> Mohammed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752FB-7D48-4C8D-8AEE-2D0B72204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245" y="1186055"/>
            <a:ext cx="3704185" cy="4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400" kern="0" dirty="0">
                <a:latin typeface="Arial" charset="0"/>
              </a:rPr>
              <a:t>Computer Networking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5F699560-F329-4622-9845-CBCC646D1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Intermediary Devices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66A253FB-EC28-4283-A868-B1A0B62DD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Regenerate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and 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retransmit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data signals.</a:t>
            </a:r>
          </a:p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Maintain information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about what pathways exist through the network and internetwork.</a:t>
            </a:r>
          </a:p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Notify other devices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of errors and communication failures.</a:t>
            </a:r>
          </a:p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Direct data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along alternate pathways when there is a link failure.</a:t>
            </a:r>
          </a:p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Classify and direct messages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according to QoS priorities.</a:t>
            </a:r>
          </a:p>
          <a:p>
            <a:pPr algn="just" eaLnBrk="1" hangingPunct="1">
              <a:defRPr/>
            </a:pP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Permit or deny</a:t>
            </a:r>
            <a:r>
              <a:rPr lang="en-US" sz="2200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sz="2200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the flow of data, based on security settings.</a:t>
            </a:r>
          </a:p>
        </p:txBody>
      </p:sp>
      <p:grpSp>
        <p:nvGrpSpPr>
          <p:cNvPr id="15364" name="Group 29">
            <a:extLst>
              <a:ext uri="{FF2B5EF4-FFF2-40B4-BE49-F238E27FC236}">
                <a16:creationId xmlns:a16="http://schemas.microsoft.com/office/drawing/2014/main" id="{3F101B3F-7DDE-4842-BF37-320313E4597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00600"/>
            <a:ext cx="8712200" cy="1600200"/>
            <a:chOff x="192" y="2976"/>
            <a:chExt cx="5680" cy="1072"/>
          </a:xfrm>
        </p:grpSpPr>
        <p:pic>
          <p:nvPicPr>
            <p:cNvPr id="15365" name="Picture 23" descr="Elements08">
              <a:extLst>
                <a:ext uri="{FF2B5EF4-FFF2-40B4-BE49-F238E27FC236}">
                  <a16:creationId xmlns:a16="http://schemas.microsoft.com/office/drawing/2014/main" id="{436AB950-9E36-4F07-9977-90BFACD9F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024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4" descr="Elements09">
              <a:extLst>
                <a:ext uri="{FF2B5EF4-FFF2-40B4-BE49-F238E27FC236}">
                  <a16:creationId xmlns:a16="http://schemas.microsoft.com/office/drawing/2014/main" id="{76E1580B-A9C9-40D0-A5BF-BEB756156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68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5" descr="Elements10">
              <a:extLst>
                <a:ext uri="{FF2B5EF4-FFF2-40B4-BE49-F238E27FC236}">
                  <a16:creationId xmlns:a16="http://schemas.microsoft.com/office/drawing/2014/main" id="{1BBE4F9F-0C25-4799-AACA-1978D4C55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24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26" descr="Elements11">
              <a:extLst>
                <a:ext uri="{FF2B5EF4-FFF2-40B4-BE49-F238E27FC236}">
                  <a16:creationId xmlns:a16="http://schemas.microsoft.com/office/drawing/2014/main" id="{4FEA24B7-8863-4E07-8AF4-714BBECAF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264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7" descr="Elements12">
              <a:extLst>
                <a:ext uri="{FF2B5EF4-FFF2-40B4-BE49-F238E27FC236}">
                  <a16:creationId xmlns:a16="http://schemas.microsoft.com/office/drawing/2014/main" id="{0EE70099-9BD7-4FD1-AD26-6F80CF99B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76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8" descr="Elements13">
              <a:extLst>
                <a:ext uri="{FF2B5EF4-FFF2-40B4-BE49-F238E27FC236}">
                  <a16:creationId xmlns:a16="http://schemas.microsoft.com/office/drawing/2014/main" id="{615424A9-6F45-4C0F-80D0-66302C4C9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68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Converged Networks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Planning for the Future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8756" r="-18756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Reliable Network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Supporting Network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As networks evolve, we are discovering that there are four basic characteristics that the underlying architectures need to address in order to meet user expectations: </a:t>
            </a:r>
          </a:p>
          <a:p>
            <a:r>
              <a:rPr lang="en-US" sz="2000" dirty="0"/>
              <a:t>Fault Tolerance</a:t>
            </a:r>
          </a:p>
          <a:p>
            <a:r>
              <a:rPr lang="en-US" sz="2000" dirty="0"/>
              <a:t>Scalability</a:t>
            </a:r>
          </a:p>
          <a:p>
            <a:r>
              <a:rPr lang="en-US" sz="2000" dirty="0"/>
              <a:t>Quality of Service (QoS)</a:t>
            </a:r>
          </a:p>
          <a:p>
            <a:r>
              <a:rPr lang="en-US" sz="2000" dirty="0"/>
              <a:t>Security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Trends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trends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Some of the top trends include:</a:t>
            </a:r>
          </a:p>
          <a:p>
            <a:r>
              <a:rPr lang="en-US" sz="2000" dirty="0"/>
              <a:t>Bring Your Own Device (BYOD)</a:t>
            </a:r>
          </a:p>
          <a:p>
            <a:r>
              <a:rPr lang="en-US" sz="2000" dirty="0"/>
              <a:t>Online collaboration</a:t>
            </a:r>
          </a:p>
          <a:p>
            <a:r>
              <a:rPr lang="en-US" sz="2000" dirty="0"/>
              <a:t>Video</a:t>
            </a:r>
          </a:p>
          <a:p>
            <a:r>
              <a:rPr lang="en-US" sz="2000" dirty="0"/>
              <a:t>Cloud computing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Trends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Online Collaboration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18927" r="-18927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Trends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Video Communication</a:t>
            </a: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9305" r="-9305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Trends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Cloud Computing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Cloud computing offers the following potential benefits:</a:t>
            </a:r>
          </a:p>
          <a:p>
            <a:r>
              <a:rPr lang="en-US" sz="2000" dirty="0"/>
              <a:t>Organizational flexibility</a:t>
            </a:r>
          </a:p>
          <a:p>
            <a:r>
              <a:rPr lang="en-US" sz="2000" dirty="0"/>
              <a:t>Agility and rapid deployment </a:t>
            </a:r>
          </a:p>
          <a:p>
            <a:r>
              <a:rPr lang="en-US" sz="2000" dirty="0"/>
              <a:t>Reduced cost of infrastructure</a:t>
            </a:r>
          </a:p>
          <a:p>
            <a:r>
              <a:rPr lang="en-US" sz="2000" dirty="0"/>
              <a:t>Refocus of IT resources</a:t>
            </a:r>
          </a:p>
          <a:p>
            <a:r>
              <a:rPr lang="en-US" sz="2000" dirty="0"/>
              <a:t>Creation of new business </a:t>
            </a:r>
            <a:br>
              <a:rPr lang="en-US" sz="2000" dirty="0"/>
            </a:br>
            <a:r>
              <a:rPr lang="en-US" sz="2000" dirty="0"/>
              <a:t>models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18" y="3210386"/>
            <a:ext cx="48577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Networking Technologies for the Home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Technology Trends in the Home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 l="-25121" r="-25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1010368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Exploring the Networking</a:t>
            </a:r>
            <a:br>
              <a:rPr lang="en-US" sz="1800" dirty="0">
                <a:latin typeface="Arial" charset="0"/>
              </a:rPr>
            </a:br>
            <a:r>
              <a:rPr lang="en-US" dirty="0">
                <a:latin typeface="Arial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this chapter, you learned:</a:t>
            </a:r>
          </a:p>
          <a:p>
            <a:r>
              <a:rPr lang="en-US" sz="2000" dirty="0"/>
              <a:t>Networks and the Internet have changed the way we communicate, learn, work, and even play. </a:t>
            </a:r>
          </a:p>
          <a:p>
            <a:r>
              <a:rPr lang="en-US" sz="2000" dirty="0"/>
              <a:t>The Internet is the largest network in existence. In fact, the term Internet means a ‘network of networks. The Internet provides the services that enable us to connect and communicate with our families, friends, work, and interests.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87261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E7E9FC-C245-4F6D-9B31-4719C8B5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09" y="346510"/>
            <a:ext cx="8733677" cy="6119398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sz="3200" b="1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6090321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/>
              <a:t>Chapter 2: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828800"/>
            <a:ext cx="7940675" cy="4252259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After completing this chapter, students will be able to:</a:t>
            </a:r>
          </a:p>
          <a:p>
            <a:pPr>
              <a:buFont typeface="Wingdings" charset="2"/>
              <a:buChar char="§"/>
            </a:pPr>
            <a:r>
              <a:rPr lang="en-US" sz="2000" dirty="0"/>
              <a:t>Explain the topologies and devices used in a small- to medium-sized business network</a:t>
            </a:r>
            <a:r>
              <a:rPr lang="en-CA" sz="2000" dirty="0"/>
              <a:t>.</a:t>
            </a:r>
          </a:p>
          <a:p>
            <a:pPr>
              <a:buFont typeface="Wingdings" charset="2"/>
              <a:buChar char="§"/>
            </a:pPr>
            <a:r>
              <a:rPr lang="en-CA" sz="2000" dirty="0"/>
              <a:t>Explain</a:t>
            </a:r>
            <a:r>
              <a:rPr lang="en-US" sz="2000" dirty="0"/>
              <a:t> the basic characteristics of a network that supports communication in a small- to medium-sized business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3117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Chapter 2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Arial" charset="0"/>
              </a:rPr>
              <a:t>1.1 Client &amp; Server </a:t>
            </a:r>
          </a:p>
          <a:p>
            <a:pPr lvl="1" eaLnBrk="1" hangingPunct="1"/>
            <a:r>
              <a:rPr lang="en-US" dirty="0">
                <a:latin typeface="Arial" charset="0"/>
              </a:rPr>
              <a:t>1.2 The Network as a Platform</a:t>
            </a:r>
          </a:p>
          <a:p>
            <a:pPr lvl="1" eaLnBrk="1" hangingPunct="1"/>
            <a:r>
              <a:rPr lang="en-US" dirty="0">
                <a:latin typeface="Arial" charset="0"/>
              </a:rPr>
              <a:t>1.3 Network Devices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1.4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1.1  Globally Connected</a:t>
            </a: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Providing Resources in a Network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Clients and Servers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9580" r="8291" b="9580"/>
          <a:stretch/>
        </p:blipFill>
        <p:spPr bwMode="auto">
          <a:xfrm>
            <a:off x="437330" y="1379696"/>
            <a:ext cx="4104183" cy="28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53" y="3221088"/>
            <a:ext cx="3989230" cy="29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646563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Providing Resources in a Network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Peer-to-Peer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-13678"/>
          <a:stretch/>
        </p:blipFill>
        <p:spPr bwMode="auto">
          <a:xfrm>
            <a:off x="681228" y="1539502"/>
            <a:ext cx="7954381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0572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EA2540-0D4E-4D24-A3EB-9931A9EBF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Network As A Platform</a:t>
            </a: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FA3AB125-6FBF-4F91-AC58-1D657402F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57200"/>
          </a:xfrm>
        </p:spPr>
        <p:txBody>
          <a:bodyPr/>
          <a:lstStyle/>
          <a:p>
            <a:pPr algn="ctr" eaLnBrk="1" hangingPunct="1">
              <a:buFont typeface="Tahoma" charset="0"/>
              <a:buNone/>
              <a:defRPr/>
            </a:pPr>
            <a:r>
              <a:rPr lang="en-US" dirty="0">
                <a:solidFill>
                  <a:srgbClr val="3E67A4"/>
                </a:solidFill>
              </a:rPr>
              <a:t>Media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on a network can be varied.</a:t>
            </a:r>
          </a:p>
        </p:txBody>
      </p:sp>
      <p:pic>
        <p:nvPicPr>
          <p:cNvPr id="26628" name="Picture 9" descr="Comm05">
            <a:extLst>
              <a:ext uri="{FF2B5EF4-FFF2-40B4-BE49-F238E27FC236}">
                <a16:creationId xmlns:a16="http://schemas.microsoft.com/office/drawing/2014/main" id="{6583CA44-E71C-424F-9C79-9595DF1A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62113"/>
            <a:ext cx="69532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6347A75-CEFC-445D-8F2B-F61325DE0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/>
              <a:t>Network As A Platform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2D2CB1D-43CF-46DF-9092-EED9B3AD1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57200"/>
          </a:xfrm>
        </p:spPr>
        <p:txBody>
          <a:bodyPr/>
          <a:lstStyle/>
          <a:p>
            <a:pPr algn="ctr" eaLnBrk="1" hangingPunct="1">
              <a:buFont typeface="Tahoma" charset="0"/>
              <a:buNone/>
              <a:defRPr/>
            </a:pPr>
            <a:r>
              <a:rPr lang="en-US" dirty="0">
                <a:solidFill>
                  <a:srgbClr val="3E67A4"/>
                </a:solidFill>
              </a:rPr>
              <a:t>Devices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on a network – Common Symbols</a:t>
            </a:r>
          </a:p>
        </p:txBody>
      </p:sp>
      <p:pic>
        <p:nvPicPr>
          <p:cNvPr id="27652" name="Picture 4" descr="Comm04">
            <a:extLst>
              <a:ext uri="{FF2B5EF4-FFF2-40B4-BE49-F238E27FC236}">
                <a16:creationId xmlns:a16="http://schemas.microsoft.com/office/drawing/2014/main" id="{B66F3128-7054-4DB8-B5A5-9069EE7A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294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8B83E84-4AA5-43A9-B646-9A3C85793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Intermediary Devices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90EC9F0-463F-4BE0-9B7A-227DBE8C9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Manage data as it flows through the network.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Some use the 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destination host address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and 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network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interconnection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information</a:t>
            </a:r>
            <a:r>
              <a:rPr lang="en-US" dirty="0">
                <a:solidFill>
                  <a:srgbClr val="3E67A4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ea typeface="ＭＳ Ｐゴシック" pitchFamily="34" charset="-128"/>
              </a:rPr>
              <a:t>to find the best path through the network. 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A526A5A-9E2D-41C2-8A7E-E5A263A4720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971800"/>
            <a:ext cx="1752600" cy="1701800"/>
            <a:chOff x="384" y="1872"/>
            <a:chExt cx="1104" cy="1072"/>
          </a:xfrm>
        </p:grpSpPr>
        <p:sp>
          <p:nvSpPr>
            <p:cNvPr id="133138" name="Text Box 18">
              <a:extLst>
                <a:ext uri="{FF2B5EF4-FFF2-40B4-BE49-F238E27FC236}">
                  <a16:creationId xmlns:a16="http://schemas.microsoft.com/office/drawing/2014/main" id="{26CDAF8B-E3B0-487B-9D5B-3B20242CC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872"/>
              <a:ext cx="1104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Routers</a:t>
              </a:r>
            </a:p>
          </p:txBody>
        </p:sp>
        <p:pic>
          <p:nvPicPr>
            <p:cNvPr id="14357" name="Picture 31" descr="Elements08">
              <a:extLst>
                <a:ext uri="{FF2B5EF4-FFF2-40B4-BE49-F238E27FC236}">
                  <a16:creationId xmlns:a16="http://schemas.microsoft.com/office/drawing/2014/main" id="{8EF9AFE9-A118-4552-9FF6-C9597378D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160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44BAC55A-CA88-4A97-9ABF-B19036324E7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810000"/>
            <a:ext cx="2133600" cy="1625600"/>
            <a:chOff x="1248" y="2928"/>
            <a:chExt cx="1344" cy="1024"/>
          </a:xfrm>
        </p:grpSpPr>
        <p:sp>
          <p:nvSpPr>
            <p:cNvPr id="133149" name="Text Box 29">
              <a:extLst>
                <a:ext uri="{FF2B5EF4-FFF2-40B4-BE49-F238E27FC236}">
                  <a16:creationId xmlns:a16="http://schemas.microsoft.com/office/drawing/2014/main" id="{BF1A51B0-0030-4428-945B-646CF9944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928"/>
              <a:ext cx="1344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Access Points</a:t>
              </a:r>
            </a:p>
          </p:txBody>
        </p:sp>
        <p:pic>
          <p:nvPicPr>
            <p:cNvPr id="14355" name="Picture 32" descr="Elements09">
              <a:extLst>
                <a:ext uri="{FF2B5EF4-FFF2-40B4-BE49-F238E27FC236}">
                  <a16:creationId xmlns:a16="http://schemas.microsoft.com/office/drawing/2014/main" id="{61B3C4DF-9A7A-45AD-8EF6-6C509FA3C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168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D40879BD-FBE4-4DD9-9D3C-B9CBA94885E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895600"/>
            <a:ext cx="1752600" cy="1625600"/>
            <a:chOff x="2208" y="1776"/>
            <a:chExt cx="1104" cy="1024"/>
          </a:xfrm>
        </p:grpSpPr>
        <p:sp>
          <p:nvSpPr>
            <p:cNvPr id="133139" name="Text Box 19">
              <a:extLst>
                <a:ext uri="{FF2B5EF4-FFF2-40B4-BE49-F238E27FC236}">
                  <a16:creationId xmlns:a16="http://schemas.microsoft.com/office/drawing/2014/main" id="{3887F396-9DEB-4997-81EA-58179345A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776"/>
              <a:ext cx="1104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Switches</a:t>
              </a:r>
            </a:p>
          </p:txBody>
        </p:sp>
        <p:pic>
          <p:nvPicPr>
            <p:cNvPr id="14353" name="Picture 33" descr="Elements10">
              <a:extLst>
                <a:ext uri="{FF2B5EF4-FFF2-40B4-BE49-F238E27FC236}">
                  <a16:creationId xmlns:a16="http://schemas.microsoft.com/office/drawing/2014/main" id="{A7836661-5798-4B8D-9C67-838492751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16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1E8C909A-C74D-4A86-9BBA-7BBBC6C8E28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800600"/>
            <a:ext cx="1905000" cy="1625600"/>
            <a:chOff x="240" y="2928"/>
            <a:chExt cx="1200" cy="1024"/>
          </a:xfrm>
        </p:grpSpPr>
        <p:pic>
          <p:nvPicPr>
            <p:cNvPr id="14350" name="Picture 34" descr="Elements11">
              <a:extLst>
                <a:ext uri="{FF2B5EF4-FFF2-40B4-BE49-F238E27FC236}">
                  <a16:creationId xmlns:a16="http://schemas.microsoft.com/office/drawing/2014/main" id="{8E006E22-2F46-4EF9-85BB-88DBEF1EC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68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55" name="Text Box 35">
              <a:extLst>
                <a:ext uri="{FF2B5EF4-FFF2-40B4-BE49-F238E27FC236}">
                  <a16:creationId xmlns:a16="http://schemas.microsoft.com/office/drawing/2014/main" id="{E2669292-C291-45C7-9105-F95885020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1200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Hubs</a:t>
              </a:r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943FBFA3-1F9D-423D-836E-E6406EFA0863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800600"/>
            <a:ext cx="1905000" cy="1625600"/>
            <a:chOff x="3120" y="3072"/>
            <a:chExt cx="1200" cy="1024"/>
          </a:xfrm>
        </p:grpSpPr>
        <p:sp>
          <p:nvSpPr>
            <p:cNvPr id="133141" name="Text Box 21">
              <a:extLst>
                <a:ext uri="{FF2B5EF4-FFF2-40B4-BE49-F238E27FC236}">
                  <a16:creationId xmlns:a16="http://schemas.microsoft.com/office/drawing/2014/main" id="{3AEFAFF2-CC48-44FC-A00F-DAC0262DC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072"/>
              <a:ext cx="1200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Multiplexers</a:t>
              </a:r>
            </a:p>
          </p:txBody>
        </p:sp>
        <p:pic>
          <p:nvPicPr>
            <p:cNvPr id="14349" name="Picture 36" descr="Elements12">
              <a:extLst>
                <a:ext uri="{FF2B5EF4-FFF2-40B4-BE49-F238E27FC236}">
                  <a16:creationId xmlns:a16="http://schemas.microsoft.com/office/drawing/2014/main" id="{4E0CD7DC-384D-42EC-80C8-492380F6E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312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D42CAC86-8925-4931-BDB3-252296592F1A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124200"/>
            <a:ext cx="1905000" cy="1625600"/>
            <a:chOff x="4032" y="1920"/>
            <a:chExt cx="1200" cy="1024"/>
          </a:xfrm>
        </p:grpSpPr>
        <p:sp>
          <p:nvSpPr>
            <p:cNvPr id="133142" name="Text Box 22">
              <a:extLst>
                <a:ext uri="{FF2B5EF4-FFF2-40B4-BE49-F238E27FC236}">
                  <a16:creationId xmlns:a16="http://schemas.microsoft.com/office/drawing/2014/main" id="{C6624DB8-AB5C-48AD-A29D-A61B96BE0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1200" cy="2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3E67A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Firewalls</a:t>
              </a:r>
            </a:p>
          </p:txBody>
        </p:sp>
        <p:pic>
          <p:nvPicPr>
            <p:cNvPr id="14347" name="Picture 37" descr="Elements13">
              <a:extLst>
                <a:ext uri="{FF2B5EF4-FFF2-40B4-BE49-F238E27FC236}">
                  <a16:creationId xmlns:a16="http://schemas.microsoft.com/office/drawing/2014/main" id="{8269E9EE-F129-4258-873C-1E70B16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60"/>
              <a:ext cx="1024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19252</TotalTime>
  <Pages>28</Pages>
  <Words>513</Words>
  <Application>Microsoft Office PowerPoint</Application>
  <PresentationFormat>On-screen Show (4:3)</PresentationFormat>
  <Paragraphs>102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Wingdings</vt:lpstr>
      <vt:lpstr>PPT-TMPLT-WHT_C</vt:lpstr>
      <vt:lpstr>NetAcad-4F_PPT-WHT_060408</vt:lpstr>
      <vt:lpstr>Lecture 02: Exploring the Network</vt:lpstr>
      <vt:lpstr>Chapter 2: Objectives</vt:lpstr>
      <vt:lpstr>Chapter 2</vt:lpstr>
      <vt:lpstr>1.1  Globally Connected</vt:lpstr>
      <vt:lpstr>Providing Resources in a Network Clients and Servers</vt:lpstr>
      <vt:lpstr>Providing Resources in a Network Peer-to-Peer</vt:lpstr>
      <vt:lpstr>Network As A Platform</vt:lpstr>
      <vt:lpstr>Network As A Platform</vt:lpstr>
      <vt:lpstr>Intermediary Devices</vt:lpstr>
      <vt:lpstr>Intermediary Devices</vt:lpstr>
      <vt:lpstr>Converged Networks Planning for the Future</vt:lpstr>
      <vt:lpstr>Reliable Network Supporting Network Architecture</vt:lpstr>
      <vt:lpstr>Network Trends New trends</vt:lpstr>
      <vt:lpstr>Network Trends Online Collaboration</vt:lpstr>
      <vt:lpstr>Network Trends Video Communication</vt:lpstr>
      <vt:lpstr>Network Trends Cloud Computing</vt:lpstr>
      <vt:lpstr>Networking Technologies for the Home Technology Trends in the Home</vt:lpstr>
      <vt:lpstr>Exploring the Networking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Maher</cp:lastModifiedBy>
  <cp:revision>721</cp:revision>
  <cp:lastPrinted>1999-01-27T00:54:54Z</cp:lastPrinted>
  <dcterms:created xsi:type="dcterms:W3CDTF">2006-10-23T15:07:30Z</dcterms:created>
  <dcterms:modified xsi:type="dcterms:W3CDTF">2023-10-09T05:18:44Z</dcterms:modified>
</cp:coreProperties>
</file>