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65B9CAE-9FE2-4339-A33D-9E869882F19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114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F4AA33-06E4-4E00-860E-88E08B2DE71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B9CAE-9FE2-4339-A33D-9E869882F192}" type="slidenum">
              <a:rPr lang="en-US" smtClean="0"/>
              <a:t>‹#›</a:t>
            </a:fld>
            <a:endParaRPr lang="en-US"/>
          </a:p>
        </p:txBody>
      </p:sp>
    </p:spTree>
    <p:extLst>
      <p:ext uri="{BB962C8B-B14F-4D97-AF65-F5344CB8AC3E}">
        <p14:creationId xmlns:p14="http://schemas.microsoft.com/office/powerpoint/2010/main" val="140235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114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1386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spTree>
    <p:extLst>
      <p:ext uri="{BB962C8B-B14F-4D97-AF65-F5344CB8AC3E}">
        <p14:creationId xmlns:p14="http://schemas.microsoft.com/office/powerpoint/2010/main" val="311492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617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5634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217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148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spTree>
    <p:extLst>
      <p:ext uri="{BB962C8B-B14F-4D97-AF65-F5344CB8AC3E}">
        <p14:creationId xmlns:p14="http://schemas.microsoft.com/office/powerpoint/2010/main" val="2949632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F4AA33-06E4-4E00-860E-88E08B2DE717}" type="datetimeFigureOut">
              <a:rPr lang="en-US" smtClean="0"/>
              <a:t>9/21/2023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B9CAE-9FE2-4339-A33D-9E869882F19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1429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F4AA33-06E4-4E00-860E-88E08B2DE71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B9CAE-9FE2-4339-A33D-9E869882F192}" type="slidenum">
              <a:rPr lang="en-US" smtClean="0"/>
              <a:t>‹#›</a:t>
            </a:fld>
            <a:endParaRPr lang="en-US"/>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497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F4AA33-06E4-4E00-860E-88E08B2DE717}" type="datetimeFigureOut">
              <a:rPr lang="en-US" smtClean="0"/>
              <a:t>9/21/2023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B9CAE-9FE2-4339-A33D-9E869882F19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36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F4AA33-06E4-4E00-860E-88E08B2DE717}" type="datetimeFigureOut">
              <a:rPr lang="en-US" smtClean="0"/>
              <a:t>9/21/2023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B9CAE-9FE2-4339-A33D-9E869882F19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328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F4AA33-06E4-4E00-860E-88E08B2DE717}" type="datetimeFigureOut">
              <a:rPr lang="en-US" smtClean="0"/>
              <a:t>9/21/2023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B9CAE-9FE2-4339-A33D-9E869882F192}" type="slidenum">
              <a:rPr lang="en-US" smtClean="0"/>
              <a:t>‹#›</a:t>
            </a:fld>
            <a:endParaRPr lang="en-US"/>
          </a:p>
        </p:txBody>
      </p:sp>
    </p:spTree>
    <p:extLst>
      <p:ext uri="{BB962C8B-B14F-4D97-AF65-F5344CB8AC3E}">
        <p14:creationId xmlns:p14="http://schemas.microsoft.com/office/powerpoint/2010/main" val="259104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F4AA33-06E4-4E00-860E-88E08B2DE71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B9CAE-9FE2-4339-A33D-9E869882F19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52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3F4AA33-06E4-4E00-860E-88E08B2DE717}" type="datetimeFigureOut">
              <a:rPr lang="en-US" smtClean="0"/>
              <a:t>9/21/2023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B9CAE-9FE2-4339-A33D-9E869882F192}" type="slidenum">
              <a:rPr lang="en-US" smtClean="0"/>
              <a:t>‹#›</a:t>
            </a:fld>
            <a:endParaRPr lang="en-US"/>
          </a:p>
        </p:txBody>
      </p:sp>
    </p:spTree>
    <p:extLst>
      <p:ext uri="{BB962C8B-B14F-4D97-AF65-F5344CB8AC3E}">
        <p14:creationId xmlns:p14="http://schemas.microsoft.com/office/powerpoint/2010/main" val="410116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F4AA33-06E4-4E00-860E-88E08B2DE717}" type="datetimeFigureOut">
              <a:rPr lang="en-US" smtClean="0"/>
              <a:t>9/21/2023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5B9CAE-9FE2-4339-A33D-9E869882F192}" type="slidenum">
              <a:rPr lang="en-US" smtClean="0"/>
              <a:t>‹#›</a:t>
            </a:fld>
            <a:endParaRPr lang="en-US"/>
          </a:p>
        </p:txBody>
      </p:sp>
    </p:spTree>
    <p:extLst>
      <p:ext uri="{BB962C8B-B14F-4D97-AF65-F5344CB8AC3E}">
        <p14:creationId xmlns:p14="http://schemas.microsoft.com/office/powerpoint/2010/main" val="286053582"/>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8693" y="1648496"/>
            <a:ext cx="9144000" cy="1828799"/>
          </a:xfrm>
        </p:spPr>
        <p:txBody>
          <a:bodyPr>
            <a:normAutofit fontScale="90000"/>
          </a:bodyPr>
          <a:lstStyle/>
          <a:p>
            <a:pPr algn="ctr"/>
            <a:r>
              <a:rPr lang="en-US" dirty="0"/>
              <a:t> Introduction to Medical Measurements</a:t>
            </a:r>
            <a:br>
              <a:rPr lang="en-US" dirty="0"/>
            </a:br>
            <a:endParaRPr lang="en-US" dirty="0"/>
          </a:p>
        </p:txBody>
      </p:sp>
      <p:sp>
        <p:nvSpPr>
          <p:cNvPr id="3" name="Subtitle 2"/>
          <p:cNvSpPr>
            <a:spLocks noGrp="1"/>
          </p:cNvSpPr>
          <p:nvPr>
            <p:ph type="subTitle" idx="1"/>
          </p:nvPr>
        </p:nvSpPr>
        <p:spPr/>
        <p:txBody>
          <a:bodyPr>
            <a:normAutofit lnSpcReduction="10000"/>
          </a:bodyPr>
          <a:lstStyle/>
          <a:p>
            <a:pPr algn="l">
              <a:lnSpc>
                <a:spcPct val="80000"/>
              </a:lnSpc>
            </a:pPr>
            <a:r>
              <a:rPr lang="en-US" sz="4000" dirty="0" smtClean="0"/>
              <a:t> </a:t>
            </a:r>
            <a:r>
              <a:rPr lang="en-GB" altLang="en-US" sz="2000" b="1" dirty="0" smtClean="0">
                <a:latin typeface="Times New Roman" panose="02020603050405020304" pitchFamily="18" charset="0"/>
                <a:cs typeface="Times New Roman" panose="02020603050405020304" pitchFamily="18" charset="0"/>
              </a:rPr>
              <a:t>BY:</a:t>
            </a:r>
          </a:p>
          <a:p>
            <a:pPr algn="l">
              <a:lnSpc>
                <a:spcPct val="80000"/>
              </a:lnSpc>
            </a:pPr>
            <a:r>
              <a:rPr lang="en-GB" altLang="en-US" sz="2000" b="1" dirty="0" smtClean="0">
                <a:latin typeface="Times New Roman" panose="02020603050405020304" pitchFamily="18" charset="0"/>
                <a:cs typeface="Times New Roman" panose="02020603050405020304" pitchFamily="18" charset="0"/>
              </a:rPr>
              <a:t>DR: </a:t>
            </a:r>
            <a:r>
              <a:rPr lang="en-US" sz="2000" dirty="0" err="1" smtClean="0"/>
              <a:t>Haider</a:t>
            </a:r>
            <a:r>
              <a:rPr lang="en-US" sz="2000" dirty="0" smtClean="0"/>
              <a:t> </a:t>
            </a:r>
            <a:r>
              <a:rPr lang="en-US" sz="2000" dirty="0" err="1" smtClean="0"/>
              <a:t>Jabbar</a:t>
            </a:r>
            <a:endParaRPr lang="en-GB" altLang="en-US" sz="2000" b="1" dirty="0" smtClean="0">
              <a:latin typeface="Times New Roman" panose="02020603050405020304" pitchFamily="18" charset="0"/>
              <a:cs typeface="Times New Roman" panose="02020603050405020304" pitchFamily="18" charset="0"/>
            </a:endParaRPr>
          </a:p>
          <a:p>
            <a:pPr algn="l">
              <a:lnSpc>
                <a:spcPct val="80000"/>
              </a:lnSpc>
            </a:pPr>
            <a:r>
              <a:rPr lang="en-GB" altLang="en-US" sz="2000" b="1" dirty="0" smtClean="0">
                <a:latin typeface="Times New Roman" panose="02020603050405020304" pitchFamily="18" charset="0"/>
                <a:cs typeface="Times New Roman" panose="02020603050405020304" pitchFamily="18" charset="0"/>
              </a:rPr>
              <a:t>Assistant </a:t>
            </a:r>
            <a:r>
              <a:rPr lang="en-GB" altLang="en-US" sz="2000" b="1" dirty="0" smtClean="0">
                <a:latin typeface="Times New Roman" panose="02020603050405020304" pitchFamily="18" charset="0"/>
                <a:cs typeface="Times New Roman" panose="02020603050405020304" pitchFamily="18" charset="0"/>
              </a:rPr>
              <a:t>Lecturer: Reem Salah</a:t>
            </a:r>
          </a:p>
          <a:p>
            <a:pPr algn="l"/>
            <a:endParaRPr lang="en-US" sz="4000" dirty="0" smtClean="0"/>
          </a:p>
        </p:txBody>
      </p:sp>
    </p:spTree>
    <p:extLst>
      <p:ext uri="{BB962C8B-B14F-4D97-AF65-F5344CB8AC3E}">
        <p14:creationId xmlns:p14="http://schemas.microsoft.com/office/powerpoint/2010/main" val="8493264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a:r>
              <a:rPr lang="en-US" sz="7200" dirty="0"/>
              <a:t>Thank you</a:t>
            </a:r>
          </a:p>
        </p:txBody>
      </p:sp>
    </p:spTree>
    <p:extLst>
      <p:ext uri="{BB962C8B-B14F-4D97-AF65-F5344CB8AC3E}">
        <p14:creationId xmlns:p14="http://schemas.microsoft.com/office/powerpoint/2010/main" val="2056527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Medical measurements are vital tools in the field of healthcare as they provide valuable information for physicians and nurses to understand patient conditions and make quick and accurate decisions. The pursuit of high accuracy in medical readings and reliance on reliable measurement equipment and tools should always be strived for. We hope this lecture has provided you with a comprehensive overview of medical measurements and their importance in health assessment.</a:t>
            </a:r>
          </a:p>
        </p:txBody>
      </p:sp>
    </p:spTree>
    <p:extLst>
      <p:ext uri="{BB962C8B-B14F-4D97-AF65-F5344CB8AC3E}">
        <p14:creationId xmlns:p14="http://schemas.microsoft.com/office/powerpoint/2010/main" val="3302448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of Medical Measurements</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Medical measurements involve the process of measuring and recording physiological and vital data of the human body.</a:t>
            </a:r>
          </a:p>
          <a:p>
            <a:r>
              <a:rPr lang="en-US" dirty="0"/>
              <a:t>The significant importance of medical measurements in diagnosing health conditions and monitoring bodily changes.</a:t>
            </a:r>
          </a:p>
        </p:txBody>
      </p:sp>
    </p:spTree>
    <p:extLst>
      <p:ext uri="{BB962C8B-B14F-4D97-AF65-F5344CB8AC3E}">
        <p14:creationId xmlns:p14="http://schemas.microsoft.com/office/powerpoint/2010/main" val="28755846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Importance of Measurement Accuracy in Medical Readings</a:t>
            </a:r>
          </a:p>
        </p:txBody>
      </p:sp>
      <p:sp>
        <p:nvSpPr>
          <p:cNvPr id="3" name="Content Placeholder 2"/>
          <p:cNvSpPr>
            <a:spLocks noGrp="1"/>
          </p:cNvSpPr>
          <p:nvPr>
            <p:ph idx="1"/>
          </p:nvPr>
        </p:nvSpPr>
        <p:spPr/>
        <p:txBody>
          <a:bodyPr/>
          <a:lstStyle/>
          <a:p>
            <a:r>
              <a:rPr lang="en-US" dirty="0"/>
              <a:t>The significance of achieving high accuracy in medical measurements to obtain correct and precise results.</a:t>
            </a:r>
          </a:p>
          <a:p>
            <a:r>
              <a:rPr lang="en-US" dirty="0"/>
              <a:t>Factors influencing measurement accuracy, such as the quality of tools and techniques used and the training of the evaluator.</a:t>
            </a:r>
          </a:p>
        </p:txBody>
      </p:sp>
    </p:spTree>
    <p:extLst>
      <p:ext uri="{BB962C8B-B14F-4D97-AF65-F5344CB8AC3E}">
        <p14:creationId xmlns:p14="http://schemas.microsoft.com/office/powerpoint/2010/main" val="841853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Blood Pressure Measurement</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importance of measuring blood pressure in assessing heart and blood vessel health.</a:t>
            </a:r>
          </a:p>
          <a:p>
            <a:r>
              <a:rPr lang="en-US" dirty="0"/>
              <a:t>The tools used for blood pressure measurement, how to read and interpret the readings.</a:t>
            </a:r>
          </a:p>
        </p:txBody>
      </p:sp>
    </p:spTree>
    <p:extLst>
      <p:ext uri="{BB962C8B-B14F-4D97-AF65-F5344CB8AC3E}">
        <p14:creationId xmlns:p14="http://schemas.microsoft.com/office/powerpoint/2010/main" val="27616151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Heart Rate Measurement</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importance of measuring heart rate in evaluating heart function and detecting abnormal changes.</a:t>
            </a:r>
          </a:p>
          <a:p>
            <a:r>
              <a:rPr lang="en-US" dirty="0"/>
              <a:t>Heart rate measurement devices, measurement methods, and interpretation of readings</a:t>
            </a:r>
          </a:p>
        </p:txBody>
      </p:sp>
    </p:spTree>
    <p:extLst>
      <p:ext uri="{BB962C8B-B14F-4D97-AF65-F5344CB8AC3E}">
        <p14:creationId xmlns:p14="http://schemas.microsoft.com/office/powerpoint/2010/main" val="1582296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 Measurement</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importance of measuring body temperature in diagnosing fever and other heat-related conditions.</a:t>
            </a:r>
          </a:p>
          <a:p>
            <a:r>
              <a:rPr lang="en-US" dirty="0"/>
              <a:t>Temperature measurement tools, their types, and proper usage</a:t>
            </a:r>
          </a:p>
        </p:txBody>
      </p:sp>
    </p:spTree>
    <p:extLst>
      <p:ext uri="{BB962C8B-B14F-4D97-AF65-F5344CB8AC3E}">
        <p14:creationId xmlns:p14="http://schemas.microsoft.com/office/powerpoint/2010/main" val="1225629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Oxygen Saturation Measurement</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importance of measuring blood oxygen saturation and evaluating respiratory function.</a:t>
            </a:r>
          </a:p>
          <a:p>
            <a:r>
              <a:rPr lang="en-US" dirty="0"/>
              <a:t>Oxygen saturation monitoring devices, measuring saturation levels, and interpreting results</a:t>
            </a:r>
          </a:p>
        </p:txBody>
      </p:sp>
    </p:spTree>
    <p:extLst>
      <p:ext uri="{BB962C8B-B14F-4D97-AF65-F5344CB8AC3E}">
        <p14:creationId xmlns:p14="http://schemas.microsoft.com/office/powerpoint/2010/main" val="65978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Blood Glucose Measurement</a:t>
            </a:r>
            <a:br>
              <a:rPr lang="en-US" dirty="0"/>
            </a:br>
            <a:r>
              <a:rPr lang="en-US" dirty="0"/>
              <a:t/>
            </a:r>
            <a:br>
              <a:rPr lang="en-US" dirty="0"/>
            </a:br>
            <a:endParaRPr lang="en-US" dirty="0"/>
          </a:p>
        </p:txBody>
      </p:sp>
      <p:sp>
        <p:nvSpPr>
          <p:cNvPr id="3" name="Content Placeholder 2"/>
          <p:cNvSpPr>
            <a:spLocks noGrp="1"/>
          </p:cNvSpPr>
          <p:nvPr>
            <p:ph idx="1"/>
          </p:nvPr>
        </p:nvSpPr>
        <p:spPr/>
        <p:txBody>
          <a:bodyPr/>
          <a:lstStyle/>
          <a:p>
            <a:r>
              <a:rPr lang="en-US" dirty="0"/>
              <a:t>The importance of measuring blood glucose levels and monitoring glucose levels in diabetic patients.</a:t>
            </a:r>
          </a:p>
          <a:p>
            <a:r>
              <a:rPr lang="en-US" dirty="0"/>
              <a:t>Blood glucose measurement tools, measurement methods, reading interpretation, and analysis.</a:t>
            </a:r>
          </a:p>
        </p:txBody>
      </p:sp>
    </p:spTree>
    <p:extLst>
      <p:ext uri="{BB962C8B-B14F-4D97-AF65-F5344CB8AC3E}">
        <p14:creationId xmlns:p14="http://schemas.microsoft.com/office/powerpoint/2010/main" val="39402960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24</TotalTime>
  <Words>321</Words>
  <Application>Microsoft Office PowerPoint</Application>
  <PresentationFormat>Widescreen</PresentationFormat>
  <Paragraphs>27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Garamond</vt:lpstr>
      <vt:lpstr>Times New Roman</vt:lpstr>
      <vt:lpstr>Organic</vt:lpstr>
      <vt:lpstr> Introduction to Medical Measurements </vt:lpstr>
      <vt:lpstr>PowerPoint Presentation</vt:lpstr>
      <vt:lpstr>Definition of Medical Measurements  </vt:lpstr>
      <vt:lpstr>Importance of Measurement Accuracy in Medical Readings</vt:lpstr>
      <vt:lpstr>Blood Pressure Measurement  </vt:lpstr>
      <vt:lpstr>Heart Rate Measurement  </vt:lpstr>
      <vt:lpstr>Temperature Measurement  </vt:lpstr>
      <vt:lpstr>Oxygen Saturation Measurement  </vt:lpstr>
      <vt:lpstr>Blood Glucose Measurement  </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Introduction to Medical Measurements</dc:title>
  <dc:creator>Reem</dc:creator>
  <cp:lastModifiedBy>Reem</cp:lastModifiedBy>
  <cp:revision>16</cp:revision>
  <dcterms:created xsi:type="dcterms:W3CDTF">2023-09-21T18:44:27Z</dcterms:created>
  <dcterms:modified xsi:type="dcterms:W3CDTF">2023-09-21T19:08:32Z</dcterms:modified>
</cp:coreProperties>
</file>