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122"/>
  </p:notesMasterIdLst>
  <p:sldIdLst>
    <p:sldId id="256" r:id="rId2"/>
    <p:sldId id="354" r:id="rId3"/>
    <p:sldId id="402" r:id="rId4"/>
    <p:sldId id="275" r:id="rId5"/>
    <p:sldId id="257" r:id="rId6"/>
    <p:sldId id="258" r:id="rId7"/>
    <p:sldId id="270" r:id="rId8"/>
    <p:sldId id="417" r:id="rId9"/>
    <p:sldId id="259" r:id="rId10"/>
    <p:sldId id="260" r:id="rId11"/>
    <p:sldId id="264" r:id="rId12"/>
    <p:sldId id="265" r:id="rId13"/>
    <p:sldId id="313" r:id="rId14"/>
    <p:sldId id="284" r:id="rId15"/>
    <p:sldId id="428" r:id="rId16"/>
    <p:sldId id="342" r:id="rId17"/>
    <p:sldId id="323" r:id="rId18"/>
    <p:sldId id="343" r:id="rId19"/>
    <p:sldId id="404" r:id="rId20"/>
    <p:sldId id="269" r:id="rId21"/>
    <p:sldId id="276" r:id="rId22"/>
    <p:sldId id="277" r:id="rId23"/>
    <p:sldId id="278" r:id="rId24"/>
    <p:sldId id="279" r:id="rId25"/>
    <p:sldId id="281" r:id="rId26"/>
    <p:sldId id="438" r:id="rId27"/>
    <p:sldId id="436" r:id="rId28"/>
    <p:sldId id="437" r:id="rId29"/>
    <p:sldId id="401" r:id="rId30"/>
    <p:sldId id="326" r:id="rId31"/>
    <p:sldId id="327" r:id="rId32"/>
    <p:sldId id="300" r:id="rId33"/>
    <p:sldId id="301" r:id="rId34"/>
    <p:sldId id="329" r:id="rId35"/>
    <p:sldId id="302" r:id="rId36"/>
    <p:sldId id="331" r:id="rId37"/>
    <p:sldId id="344" r:id="rId38"/>
    <p:sldId id="416" r:id="rId39"/>
    <p:sldId id="345" r:id="rId40"/>
    <p:sldId id="316" r:id="rId41"/>
    <p:sldId id="303" r:id="rId42"/>
    <p:sldId id="427" r:id="rId43"/>
    <p:sldId id="304" r:id="rId44"/>
    <p:sldId id="305" r:id="rId45"/>
    <p:sldId id="406" r:id="rId46"/>
    <p:sldId id="307" r:id="rId47"/>
    <p:sldId id="410" r:id="rId48"/>
    <p:sldId id="309" r:id="rId49"/>
    <p:sldId id="310" r:id="rId50"/>
    <p:sldId id="405" r:id="rId51"/>
    <p:sldId id="412" r:id="rId52"/>
    <p:sldId id="434" r:id="rId53"/>
    <p:sldId id="411" r:id="rId54"/>
    <p:sldId id="413" r:id="rId55"/>
    <p:sldId id="432" r:id="rId56"/>
    <p:sldId id="332" r:id="rId57"/>
    <p:sldId id="425" r:id="rId58"/>
    <p:sldId id="426" r:id="rId59"/>
    <p:sldId id="333" r:id="rId60"/>
    <p:sldId id="334" r:id="rId61"/>
    <p:sldId id="360" r:id="rId62"/>
    <p:sldId id="440" r:id="rId63"/>
    <p:sldId id="421" r:id="rId64"/>
    <p:sldId id="336" r:id="rId65"/>
    <p:sldId id="337" r:id="rId66"/>
    <p:sldId id="422" r:id="rId67"/>
    <p:sldId id="418" r:id="rId68"/>
    <p:sldId id="338" r:id="rId69"/>
    <p:sldId id="419" r:id="rId70"/>
    <p:sldId id="420" r:id="rId71"/>
    <p:sldId id="370" r:id="rId72"/>
    <p:sldId id="408" r:id="rId73"/>
    <p:sldId id="371" r:id="rId74"/>
    <p:sldId id="429" r:id="rId75"/>
    <p:sldId id="423" r:id="rId76"/>
    <p:sldId id="353" r:id="rId77"/>
    <p:sldId id="362" r:id="rId78"/>
    <p:sldId id="424" r:id="rId79"/>
    <p:sldId id="339" r:id="rId80"/>
    <p:sldId id="346" r:id="rId81"/>
    <p:sldId id="348" r:id="rId82"/>
    <p:sldId id="347" r:id="rId83"/>
    <p:sldId id="349" r:id="rId84"/>
    <p:sldId id="407" r:id="rId85"/>
    <p:sldId id="312" r:id="rId86"/>
    <p:sldId id="355" r:id="rId87"/>
    <p:sldId id="356" r:id="rId88"/>
    <p:sldId id="357" r:id="rId89"/>
    <p:sldId id="358" r:id="rId90"/>
    <p:sldId id="364" r:id="rId91"/>
    <p:sldId id="365" r:id="rId92"/>
    <p:sldId id="366" r:id="rId93"/>
    <p:sldId id="367" r:id="rId94"/>
    <p:sldId id="409" r:id="rId95"/>
    <p:sldId id="368" r:id="rId96"/>
    <p:sldId id="369" r:id="rId97"/>
    <p:sldId id="414" r:id="rId98"/>
    <p:sldId id="373" r:id="rId99"/>
    <p:sldId id="374" r:id="rId100"/>
    <p:sldId id="375" r:id="rId101"/>
    <p:sldId id="376" r:id="rId102"/>
    <p:sldId id="377" r:id="rId103"/>
    <p:sldId id="378" r:id="rId104"/>
    <p:sldId id="382" r:id="rId105"/>
    <p:sldId id="380" r:id="rId106"/>
    <p:sldId id="383" r:id="rId107"/>
    <p:sldId id="386" r:id="rId108"/>
    <p:sldId id="387" r:id="rId109"/>
    <p:sldId id="388" r:id="rId110"/>
    <p:sldId id="389" r:id="rId111"/>
    <p:sldId id="392" r:id="rId112"/>
    <p:sldId id="385" r:id="rId113"/>
    <p:sldId id="393" r:id="rId114"/>
    <p:sldId id="394" r:id="rId115"/>
    <p:sldId id="395" r:id="rId116"/>
    <p:sldId id="396" r:id="rId117"/>
    <p:sldId id="397" r:id="rId118"/>
    <p:sldId id="398" r:id="rId119"/>
    <p:sldId id="399" r:id="rId120"/>
    <p:sldId id="400" r:id="rId1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4" d="100"/>
          <a:sy n="74" d="100"/>
        </p:scale>
        <p:origin x="-102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2277913-EBD1-42EC-96FC-4DF53B3A23EB}" type="datetimeFigureOut">
              <a:rPr lang="ar-IQ" smtClean="0"/>
              <a:t>27/03/1445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9EAD942-578F-48EF-84D5-0C061A69ADA0}" type="slidenum">
              <a:rPr lang="ar-IQ" smtClean="0"/>
              <a:t>‹#›</a:t>
            </a:fld>
            <a:endParaRPr lang="ar-IQ"/>
          </a:p>
        </p:txBody>
      </p:sp>
    </p:spTree>
    <p:extLst>
      <p:ext uri="{BB962C8B-B14F-4D97-AF65-F5344CB8AC3E}">
        <p14:creationId xmlns:p14="http://schemas.microsoft.com/office/powerpoint/2010/main" val="8912813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09EAD942-578F-48EF-84D5-0C061A69ADA0}" type="slidenum">
              <a:rPr lang="ar-IQ" smtClean="0"/>
              <a:t>77</a:t>
            </a:fld>
            <a:endParaRPr lang="ar-IQ"/>
          </a:p>
        </p:txBody>
      </p:sp>
    </p:spTree>
    <p:extLst>
      <p:ext uri="{BB962C8B-B14F-4D97-AF65-F5344CB8AC3E}">
        <p14:creationId xmlns:p14="http://schemas.microsoft.com/office/powerpoint/2010/main" val="3255565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823538F-C1DB-468C-8C0B-67B632538109}" type="datetimeFigureOut">
              <a:rPr lang="ar-IQ" smtClean="0"/>
              <a:pPr/>
              <a:t>27/03/1445</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CF406B2D-19B4-49B3-AD48-3502800594FD}"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23538F-C1DB-468C-8C0B-67B632538109}" type="datetimeFigureOut">
              <a:rPr lang="ar-IQ" smtClean="0"/>
              <a:pPr/>
              <a:t>27/03/1445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406B2D-19B4-49B3-AD48-3502800594FD}"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23538F-C1DB-468C-8C0B-67B632538109}" type="datetimeFigureOut">
              <a:rPr lang="ar-IQ" smtClean="0"/>
              <a:pPr/>
              <a:t>27/03/1445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406B2D-19B4-49B3-AD48-3502800594FD}"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23538F-C1DB-468C-8C0B-67B632538109}" type="datetimeFigureOut">
              <a:rPr lang="ar-IQ" smtClean="0"/>
              <a:pPr/>
              <a:t>27/03/1445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406B2D-19B4-49B3-AD48-3502800594FD}"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23538F-C1DB-468C-8C0B-67B632538109}" type="datetimeFigureOut">
              <a:rPr lang="ar-IQ" smtClean="0"/>
              <a:pPr/>
              <a:t>27/03/1445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406B2D-19B4-49B3-AD48-3502800594FD}"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23538F-C1DB-468C-8C0B-67B632538109}" type="datetimeFigureOut">
              <a:rPr lang="ar-IQ" smtClean="0"/>
              <a:pPr/>
              <a:t>27/03/1445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F406B2D-19B4-49B3-AD48-3502800594FD}"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23538F-C1DB-468C-8C0B-67B632538109}" type="datetimeFigureOut">
              <a:rPr lang="ar-IQ" smtClean="0"/>
              <a:pPr/>
              <a:t>27/03/1445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F406B2D-19B4-49B3-AD48-3502800594FD}"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23538F-C1DB-468C-8C0B-67B632538109}" type="datetimeFigureOut">
              <a:rPr lang="ar-IQ" smtClean="0"/>
              <a:pPr/>
              <a:t>27/03/1445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F406B2D-19B4-49B3-AD48-3502800594FD}"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3538F-C1DB-468C-8C0B-67B632538109}" type="datetimeFigureOut">
              <a:rPr lang="ar-IQ" smtClean="0"/>
              <a:pPr/>
              <a:t>27/03/1445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F406B2D-19B4-49B3-AD48-3502800594FD}"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23538F-C1DB-468C-8C0B-67B632538109}" type="datetimeFigureOut">
              <a:rPr lang="ar-IQ" smtClean="0"/>
              <a:pPr/>
              <a:t>27/03/1445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F406B2D-19B4-49B3-AD48-3502800594FD}"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23538F-C1DB-468C-8C0B-67B632538109}" type="datetimeFigureOut">
              <a:rPr lang="ar-IQ" smtClean="0"/>
              <a:pPr/>
              <a:t>27/03/1445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CF406B2D-19B4-49B3-AD48-3502800594FD}" type="slidenum">
              <a:rPr lang="ar-IQ" smtClean="0"/>
              <a:pPr/>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3538F-C1DB-468C-8C0B-67B632538109}" type="datetimeFigureOut">
              <a:rPr lang="ar-IQ" smtClean="0"/>
              <a:pPr/>
              <a:t>27/03/1445</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06B2D-19B4-49B3-AD48-3502800594FD}" type="slidenum">
              <a:rPr lang="ar-IQ" smtClean="0"/>
              <a:pPr/>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55.png"/><Relationship Id="rId4" Type="http://schemas.openxmlformats.org/officeDocument/2006/relationships/image" Target="../media/image54.png"/></Relationships>
</file>

<file path=ppt/slides/_rels/slide7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9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84984"/>
            <a:ext cx="6400800" cy="2520280"/>
          </a:xfrm>
        </p:spPr>
        <p:txBody>
          <a:bodyPr>
            <a:normAutofit/>
          </a:bodyPr>
          <a:lstStyle/>
          <a:p>
            <a:pPr algn="ctr" rtl="0"/>
            <a:endParaRPr lang="en-US" sz="4000" dirty="0" smtClean="0">
              <a:solidFill>
                <a:schemeClr val="accent1">
                  <a:lumMod val="75000"/>
                </a:schemeClr>
              </a:solidFill>
            </a:endParaRPr>
          </a:p>
          <a:p>
            <a:pPr algn="ctr" rtl="0"/>
            <a:r>
              <a:rPr lang="en-US" dirty="0" smtClean="0">
                <a:solidFill>
                  <a:schemeClr val="tx2">
                    <a:lumMod val="10000"/>
                  </a:schemeClr>
                </a:solidFill>
              </a:rPr>
              <a:t>College of pharmacy</a:t>
            </a:r>
            <a:endParaRPr lang="ar-IQ" dirty="0" smtClean="0">
              <a:solidFill>
                <a:schemeClr val="tx2">
                  <a:lumMod val="10000"/>
                </a:schemeClr>
              </a:solidFill>
            </a:endParaRPr>
          </a:p>
          <a:p>
            <a:pPr algn="ctr"/>
            <a:endParaRPr lang="ar-IQ" dirty="0">
              <a:solidFill>
                <a:schemeClr val="tx2">
                  <a:lumMod val="10000"/>
                </a:schemeClr>
              </a:solidFill>
            </a:endParaRPr>
          </a:p>
        </p:txBody>
      </p:sp>
      <p:sp>
        <p:nvSpPr>
          <p:cNvPr id="5" name="Title 4"/>
          <p:cNvSpPr>
            <a:spLocks noGrp="1"/>
          </p:cNvSpPr>
          <p:nvPr>
            <p:ph type="ctrTitle"/>
          </p:nvPr>
        </p:nvSpPr>
        <p:spPr>
          <a:xfrm>
            <a:off x="533400" y="980728"/>
            <a:ext cx="7851648" cy="1656184"/>
          </a:xfrm>
        </p:spPr>
        <p:txBody>
          <a:bodyPr>
            <a:normAutofit/>
          </a:bodyPr>
          <a:lstStyle/>
          <a:p>
            <a:pPr algn="ctr"/>
            <a:r>
              <a:rPr lang="en-US" sz="5400" dirty="0" smtClean="0">
                <a:solidFill>
                  <a:schemeClr val="accent2">
                    <a:lumMod val="60000"/>
                    <a:lumOff val="40000"/>
                  </a:schemeClr>
                </a:solidFill>
                <a:latin typeface="Arial Rounded MT Bold" pitchFamily="34" charset="0"/>
              </a:rPr>
              <a:t>Pharmaceutical</a:t>
            </a:r>
            <a:r>
              <a:rPr lang="en-US" sz="5400" dirty="0" smtClean="0">
                <a:latin typeface="Arial Rounded MT Bold" pitchFamily="34" charset="0"/>
              </a:rPr>
              <a:t> </a:t>
            </a:r>
            <a:r>
              <a:rPr lang="en-US" sz="5400" dirty="0" smtClean="0">
                <a:solidFill>
                  <a:schemeClr val="accent2">
                    <a:lumMod val="60000"/>
                    <a:lumOff val="40000"/>
                  </a:schemeClr>
                </a:solidFill>
                <a:latin typeface="Arial Rounded MT Bold" pitchFamily="34" charset="0"/>
              </a:rPr>
              <a:t>chemistry</a:t>
            </a:r>
            <a:endParaRPr lang="ar-IQ" dirty="0"/>
          </a:p>
        </p:txBody>
      </p:sp>
      <p:sp>
        <p:nvSpPr>
          <p:cNvPr id="6" name="Rectangle 5"/>
          <p:cNvSpPr/>
          <p:nvPr/>
        </p:nvSpPr>
        <p:spPr>
          <a:xfrm>
            <a:off x="839246" y="3244334"/>
            <a:ext cx="7333153" cy="769441"/>
          </a:xfrm>
          <a:prstGeom prst="rect">
            <a:avLst/>
          </a:prstGeom>
        </p:spPr>
        <p:txBody>
          <a:bodyPr wrap="square">
            <a:spAutoFit/>
          </a:bodyPr>
          <a:lstStyle/>
          <a:p>
            <a:pPr algn="ctr"/>
            <a:r>
              <a:rPr lang="en-US" sz="4400" b="1" dirty="0" smtClean="0">
                <a:solidFill>
                  <a:schemeClr val="tx2"/>
                </a:solidFill>
                <a:latin typeface="Times New Roman" pitchFamily="18" charset="0"/>
                <a:cs typeface="Times New Roman" pitchFamily="18" charset="0"/>
              </a:rPr>
              <a:t>Cholinergic Drugs </a:t>
            </a:r>
            <a:endParaRPr lang="ar-IQ" sz="44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24744"/>
            <a:ext cx="8075240" cy="4895056"/>
          </a:xfrm>
        </p:spPr>
        <p:txBody>
          <a:bodyPr>
            <a:normAutofit/>
          </a:bodyPr>
          <a:lstStyle/>
          <a:p>
            <a:pPr marL="273050" indent="260350" algn="just" rtl="0">
              <a:buNone/>
            </a:pPr>
            <a:r>
              <a:rPr lang="en-US" dirty="0" smtClean="0">
                <a:latin typeface="Times New Roman" pitchFamily="18" charset="0"/>
                <a:cs typeface="Times New Roman" pitchFamily="18" charset="0"/>
              </a:rPr>
              <a:t>Neuromuscular nicotinic ACh receptors are of interest </a:t>
            </a:r>
            <a:r>
              <a:rPr lang="en-US" dirty="0" smtClean="0">
                <a:solidFill>
                  <a:schemeClr val="accent1"/>
                </a:solidFill>
                <a:latin typeface="Times New Roman" pitchFamily="18" charset="0"/>
                <a:cs typeface="Times New Roman" pitchFamily="18" charset="0"/>
              </a:rPr>
              <a:t>as targets </a:t>
            </a:r>
            <a:r>
              <a:rPr lang="en-US" dirty="0" smtClean="0">
                <a:latin typeface="Times New Roman" pitchFamily="18" charset="0"/>
                <a:cs typeface="Times New Roman" pitchFamily="18" charset="0"/>
              </a:rPr>
              <a:t>for autoimmune antibodies in myasthenia gravis and for </a:t>
            </a:r>
            <a:r>
              <a:rPr lang="en-US" dirty="0" smtClean="0">
                <a:solidFill>
                  <a:schemeClr val="accent1"/>
                </a:solidFill>
                <a:latin typeface="Times New Roman" pitchFamily="18" charset="0"/>
                <a:cs typeface="Times New Roman" pitchFamily="18" charset="0"/>
              </a:rPr>
              <a:t>muscle relaxants </a:t>
            </a:r>
            <a:r>
              <a:rPr lang="en-US" dirty="0" smtClean="0">
                <a:latin typeface="Times New Roman" pitchFamily="18" charset="0"/>
                <a:cs typeface="Times New Roman" pitchFamily="18" charset="0"/>
              </a:rPr>
              <a:t>used during the course of surgical procedures. </a:t>
            </a:r>
          </a:p>
          <a:p>
            <a:pPr marL="273050" indent="260350" algn="just" rtl="0">
              <a:buNone/>
            </a:pPr>
            <a:r>
              <a:rPr lang="en-US" dirty="0" smtClean="0">
                <a:latin typeface="Times New Roman" pitchFamily="18" charset="0"/>
                <a:cs typeface="Times New Roman" pitchFamily="18" charset="0"/>
              </a:rPr>
              <a:t>Nicotinic receptors in autonomic ganglia, when blocked by drugs, can play </a:t>
            </a:r>
            <a:r>
              <a:rPr lang="en-US" dirty="0" smtClean="0">
                <a:solidFill>
                  <a:schemeClr val="accent1"/>
                </a:solidFill>
                <a:latin typeface="Times New Roman" pitchFamily="18" charset="0"/>
                <a:cs typeface="Times New Roman" pitchFamily="18" charset="0"/>
              </a:rPr>
              <a:t>a role in the control of hypertension.</a:t>
            </a:r>
            <a:endParaRPr lang="ar-IQ" dirty="0" smtClean="0">
              <a:solidFill>
                <a:schemeClr val="accent1"/>
              </a:solidFill>
              <a:latin typeface="Times New Roman" pitchFamily="18" charset="0"/>
              <a:cs typeface="Times New Roman" pitchFamily="18" charset="0"/>
            </a:endParaRPr>
          </a:p>
          <a:p>
            <a:pPr marL="730250" indent="-457200" algn="just" rtl="0">
              <a:buFont typeface="Wingdings" panose="05000000000000000000" pitchFamily="2" charset="2"/>
              <a:buChar char="Ø"/>
            </a:pPr>
            <a:r>
              <a:rPr lang="en-US" dirty="0" smtClean="0">
                <a:solidFill>
                  <a:srgbClr val="FF0000"/>
                </a:solidFill>
                <a:latin typeface="Times New Roman" pitchFamily="18" charset="0"/>
                <a:cs typeface="Times New Roman" pitchFamily="18" charset="0"/>
              </a:rPr>
              <a:t>(</a:t>
            </a:r>
            <a:r>
              <a:rPr lang="en-US" dirty="0">
                <a:solidFill>
                  <a:srgbClr val="FF0000"/>
                </a:solidFill>
                <a:latin typeface="Times New Roman" pitchFamily="18" charset="0"/>
                <a:cs typeface="Times New Roman" pitchFamily="18" charset="0"/>
              </a:rPr>
              <a:t>N</a:t>
            </a:r>
            <a:r>
              <a:rPr lang="en-US" sz="1700" dirty="0">
                <a:solidFill>
                  <a:srgbClr val="FF0000"/>
                </a:solidFill>
                <a:latin typeface="Times New Roman" pitchFamily="18" charset="0"/>
                <a:cs typeface="Times New Roman" pitchFamily="18" charset="0"/>
              </a:rPr>
              <a:t>1</a:t>
            </a:r>
            <a:r>
              <a:rPr lang="en-US" dirty="0">
                <a:solidFill>
                  <a:srgbClr val="FF0000"/>
                </a:solidFill>
                <a:latin typeface="Times New Roman" pitchFamily="18" charset="0"/>
                <a:cs typeface="Times New Roman" pitchFamily="18" charset="0"/>
              </a:rPr>
              <a:t>)-nicotinic </a:t>
            </a:r>
            <a:r>
              <a:rPr lang="en-US" dirty="0" smtClean="0">
                <a:solidFill>
                  <a:srgbClr val="FF0000"/>
                </a:solidFill>
                <a:latin typeface="Times New Roman" pitchFamily="18" charset="0"/>
                <a:cs typeface="Times New Roman" pitchFamily="18" charset="0"/>
              </a:rPr>
              <a:t>receptors</a:t>
            </a:r>
            <a:r>
              <a:rPr lang="en-US" dirty="0" smtClean="0">
                <a:latin typeface="Times New Roman" pitchFamily="18" charset="0"/>
                <a:cs typeface="Times New Roman" pitchFamily="18" charset="0"/>
              </a:rPr>
              <a:t>. Are found in neuromuscular junctions.</a:t>
            </a:r>
            <a:endParaRPr lang="en-US" dirty="0">
              <a:latin typeface="Times New Roman" pitchFamily="18" charset="0"/>
              <a:cs typeface="Times New Roman" pitchFamily="18" charset="0"/>
            </a:endParaRPr>
          </a:p>
          <a:p>
            <a:pPr marL="730250" indent="-457200" algn="just" rtl="0">
              <a:buFont typeface="Wingdings" panose="05000000000000000000" pitchFamily="2" charset="2"/>
              <a:buChar char="Ø"/>
            </a:pPr>
            <a:r>
              <a:rPr lang="en-US" dirty="0">
                <a:solidFill>
                  <a:srgbClr val="FF0000"/>
                </a:solidFill>
                <a:latin typeface="Times New Roman" pitchFamily="18" charset="0"/>
                <a:cs typeface="Times New Roman" pitchFamily="18" charset="0"/>
              </a:rPr>
              <a:t>N</a:t>
            </a:r>
            <a:r>
              <a:rPr lang="en-US" sz="1900" dirty="0">
                <a:solidFill>
                  <a:srgbClr val="FF0000"/>
                </a:solidFill>
                <a:latin typeface="Times New Roman" pitchFamily="18" charset="0"/>
                <a:cs typeface="Times New Roman" pitchFamily="18" charset="0"/>
              </a:rPr>
              <a:t>2</a:t>
            </a:r>
            <a:r>
              <a:rPr lang="en-US" dirty="0">
                <a:solidFill>
                  <a:srgbClr val="FF0000"/>
                </a:solidFill>
                <a:latin typeface="Times New Roman" pitchFamily="18" charset="0"/>
                <a:cs typeface="Times New Roman" pitchFamily="18" charset="0"/>
              </a:rPr>
              <a:t>-nicotinic receptors </a:t>
            </a:r>
            <a:r>
              <a:rPr lang="en-US" dirty="0">
                <a:latin typeface="Times New Roman" pitchFamily="18" charset="0"/>
                <a:cs typeface="Times New Roman" pitchFamily="18" charset="0"/>
              </a:rPr>
              <a:t>are found in autonomic ganglia.</a:t>
            </a:r>
          </a:p>
          <a:p>
            <a:pPr marL="273050" indent="260350" algn="just" rtl="0">
              <a:buNone/>
            </a:pPr>
            <a:endParaRPr lang="en-US" dirty="0">
              <a:latin typeface="Times New Roman" pitchFamily="18" charset="0"/>
              <a:cs typeface="Times New Roman" pitchFamily="18" charset="0"/>
            </a:endParaRPr>
          </a:p>
          <a:p>
            <a:pPr marL="273050" indent="260350" algn="just" rtl="0">
              <a:buNone/>
            </a:pPr>
            <a:endParaRPr lang="ar-IQ" dirty="0" smtClean="0">
              <a:solidFill>
                <a:schemeClr val="accent1"/>
              </a:solidFill>
              <a:latin typeface="Times New Roman" pitchFamily="18" charset="0"/>
              <a:cs typeface="Times New Roman" pitchFamily="18" charset="0"/>
            </a:endParaRPr>
          </a:p>
          <a:p>
            <a:pPr marL="273050" indent="260350" algn="just" rtl="0">
              <a:buNone/>
            </a:pPr>
            <a:endParaRPr lang="ar-IQ"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784976"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4337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8424936"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02148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842493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08168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pPr rtl="0"/>
            <a:r>
              <a:rPr lang="en-US" sz="2800" dirty="0" smtClean="0">
                <a:latin typeface="Times New Roman" pitchFamily="18" charset="0"/>
                <a:cs typeface="Times New Roman" pitchFamily="18" charset="0"/>
              </a:rPr>
              <a:t>Anti muscarinic </a:t>
            </a:r>
            <a:r>
              <a:rPr lang="en-US" sz="2800" dirty="0">
                <a:latin typeface="Times New Roman" pitchFamily="18" charset="0"/>
                <a:cs typeface="Times New Roman" pitchFamily="18" charset="0"/>
              </a:rPr>
              <a:t>drugs used in </a:t>
            </a:r>
            <a:r>
              <a:rPr lang="en-US" sz="2800" dirty="0" smtClean="0">
                <a:latin typeface="Times New Roman" pitchFamily="18" charset="0"/>
                <a:cs typeface="Times New Roman" pitchFamily="18" charset="0"/>
              </a:rPr>
              <a:t>the treatment </a:t>
            </a:r>
            <a:r>
              <a:rPr lang="en-US" sz="2800" dirty="0">
                <a:latin typeface="Times New Roman" pitchFamily="18" charset="0"/>
                <a:cs typeface="Times New Roman" pitchFamily="18" charset="0"/>
              </a:rPr>
              <a:t>of bronchial asthma</a:t>
            </a:r>
            <a:endParaRPr lang="ar-IQ" sz="2800" dirty="0">
              <a:latin typeface="Times New Roman" pitchFamily="18" charset="0"/>
              <a:cs typeface="Times New Roman" pitchFamily="18" charset="0"/>
            </a:endParaRPr>
          </a:p>
        </p:txBody>
      </p:sp>
      <p:sp>
        <p:nvSpPr>
          <p:cNvPr id="3" name="Content Placeholder 2"/>
          <p:cNvSpPr>
            <a:spLocks noGrp="1"/>
          </p:cNvSpPr>
          <p:nvPr>
            <p:ph idx="1"/>
          </p:nvPr>
        </p:nvSpPr>
        <p:spPr>
          <a:xfrm>
            <a:off x="323528" y="1340768"/>
            <a:ext cx="8424936" cy="5256584"/>
          </a:xfrm>
        </p:spPr>
        <p:txBody>
          <a:bodyPr>
            <a:normAutofit fontScale="85000" lnSpcReduction="10000"/>
          </a:bodyPr>
          <a:lstStyle/>
          <a:p>
            <a:pPr marL="0" indent="0" algn="l" rtl="0">
              <a:buNone/>
            </a:pPr>
            <a:r>
              <a:rPr lang="en-US" dirty="0"/>
              <a:t>*</a:t>
            </a:r>
            <a:r>
              <a:rPr lang="en-US" sz="2400" dirty="0" smtClean="0">
                <a:solidFill>
                  <a:srgbClr val="FF0000"/>
                </a:solidFill>
                <a:latin typeface="Times New Roman" pitchFamily="18" charset="0"/>
                <a:cs typeface="Times New Roman" pitchFamily="18" charset="0"/>
              </a:rPr>
              <a:t>Ipratropium Hydrobromide</a:t>
            </a:r>
            <a:endParaRPr lang="en-US" sz="2400" dirty="0">
              <a:solidFill>
                <a:srgbClr val="FF0000"/>
              </a:solidFill>
              <a:latin typeface="Times New Roman" pitchFamily="18" charset="0"/>
              <a:cs typeface="Times New Roman" pitchFamily="18" charset="0"/>
            </a:endParaRPr>
          </a:p>
          <a:p>
            <a:pPr marL="0" indent="0" algn="l" rtl="0">
              <a:buNone/>
            </a:pPr>
            <a:r>
              <a:rPr lang="en-US" sz="2400" dirty="0">
                <a:latin typeface="Times New Roman" pitchFamily="18" charset="0"/>
                <a:cs typeface="Times New Roman" pitchFamily="18" charset="0"/>
              </a:rPr>
              <a:t>*</a:t>
            </a:r>
            <a:r>
              <a:rPr lang="en-US" sz="2400" dirty="0">
                <a:solidFill>
                  <a:srgbClr val="FF0000"/>
                </a:solidFill>
                <a:latin typeface="Times New Roman" pitchFamily="18" charset="0"/>
                <a:cs typeface="Times New Roman" pitchFamily="18" charset="0"/>
              </a:rPr>
              <a:t>Tiotropium </a:t>
            </a:r>
            <a:r>
              <a:rPr lang="en-US" sz="2400" dirty="0" smtClean="0">
                <a:solidFill>
                  <a:srgbClr val="FF0000"/>
                </a:solidFill>
                <a:latin typeface="Times New Roman" pitchFamily="18" charset="0"/>
                <a:cs typeface="Times New Roman" pitchFamily="18" charset="0"/>
              </a:rPr>
              <a:t>bromide</a:t>
            </a:r>
          </a:p>
          <a:p>
            <a:pPr marL="0" indent="0" algn="just" rtl="0">
              <a:lnSpc>
                <a:spcPct val="110000"/>
              </a:lnSpc>
              <a:buNone/>
            </a:pPr>
            <a:r>
              <a:rPr lang="en-US" dirty="0" smtClean="0">
                <a:latin typeface="Times New Roman" pitchFamily="18" charset="0"/>
                <a:cs typeface="Times New Roman" pitchFamily="18" charset="0"/>
              </a:rPr>
              <a:t>    In </a:t>
            </a:r>
            <a:r>
              <a:rPr lang="en-US" dirty="0">
                <a:latin typeface="Times New Roman" pitchFamily="18" charset="0"/>
                <a:cs typeface="Times New Roman" pitchFamily="18" charset="0"/>
              </a:rPr>
              <a:t>order to reduce CNS side </a:t>
            </a:r>
            <a:r>
              <a:rPr lang="en-US" dirty="0" smtClean="0">
                <a:latin typeface="Times New Roman" pitchFamily="18" charset="0"/>
                <a:cs typeface="Times New Roman" pitchFamily="18" charset="0"/>
              </a:rPr>
              <a:t>effects</a:t>
            </a:r>
            <a:r>
              <a:rPr lang="en-US" dirty="0">
                <a:latin typeface="Times New Roman" pitchFamily="18" charset="0"/>
                <a:cs typeface="Times New Roman" pitchFamily="18" charset="0"/>
              </a:rPr>
              <a:t>, quaternary salts of </a:t>
            </a:r>
            <a:r>
              <a:rPr lang="en-US" dirty="0" smtClean="0">
                <a:latin typeface="Times New Roman" pitchFamily="18" charset="0"/>
                <a:cs typeface="Times New Roman" pitchFamily="18" charset="0"/>
              </a:rPr>
              <a:t>atropine and </a:t>
            </a:r>
            <a:r>
              <a:rPr lang="en-US" dirty="0">
                <a:latin typeface="Times New Roman" pitchFamily="18" charset="0"/>
                <a:cs typeface="Times New Roman" pitchFamily="18" charset="0"/>
              </a:rPr>
              <a:t>atropine analogues are used </a:t>
            </a:r>
            <a:r>
              <a:rPr lang="en-US" dirty="0" smtClean="0">
                <a:latin typeface="Times New Roman" pitchFamily="18" charset="0"/>
                <a:cs typeface="Times New Roman" pitchFamily="18" charset="0"/>
              </a:rPr>
              <a:t>clinically. </a:t>
            </a:r>
            <a:r>
              <a:rPr lang="en-US" dirty="0" smtClean="0">
                <a:solidFill>
                  <a:srgbClr val="FF0000"/>
                </a:solidFill>
                <a:latin typeface="Times New Roman" pitchFamily="18" charset="0"/>
                <a:cs typeface="Times New Roman" pitchFamily="18" charset="0"/>
              </a:rPr>
              <a:t>Ipratropium</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used as a bronchodilator </a:t>
            </a:r>
            <a:r>
              <a:rPr lang="en-US" dirty="0" smtClean="0">
                <a:latin typeface="Times New Roman" pitchFamily="18" charset="0"/>
                <a:cs typeface="Times New Roman" pitchFamily="18" charset="0"/>
              </a:rPr>
              <a:t>in chronic </a:t>
            </a:r>
            <a:r>
              <a:rPr lang="en-US" dirty="0">
                <a:latin typeface="Times New Roman" pitchFamily="18" charset="0"/>
                <a:cs typeface="Times New Roman" pitchFamily="18" charset="0"/>
              </a:rPr>
              <a:t>obstructive pulmonary disease. Atropine </a:t>
            </a:r>
            <a:r>
              <a:rPr lang="en-US" dirty="0" smtClean="0">
                <a:latin typeface="Times New Roman" pitchFamily="18" charset="0"/>
                <a:cs typeface="Times New Roman" pitchFamily="18" charset="0"/>
              </a:rPr>
              <a:t>methonitrate acts </a:t>
            </a:r>
            <a:r>
              <a:rPr lang="en-US" dirty="0">
                <a:latin typeface="Times New Roman" pitchFamily="18" charset="0"/>
                <a:cs typeface="Times New Roman" pitchFamily="18" charset="0"/>
              </a:rPr>
              <a:t>at the intestine to relieve spasm.</a:t>
            </a:r>
          </a:p>
          <a:p>
            <a:pPr marL="0" indent="0" algn="just" rtl="0">
              <a:lnSpc>
                <a:spcPct val="110000"/>
              </a:lnSpc>
              <a:buNone/>
            </a:pPr>
            <a:r>
              <a:rPr lang="en-US" dirty="0" smtClean="0">
                <a:latin typeface="Times New Roman" pitchFamily="18" charset="0"/>
                <a:cs typeface="Times New Roman" pitchFamily="18" charset="0"/>
              </a:rPr>
              <a:t>    A </a:t>
            </a:r>
            <a:r>
              <a:rPr lang="en-US" dirty="0">
                <a:latin typeface="Times New Roman" pitchFamily="18" charset="0"/>
                <a:cs typeface="Times New Roman" pitchFamily="18" charset="0"/>
              </a:rPr>
              <a:t>large number of </a:t>
            </a:r>
            <a:r>
              <a:rPr lang="en-US" dirty="0" smtClean="0">
                <a:latin typeface="Times New Roman" pitchFamily="18" charset="0"/>
                <a:cs typeface="Times New Roman" pitchFamily="18" charset="0"/>
              </a:rPr>
              <a:t>different </a:t>
            </a:r>
            <a:r>
              <a:rPr lang="en-US" dirty="0">
                <a:latin typeface="Times New Roman" pitchFamily="18" charset="0"/>
                <a:cs typeface="Times New Roman" pitchFamily="18" charset="0"/>
              </a:rPr>
              <a:t>analogues of atropine </a:t>
            </a:r>
            <a:r>
              <a:rPr lang="en-US" dirty="0" smtClean="0">
                <a:latin typeface="Times New Roman" pitchFamily="18" charset="0"/>
                <a:cs typeface="Times New Roman" pitchFamily="18" charset="0"/>
              </a:rPr>
              <a:t>were synthesized </a:t>
            </a:r>
            <a:r>
              <a:rPr lang="en-US" dirty="0">
                <a:latin typeface="Times New Roman" pitchFamily="18" charset="0"/>
                <a:cs typeface="Times New Roman" pitchFamily="18" charset="0"/>
              </a:rPr>
              <a:t>to investigate the SAR of atropine, </a:t>
            </a:r>
            <a:r>
              <a:rPr lang="en-US" dirty="0" smtClean="0">
                <a:latin typeface="Times New Roman" pitchFamily="18" charset="0"/>
                <a:cs typeface="Times New Roman" pitchFamily="18" charset="0"/>
              </a:rPr>
              <a:t>revealing the </a:t>
            </a:r>
            <a:r>
              <a:rPr lang="en-US" dirty="0">
                <a:latin typeface="Times New Roman" pitchFamily="18" charset="0"/>
                <a:cs typeface="Times New Roman" pitchFamily="18" charset="0"/>
              </a:rPr>
              <a:t>importance of </a:t>
            </a:r>
            <a:r>
              <a:rPr lang="en-US" dirty="0" smtClean="0">
                <a:latin typeface="Times New Roman" pitchFamily="18" charset="0"/>
                <a:cs typeface="Times New Roman" pitchFamily="18" charset="0"/>
              </a:rPr>
              <a:t>the aromatic </a:t>
            </a:r>
            <a:r>
              <a:rPr lang="en-US" dirty="0">
                <a:latin typeface="Times New Roman" pitchFamily="18" charset="0"/>
                <a:cs typeface="Times New Roman" pitchFamily="18" charset="0"/>
              </a:rPr>
              <a:t>ring, the ester group, </a:t>
            </a:r>
            <a:r>
              <a:rPr lang="en-US" dirty="0" smtClean="0">
                <a:latin typeface="Times New Roman" pitchFamily="18" charset="0"/>
                <a:cs typeface="Times New Roman" pitchFamily="18" charset="0"/>
              </a:rPr>
              <a:t>and the </a:t>
            </a:r>
            <a:r>
              <a:rPr lang="en-US" dirty="0">
                <a:latin typeface="Times New Roman" pitchFamily="18" charset="0"/>
                <a:cs typeface="Times New Roman" pitchFamily="18" charset="0"/>
              </a:rPr>
              <a:t>basic nitrogen (which </a:t>
            </a:r>
            <a:r>
              <a:rPr lang="en-US" dirty="0" smtClean="0">
                <a:latin typeface="Times New Roman" pitchFamily="18" charset="0"/>
                <a:cs typeface="Times New Roman" pitchFamily="18" charset="0"/>
              </a:rPr>
              <a:t>is ionized</a:t>
            </a:r>
            <a:r>
              <a:rPr lang="en-US" dirty="0">
                <a:latin typeface="Times New Roman" pitchFamily="18" charset="0"/>
                <a:cs typeface="Times New Roman" pitchFamily="18" charset="0"/>
              </a:rPr>
              <a:t>).</a:t>
            </a:r>
          </a:p>
          <a:p>
            <a:pPr marL="0" indent="0" algn="just" rtl="0">
              <a:lnSpc>
                <a:spcPct val="110000"/>
              </a:lnSpc>
              <a:buNone/>
            </a:pPr>
            <a:r>
              <a:rPr lang="en-US" dirty="0" smtClean="0">
                <a:latin typeface="Times New Roman" pitchFamily="18" charset="0"/>
                <a:cs typeface="Times New Roman" pitchFamily="18" charset="0"/>
              </a:rPr>
              <a:t>    M3 </a:t>
            </a:r>
            <a:r>
              <a:rPr lang="en-US" dirty="0">
                <a:latin typeface="Times New Roman" pitchFamily="18" charset="0"/>
                <a:cs typeface="Times New Roman" pitchFamily="18" charset="0"/>
              </a:rPr>
              <a:t>receptors: Bronchiole constriction</a:t>
            </a:r>
          </a:p>
          <a:p>
            <a:pPr marL="0" indent="0" algn="just" rtl="0">
              <a:lnSpc>
                <a:spcPct val="110000"/>
              </a:lnSpc>
              <a:buNone/>
            </a:pPr>
            <a:r>
              <a:rPr lang="en-US" dirty="0">
                <a:latin typeface="Times New Roman" pitchFamily="18" charset="0"/>
                <a:cs typeface="Times New Roman" pitchFamily="18" charset="0"/>
              </a:rPr>
              <a:t>Therapeutic use: block cholinergic bronchiole </a:t>
            </a:r>
            <a:r>
              <a:rPr lang="en-US" dirty="0" smtClean="0">
                <a:latin typeface="Times New Roman" pitchFamily="18" charset="0"/>
                <a:cs typeface="Times New Roman" pitchFamily="18" charset="0"/>
              </a:rPr>
              <a:t>constriction</a:t>
            </a:r>
          </a:p>
          <a:p>
            <a:pPr marL="0" indent="0" algn="just" rtl="0">
              <a:lnSpc>
                <a:spcPct val="110000"/>
              </a:lnSpc>
              <a:buNone/>
            </a:pPr>
            <a:r>
              <a:rPr lang="en-US" dirty="0" smtClean="0">
                <a:latin typeface="Times New Roman" pitchFamily="18" charset="0"/>
                <a:cs typeface="Times New Roman" pitchFamily="18" charset="0"/>
              </a:rPr>
              <a:t> (anti cholinergics</a:t>
            </a:r>
            <a:r>
              <a:rPr lang="en-US" dirty="0">
                <a:latin typeface="Times New Roman" pitchFamily="18" charset="0"/>
                <a:cs typeface="Times New Roman" pitchFamily="18" charset="0"/>
              </a:rPr>
              <a:t>) and allow adrenergic bronchiole dilation </a:t>
            </a:r>
            <a:r>
              <a:rPr lang="en-US" dirty="0" smtClean="0">
                <a:latin typeface="Times New Roman" pitchFamily="18" charset="0"/>
                <a:cs typeface="Times New Roman" pitchFamily="18" charset="0"/>
              </a:rPr>
              <a:t>to help </a:t>
            </a:r>
            <a:r>
              <a:rPr lang="en-US" dirty="0">
                <a:latin typeface="Times New Roman" pitchFamily="18" charset="0"/>
                <a:cs typeface="Times New Roman" pitchFamily="18" charset="0"/>
              </a:rPr>
              <a:t>overcome the pulmonary constriction associated </a:t>
            </a:r>
            <a:r>
              <a:rPr lang="en-US" dirty="0" smtClean="0">
                <a:latin typeface="Times New Roman" pitchFamily="18" charset="0"/>
                <a:cs typeface="Times New Roman" pitchFamily="18" charset="0"/>
              </a:rPr>
              <a:t>with asthmatic </a:t>
            </a:r>
            <a:r>
              <a:rPr lang="en-US" dirty="0">
                <a:latin typeface="Times New Roman" pitchFamily="18" charset="0"/>
                <a:cs typeface="Times New Roman" pitchFamily="18" charset="0"/>
              </a:rPr>
              <a:t>attack.</a:t>
            </a:r>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4475379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r>
              <a:rPr lang="en-US" sz="3600" dirty="0">
                <a:latin typeface="Times New Roman" pitchFamily="18" charset="0"/>
                <a:cs typeface="Times New Roman" pitchFamily="18" charset="0"/>
              </a:rPr>
              <a:t>Ipratropium Hydrobromide (Atrovent®)</a:t>
            </a:r>
            <a:endParaRPr lang="ar-IQ" sz="36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13690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34334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r>
              <a:rPr lang="en-US" sz="3200" dirty="0" smtClean="0">
                <a:latin typeface="Times New Roman" pitchFamily="18" charset="0"/>
                <a:cs typeface="Times New Roman" pitchFamily="18" charset="0"/>
              </a:rPr>
              <a:t>    Tiotropium </a:t>
            </a:r>
            <a:r>
              <a:rPr lang="en-US" sz="3200" dirty="0">
                <a:latin typeface="Times New Roman" pitchFamily="18" charset="0"/>
                <a:cs typeface="Times New Roman" pitchFamily="18" charset="0"/>
              </a:rPr>
              <a:t>Bromide (Spiriva®)</a:t>
            </a:r>
            <a:endParaRPr lang="ar-IQ" sz="32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7632847"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5070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648072"/>
          </a:xfrm>
        </p:spPr>
        <p:txBody>
          <a:bodyPr>
            <a:normAutofit fontScale="90000"/>
          </a:bodyPr>
          <a:lstStyle/>
          <a:p>
            <a:pPr rtl="0"/>
            <a:r>
              <a:rPr lang="en-US" dirty="0" smtClean="0"/>
              <a:t/>
            </a:r>
            <a:br>
              <a:rPr lang="en-US" dirty="0" smtClean="0"/>
            </a:br>
            <a:r>
              <a:rPr lang="en-US" dirty="0"/>
              <a:t/>
            </a:r>
            <a:br>
              <a:rPr lang="en-US" dirty="0"/>
            </a:br>
            <a:r>
              <a:rPr lang="en-US" dirty="0"/>
              <a:t>Nicotinic Antagonists</a:t>
            </a:r>
          </a:p>
        </p:txBody>
      </p:sp>
      <p:sp>
        <p:nvSpPr>
          <p:cNvPr id="3" name="Content Placeholder 2"/>
          <p:cNvSpPr>
            <a:spLocks noGrp="1"/>
          </p:cNvSpPr>
          <p:nvPr>
            <p:ph idx="1"/>
          </p:nvPr>
        </p:nvSpPr>
        <p:spPr>
          <a:xfrm>
            <a:off x="457200" y="1772816"/>
            <a:ext cx="8229600" cy="4551784"/>
          </a:xfrm>
        </p:spPr>
        <p:txBody>
          <a:bodyPr>
            <a:normAutofit/>
          </a:bodyPr>
          <a:lstStyle/>
          <a:p>
            <a:pPr algn="l" rtl="0">
              <a:buFont typeface="Wingdings" pitchFamily="2" charset="2"/>
              <a:buChar char="v"/>
            </a:pPr>
            <a:r>
              <a:rPr lang="en-US" dirty="0" smtClean="0">
                <a:latin typeface="Times New Roman" pitchFamily="18" charset="0"/>
                <a:cs typeface="Times New Roman" pitchFamily="18" charset="0"/>
              </a:rPr>
              <a:t>Compounds </a:t>
            </a:r>
            <a:r>
              <a:rPr lang="en-US" dirty="0">
                <a:latin typeface="Times New Roman" pitchFamily="18" charset="0"/>
                <a:cs typeface="Times New Roman" pitchFamily="18" charset="0"/>
              </a:rPr>
              <a:t>that bind to cholinergic nicotinic receptors</a:t>
            </a:r>
          </a:p>
          <a:p>
            <a:pPr marL="0" indent="0" algn="l" rtl="0">
              <a:buNone/>
            </a:pPr>
            <a:r>
              <a:rPr lang="en-US" dirty="0">
                <a:latin typeface="Times New Roman" pitchFamily="18" charset="0"/>
                <a:cs typeface="Times New Roman" pitchFamily="18" charset="0"/>
              </a:rPr>
              <a:t>with no intrinsic efficacy (competitive antagonists with</a:t>
            </a:r>
          </a:p>
          <a:p>
            <a:pPr marL="0" indent="0" algn="l" rtl="0">
              <a:buNone/>
            </a:pPr>
            <a:r>
              <a:rPr lang="en-US" dirty="0">
                <a:latin typeface="Times New Roman" pitchFamily="18" charset="0"/>
                <a:cs typeface="Times New Roman" pitchFamily="18" charset="0"/>
              </a:rPr>
              <a:t>Ach)</a:t>
            </a:r>
          </a:p>
          <a:p>
            <a:pPr algn="l" rtl="0">
              <a:buFont typeface="Wingdings" pitchFamily="2" charset="2"/>
              <a:buChar char="v"/>
            </a:pPr>
            <a:r>
              <a:rPr lang="en-US" dirty="0" smtClean="0">
                <a:latin typeface="Times New Roman" pitchFamily="18" charset="0"/>
                <a:cs typeface="Times New Roman" pitchFamily="18" charset="0"/>
              </a:rPr>
              <a:t>Two </a:t>
            </a:r>
            <a:r>
              <a:rPr lang="en-US" dirty="0">
                <a:latin typeface="Times New Roman" pitchFamily="18" charset="0"/>
                <a:cs typeface="Times New Roman" pitchFamily="18" charset="0"/>
              </a:rPr>
              <a:t>subclasses of nicotinic antagonists</a:t>
            </a:r>
          </a:p>
          <a:p>
            <a:pPr marL="0" indent="0" algn="l" rtl="0">
              <a:buNone/>
            </a:pPr>
            <a:r>
              <a:rPr lang="en-US" dirty="0">
                <a:latin typeface="Times New Roman" pitchFamily="18" charset="0"/>
                <a:cs typeface="Times New Roman" pitchFamily="18" charset="0"/>
              </a:rPr>
              <a:t>◦ </a:t>
            </a:r>
            <a:r>
              <a:rPr lang="en-US" dirty="0">
                <a:solidFill>
                  <a:schemeClr val="accent5">
                    <a:lumMod val="75000"/>
                  </a:schemeClr>
                </a:solidFill>
                <a:latin typeface="Times New Roman" pitchFamily="18" charset="0"/>
                <a:cs typeface="Times New Roman" pitchFamily="18" charset="0"/>
              </a:rPr>
              <a:t>Skeletal neuromuscular blocking agents </a:t>
            </a:r>
            <a:endParaRPr lang="en-US" dirty="0" smtClean="0">
              <a:solidFill>
                <a:schemeClr val="accent5">
                  <a:lumMod val="75000"/>
                </a:schemeClr>
              </a:solidFill>
              <a:latin typeface="Times New Roman" pitchFamily="18" charset="0"/>
              <a:cs typeface="Times New Roman" pitchFamily="18" charset="0"/>
            </a:endParaRPr>
          </a:p>
          <a:p>
            <a:pPr marL="0" indent="0" algn="l" rtl="0">
              <a:buNone/>
            </a:pPr>
            <a:r>
              <a:rPr lang="en-US" dirty="0" smtClean="0">
                <a:latin typeface="Times New Roman" pitchFamily="18" charset="0"/>
                <a:cs typeface="Times New Roman" pitchFamily="18" charset="0"/>
              </a:rPr>
              <a:t>◦ </a:t>
            </a:r>
            <a:r>
              <a:rPr lang="en-US" dirty="0">
                <a:solidFill>
                  <a:schemeClr val="accent5">
                    <a:lumMod val="75000"/>
                  </a:schemeClr>
                </a:solidFill>
                <a:latin typeface="Times New Roman" pitchFamily="18" charset="0"/>
                <a:cs typeface="Times New Roman" pitchFamily="18" charset="0"/>
              </a:rPr>
              <a:t>Ganglionic blocking </a:t>
            </a:r>
            <a:r>
              <a:rPr lang="en-US" dirty="0" smtClean="0">
                <a:solidFill>
                  <a:schemeClr val="accent5">
                    <a:lumMod val="75000"/>
                  </a:schemeClr>
                </a:solidFill>
                <a:latin typeface="Times New Roman" pitchFamily="18" charset="0"/>
                <a:cs typeface="Times New Roman" pitchFamily="18" charset="0"/>
              </a:rPr>
              <a:t>agents</a:t>
            </a:r>
          </a:p>
          <a:p>
            <a:pPr marL="0" indent="0" algn="l" rtl="0">
              <a:buNone/>
            </a:pPr>
            <a:endParaRPr lang="en-US" dirty="0">
              <a:solidFill>
                <a:schemeClr val="accent5">
                  <a:lumMod val="75000"/>
                </a:schemeClr>
              </a:solidFill>
              <a:latin typeface="Times New Roman" pitchFamily="18" charset="0"/>
              <a:cs typeface="Times New Roman" pitchFamily="18" charset="0"/>
            </a:endParaRPr>
          </a:p>
          <a:p>
            <a:pPr algn="l" rtl="0">
              <a:buFont typeface="Wingdings" pitchFamily="2" charset="2"/>
              <a:buChar char="v"/>
            </a:pPr>
            <a:r>
              <a:rPr lang="en-US" dirty="0" smtClean="0">
                <a:solidFill>
                  <a:srgbClr val="FF0000"/>
                </a:solidFill>
                <a:latin typeface="Times New Roman" pitchFamily="18" charset="0"/>
                <a:cs typeface="Times New Roman" pitchFamily="18" charset="0"/>
              </a:rPr>
              <a:t>DO</a:t>
            </a:r>
            <a:r>
              <a:rPr lang="ar-IQ"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NOT </a:t>
            </a:r>
            <a:r>
              <a:rPr lang="en-US" dirty="0">
                <a:solidFill>
                  <a:srgbClr val="FF0000"/>
                </a:solidFill>
                <a:latin typeface="Times New Roman" pitchFamily="18" charset="0"/>
                <a:cs typeface="Times New Roman" pitchFamily="18" charset="0"/>
              </a:rPr>
              <a:t>confuse with skeletal muscle relaxants that</a:t>
            </a:r>
          </a:p>
          <a:p>
            <a:pPr marL="0" indent="0" algn="l" rtl="0">
              <a:buNone/>
            </a:pPr>
            <a:r>
              <a:rPr lang="en-US" dirty="0">
                <a:solidFill>
                  <a:srgbClr val="FF0000"/>
                </a:solidFill>
                <a:latin typeface="Times New Roman" pitchFamily="18" charset="0"/>
                <a:cs typeface="Times New Roman" pitchFamily="18" charset="0"/>
              </a:rPr>
              <a:t>produce their effects through the CNS</a:t>
            </a:r>
            <a:endParaRPr lang="ar-IQ"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3670476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pPr rtl="0"/>
            <a:r>
              <a:rPr lang="en-US" sz="3600" dirty="0">
                <a:latin typeface="Times New Roman" pitchFamily="18" charset="0"/>
                <a:cs typeface="Times New Roman" pitchFamily="18" charset="0"/>
              </a:rPr>
              <a:t>Tubocurarine structure</a:t>
            </a:r>
            <a:endParaRPr lang="ar-IQ" sz="3600"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8280920"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28242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normAutofit lnSpcReduction="10000"/>
          </a:bodyPr>
          <a:lstStyle/>
          <a:p>
            <a:pPr marL="0" indent="0" algn="l" rtl="0">
              <a:buNone/>
            </a:pPr>
            <a:r>
              <a:rPr lang="en-US" sz="3500" dirty="0">
                <a:solidFill>
                  <a:schemeClr val="accent1"/>
                </a:solidFill>
                <a:latin typeface="Times New Roman" pitchFamily="18" charset="0"/>
                <a:cs typeface="Times New Roman" pitchFamily="18" charset="0"/>
              </a:rPr>
              <a:t>Rationale for designing </a:t>
            </a:r>
            <a:r>
              <a:rPr lang="en-US" sz="3500" dirty="0" smtClean="0">
                <a:solidFill>
                  <a:schemeClr val="accent1"/>
                </a:solidFill>
                <a:latin typeface="Times New Roman" pitchFamily="18" charset="0"/>
                <a:cs typeface="Times New Roman" pitchFamily="18" charset="0"/>
              </a:rPr>
              <a:t>new compounds</a:t>
            </a:r>
            <a:endParaRPr lang="en-US" sz="3500" dirty="0">
              <a:solidFill>
                <a:schemeClr val="accent1"/>
              </a:solidFill>
              <a:latin typeface="Times New Roman" pitchFamily="18" charset="0"/>
              <a:cs typeface="Times New Roman" pitchFamily="18" charset="0"/>
            </a:endParaRPr>
          </a:p>
          <a:p>
            <a:pPr algn="l" rtl="0">
              <a:buFont typeface="Wingdings" pitchFamily="2" charset="2"/>
              <a:buChar char="v"/>
            </a:pPr>
            <a:r>
              <a:rPr lang="en-US" dirty="0" smtClean="0">
                <a:latin typeface="Times New Roman" pitchFamily="18" charset="0"/>
                <a:cs typeface="Times New Roman" pitchFamily="18" charset="0"/>
              </a:rPr>
              <a:t>Bis‐quaternary </a:t>
            </a:r>
            <a:r>
              <a:rPr lang="en-US" dirty="0">
                <a:latin typeface="Times New Roman" pitchFamily="18" charset="0"/>
                <a:cs typeface="Times New Roman" pitchFamily="18" charset="0"/>
              </a:rPr>
              <a:t>ammonium compound having </a:t>
            </a:r>
            <a:r>
              <a:rPr lang="en-US" dirty="0" smtClean="0">
                <a:latin typeface="Times New Roman" pitchFamily="18" charset="0"/>
                <a:cs typeface="Times New Roman" pitchFamily="18" charset="0"/>
              </a:rPr>
              <a:t>two quaternary </a:t>
            </a:r>
            <a:r>
              <a:rPr lang="en-US" dirty="0">
                <a:latin typeface="Times New Roman" pitchFamily="18" charset="0"/>
                <a:cs typeface="Times New Roman" pitchFamily="18" charset="0"/>
              </a:rPr>
              <a:t>ammonium salts separated by </a:t>
            </a:r>
            <a:r>
              <a:rPr lang="en-US" dirty="0">
                <a:solidFill>
                  <a:schemeClr val="accent1"/>
                </a:solidFill>
                <a:latin typeface="Times New Roman" pitchFamily="18" charset="0"/>
                <a:cs typeface="Times New Roman" pitchFamily="18" charset="0"/>
              </a:rPr>
              <a:t>10 to </a:t>
            </a:r>
            <a:r>
              <a:rPr lang="en-US" dirty="0" smtClean="0">
                <a:solidFill>
                  <a:schemeClr val="accent1"/>
                </a:solidFill>
                <a:latin typeface="Times New Roman" pitchFamily="18" charset="0"/>
                <a:cs typeface="Times New Roman" pitchFamily="18" charset="0"/>
              </a:rPr>
              <a:t>12 carbon </a:t>
            </a:r>
            <a:r>
              <a:rPr lang="en-US" dirty="0">
                <a:latin typeface="Times New Roman" pitchFamily="18" charset="0"/>
                <a:cs typeface="Times New Roman" pitchFamily="18" charset="0"/>
              </a:rPr>
              <a:t>atoms (similar to the distance between </a:t>
            </a:r>
            <a:r>
              <a:rPr lang="en-US" dirty="0" smtClean="0">
                <a:latin typeface="Times New Roman" pitchFamily="18" charset="0"/>
                <a:cs typeface="Times New Roman" pitchFamily="18" charset="0"/>
              </a:rPr>
              <a:t>the nitrogen </a:t>
            </a:r>
            <a:r>
              <a:rPr lang="en-US" dirty="0">
                <a:latin typeface="Times New Roman" pitchFamily="18" charset="0"/>
                <a:cs typeface="Times New Roman" pitchFamily="18" charset="0"/>
              </a:rPr>
              <a:t>atoms in tubocurarine) was a </a:t>
            </a:r>
            <a:r>
              <a:rPr lang="en-US" dirty="0" smtClean="0">
                <a:latin typeface="Times New Roman" pitchFamily="18" charset="0"/>
                <a:cs typeface="Times New Roman" pitchFamily="18" charset="0"/>
              </a:rPr>
              <a:t>requirement for </a:t>
            </a:r>
            <a:r>
              <a:rPr lang="en-US" dirty="0">
                <a:latin typeface="Times New Roman" pitchFamily="18" charset="0"/>
                <a:cs typeface="Times New Roman" pitchFamily="18" charset="0"/>
              </a:rPr>
              <a:t>neuromuscular blocking activity</a:t>
            </a:r>
          </a:p>
          <a:p>
            <a:pPr algn="l" rtl="0">
              <a:buFont typeface="Wingdings" pitchFamily="2" charset="2"/>
              <a:buChar char="v"/>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rationale for this structural requirement was </a:t>
            </a:r>
            <a:r>
              <a:rPr lang="en-US" dirty="0" smtClean="0">
                <a:latin typeface="Times New Roman" pitchFamily="18" charset="0"/>
                <a:cs typeface="Times New Roman" pitchFamily="18" charset="0"/>
              </a:rPr>
              <a:t>that nicotinic </a:t>
            </a:r>
            <a:r>
              <a:rPr lang="en-US" dirty="0">
                <a:latin typeface="Times New Roman" pitchFamily="18" charset="0"/>
                <a:cs typeface="Times New Roman" pitchFamily="18" charset="0"/>
              </a:rPr>
              <a:t>receptors </a:t>
            </a:r>
            <a:r>
              <a:rPr lang="en-US" dirty="0">
                <a:solidFill>
                  <a:schemeClr val="accent1"/>
                </a:solidFill>
                <a:latin typeface="Times New Roman" pitchFamily="18" charset="0"/>
                <a:cs typeface="Times New Roman" pitchFamily="18" charset="0"/>
              </a:rPr>
              <a:t>possessed two </a:t>
            </a:r>
            <a:r>
              <a:rPr lang="en-US" dirty="0" smtClean="0">
                <a:solidFill>
                  <a:schemeClr val="accent1"/>
                </a:solidFill>
                <a:latin typeface="Times New Roman" pitchFamily="18" charset="0"/>
                <a:cs typeface="Times New Roman" pitchFamily="18" charset="0"/>
              </a:rPr>
              <a:t>anionic‐binding sites</a:t>
            </a:r>
            <a:r>
              <a:rPr lang="en-US" dirty="0">
                <a:solidFill>
                  <a:schemeClr val="accent1"/>
                </a:solidFill>
                <a:latin typeface="Times New Roman" pitchFamily="18" charset="0"/>
                <a:cs typeface="Times New Roman" pitchFamily="18" charset="0"/>
              </a:rPr>
              <a:t>, </a:t>
            </a:r>
            <a:r>
              <a:rPr lang="en-US" dirty="0">
                <a:latin typeface="Times New Roman" pitchFamily="18" charset="0"/>
                <a:cs typeface="Times New Roman" pitchFamily="18" charset="0"/>
              </a:rPr>
              <a:t>both of which had to be occupied for </a:t>
            </a:r>
            <a:r>
              <a:rPr lang="en-US" dirty="0" smtClean="0">
                <a:latin typeface="Times New Roman" pitchFamily="18" charset="0"/>
                <a:cs typeface="Times New Roman" pitchFamily="18" charset="0"/>
              </a:rPr>
              <a:t>a neuromuscular </a:t>
            </a:r>
            <a:r>
              <a:rPr lang="en-US" dirty="0">
                <a:latin typeface="Times New Roman" pitchFamily="18" charset="0"/>
                <a:cs typeface="Times New Roman" pitchFamily="18" charset="0"/>
              </a:rPr>
              <a:t>blocking effect.</a:t>
            </a:r>
          </a:p>
          <a:p>
            <a:pPr algn="l" rtl="0">
              <a:buFont typeface="Wingdings" pitchFamily="2" charset="2"/>
              <a:buChar char="v"/>
            </a:pPr>
            <a:r>
              <a:rPr lang="en-US" dirty="0" smtClean="0">
                <a:latin typeface="Times New Roman" pitchFamily="18" charset="0"/>
                <a:cs typeface="Times New Roman" pitchFamily="18" charset="0"/>
              </a:rPr>
              <a:t>Nicotinic </a:t>
            </a:r>
            <a:r>
              <a:rPr lang="en-US" dirty="0">
                <a:latin typeface="Times New Roman" pitchFamily="18" charset="0"/>
                <a:cs typeface="Times New Roman" pitchFamily="18" charset="0"/>
              </a:rPr>
              <a:t>antagonist may be </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lgn="l" rtl="0">
              <a:buNone/>
            </a:pPr>
            <a:r>
              <a:rPr lang="en-US" dirty="0">
                <a:solidFill>
                  <a:srgbClr val="0070C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Depolarizing</a:t>
            </a:r>
            <a:r>
              <a:rPr lang="en-US" dirty="0">
                <a:latin typeface="Times New Roman" pitchFamily="18" charset="0"/>
                <a:cs typeface="Times New Roman" pitchFamily="18" charset="0"/>
              </a:rPr>
              <a:t> neuromuscular blocker</a:t>
            </a:r>
          </a:p>
          <a:p>
            <a:pPr marL="0" indent="0" algn="l" rtl="0">
              <a:buNone/>
            </a:pPr>
            <a:r>
              <a:rPr lang="en-US" dirty="0">
                <a:solidFill>
                  <a:srgbClr val="0070C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Non‐depolarizing</a:t>
            </a:r>
            <a:r>
              <a:rPr lang="en-US" dirty="0">
                <a:latin typeface="Times New Roman" pitchFamily="18" charset="0"/>
                <a:cs typeface="Times New Roman" pitchFamily="18" charset="0"/>
              </a:rPr>
              <a:t> neuromuscular blocker</a:t>
            </a:r>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247929504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n-US" sz="3600" dirty="0">
                <a:latin typeface="Times New Roman" pitchFamily="18" charset="0"/>
                <a:cs typeface="Times New Roman" pitchFamily="18" charset="0"/>
              </a:rPr>
              <a:t>Depolarizing agents</a:t>
            </a:r>
            <a:endParaRPr lang="ar-IQ" sz="3600"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792087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546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80"/>
            <a:ext cx="7772400" cy="792088"/>
          </a:xfrm>
        </p:spPr>
        <p:txBody>
          <a:bodyPr>
            <a:normAutofit fontScale="90000"/>
          </a:bodyPr>
          <a:lstStyle/>
          <a:p>
            <a:r>
              <a:rPr lang="en-US" b="1" dirty="0" smtClean="0">
                <a:solidFill>
                  <a:schemeClr val="accent1"/>
                </a:solidFill>
              </a:rPr>
              <a:t>Muscarinic receptors</a:t>
            </a:r>
            <a:endParaRPr lang="ar-IQ" dirty="0">
              <a:solidFill>
                <a:schemeClr val="accent1"/>
              </a:solidFill>
            </a:endParaRPr>
          </a:p>
        </p:txBody>
      </p:sp>
      <p:sp>
        <p:nvSpPr>
          <p:cNvPr id="3" name="Content Placeholder 2"/>
          <p:cNvSpPr>
            <a:spLocks noGrp="1"/>
          </p:cNvSpPr>
          <p:nvPr>
            <p:ph idx="1"/>
          </p:nvPr>
        </p:nvSpPr>
        <p:spPr>
          <a:xfrm>
            <a:off x="323528" y="1340768"/>
            <a:ext cx="8363272" cy="4679032"/>
          </a:xfrm>
        </p:spPr>
        <p:txBody>
          <a:bodyPr>
            <a:normAutofit/>
          </a:bodyPr>
          <a:lstStyle/>
          <a:p>
            <a:pPr marL="273050" indent="260350" algn="just" rtl="0">
              <a:buNone/>
            </a:pPr>
            <a:r>
              <a:rPr lang="en-US" sz="2400" dirty="0" smtClean="0">
                <a:latin typeface="Times New Roman" pitchFamily="18" charset="0"/>
                <a:cs typeface="Times New Roman" pitchFamily="18" charset="0"/>
              </a:rPr>
              <a:t>Muscarinic receptors play an essential role in regulating the functions of organs innervated by the autonomic nervous system to maintain homeostasis of the organism. </a:t>
            </a:r>
          </a:p>
          <a:p>
            <a:pPr marL="273050" indent="260350" algn="just" rtl="0">
              <a:buNone/>
            </a:pPr>
            <a:r>
              <a:rPr lang="en-US" sz="2400" dirty="0" smtClean="0">
                <a:latin typeface="Times New Roman" pitchFamily="18" charset="0"/>
                <a:cs typeface="Times New Roman" pitchFamily="18" charset="0"/>
              </a:rPr>
              <a:t>The action of ACh on muscarinic receptors can result in </a:t>
            </a:r>
            <a:r>
              <a:rPr lang="en-US" sz="2400" dirty="0" smtClean="0">
                <a:solidFill>
                  <a:srgbClr val="FF0000"/>
                </a:solidFill>
                <a:latin typeface="Times New Roman" pitchFamily="18" charset="0"/>
                <a:cs typeface="Times New Roman" pitchFamily="18" charset="0"/>
              </a:rPr>
              <a:t>stimulation or inhibition </a:t>
            </a:r>
            <a:r>
              <a:rPr lang="en-US" sz="2400" dirty="0" smtClean="0">
                <a:latin typeface="Times New Roman" pitchFamily="18" charset="0"/>
                <a:cs typeface="Times New Roman" pitchFamily="18" charset="0"/>
              </a:rPr>
              <a:t>of the organ system affected. </a:t>
            </a:r>
          </a:p>
          <a:p>
            <a:pPr marL="273050" indent="260350" algn="just" rtl="0">
              <a:buNone/>
            </a:pPr>
            <a:r>
              <a:rPr lang="en-US" sz="2400" dirty="0" smtClean="0">
                <a:latin typeface="Times New Roman" pitchFamily="18" charset="0"/>
                <a:cs typeface="Times New Roman" pitchFamily="18" charset="0"/>
              </a:rPr>
              <a:t>ACh stimulates secretions from salivary and sweat glands, secretions and contraction of the gut, and constriction of the airways of the respiratory tract. It inhibits contraction of the heart and relaxes smooth muscle of blood vessels.</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r>
              <a:rPr lang="en-US" sz="3600" dirty="0">
                <a:latin typeface="Times New Roman" pitchFamily="18" charset="0"/>
                <a:cs typeface="Times New Roman" pitchFamily="18" charset="0"/>
              </a:rPr>
              <a:t>Decamethonium Bromide</a:t>
            </a:r>
            <a:endParaRPr lang="ar-IQ" sz="3600"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496944"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57791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7920879"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03341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pPr rtl="0"/>
            <a:r>
              <a:rPr lang="en-US" sz="3600" dirty="0">
                <a:latin typeface="Times New Roman" pitchFamily="18" charset="0"/>
                <a:cs typeface="Times New Roman" pitchFamily="18" charset="0"/>
              </a:rPr>
              <a:t>Tubocurarine – </a:t>
            </a:r>
            <a:r>
              <a:rPr lang="en-US" sz="3600" dirty="0" smtClean="0">
                <a:latin typeface="Times New Roman" pitchFamily="18" charset="0"/>
                <a:cs typeface="Times New Roman" pitchFamily="18" charset="0"/>
              </a:rPr>
              <a:t>the first neuromuscular blocker</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84784"/>
            <a:ext cx="8229600" cy="4839816"/>
          </a:xfrm>
        </p:spPr>
        <p:txBody>
          <a:bodyPr/>
          <a:lstStyle/>
          <a:p>
            <a:pPr algn="just" rtl="0">
              <a:buFont typeface="Wingdings" pitchFamily="2" charset="2"/>
              <a:buChar char="v"/>
            </a:pPr>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neuromuscular</a:t>
            </a:r>
          </a:p>
          <a:p>
            <a:pPr marL="0" indent="0" algn="just" rtl="0">
              <a:buNone/>
            </a:pPr>
            <a:r>
              <a:rPr lang="en-US" dirty="0" smtClean="0">
                <a:latin typeface="Times New Roman" pitchFamily="18" charset="0"/>
                <a:cs typeface="Times New Roman" pitchFamily="18" charset="0"/>
              </a:rPr>
              <a:t>blocking effects of extracts</a:t>
            </a:r>
          </a:p>
          <a:p>
            <a:pPr marL="0" indent="0" algn="just" rtl="0">
              <a:buNone/>
            </a:pPr>
            <a:r>
              <a:rPr lang="en-US" dirty="0" smtClean="0">
                <a:latin typeface="Times New Roman" pitchFamily="18" charset="0"/>
                <a:cs typeface="Times New Roman" pitchFamily="18" charset="0"/>
              </a:rPr>
              <a:t>of curare were first reported </a:t>
            </a:r>
          </a:p>
          <a:p>
            <a:pPr marL="0" indent="0" algn="just" rtl="0">
              <a:buNone/>
            </a:pPr>
            <a:r>
              <a:rPr lang="en-US" dirty="0" smtClean="0">
                <a:latin typeface="Times New Roman" pitchFamily="18" charset="0"/>
                <a:cs typeface="Times New Roman" pitchFamily="18" charset="0"/>
              </a:rPr>
              <a:t>as early as 1510</a:t>
            </a:r>
          </a:p>
          <a:p>
            <a:pPr algn="just" rtl="0">
              <a:buFont typeface="Wingdings" pitchFamily="2" charset="2"/>
              <a:buChar char="v"/>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was demonstrated that</a:t>
            </a:r>
          </a:p>
          <a:p>
            <a:pPr marL="0" indent="0" algn="just" rtl="0">
              <a:buNone/>
            </a:pPr>
            <a:r>
              <a:rPr lang="en-US" dirty="0">
                <a:latin typeface="Times New Roman" pitchFamily="18" charset="0"/>
                <a:cs typeface="Times New Roman" pitchFamily="18" charset="0"/>
              </a:rPr>
              <a:t>curare extracts prevented</a:t>
            </a:r>
          </a:p>
          <a:p>
            <a:pPr marL="0" indent="0" algn="just" rtl="0">
              <a:buNone/>
            </a:pPr>
            <a:r>
              <a:rPr lang="en-US" dirty="0">
                <a:latin typeface="Times New Roman" pitchFamily="18" charset="0"/>
                <a:cs typeface="Times New Roman" pitchFamily="18" charset="0"/>
              </a:rPr>
              <a:t>skeletal </a:t>
            </a:r>
            <a:r>
              <a:rPr lang="en-US" dirty="0" smtClean="0">
                <a:latin typeface="Times New Roman" pitchFamily="18" charset="0"/>
                <a:cs typeface="Times New Roman" pitchFamily="18" charset="0"/>
              </a:rPr>
              <a:t>muscle contractions</a:t>
            </a:r>
          </a:p>
          <a:p>
            <a:pPr marL="0" indent="0" algn="just" rtl="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by an effect </a:t>
            </a:r>
            <a:r>
              <a:rPr lang="en-US" dirty="0" smtClean="0">
                <a:latin typeface="Times New Roman" pitchFamily="18" charset="0"/>
                <a:cs typeface="Times New Roman" pitchFamily="18" charset="0"/>
              </a:rPr>
              <a:t>at the </a:t>
            </a:r>
          </a:p>
          <a:p>
            <a:pPr marL="0" indent="0" algn="just" rtl="0">
              <a:buNone/>
            </a:pPr>
            <a:r>
              <a:rPr lang="en-US" dirty="0" smtClean="0">
                <a:latin typeface="Times New Roman" pitchFamily="18" charset="0"/>
                <a:cs typeface="Times New Roman" pitchFamily="18" charset="0"/>
              </a:rPr>
              <a:t>neuromuscular </a:t>
            </a:r>
            <a:r>
              <a:rPr lang="en-US" dirty="0">
                <a:latin typeface="Times New Roman" pitchFamily="18" charset="0"/>
                <a:cs typeface="Times New Roman" pitchFamily="18" charset="0"/>
              </a:rPr>
              <a:t>junction</a:t>
            </a:r>
            <a:endParaRPr lang="ar-IQ" dirty="0">
              <a:latin typeface="Times New Roman" pitchFamily="18" charset="0"/>
              <a:cs typeface="Times New Roman" pitchFamily="18" charset="0"/>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826" b="16424"/>
          <a:stretch/>
        </p:blipFill>
        <p:spPr bwMode="auto">
          <a:xfrm>
            <a:off x="5220072" y="1844824"/>
            <a:ext cx="3744416" cy="409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1761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496944"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08122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pPr rtl="0"/>
            <a:r>
              <a:rPr lang="en-US" sz="3600" dirty="0">
                <a:latin typeface="Times New Roman" pitchFamily="18" charset="0"/>
                <a:cs typeface="Times New Roman" pitchFamily="18" charset="0"/>
              </a:rPr>
              <a:t>Amino steroid NM </a:t>
            </a:r>
            <a:r>
              <a:rPr lang="en-US" sz="3600" dirty="0" smtClean="0">
                <a:latin typeface="Times New Roman" pitchFamily="18" charset="0"/>
                <a:cs typeface="Times New Roman" pitchFamily="18" charset="0"/>
              </a:rPr>
              <a:t>blocking agents</a:t>
            </a:r>
            <a:endParaRPr lang="ar-IQ" sz="3600" dirty="0">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883" r="6250" b="7792"/>
          <a:stretch/>
        </p:blipFill>
        <p:spPr bwMode="auto">
          <a:xfrm>
            <a:off x="107505" y="1700808"/>
            <a:ext cx="432048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50" r="5658"/>
          <a:stretch/>
        </p:blipFill>
        <p:spPr bwMode="auto">
          <a:xfrm>
            <a:off x="4283968" y="1700808"/>
            <a:ext cx="475252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36819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9"/>
            <a:ext cx="8496943"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99009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2038"/>
            <a:ext cx="9144000" cy="579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76463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fontScale="90000"/>
          </a:bodyPr>
          <a:lstStyle/>
          <a:p>
            <a:pPr rtl="0"/>
            <a:r>
              <a:rPr lang="en-US" sz="3600" dirty="0" err="1">
                <a:latin typeface="Times New Roman" pitchFamily="18" charset="0"/>
                <a:cs typeface="Times New Roman" pitchFamily="18" charset="0"/>
              </a:rPr>
              <a:t>Pancuronium</a:t>
            </a:r>
            <a:r>
              <a:rPr lang="en-US" sz="3600" dirty="0">
                <a:latin typeface="Times New Roman" pitchFamily="18" charset="0"/>
                <a:cs typeface="Times New Roman" pitchFamily="18" charset="0"/>
              </a:rPr>
              <a:t> Bromide (</a:t>
            </a:r>
            <a:r>
              <a:rPr lang="en-US" sz="3600" dirty="0" err="1">
                <a:latin typeface="Times New Roman" pitchFamily="18" charset="0"/>
                <a:cs typeface="Times New Roman" pitchFamily="18" charset="0"/>
              </a:rPr>
              <a:t>Pavulon</a:t>
            </a:r>
            <a:r>
              <a:rPr lang="en-US" sz="3600" dirty="0">
                <a:latin typeface="Times New Roman" pitchFamily="18" charset="0"/>
                <a:cs typeface="Times New Roman" pitchFamily="18" charset="0"/>
              </a:rPr>
              <a:t>)</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784975"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03715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fontScale="90000"/>
          </a:bodyPr>
          <a:lstStyle/>
          <a:p>
            <a:r>
              <a:rPr lang="en-US" dirty="0"/>
              <a:t>Tetrahydroisoquinolines</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424935"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45718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r>
              <a:rPr lang="en-US" dirty="0"/>
              <a:t>Tetrahydroisoquinolines</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640959"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811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r>
              <a:rPr lang="en-US" sz="3600" dirty="0" smtClean="0">
                <a:solidFill>
                  <a:schemeClr val="accent1"/>
                </a:solidFill>
                <a:latin typeface="Times New Roman" pitchFamily="18" charset="0"/>
                <a:cs typeface="Times New Roman" pitchFamily="18" charset="0"/>
              </a:rPr>
              <a:t>            Muscarinic receptor subtypes</a:t>
            </a:r>
            <a:endParaRPr lang="ar-IQ" sz="36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539552" y="1988840"/>
            <a:ext cx="8147248" cy="4030960"/>
          </a:xfrm>
        </p:spPr>
        <p:txBody>
          <a:bodyPr/>
          <a:lstStyle/>
          <a:p>
            <a:pPr marL="273050" indent="260350" algn="l" rtl="0">
              <a:buNone/>
            </a:pPr>
            <a:r>
              <a:rPr lang="en-US" dirty="0" smtClean="0">
                <a:latin typeface="Times New Roman" pitchFamily="18" charset="0"/>
                <a:cs typeface="Times New Roman" pitchFamily="18" charset="0"/>
              </a:rPr>
              <a:t>Evidence from both pharmacological and biochemical studies shows that subtypes of muscarinic receptors are located in the CNS and peripheral nervous system.   </a:t>
            </a:r>
          </a:p>
          <a:p>
            <a:pPr marL="273050" indent="260350" algn="l" rtl="0">
              <a:buNone/>
            </a:pPr>
            <a:r>
              <a:rPr lang="en-US" dirty="0" smtClean="0">
                <a:latin typeface="Times New Roman" pitchFamily="18" charset="0"/>
                <a:cs typeface="Times New Roman" pitchFamily="18" charset="0"/>
              </a:rPr>
              <a:t>The cloned receptors have been identified as M1 to M5.</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r>
              <a:rPr lang="en-US" dirty="0"/>
              <a:t>Structure Activity Relationships</a:t>
            </a:r>
            <a:endParaRPr lang="ar-IQ" dirty="0"/>
          </a:p>
        </p:txBody>
      </p:sp>
      <p:sp>
        <p:nvSpPr>
          <p:cNvPr id="3" name="Content Placeholder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640960"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56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pPr algn="ctr"/>
            <a:r>
              <a:rPr lang="en-US" dirty="0" smtClean="0">
                <a:solidFill>
                  <a:schemeClr val="accent1"/>
                </a:solidFill>
              </a:rPr>
              <a:t>ACH Receptors</a:t>
            </a:r>
            <a:endParaRPr lang="ar-IQ" dirty="0">
              <a:solidFill>
                <a:schemeClr val="accent1"/>
              </a:solidFill>
            </a:endParaRPr>
          </a:p>
        </p:txBody>
      </p:sp>
      <p:pic>
        <p:nvPicPr>
          <p:cNvPr id="4" name="Picture 2"/>
          <p:cNvPicPr>
            <a:picLocks noGrp="1" noChangeAspect="1" noChangeArrowheads="1"/>
          </p:cNvPicPr>
          <p:nvPr>
            <p:ph idx="1"/>
          </p:nvPr>
        </p:nvPicPr>
        <p:blipFill>
          <a:blip r:embed="rId2" cstate="print"/>
          <a:srcRect l="5921" t="21952" r="8514" b="5753"/>
          <a:stretch>
            <a:fillRect/>
          </a:stretch>
        </p:blipFill>
        <p:spPr bwMode="auto">
          <a:xfrm>
            <a:off x="251519" y="1340768"/>
            <a:ext cx="8892481" cy="4983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l="6737" t="8684" r="7166" b="941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Autofit/>
          </a:bodyPr>
          <a:lstStyle/>
          <a:p>
            <a:r>
              <a:rPr lang="en-US" sz="4000" dirty="0"/>
              <a:t>The instability </a:t>
            </a:r>
            <a:r>
              <a:rPr lang="en-US" sz="4000" dirty="0" smtClean="0"/>
              <a:t>of acetylcholine</a:t>
            </a:r>
            <a:endParaRPr lang="en-US" sz="4000" dirty="0"/>
          </a:p>
        </p:txBody>
      </p:sp>
      <p:sp>
        <p:nvSpPr>
          <p:cNvPr id="3" name="Content Placeholder 2"/>
          <p:cNvSpPr>
            <a:spLocks noGrp="1"/>
          </p:cNvSpPr>
          <p:nvPr>
            <p:ph idx="1"/>
          </p:nvPr>
        </p:nvSpPr>
        <p:spPr>
          <a:xfrm>
            <a:off x="457200" y="1412776"/>
            <a:ext cx="8435280" cy="4911824"/>
          </a:xfrm>
        </p:spPr>
        <p:txBody>
          <a:bodyPr>
            <a:normAutofit lnSpcReduction="10000"/>
          </a:bodyPr>
          <a:lstStyle/>
          <a:p>
            <a:pPr marL="0" indent="0" algn="just" rtl="0">
              <a:buNone/>
            </a:pPr>
            <a:r>
              <a:rPr lang="en-US" dirty="0" smtClean="0">
                <a:latin typeface="Times New Roman" panose="02020603050405020304" pitchFamily="18" charset="0"/>
                <a:cs typeface="Times New Roman" panose="02020603050405020304" pitchFamily="18" charset="0"/>
              </a:rPr>
              <a:t>    Acetylcholine </a:t>
            </a:r>
            <a:r>
              <a:rPr lang="en-US" dirty="0">
                <a:latin typeface="Times New Roman" panose="02020603050405020304" pitchFamily="18" charset="0"/>
                <a:cs typeface="Times New Roman" panose="02020603050405020304" pitchFamily="18" charset="0"/>
              </a:rPr>
              <a:t>is prone </a:t>
            </a:r>
            <a:r>
              <a:rPr lang="en-US" dirty="0" smtClean="0">
                <a:latin typeface="Times New Roman" panose="02020603050405020304" pitchFamily="18" charset="0"/>
                <a:cs typeface="Times New Roman" panose="02020603050405020304" pitchFamily="18" charset="0"/>
              </a:rPr>
              <a:t>to hydrolysis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explained by considering one of </a:t>
            </a:r>
            <a:r>
              <a:rPr lang="en-US" dirty="0" smtClean="0">
                <a:latin typeface="Times New Roman" panose="02020603050405020304" pitchFamily="18" charset="0"/>
                <a:cs typeface="Times New Roman" panose="02020603050405020304" pitchFamily="18" charset="0"/>
              </a:rPr>
              <a:t>the conformations </a:t>
            </a:r>
            <a:r>
              <a:rPr lang="en-US" dirty="0">
                <a:latin typeface="Times New Roman" panose="02020603050405020304" pitchFamily="18" charset="0"/>
                <a:cs typeface="Times New Roman" panose="02020603050405020304" pitchFamily="18" charset="0"/>
              </a:rPr>
              <a:t>that the molecule can adopt </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rtl="0">
              <a:buNone/>
            </a:pPr>
            <a:r>
              <a:rPr lang="en-US" dirty="0" smtClean="0">
                <a:latin typeface="Times New Roman" panose="02020603050405020304" pitchFamily="18" charset="0"/>
                <a:cs typeface="Times New Roman" panose="02020603050405020304" pitchFamily="18" charset="0"/>
              </a:rPr>
              <a:t>    In </a:t>
            </a:r>
            <a:r>
              <a:rPr lang="en-US" dirty="0">
                <a:latin typeface="Times New Roman" panose="02020603050405020304" pitchFamily="18" charset="0"/>
                <a:cs typeface="Times New Roman" panose="02020603050405020304" pitchFamily="18" charset="0"/>
              </a:rPr>
              <a:t>this conformation, the positively charged </a:t>
            </a:r>
            <a:r>
              <a:rPr lang="en-US" dirty="0" smtClean="0">
                <a:latin typeface="Times New Roman" panose="02020603050405020304" pitchFamily="18" charset="0"/>
                <a:cs typeface="Times New Roman" panose="02020603050405020304" pitchFamily="18" charset="0"/>
              </a:rPr>
              <a:t>nitrogen interacts </a:t>
            </a:r>
            <a:r>
              <a:rPr lang="en-US" dirty="0">
                <a:latin typeface="Times New Roman" panose="02020603050405020304" pitchFamily="18" charset="0"/>
                <a:cs typeface="Times New Roman" panose="02020603050405020304" pitchFamily="18" charset="0"/>
              </a:rPr>
              <a:t>with the carbonyl oxygen and has an </a:t>
            </a:r>
            <a:r>
              <a:rPr lang="en-US" dirty="0" smtClean="0">
                <a:latin typeface="Times New Roman" panose="02020603050405020304" pitchFamily="18" charset="0"/>
                <a:cs typeface="Times New Roman" panose="02020603050405020304" pitchFamily="18" charset="0"/>
              </a:rPr>
              <a:t>electron withdrawing effect</a:t>
            </a:r>
            <a:r>
              <a:rPr lang="en-US" dirty="0">
                <a:latin typeface="Times New Roman" panose="02020603050405020304" pitchFamily="18" charset="0"/>
                <a:cs typeface="Times New Roman" panose="02020603050405020304" pitchFamily="18" charset="0"/>
              </a:rPr>
              <a:t>. To compensate, the oxygen </a:t>
            </a:r>
            <a:r>
              <a:rPr lang="en-US" dirty="0" smtClean="0">
                <a:latin typeface="Times New Roman" panose="02020603050405020304" pitchFamily="18" charset="0"/>
                <a:cs typeface="Times New Roman" panose="02020603050405020304" pitchFamily="18" charset="0"/>
              </a:rPr>
              <a:t>atom pulls </a:t>
            </a:r>
            <a:r>
              <a:rPr lang="en-US" dirty="0">
                <a:latin typeface="Times New Roman" panose="02020603050405020304" pitchFamily="18" charset="0"/>
                <a:cs typeface="Times New Roman" panose="02020603050405020304" pitchFamily="18" charset="0"/>
              </a:rPr>
              <a:t>electrons from the neighbouring carbon atom </a:t>
            </a:r>
            <a:r>
              <a:rPr lang="en-US" dirty="0" smtClean="0">
                <a:latin typeface="Times New Roman" panose="02020603050405020304" pitchFamily="18" charset="0"/>
                <a:cs typeface="Times New Roman" panose="02020603050405020304" pitchFamily="18" charset="0"/>
              </a:rPr>
              <a:t>and makes </a:t>
            </a:r>
            <a:r>
              <a:rPr lang="en-US" dirty="0">
                <a:latin typeface="Times New Roman" panose="02020603050405020304" pitchFamily="18" charset="0"/>
                <a:cs typeface="Times New Roman" panose="02020603050405020304" pitchFamily="18" charset="0"/>
              </a:rPr>
              <a:t>that carbon atom electron </a:t>
            </a:r>
            <a:r>
              <a:rPr lang="en-US" dirty="0" smtClean="0">
                <a:latin typeface="Times New Roman" panose="02020603050405020304" pitchFamily="18" charset="0"/>
                <a:cs typeface="Times New Roman" panose="02020603050405020304" pitchFamily="18" charset="0"/>
              </a:rPr>
              <a:t>deficient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more prone </a:t>
            </a:r>
            <a:r>
              <a:rPr lang="en-US" dirty="0">
                <a:latin typeface="Times New Roman" panose="02020603050405020304" pitchFamily="18" charset="0"/>
                <a:cs typeface="Times New Roman" panose="02020603050405020304" pitchFamily="18" charset="0"/>
              </a:rPr>
              <a:t>to nucleophilic attack. </a:t>
            </a:r>
            <a:endParaRPr lang="en-US" dirty="0" smtClean="0">
              <a:latin typeface="Times New Roman" panose="02020603050405020304" pitchFamily="18" charset="0"/>
              <a:cs typeface="Times New Roman" panose="02020603050405020304" pitchFamily="18" charset="0"/>
            </a:endParaRPr>
          </a:p>
          <a:p>
            <a:pPr marL="0" indent="0" algn="just" rtl="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Water </a:t>
            </a:r>
            <a:r>
              <a:rPr lang="en-US" dirty="0">
                <a:latin typeface="Times New Roman" panose="02020603050405020304" pitchFamily="18" charset="0"/>
                <a:cs typeface="Times New Roman" panose="02020603050405020304" pitchFamily="18" charset="0"/>
              </a:rPr>
              <a:t>is a poor </a:t>
            </a:r>
            <a:r>
              <a:rPr lang="en-US" dirty="0" smtClean="0">
                <a:latin typeface="Times New Roman" panose="02020603050405020304" pitchFamily="18" charset="0"/>
                <a:cs typeface="Times New Roman" panose="02020603050405020304" pitchFamily="18" charset="0"/>
              </a:rPr>
              <a:t>nucleophile, but</a:t>
            </a:r>
            <a:r>
              <a:rPr lang="en-US" dirty="0">
                <a:latin typeface="Times New Roman" panose="02020603050405020304" pitchFamily="18" charset="0"/>
                <a:cs typeface="Times New Roman" panose="02020603050405020304" pitchFamily="18" charset="0"/>
              </a:rPr>
              <a:t>, because the carbonyl group is </a:t>
            </a:r>
            <a:r>
              <a:rPr lang="en-US" dirty="0" smtClean="0">
                <a:latin typeface="Times New Roman" panose="02020603050405020304" pitchFamily="18" charset="0"/>
                <a:cs typeface="Times New Roman" panose="02020603050405020304" pitchFamily="18" charset="0"/>
              </a:rPr>
              <a:t>more electrophilic, hydrolysis </a:t>
            </a:r>
            <a:r>
              <a:rPr lang="en-US" dirty="0">
                <a:latin typeface="Times New Roman" panose="02020603050405020304" pitchFamily="18" charset="0"/>
                <a:cs typeface="Times New Roman" panose="02020603050405020304" pitchFamily="18" charset="0"/>
              </a:rPr>
              <a:t>takes place relatively easily. </a:t>
            </a:r>
            <a:r>
              <a:rPr lang="en-US" dirty="0" smtClean="0">
                <a:latin typeface="Times New Roman" panose="02020603050405020304" pitchFamily="18" charset="0"/>
                <a:cs typeface="Times New Roman" panose="02020603050405020304" pitchFamily="18" charset="0"/>
              </a:rPr>
              <a:t>This influence of the </a:t>
            </a:r>
            <a:r>
              <a:rPr lang="en-US" dirty="0">
                <a:latin typeface="Times New Roman" panose="02020603050405020304" pitchFamily="18" charset="0"/>
                <a:cs typeface="Times New Roman" panose="02020603050405020304" pitchFamily="18" charset="0"/>
              </a:rPr>
              <a:t>nitrogen ion is known as neighbouring group </a:t>
            </a:r>
            <a:r>
              <a:rPr lang="en-US" dirty="0" smtClean="0">
                <a:latin typeface="Times New Roman" panose="02020603050405020304" pitchFamily="18" charset="0"/>
                <a:cs typeface="Times New Roman" panose="02020603050405020304" pitchFamily="18" charset="0"/>
              </a:rPr>
              <a:t>participation or </a:t>
            </a:r>
            <a:r>
              <a:rPr lang="en-US" dirty="0">
                <a:latin typeface="Times New Roman" panose="02020603050405020304" pitchFamily="18" charset="0"/>
                <a:cs typeface="Times New Roman" panose="02020603050405020304" pitchFamily="18" charset="0"/>
              </a:rPr>
              <a:t>anchimeric assistance .</a:t>
            </a:r>
          </a:p>
        </p:txBody>
      </p:sp>
    </p:spTree>
    <p:extLst>
      <p:ext uri="{BB962C8B-B14F-4D97-AF65-F5344CB8AC3E}">
        <p14:creationId xmlns:p14="http://schemas.microsoft.com/office/powerpoint/2010/main" val="4160461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l="4459" t="14506" r="6482"/>
          <a:stretch>
            <a:fillRect/>
          </a:stretch>
        </p:blipFill>
        <p:spPr bwMode="auto">
          <a:xfrm>
            <a:off x="0" y="1340768"/>
            <a:ext cx="9144000" cy="5517232"/>
          </a:xfrm>
          <a:prstGeom prst="rect">
            <a:avLst/>
          </a:prstGeom>
          <a:noFill/>
          <a:ln w="9525">
            <a:noFill/>
            <a:miter lim="800000"/>
            <a:headEnd/>
            <a:tailEnd/>
          </a:ln>
        </p:spPr>
      </p:pic>
    </p:spTree>
    <p:extLst>
      <p:ext uri="{BB962C8B-B14F-4D97-AF65-F5344CB8AC3E}">
        <p14:creationId xmlns:p14="http://schemas.microsoft.com/office/powerpoint/2010/main" val="4225085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a:bodyPr>
          <a:lstStyle/>
          <a:p>
            <a:r>
              <a:rPr lang="en-US" sz="3200" dirty="0"/>
              <a:t>Physio-Chemical property of Ach</a:t>
            </a:r>
            <a:endParaRPr lang="ar-IQ" sz="3200" dirty="0"/>
          </a:p>
        </p:txBody>
      </p:sp>
      <p:sp>
        <p:nvSpPr>
          <p:cNvPr id="3" name="Content Placeholder 2"/>
          <p:cNvSpPr>
            <a:spLocks noGrp="1"/>
          </p:cNvSpPr>
          <p:nvPr>
            <p:ph idx="1"/>
          </p:nvPr>
        </p:nvSpPr>
        <p:spPr>
          <a:xfrm>
            <a:off x="457200" y="1268760"/>
            <a:ext cx="8229600" cy="5055840"/>
          </a:xfrm>
        </p:spPr>
        <p:txBody>
          <a:bodyPr>
            <a:normAutofit fontScale="92500" lnSpcReduction="10000"/>
          </a:bodyPr>
          <a:lstStyle/>
          <a:p>
            <a:pPr marL="0" indent="0" algn="l">
              <a:buNone/>
            </a:pPr>
            <a:r>
              <a:rPr lang="en-US" dirty="0" smtClean="0">
                <a:solidFill>
                  <a:srgbClr val="FF0000"/>
                </a:solidFill>
                <a:latin typeface="Times New Roman" pitchFamily="18" charset="0"/>
                <a:cs typeface="Times New Roman" pitchFamily="18" charset="0"/>
              </a:rPr>
              <a:t>1. </a:t>
            </a:r>
            <a:r>
              <a:rPr lang="en-US" sz="3000" dirty="0" smtClean="0">
                <a:latin typeface="Times New Roman" pitchFamily="18" charset="0"/>
                <a:cs typeface="Times New Roman" pitchFamily="18" charset="0"/>
              </a:rPr>
              <a:t>It </a:t>
            </a:r>
            <a:r>
              <a:rPr lang="en-US" sz="3000" dirty="0">
                <a:latin typeface="Times New Roman" pitchFamily="18" charset="0"/>
                <a:cs typeface="Times New Roman" pitchFamily="18" charset="0"/>
              </a:rPr>
              <a:t>is ester of acetic acid and choline</a:t>
            </a:r>
          </a:p>
          <a:p>
            <a:pPr marL="0" indent="0" algn="l">
              <a:buNone/>
            </a:pPr>
            <a:r>
              <a:rPr lang="en-US" sz="3000" dirty="0" smtClean="0">
                <a:solidFill>
                  <a:srgbClr val="FF0000"/>
                </a:solidFill>
                <a:latin typeface="Times New Roman" pitchFamily="18" charset="0"/>
                <a:cs typeface="Times New Roman" pitchFamily="18" charset="0"/>
              </a:rPr>
              <a:t>2</a:t>
            </a:r>
            <a:r>
              <a:rPr lang="en-US" sz="3000" dirty="0" smtClean="0">
                <a:latin typeface="Times New Roman" pitchFamily="18" charset="0"/>
                <a:cs typeface="Times New Roman" pitchFamily="18" charset="0"/>
              </a:rPr>
              <a:t>. It </a:t>
            </a:r>
            <a:r>
              <a:rPr lang="en-US" sz="3000" dirty="0">
                <a:latin typeface="Times New Roman" pitchFamily="18" charset="0"/>
                <a:cs typeface="Times New Roman" pitchFamily="18" charset="0"/>
              </a:rPr>
              <a:t>is soluble in water due to salt form at Nitrogen </a:t>
            </a:r>
          </a:p>
          <a:p>
            <a:pPr marL="0" indent="0" algn="l">
              <a:buNone/>
            </a:pPr>
            <a:r>
              <a:rPr lang="en-US" sz="3000" dirty="0" smtClean="0">
                <a:solidFill>
                  <a:srgbClr val="FF0000"/>
                </a:solidFill>
                <a:latin typeface="Times New Roman" pitchFamily="18" charset="0"/>
                <a:cs typeface="Times New Roman" pitchFamily="18" charset="0"/>
              </a:rPr>
              <a:t>3.</a:t>
            </a:r>
            <a:r>
              <a:rPr lang="en-US" sz="3000" dirty="0" smtClean="0">
                <a:latin typeface="Times New Roman" pitchFamily="18" charset="0"/>
                <a:cs typeface="Times New Roman" pitchFamily="18" charset="0"/>
              </a:rPr>
              <a:t> In </a:t>
            </a:r>
            <a:r>
              <a:rPr lang="en-US" sz="3000" dirty="0">
                <a:latin typeface="Times New Roman" pitchFamily="18" charset="0"/>
                <a:cs typeface="Times New Roman" pitchFamily="18" charset="0"/>
              </a:rPr>
              <a:t>solid form it is stable but in solution, the ester group gets hydrolyzed (</a:t>
            </a:r>
            <a:r>
              <a:rPr lang="en-US" sz="3000" dirty="0" err="1">
                <a:latin typeface="Times New Roman" pitchFamily="18" charset="0"/>
                <a:cs typeface="Times New Roman" pitchFamily="18" charset="0"/>
              </a:rPr>
              <a:t>ie</a:t>
            </a:r>
            <a:r>
              <a:rPr lang="en-US" sz="3000" dirty="0">
                <a:latin typeface="Times New Roman" pitchFamily="18" charset="0"/>
                <a:cs typeface="Times New Roman" pitchFamily="18" charset="0"/>
              </a:rPr>
              <a:t> ester group turns into acid and alcohol). </a:t>
            </a:r>
          </a:p>
          <a:p>
            <a:pPr marL="0" indent="0" algn="l">
              <a:buNone/>
            </a:pPr>
            <a:r>
              <a:rPr lang="en-US" sz="3000" dirty="0" smtClean="0">
                <a:solidFill>
                  <a:srgbClr val="FF0000"/>
                </a:solidFill>
                <a:latin typeface="Times New Roman" pitchFamily="18" charset="0"/>
                <a:cs typeface="Times New Roman" pitchFamily="18" charset="0"/>
              </a:rPr>
              <a:t>4.</a:t>
            </a:r>
            <a:r>
              <a:rPr lang="en-US" sz="3000" dirty="0" smtClean="0">
                <a:latin typeface="Times New Roman" pitchFamily="18" charset="0"/>
                <a:cs typeface="Times New Roman" pitchFamily="18" charset="0"/>
              </a:rPr>
              <a:t> If </a:t>
            </a:r>
            <a:r>
              <a:rPr lang="en-US" sz="3000" dirty="0">
                <a:latin typeface="Times New Roman" pitchFamily="18" charset="0"/>
                <a:cs typeface="Times New Roman" pitchFamily="18" charset="0"/>
              </a:rPr>
              <a:t>acid or base is present, as in stomach, then rate of hydrolysis  is </a:t>
            </a:r>
            <a:r>
              <a:rPr lang="en-US" sz="3000" dirty="0">
                <a:solidFill>
                  <a:schemeClr val="accent1"/>
                </a:solidFill>
                <a:latin typeface="Times New Roman" pitchFamily="18" charset="0"/>
                <a:cs typeface="Times New Roman" pitchFamily="18" charset="0"/>
              </a:rPr>
              <a:t>so fast </a:t>
            </a:r>
            <a:r>
              <a:rPr lang="en-US" sz="3000" dirty="0">
                <a:latin typeface="Times New Roman" pitchFamily="18" charset="0"/>
                <a:cs typeface="Times New Roman" pitchFamily="18" charset="0"/>
              </a:rPr>
              <a:t>that it prevents oral dosing of Ach </a:t>
            </a:r>
          </a:p>
          <a:p>
            <a:pPr marL="0" indent="0" algn="l">
              <a:buNone/>
            </a:pPr>
            <a:r>
              <a:rPr lang="en-US" sz="3000" dirty="0" smtClean="0">
                <a:solidFill>
                  <a:srgbClr val="FF0000"/>
                </a:solidFill>
                <a:latin typeface="Times New Roman" pitchFamily="18" charset="0"/>
                <a:cs typeface="Times New Roman" pitchFamily="18" charset="0"/>
              </a:rPr>
              <a:t>5.</a:t>
            </a:r>
            <a:r>
              <a:rPr lang="en-US" sz="3000" dirty="0" smtClean="0">
                <a:latin typeface="Times New Roman" pitchFamily="18" charset="0"/>
                <a:cs typeface="Times New Roman" pitchFamily="18" charset="0"/>
              </a:rPr>
              <a:t> Even </a:t>
            </a:r>
            <a:r>
              <a:rPr lang="en-US" sz="3000" dirty="0">
                <a:latin typeface="Times New Roman" pitchFamily="18" charset="0"/>
                <a:cs typeface="Times New Roman" pitchFamily="18" charset="0"/>
              </a:rPr>
              <a:t>if we prepare it’s solution in neutral water and inject in blood so as to bypass the acidic stomach, an ester hydrolyzing enzyme called </a:t>
            </a:r>
            <a:r>
              <a:rPr lang="en-US" sz="3000" dirty="0" err="1" smtClean="0">
                <a:latin typeface="Times New Roman" pitchFamily="18" charset="0"/>
                <a:cs typeface="Times New Roman" pitchFamily="18" charset="0"/>
              </a:rPr>
              <a:t>butrylcholinesterase</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significantly degrades it </a:t>
            </a:r>
            <a:r>
              <a:rPr lang="en-US" sz="3000" dirty="0" smtClean="0">
                <a:latin typeface="Times New Roman" pitchFamily="18" charset="0"/>
                <a:cs typeface="Times New Roman" pitchFamily="18" charset="0"/>
              </a:rPr>
              <a:t>that </a:t>
            </a:r>
            <a:r>
              <a:rPr lang="en-US" sz="3000" dirty="0">
                <a:latin typeface="Times New Roman" pitchFamily="18" charset="0"/>
                <a:cs typeface="Times New Roman" pitchFamily="18" charset="0"/>
              </a:rPr>
              <a:t>the pharmacological response is very </a:t>
            </a:r>
            <a:r>
              <a:rPr lang="en-US" sz="3000" dirty="0" smtClean="0">
                <a:latin typeface="Times New Roman" pitchFamily="18" charset="0"/>
                <a:cs typeface="Times New Roman" pitchFamily="18" charset="0"/>
              </a:rPr>
              <a:t>weak.</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normAutofit fontScale="92500" lnSpcReduction="10000"/>
          </a:bodyPr>
          <a:lstStyle/>
          <a:p>
            <a:pPr marL="0" indent="0" algn="just" rtl="0">
              <a:buNone/>
            </a:pPr>
            <a:r>
              <a:rPr lang="en-US" sz="2800" dirty="0" smtClean="0">
                <a:latin typeface="Times New Roman" pitchFamily="18" charset="0"/>
                <a:cs typeface="Times New Roman" pitchFamily="18" charset="0"/>
              </a:rPr>
              <a:t>    Even </a:t>
            </a:r>
            <a:r>
              <a:rPr lang="en-US" sz="2800" dirty="0">
                <a:latin typeface="Times New Roman" pitchFamily="18" charset="0"/>
                <a:cs typeface="Times New Roman" pitchFamily="18" charset="0"/>
              </a:rPr>
              <a:t>if it was administered in stable form, It’s ionic ammonium group prevents good penetration across the lipophillic cell wall .</a:t>
            </a:r>
          </a:p>
          <a:p>
            <a:pPr marL="0" indent="0" algn="just" rtl="0">
              <a:buNone/>
            </a:pPr>
            <a:r>
              <a:rPr lang="en-US" sz="2800" dirty="0" smtClean="0">
                <a:latin typeface="Times New Roman" pitchFamily="18" charset="0"/>
                <a:cs typeface="Times New Roman" pitchFamily="18" charset="0"/>
              </a:rPr>
              <a:t>    This </a:t>
            </a:r>
            <a:r>
              <a:rPr lang="en-US" sz="2800" dirty="0">
                <a:latin typeface="Times New Roman" pitchFamily="18" charset="0"/>
                <a:cs typeface="Times New Roman" pitchFamily="18" charset="0"/>
              </a:rPr>
              <a:t>chemical property makes it a weak agonist plus since it is non-selective agonist of Muscarinic and Nicotinic</a:t>
            </a:r>
          </a:p>
          <a:p>
            <a:pPr marL="0" indent="0" algn="just" rtl="0">
              <a:buNone/>
            </a:pPr>
            <a:r>
              <a:rPr lang="en-US" sz="2800" dirty="0">
                <a:latin typeface="Times New Roman" pitchFamily="18" charset="0"/>
                <a:cs typeface="Times New Roman" pitchFamily="18" charset="0"/>
              </a:rPr>
              <a:t>(Thus having no ester group and no ionic amine is an approach for making more stable and strong Ach agonist. However selectivity is a different issue</a:t>
            </a:r>
            <a:r>
              <a:rPr lang="en-US" sz="2800" dirty="0" smtClean="0">
                <a:latin typeface="Times New Roman" pitchFamily="18" charset="0"/>
                <a:cs typeface="Times New Roman" pitchFamily="18" charset="0"/>
              </a:rPr>
              <a:t>).</a:t>
            </a:r>
          </a:p>
          <a:p>
            <a:pPr marL="0" indent="0" algn="just" rtl="0">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2 problems prevent it from being a good </a:t>
            </a:r>
            <a:r>
              <a:rPr lang="en-US" sz="2800" dirty="0" smtClean="0">
                <a:latin typeface="Times New Roman" pitchFamily="18" charset="0"/>
                <a:cs typeface="Times New Roman" pitchFamily="18" charset="0"/>
              </a:rPr>
              <a:t>drug Unselective Unstable </a:t>
            </a:r>
            <a:r>
              <a:rPr lang="en-US" sz="2800" dirty="0">
                <a:latin typeface="Times New Roman" pitchFamily="18" charset="0"/>
                <a:cs typeface="Times New Roman" pitchFamily="18" charset="0"/>
              </a:rPr>
              <a:t>(Easy to hydrolyze)</a:t>
            </a:r>
          </a:p>
          <a:p>
            <a:pPr marL="0" indent="0" algn="just" rtl="0">
              <a:buNone/>
            </a:pPr>
            <a:r>
              <a:rPr lang="en-US" sz="2800" dirty="0" smtClean="0">
                <a:latin typeface="Times New Roman" pitchFamily="18" charset="0"/>
                <a:cs typeface="Times New Roman" pitchFamily="18" charset="0"/>
              </a:rPr>
              <a:t>Solution:</a:t>
            </a:r>
            <a:endParaRPr lang="en-US" sz="2800" dirty="0">
              <a:latin typeface="Times New Roman" pitchFamily="18" charset="0"/>
              <a:cs typeface="Times New Roman" pitchFamily="18" charset="0"/>
            </a:endParaRPr>
          </a:p>
          <a:p>
            <a:pPr marL="0" indent="0" algn="just" rtl="0">
              <a:buNone/>
            </a:pPr>
            <a:r>
              <a:rPr lang="en-US" sz="2800" dirty="0">
                <a:latin typeface="Times New Roman" pitchFamily="18" charset="0"/>
                <a:cs typeface="Times New Roman" pitchFamily="18" charset="0"/>
              </a:rPr>
              <a:t>Ethylene group control selectivity</a:t>
            </a:r>
          </a:p>
          <a:p>
            <a:pPr marL="0" indent="0" algn="just" rtl="0">
              <a:buNone/>
            </a:pPr>
            <a:r>
              <a:rPr lang="en-US" sz="2800" dirty="0">
                <a:latin typeface="Times New Roman" pitchFamily="18" charset="0"/>
                <a:cs typeface="Times New Roman" pitchFamily="18" charset="0"/>
              </a:rPr>
              <a:t>Acyloxy group controls stability</a:t>
            </a:r>
          </a:p>
          <a:p>
            <a:pPr marL="0" indent="0" algn="l" rtl="0">
              <a:buNone/>
            </a:pPr>
            <a:endParaRPr lang="en-US" dirty="0"/>
          </a:p>
          <a:p>
            <a:pPr marL="0" indent="0" algn="l" rtl="0">
              <a:buNone/>
            </a:pPr>
            <a:endParaRPr lang="ar-IQ" dirty="0"/>
          </a:p>
        </p:txBody>
      </p:sp>
    </p:spTree>
    <p:extLst>
      <p:ext uri="{BB962C8B-B14F-4D97-AF65-F5344CB8AC3E}">
        <p14:creationId xmlns:p14="http://schemas.microsoft.com/office/powerpoint/2010/main" val="824721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Acetylcholine</a:t>
            </a:r>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132857"/>
            <a:ext cx="6912767" cy="336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104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3"/>
            <a:ext cx="903649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527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7476" t="9051" r="7476" b="6951"/>
          <a:stretch>
            <a:fillRect/>
          </a:stretch>
        </p:blipFill>
        <p:spPr bwMode="auto">
          <a:xfrm>
            <a:off x="0" y="0"/>
            <a:ext cx="9144000" cy="6741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6850" t="8684" r="7279" b="626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6568" t="8684" r="6999" b="10992"/>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l="7539" t="8684" r="7973" b="941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7780" t="7109" r="6976" b="941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l="7322" t="9425" r="7322" b="10191"/>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8640959"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925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688632"/>
          </a:xfrm>
        </p:spPr>
        <p:txBody>
          <a:bodyPr>
            <a:normAutofit fontScale="85000" lnSpcReduction="20000"/>
          </a:bodyPr>
          <a:lstStyle/>
          <a:p>
            <a:pPr marL="0" indent="0" algn="just" rtl="0">
              <a:buNone/>
            </a:pPr>
            <a:r>
              <a:rPr lang="en-US" sz="3300" dirty="0" smtClean="0">
                <a:solidFill>
                  <a:srgbClr val="FF0000"/>
                </a:solidFill>
                <a:latin typeface="Times New Roman" panose="02020603050405020304" pitchFamily="18" charset="0"/>
                <a:cs typeface="Times New Roman" panose="02020603050405020304" pitchFamily="18" charset="0"/>
              </a:rPr>
              <a:t>   Mech. Of </a:t>
            </a:r>
            <a:r>
              <a:rPr lang="en-US" sz="3300" dirty="0">
                <a:solidFill>
                  <a:srgbClr val="FF0000"/>
                </a:solidFill>
                <a:latin typeface="Times New Roman" panose="02020603050405020304" pitchFamily="18" charset="0"/>
                <a:cs typeface="Times New Roman" panose="02020603050405020304" pitchFamily="18" charset="0"/>
              </a:rPr>
              <a:t>action </a:t>
            </a:r>
            <a:r>
              <a:rPr lang="en-US" sz="3300" dirty="0" smtClean="0">
                <a:solidFill>
                  <a:srgbClr val="FF0000"/>
                </a:solidFill>
                <a:latin typeface="Times New Roman" panose="02020603050405020304" pitchFamily="18" charset="0"/>
                <a:cs typeface="Times New Roman" panose="02020603050405020304" pitchFamily="18" charset="0"/>
              </a:rPr>
              <a:t>of Ach at nicotinic receptors</a:t>
            </a:r>
          </a:p>
          <a:p>
            <a:pPr marL="0" indent="0" algn="just" rtl="0">
              <a:buNone/>
            </a:pPr>
            <a:r>
              <a:rPr lang="en-US" dirty="0" smtClean="0">
                <a:latin typeface="Times New Roman" panose="02020603050405020304" pitchFamily="18" charset="0"/>
                <a:cs typeface="Times New Roman" panose="02020603050405020304" pitchFamily="18" charset="0"/>
              </a:rPr>
              <a:t> When </a:t>
            </a:r>
            <a:r>
              <a:rPr lang="en-US" dirty="0">
                <a:latin typeface="Times New Roman" panose="02020603050405020304" pitchFamily="18" charset="0"/>
                <a:cs typeface="Times New Roman" panose="02020603050405020304" pitchFamily="18" charset="0"/>
              </a:rPr>
              <a:t>the neurotransmitter ACh binds to the nicotinic receptor,</a:t>
            </a:r>
          </a:p>
          <a:p>
            <a:pPr marL="0" indent="0" algn="just" rtl="0">
              <a:buNone/>
            </a:pPr>
            <a:r>
              <a:rPr lang="en-US" dirty="0">
                <a:latin typeface="Times New Roman" panose="02020603050405020304" pitchFamily="18" charset="0"/>
                <a:cs typeface="Times New Roman" panose="02020603050405020304" pitchFamily="18" charset="0"/>
              </a:rPr>
              <a:t>it causes a change in the permeability of the </a:t>
            </a:r>
            <a:r>
              <a:rPr lang="en-US" dirty="0" smtClean="0">
                <a:latin typeface="Times New Roman" panose="02020603050405020304" pitchFamily="18" charset="0"/>
                <a:cs typeface="Times New Roman" panose="02020603050405020304" pitchFamily="18" charset="0"/>
              </a:rPr>
              <a:t>membrane to allow passage of small cations Ca⁺⁺ , Na⁺, and K⁺. the receptor needs exactly two molecules of ACh to open.</a:t>
            </a:r>
          </a:p>
          <a:p>
            <a:pPr marL="0" indent="0" algn="just" rtl="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Opening of the channel allows positively charged ions to move across it; in particular, sodium enters the cell and potassium exits. </a:t>
            </a:r>
            <a:r>
              <a:rPr lang="en-US" dirty="0" smtClean="0">
                <a:latin typeface="Times New Roman" panose="02020603050405020304" pitchFamily="18" charset="0"/>
                <a:cs typeface="Times New Roman" panose="02020603050405020304" pitchFamily="18" charset="0"/>
              </a:rPr>
              <a:t>  </a:t>
            </a:r>
          </a:p>
          <a:p>
            <a:pPr marL="0" indent="0" algn="just" rtl="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net flow of positively charged ions is inward.</a:t>
            </a:r>
          </a:p>
          <a:p>
            <a:pPr marL="0" indent="0" algn="just" rtl="0">
              <a:buNone/>
            </a:pP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physiological effect is to temporarily depolarize the end </a:t>
            </a:r>
            <a:r>
              <a:rPr lang="en-US" dirty="0" smtClean="0">
                <a:latin typeface="Times New Roman" panose="02020603050405020304" pitchFamily="18" charset="0"/>
                <a:cs typeface="Times New Roman" panose="02020603050405020304" pitchFamily="18" charset="0"/>
              </a:rPr>
              <a:t> plate</a:t>
            </a:r>
            <a:r>
              <a:rPr lang="en-US" dirty="0">
                <a:latin typeface="Times New Roman" panose="02020603050405020304" pitchFamily="18" charset="0"/>
                <a:cs typeface="Times New Roman" panose="02020603050405020304" pitchFamily="18" charset="0"/>
              </a:rPr>
              <a:t>. This depolarization results in muscular contraction at a  </a:t>
            </a:r>
            <a:r>
              <a:rPr lang="en-US" dirty="0" smtClean="0">
                <a:latin typeface="Times New Roman" panose="02020603050405020304" pitchFamily="18" charset="0"/>
                <a:cs typeface="Times New Roman" panose="02020603050405020304" pitchFamily="18" charset="0"/>
              </a:rPr>
              <a:t>neuromuscular </a:t>
            </a:r>
          </a:p>
          <a:p>
            <a:pPr marL="0" indent="0" algn="just" rtl="0">
              <a:buNone/>
            </a:pPr>
            <a:r>
              <a:rPr lang="en-US" dirty="0" smtClean="0">
                <a:latin typeface="Times New Roman" panose="02020603050405020304" pitchFamily="18" charset="0"/>
                <a:cs typeface="Times New Roman" panose="02020603050405020304" pitchFamily="18" charset="0"/>
              </a:rPr>
              <a:t>junction </a:t>
            </a:r>
            <a:r>
              <a:rPr lang="en-US" dirty="0">
                <a:latin typeface="Times New Roman" panose="02020603050405020304" pitchFamily="18" charset="0"/>
                <a:cs typeface="Times New Roman" panose="02020603050405020304" pitchFamily="18" charset="0"/>
              </a:rPr>
              <a:t>or, as occurs in autonomic ganglia,  </a:t>
            </a:r>
            <a:r>
              <a:rPr lang="en-US" dirty="0" smtClean="0">
                <a:latin typeface="Times New Roman" panose="02020603050405020304" pitchFamily="18" charset="0"/>
                <a:cs typeface="Times New Roman" panose="02020603050405020304" pitchFamily="18" charset="0"/>
              </a:rPr>
              <a:t>continuation </a:t>
            </a:r>
            <a:r>
              <a:rPr lang="en-US" dirty="0">
                <a:latin typeface="Times New Roman" panose="02020603050405020304" pitchFamily="18" charset="0"/>
                <a:cs typeface="Times New Roman" panose="02020603050405020304" pitchFamily="18" charset="0"/>
              </a:rPr>
              <a:t>of the nerve </a:t>
            </a:r>
            <a:endParaRPr lang="en-US" dirty="0" smtClean="0">
              <a:latin typeface="Times New Roman" panose="02020603050405020304" pitchFamily="18" charset="0"/>
              <a:cs typeface="Times New Roman" panose="02020603050405020304" pitchFamily="18" charset="0"/>
            </a:endParaRPr>
          </a:p>
          <a:p>
            <a:pPr marL="0" indent="0" algn="just" rtl="0">
              <a:buNone/>
            </a:pPr>
            <a:r>
              <a:rPr lang="en-US" dirty="0" smtClean="0">
                <a:latin typeface="Times New Roman" panose="02020603050405020304" pitchFamily="18" charset="0"/>
                <a:cs typeface="Times New Roman" panose="02020603050405020304" pitchFamily="18" charset="0"/>
              </a:rPr>
              <a:t>impulse</a:t>
            </a:r>
            <a:r>
              <a:rPr lang="en-US" dirty="0">
                <a:latin typeface="Times New Roman" panose="02020603050405020304" pitchFamily="18" charset="0"/>
                <a:cs typeface="Times New Roman" panose="02020603050405020304" pitchFamily="18" charset="0"/>
              </a:rPr>
              <a:t>. </a:t>
            </a:r>
          </a:p>
          <a:p>
            <a:pPr marL="0" indent="0" algn="just" rtl="0">
              <a:buNone/>
            </a:pPr>
            <a:r>
              <a:rPr lang="en-US" dirty="0" smtClean="0">
                <a:latin typeface="Times New Roman" panose="02020603050405020304" pitchFamily="18" charset="0"/>
                <a:cs typeface="Times New Roman" panose="02020603050405020304" pitchFamily="18" charset="0"/>
              </a:rPr>
              <a:t>    Neuromuscular </a:t>
            </a:r>
            <a:r>
              <a:rPr lang="en-US" dirty="0">
                <a:latin typeface="Times New Roman" panose="02020603050405020304" pitchFamily="18" charset="0"/>
                <a:cs typeface="Times New Roman" panose="02020603050405020304" pitchFamily="18" charset="0"/>
              </a:rPr>
              <a:t>nicotinic ACh receptors are of interest as  </a:t>
            </a:r>
            <a:r>
              <a:rPr lang="en-US" dirty="0" smtClean="0">
                <a:latin typeface="Times New Roman" panose="02020603050405020304" pitchFamily="18" charset="0"/>
                <a:cs typeface="Times New Roman" panose="02020603050405020304" pitchFamily="18" charset="0"/>
              </a:rPr>
              <a:t>targets </a:t>
            </a:r>
            <a:r>
              <a:rPr lang="en-US" dirty="0">
                <a:latin typeface="Times New Roman" panose="02020603050405020304" pitchFamily="18" charset="0"/>
                <a:cs typeface="Times New Roman" panose="02020603050405020304" pitchFamily="18" charset="0"/>
              </a:rPr>
              <a:t>for </a:t>
            </a:r>
            <a:endParaRPr lang="en-US" dirty="0" smtClean="0">
              <a:latin typeface="Times New Roman" panose="02020603050405020304" pitchFamily="18" charset="0"/>
              <a:cs typeface="Times New Roman" panose="02020603050405020304" pitchFamily="18" charset="0"/>
            </a:endParaRPr>
          </a:p>
          <a:p>
            <a:pPr marL="0" indent="0" algn="just" rtl="0">
              <a:buNone/>
            </a:pPr>
            <a:r>
              <a:rPr lang="en-US" dirty="0" smtClean="0">
                <a:latin typeface="Times New Roman" panose="02020603050405020304" pitchFamily="18" charset="0"/>
                <a:cs typeface="Times New Roman" panose="02020603050405020304" pitchFamily="18" charset="0"/>
              </a:rPr>
              <a:t>autoimmune </a:t>
            </a:r>
            <a:r>
              <a:rPr lang="en-US" dirty="0">
                <a:latin typeface="Times New Roman" panose="02020603050405020304" pitchFamily="18" charset="0"/>
                <a:cs typeface="Times New Roman" panose="02020603050405020304" pitchFamily="18" charset="0"/>
              </a:rPr>
              <a:t>antibodies in myasthenia gravis and for  </a:t>
            </a:r>
            <a:r>
              <a:rPr lang="en-US" dirty="0" smtClean="0">
                <a:latin typeface="Times New Roman" panose="02020603050405020304" pitchFamily="18" charset="0"/>
                <a:cs typeface="Times New Roman" panose="02020603050405020304" pitchFamily="18" charset="0"/>
              </a:rPr>
              <a:t>muscle </a:t>
            </a:r>
            <a:r>
              <a:rPr lang="en-US" dirty="0">
                <a:latin typeface="Times New Roman" panose="02020603050405020304" pitchFamily="18" charset="0"/>
                <a:cs typeface="Times New Roman" panose="02020603050405020304" pitchFamily="18" charset="0"/>
              </a:rPr>
              <a:t>relaxants </a:t>
            </a:r>
            <a:endParaRPr lang="en-US" dirty="0" smtClean="0">
              <a:latin typeface="Times New Roman" panose="02020603050405020304" pitchFamily="18" charset="0"/>
              <a:cs typeface="Times New Roman" panose="02020603050405020304" pitchFamily="18" charset="0"/>
            </a:endParaRPr>
          </a:p>
          <a:p>
            <a:pPr marL="0" indent="0" algn="just" rtl="0">
              <a:buNone/>
            </a:pPr>
            <a:r>
              <a:rPr lang="en-US" dirty="0" smtClean="0">
                <a:latin typeface="Times New Roman" panose="02020603050405020304" pitchFamily="18" charset="0"/>
                <a:cs typeface="Times New Roman" panose="02020603050405020304" pitchFamily="18" charset="0"/>
              </a:rPr>
              <a:t>used </a:t>
            </a:r>
            <a:r>
              <a:rPr lang="en-US" dirty="0">
                <a:latin typeface="Times New Roman" panose="02020603050405020304" pitchFamily="18" charset="0"/>
                <a:cs typeface="Times New Roman" panose="02020603050405020304" pitchFamily="18" charset="0"/>
              </a:rPr>
              <a:t>during the course of surgical procedures. </a:t>
            </a:r>
            <a:r>
              <a:rPr lang="en-US" dirty="0" smtClean="0">
                <a:latin typeface="Times New Roman" panose="02020603050405020304" pitchFamily="18" charset="0"/>
                <a:cs typeface="Times New Roman" panose="02020603050405020304" pitchFamily="18" charset="0"/>
              </a:rPr>
              <a:t> </a:t>
            </a:r>
          </a:p>
          <a:p>
            <a:pPr marL="0" indent="0" algn="just" rtl="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Nicotinic </a:t>
            </a:r>
            <a:r>
              <a:rPr lang="en-US" dirty="0">
                <a:latin typeface="Times New Roman" panose="02020603050405020304" pitchFamily="18" charset="0"/>
                <a:cs typeface="Times New Roman" panose="02020603050405020304" pitchFamily="18" charset="0"/>
              </a:rPr>
              <a:t>receptors in autonomic ganglia, when blocked by drugs, can play a role in the control of hypertension.</a:t>
            </a:r>
          </a:p>
          <a:p>
            <a:pPr marL="0" indent="0" algn="just" rtl="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609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71864"/>
          </a:xfrm>
        </p:spPr>
        <p:txBody>
          <a:bodyPr>
            <a:normAutofit/>
          </a:bodyPr>
          <a:lstStyle/>
          <a:p>
            <a:pPr marL="0" indent="0" algn="l" rtl="0">
              <a:buNone/>
            </a:pPr>
            <a:r>
              <a:rPr lang="en-US" sz="2400" dirty="0" smtClean="0">
                <a:latin typeface="Times New Roman" panose="02020603050405020304" pitchFamily="18" charset="0"/>
                <a:cs typeface="Times New Roman" panose="02020603050405020304" pitchFamily="18" charset="0"/>
              </a:rPr>
              <a:t>    When </a:t>
            </a:r>
            <a:r>
              <a:rPr lang="en-US" sz="2400" dirty="0">
                <a:latin typeface="Times New Roman" panose="02020603050405020304" pitchFamily="18" charset="0"/>
                <a:cs typeface="Times New Roman" panose="02020603050405020304" pitchFamily="18" charset="0"/>
              </a:rPr>
              <a:t>an agonist binds to the site, all present subunits undergo a conformational change and the channel is opened. </a:t>
            </a:r>
            <a:endParaRPr lang="en-US" sz="2400" dirty="0" smtClean="0">
              <a:latin typeface="Times New Roman" panose="02020603050405020304" pitchFamily="18" charset="0"/>
              <a:cs typeface="Times New Roman" panose="02020603050405020304" pitchFamily="18" charset="0"/>
            </a:endParaRPr>
          </a:p>
          <a:p>
            <a:pPr marL="0" indent="0" algn="l" rtl="0">
              <a:buNone/>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activation of receptors by nicotine modifies the state of neurons through two main mechanisms</a:t>
            </a:r>
            <a:r>
              <a:rPr lang="en-US" sz="2400" dirty="0" smtClean="0">
                <a:latin typeface="Times New Roman" panose="02020603050405020304" pitchFamily="18" charset="0"/>
                <a:cs typeface="Times New Roman" panose="02020603050405020304" pitchFamily="18" charset="0"/>
              </a:rPr>
              <a:t>.</a:t>
            </a:r>
          </a:p>
          <a:p>
            <a:pPr marL="0" indent="0" algn="l"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On one hand, the movement of cations causes a depolarization of the plasma membrane (which results in an excitatory postsynaptic potential in neurons) leading to the activation of voltage-gated ion channels. </a:t>
            </a:r>
            <a:endParaRPr lang="en-US" sz="2400" dirty="0" smtClean="0">
              <a:latin typeface="Times New Roman" panose="02020603050405020304" pitchFamily="18" charset="0"/>
              <a:cs typeface="Times New Roman" panose="02020603050405020304" pitchFamily="18" charset="0"/>
            </a:endParaRPr>
          </a:p>
          <a:p>
            <a:pPr marL="0" indent="0" algn="l" rtl="0">
              <a:buNone/>
            </a:pPr>
            <a:r>
              <a:rPr lang="en-US" sz="2400" dirty="0" smtClean="0">
                <a:latin typeface="Times New Roman" panose="02020603050405020304" pitchFamily="18" charset="0"/>
                <a:cs typeface="Times New Roman" panose="02020603050405020304" pitchFamily="18" charset="0"/>
              </a:rPr>
              <a:t>    On </a:t>
            </a:r>
            <a:r>
              <a:rPr lang="en-US" sz="2400" dirty="0">
                <a:latin typeface="Times New Roman" panose="02020603050405020304" pitchFamily="18" charset="0"/>
                <a:cs typeface="Times New Roman" panose="02020603050405020304" pitchFamily="18" charset="0"/>
              </a:rPr>
              <a:t>the other hand, the entry of calcium acts, either directly or indirectly, on different intracellular cascades. </a:t>
            </a:r>
            <a:r>
              <a:rPr lang="en-US" sz="2400" dirty="0" smtClean="0">
                <a:latin typeface="Times New Roman" panose="02020603050405020304" pitchFamily="18" charset="0"/>
                <a:cs typeface="Times New Roman" panose="02020603050405020304" pitchFamily="18" charset="0"/>
              </a:rPr>
              <a:t>This leads</a:t>
            </a:r>
            <a:r>
              <a:rPr lang="en-US" sz="2400" dirty="0">
                <a:latin typeface="Times New Roman" panose="02020603050405020304" pitchFamily="18" charset="0"/>
                <a:cs typeface="Times New Roman" panose="02020603050405020304" pitchFamily="18" charset="0"/>
              </a:rPr>
              <a:t>, for example, to the regulation of activity of some genes or the release of neurotransmitters.</a:t>
            </a:r>
          </a:p>
          <a:p>
            <a:pPr marL="0" indent="0" algn="l" rtl="0">
              <a:buNone/>
            </a:pPr>
            <a:endParaRPr lang="en-US" sz="2400" dirty="0">
              <a:latin typeface="Times New Roman" panose="02020603050405020304" pitchFamily="18" charset="0"/>
              <a:cs typeface="Times New Roman" panose="02020603050405020304" pitchFamily="18" charset="0"/>
            </a:endParaRPr>
          </a:p>
          <a:p>
            <a:pPr marL="0" indent="0" algn="l" rtl="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598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938368"/>
          </a:xfrm>
        </p:spPr>
        <p:txBody>
          <a:bodyPr>
            <a:normAutofit fontScale="90000"/>
          </a:bodyPr>
          <a:lstStyle/>
          <a:p>
            <a:pPr rtl="0"/>
            <a:r>
              <a:rPr lang="en-US" sz="3600" dirty="0" smtClean="0">
                <a:solidFill>
                  <a:srgbClr val="00B0F0"/>
                </a:solidFill>
                <a:latin typeface="Times New Roman" pitchFamily="18" charset="0"/>
                <a:cs typeface="Times New Roman" pitchFamily="18" charset="0"/>
              </a:rPr>
              <a:t/>
            </a:r>
            <a:br>
              <a:rPr lang="en-US" sz="3600" dirty="0" smtClean="0">
                <a:solidFill>
                  <a:srgbClr val="00B0F0"/>
                </a:solidFill>
                <a:latin typeface="Times New Roman" pitchFamily="18" charset="0"/>
                <a:cs typeface="Times New Roman" pitchFamily="18" charset="0"/>
              </a:rPr>
            </a:br>
            <a:r>
              <a:rPr lang="en-US" sz="3600" dirty="0">
                <a:solidFill>
                  <a:srgbClr val="00B0F0"/>
                </a:solidFill>
                <a:latin typeface="Times New Roman" pitchFamily="18" charset="0"/>
                <a:cs typeface="Times New Roman" pitchFamily="18" charset="0"/>
              </a:rPr>
              <a:t/>
            </a:r>
            <a:br>
              <a:rPr lang="en-US" sz="3600" dirty="0">
                <a:solidFill>
                  <a:srgbClr val="00B0F0"/>
                </a:solidFill>
                <a:latin typeface="Times New Roman" pitchFamily="18" charset="0"/>
                <a:cs typeface="Times New Roman" pitchFamily="18" charset="0"/>
              </a:rPr>
            </a:br>
            <a:r>
              <a:rPr lang="en-US" sz="3600" dirty="0" smtClean="0">
                <a:solidFill>
                  <a:srgbClr val="00B0F0"/>
                </a:solidFill>
                <a:latin typeface="Times New Roman" pitchFamily="18" charset="0"/>
                <a:cs typeface="Times New Roman" pitchFamily="18" charset="0"/>
              </a:rPr>
              <a:t/>
            </a:r>
            <a:br>
              <a:rPr lang="en-US" sz="3600" dirty="0" smtClean="0">
                <a:solidFill>
                  <a:srgbClr val="00B0F0"/>
                </a:solidFill>
                <a:latin typeface="Times New Roman" pitchFamily="18" charset="0"/>
                <a:cs typeface="Times New Roman" pitchFamily="18" charset="0"/>
              </a:rPr>
            </a:br>
            <a:r>
              <a:rPr lang="en-US" sz="3600" dirty="0">
                <a:solidFill>
                  <a:srgbClr val="00B0F0"/>
                </a:solidFill>
                <a:latin typeface="Times New Roman" pitchFamily="18" charset="0"/>
                <a:cs typeface="Times New Roman" pitchFamily="18" charset="0"/>
              </a:rPr>
              <a:t/>
            </a:r>
            <a:br>
              <a:rPr lang="en-US" sz="3600" dirty="0">
                <a:solidFill>
                  <a:srgbClr val="00B0F0"/>
                </a:solidFill>
                <a:latin typeface="Times New Roman" pitchFamily="18" charset="0"/>
                <a:cs typeface="Times New Roman" pitchFamily="18" charset="0"/>
              </a:rPr>
            </a:br>
            <a:r>
              <a:rPr lang="en-US" sz="3600" dirty="0" smtClean="0">
                <a:solidFill>
                  <a:srgbClr val="00B0F0"/>
                </a:solidFill>
                <a:latin typeface="Times New Roman" pitchFamily="18" charset="0"/>
                <a:cs typeface="Times New Roman" pitchFamily="18" charset="0"/>
              </a:rPr>
              <a:t>   SAR </a:t>
            </a:r>
            <a:r>
              <a:rPr lang="en-US" sz="3600" dirty="0">
                <a:solidFill>
                  <a:srgbClr val="00B0F0"/>
                </a:solidFill>
                <a:latin typeface="Times New Roman" pitchFamily="18" charset="0"/>
                <a:cs typeface="Times New Roman" pitchFamily="18" charset="0"/>
              </a:rPr>
              <a:t>of cholinergics as Muscarinic agonist</a:t>
            </a:r>
            <a:r>
              <a:rPr lang="en-US" dirty="0"/>
              <a:t/>
            </a:r>
            <a:br>
              <a:rPr lang="en-US" dirty="0"/>
            </a:br>
            <a:endParaRPr lang="ar-IQ" dirty="0"/>
          </a:p>
        </p:txBody>
      </p:sp>
      <p:sp>
        <p:nvSpPr>
          <p:cNvPr id="3" name="Content Placeholder 2"/>
          <p:cNvSpPr>
            <a:spLocks noGrp="1"/>
          </p:cNvSpPr>
          <p:nvPr>
            <p:ph idx="1"/>
          </p:nvPr>
        </p:nvSpPr>
        <p:spPr>
          <a:xfrm>
            <a:off x="457200" y="1196752"/>
            <a:ext cx="8229600" cy="5127848"/>
          </a:xfrm>
        </p:spPr>
        <p:txBody>
          <a:bodyPr/>
          <a:lstStyle/>
          <a:p>
            <a:pPr marL="0" indent="0" algn="l" rtl="0">
              <a:buNone/>
            </a:pPr>
            <a:r>
              <a:rPr lang="en-US" dirty="0" smtClean="0">
                <a:latin typeface="Times New Roman" pitchFamily="18" charset="0"/>
                <a:cs typeface="Times New Roman" pitchFamily="18" charset="0"/>
              </a:rPr>
              <a:t>Based </a:t>
            </a:r>
            <a:r>
              <a:rPr lang="en-US" dirty="0">
                <a:latin typeface="Times New Roman" pitchFamily="18" charset="0"/>
                <a:cs typeface="Times New Roman" pitchFamily="18" charset="0"/>
              </a:rPr>
              <a:t>on above informations we can make simple changes to Ach hopefully design derivatives to improve stability and cell penetration. </a:t>
            </a:r>
          </a:p>
          <a:p>
            <a:pPr marL="0" indent="0" algn="l" rtl="0">
              <a:buNone/>
            </a:pPr>
            <a:r>
              <a:rPr lang="en-US" dirty="0">
                <a:latin typeface="Times New Roman" pitchFamily="18" charset="0"/>
                <a:cs typeface="Times New Roman" pitchFamily="18" charset="0"/>
              </a:rPr>
              <a:t>Cholinergic drugs mimic action of Ach on Muscarinic or nicotinic receptors and produce the same effect as Ach but in greater magnitude. A general strategy of making an agonist is to use the original compound, in this case Ach, as a framework</a:t>
            </a:r>
          </a:p>
          <a:p>
            <a:pPr marL="0" indent="0" algn="l" rtl="0">
              <a:buNone/>
            </a:pPr>
            <a:r>
              <a:rPr lang="en-US" dirty="0">
                <a:solidFill>
                  <a:srgbClr val="0070C0"/>
                </a:solidFill>
                <a:latin typeface="Times New Roman" pitchFamily="18" charset="0"/>
                <a:cs typeface="Times New Roman" pitchFamily="18" charset="0"/>
              </a:rPr>
              <a:t>1. Modification of quaternary Ammonium group</a:t>
            </a:r>
          </a:p>
          <a:p>
            <a:endParaRPr lang="ar-IQ"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75657" y="5157192"/>
            <a:ext cx="4752527"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421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r>
              <a:rPr lang="en-US" sz="4000" dirty="0" smtClean="0">
                <a:solidFill>
                  <a:schemeClr val="accent2"/>
                </a:solidFill>
              </a:rPr>
              <a:t>          Neurotransmitters </a:t>
            </a:r>
            <a:r>
              <a:rPr lang="en-US" sz="4000" dirty="0">
                <a:solidFill>
                  <a:schemeClr val="accent2"/>
                </a:solidFill>
              </a:rPr>
              <a:t>(NT) </a:t>
            </a:r>
            <a:endParaRPr lang="ar-IQ" sz="4000" dirty="0">
              <a:solidFill>
                <a:schemeClr val="accent2"/>
              </a:solidFill>
            </a:endParaRPr>
          </a:p>
        </p:txBody>
      </p:sp>
      <p:sp>
        <p:nvSpPr>
          <p:cNvPr id="3" name="Content Placeholder 2"/>
          <p:cNvSpPr>
            <a:spLocks noGrp="1"/>
          </p:cNvSpPr>
          <p:nvPr>
            <p:ph idx="1"/>
          </p:nvPr>
        </p:nvSpPr>
        <p:spPr>
          <a:xfrm>
            <a:off x="457200" y="1412776"/>
            <a:ext cx="8075240" cy="4911824"/>
          </a:xfrm>
        </p:spPr>
        <p:txBody>
          <a:bodyPr>
            <a:normAutofit fontScale="92500" lnSpcReduction="20000"/>
          </a:bodyPr>
          <a:lstStyle/>
          <a:p>
            <a:pPr marL="0" indent="0" algn="just" rtl="0">
              <a:buNone/>
            </a:pPr>
            <a:r>
              <a:rPr lang="en-US" dirty="0" smtClean="0"/>
              <a:t>   </a:t>
            </a:r>
            <a:r>
              <a:rPr lang="en-US" sz="3000" dirty="0" smtClean="0">
                <a:solidFill>
                  <a:srgbClr val="0070C0"/>
                </a:solidFill>
                <a:latin typeface="Times New Roman" pitchFamily="18" charset="0"/>
                <a:cs typeface="Times New Roman" pitchFamily="18" charset="0"/>
              </a:rPr>
              <a:t>Neurotransmitters </a:t>
            </a:r>
            <a:r>
              <a:rPr lang="en-US" sz="3000" dirty="0">
                <a:solidFill>
                  <a:srgbClr val="0070C0"/>
                </a:solidFill>
                <a:latin typeface="Times New Roman" pitchFamily="18" charset="0"/>
                <a:cs typeface="Times New Roman" pitchFamily="18" charset="0"/>
              </a:rPr>
              <a:t>(NT)</a:t>
            </a:r>
            <a:r>
              <a:rPr lang="en-US" sz="3000" dirty="0">
                <a:latin typeface="Times New Roman" pitchFamily="18" charset="0"/>
                <a:cs typeface="Times New Roman" pitchFamily="18" charset="0"/>
              </a:rPr>
              <a:t> are endogenous (produced by body) chemicals that transmit signals across a synapse from sending presynaptic neuron to the target postsynaptic neuron</a:t>
            </a:r>
          </a:p>
          <a:p>
            <a:pPr marL="0" indent="0" algn="just" rtl="0">
              <a:buNone/>
            </a:pPr>
            <a:r>
              <a:rPr lang="en-US" sz="3000" dirty="0" smtClean="0">
                <a:latin typeface="Times New Roman" pitchFamily="18" charset="0"/>
                <a:cs typeface="Times New Roman" pitchFamily="18" charset="0"/>
              </a:rPr>
              <a:t>   They </a:t>
            </a:r>
            <a:r>
              <a:rPr lang="en-US" sz="3000" dirty="0">
                <a:latin typeface="Times New Roman" pitchFamily="18" charset="0"/>
                <a:cs typeface="Times New Roman" pitchFamily="18" charset="0"/>
              </a:rPr>
              <a:t>are synthesized and stored in neuron itself</a:t>
            </a:r>
          </a:p>
          <a:p>
            <a:pPr marL="0" indent="0" algn="just" rtl="0">
              <a:buNone/>
            </a:pPr>
            <a:r>
              <a:rPr lang="en-US" sz="3000" dirty="0" smtClean="0">
                <a:latin typeface="Times New Roman" pitchFamily="18" charset="0"/>
                <a:cs typeface="Times New Roman" pitchFamily="18" charset="0"/>
              </a:rPr>
              <a:t>   There </a:t>
            </a:r>
            <a:r>
              <a:rPr lang="en-US" sz="3000" dirty="0">
                <a:latin typeface="Times New Roman" pitchFamily="18" charset="0"/>
                <a:cs typeface="Times New Roman" pitchFamily="18" charset="0"/>
              </a:rPr>
              <a:t>are many NTs </a:t>
            </a:r>
            <a:r>
              <a:rPr lang="en-US" sz="3000" dirty="0" smtClean="0">
                <a:latin typeface="Times New Roman" pitchFamily="18" charset="0"/>
                <a:cs typeface="Times New Roman" pitchFamily="18" charset="0"/>
              </a:rPr>
              <a:t> eg: </a:t>
            </a:r>
            <a:r>
              <a:rPr lang="en-US" sz="3000" dirty="0">
                <a:latin typeface="Times New Roman" pitchFamily="18" charset="0"/>
                <a:cs typeface="Times New Roman" pitchFamily="18" charset="0"/>
              </a:rPr>
              <a:t>Acetylcholine, Adrenaline, serotonin, dopamine, GABA</a:t>
            </a:r>
          </a:p>
          <a:p>
            <a:pPr marL="0" indent="0" algn="just" rtl="0">
              <a:buNone/>
            </a:pPr>
            <a:r>
              <a:rPr lang="en-US" sz="3000" dirty="0" smtClean="0">
                <a:latin typeface="Times New Roman" pitchFamily="18" charset="0"/>
                <a:cs typeface="Times New Roman" pitchFamily="18" charset="0"/>
              </a:rPr>
              <a:t>   The </a:t>
            </a:r>
            <a:r>
              <a:rPr lang="en-US" sz="3000" dirty="0">
                <a:latin typeface="Times New Roman" pitchFamily="18" charset="0"/>
                <a:cs typeface="Times New Roman" pitchFamily="18" charset="0"/>
              </a:rPr>
              <a:t>process of transmission of signal along a neuron and over the synapse is called </a:t>
            </a:r>
            <a:r>
              <a:rPr lang="en-US" sz="3000" dirty="0">
                <a:solidFill>
                  <a:srgbClr val="FF0000"/>
                </a:solidFill>
                <a:latin typeface="Times New Roman" pitchFamily="18" charset="0"/>
                <a:cs typeface="Times New Roman" pitchFamily="18" charset="0"/>
              </a:rPr>
              <a:t>neurotransmission.</a:t>
            </a:r>
            <a:r>
              <a:rPr lang="en-US" sz="3000" dirty="0">
                <a:latin typeface="Times New Roman" pitchFamily="18" charset="0"/>
                <a:cs typeface="Times New Roman" pitchFamily="18" charset="0"/>
              </a:rPr>
              <a:t> Signal can pass over the synapse by either </a:t>
            </a:r>
            <a:r>
              <a:rPr lang="en-US" sz="3000" dirty="0">
                <a:solidFill>
                  <a:schemeClr val="accent5"/>
                </a:solidFill>
                <a:latin typeface="Times New Roman" pitchFamily="18" charset="0"/>
                <a:cs typeface="Times New Roman" pitchFamily="18" charset="0"/>
              </a:rPr>
              <a:t>chemically or electrically</a:t>
            </a:r>
          </a:p>
          <a:p>
            <a:pPr marL="0" indent="0" algn="just" rtl="0">
              <a:buNone/>
            </a:pPr>
            <a:r>
              <a:rPr lang="en-US" sz="3000" dirty="0" smtClean="0">
                <a:latin typeface="Times New Roman" pitchFamily="18" charset="0"/>
                <a:cs typeface="Times New Roman" pitchFamily="18" charset="0"/>
              </a:rPr>
              <a:t>   One </a:t>
            </a:r>
            <a:r>
              <a:rPr lang="en-US" sz="3000" dirty="0">
                <a:latin typeface="Times New Roman" pitchFamily="18" charset="0"/>
                <a:cs typeface="Times New Roman" pitchFamily="18" charset="0"/>
              </a:rPr>
              <a:t>neurons interacts with many other neurons in all possible directions.</a:t>
            </a:r>
          </a:p>
        </p:txBody>
      </p:sp>
    </p:spTree>
    <p:extLst>
      <p:ext uri="{BB962C8B-B14F-4D97-AF65-F5344CB8AC3E}">
        <p14:creationId xmlns:p14="http://schemas.microsoft.com/office/powerpoint/2010/main" val="3969405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688632"/>
          </a:xfrm>
        </p:spPr>
        <p:txBody>
          <a:bodyPr>
            <a:normAutofit fontScale="92500" lnSpcReduction="20000"/>
          </a:bodyPr>
          <a:lstStyle/>
          <a:p>
            <a:pPr marL="0" indent="0" algn="l" rtl="0">
              <a:buNone/>
            </a:pPr>
            <a:r>
              <a:rPr lang="en-US" dirty="0" smtClean="0">
                <a:latin typeface="Times New Roman" pitchFamily="18" charset="0"/>
                <a:cs typeface="Times New Roman" pitchFamily="18" charset="0"/>
              </a:rPr>
              <a:t>Replacement </a:t>
            </a:r>
            <a:r>
              <a:rPr lang="en-US" dirty="0">
                <a:latin typeface="Times New Roman" pitchFamily="18" charset="0"/>
                <a:cs typeface="Times New Roman" pitchFamily="18" charset="0"/>
              </a:rPr>
              <a:t>with sulphur removes the </a:t>
            </a:r>
            <a:r>
              <a:rPr lang="en-US" dirty="0" smtClean="0">
                <a:latin typeface="Times New Roman" pitchFamily="18" charset="0"/>
                <a:cs typeface="Times New Roman" pitchFamily="18" charset="0"/>
              </a:rPr>
              <a:t>+ve </a:t>
            </a:r>
            <a:r>
              <a:rPr lang="en-US" dirty="0">
                <a:latin typeface="Times New Roman" pitchFamily="18" charset="0"/>
                <a:cs typeface="Times New Roman" pitchFamily="18" charset="0"/>
              </a:rPr>
              <a:t>charge and causes reduced </a:t>
            </a:r>
            <a:r>
              <a:rPr lang="en-US" dirty="0" smtClean="0">
                <a:latin typeface="Times New Roman" pitchFamily="18" charset="0"/>
                <a:cs typeface="Times New Roman" pitchFamily="18" charset="0"/>
              </a:rPr>
              <a:t>activity</a:t>
            </a:r>
          </a:p>
          <a:p>
            <a:pPr marL="0" indent="0" algn="l" rtl="0">
              <a:buNone/>
            </a:pPr>
            <a:endParaRPr lang="en-US" dirty="0">
              <a:latin typeface="Times New Roman" pitchFamily="18" charset="0"/>
              <a:cs typeface="Times New Roman" pitchFamily="18" charset="0"/>
            </a:endParaRPr>
          </a:p>
          <a:p>
            <a:pPr marL="0" indent="0" algn="l" rtl="0">
              <a:buNone/>
            </a:pPr>
            <a:endParaRPr lang="en-US" dirty="0" smtClean="0">
              <a:latin typeface="Times New Roman" pitchFamily="18" charset="0"/>
              <a:cs typeface="Times New Roman" pitchFamily="18" charset="0"/>
            </a:endParaRPr>
          </a:p>
          <a:p>
            <a:pPr marL="0" indent="0" algn="l" rtl="0">
              <a:buNone/>
            </a:pPr>
            <a:endParaRPr lang="en-US" dirty="0">
              <a:latin typeface="Times New Roman" pitchFamily="18" charset="0"/>
              <a:cs typeface="Times New Roman" pitchFamily="18" charset="0"/>
            </a:endParaRPr>
          </a:p>
          <a:p>
            <a:pPr marL="0" indent="0" algn="l" rtl="0">
              <a:buNone/>
            </a:pPr>
            <a:r>
              <a:rPr lang="en-US" dirty="0">
                <a:latin typeface="Times New Roman" pitchFamily="18" charset="0"/>
                <a:cs typeface="Times New Roman" pitchFamily="18" charset="0"/>
              </a:rPr>
              <a:t>Replacement with Arsenic or Phosphorous maintains + charge but still reduces activity</a:t>
            </a:r>
          </a:p>
          <a:p>
            <a:pPr marL="0" indent="0" algn="l">
              <a:buNone/>
            </a:pPr>
            <a:endParaRPr lang="en-US" dirty="0">
              <a:latin typeface="Times New Roman" pitchFamily="18" charset="0"/>
              <a:cs typeface="Times New Roman" pitchFamily="18" charset="0"/>
            </a:endParaRPr>
          </a:p>
          <a:p>
            <a:pPr marL="0" indent="0" algn="l">
              <a:buNone/>
            </a:pPr>
            <a:endParaRPr lang="en-US" dirty="0" smtClean="0">
              <a:latin typeface="Times New Roman" pitchFamily="18" charset="0"/>
              <a:cs typeface="Times New Roman" pitchFamily="18" charset="0"/>
            </a:endParaRPr>
          </a:p>
          <a:p>
            <a:pPr marL="0" indent="0" algn="l">
              <a:buNone/>
            </a:pPr>
            <a:endParaRPr lang="en-US" dirty="0" smtClean="0">
              <a:latin typeface="Times New Roman" pitchFamily="18" charset="0"/>
              <a:cs typeface="Times New Roman" pitchFamily="18" charset="0"/>
            </a:endParaRPr>
          </a:p>
          <a:p>
            <a:pPr marL="0" indent="0" algn="l">
              <a:buNone/>
            </a:pPr>
            <a:endParaRPr lang="en-US" dirty="0" smtClean="0">
              <a:latin typeface="Times New Roman" pitchFamily="18" charset="0"/>
              <a:cs typeface="Times New Roman" pitchFamily="18" charset="0"/>
            </a:endParaRPr>
          </a:p>
          <a:p>
            <a:pPr marL="0" indent="0" algn="l">
              <a:buNone/>
            </a:pPr>
            <a:r>
              <a:rPr lang="en-US" dirty="0" smtClean="0">
                <a:latin typeface="Times New Roman" pitchFamily="18" charset="0"/>
                <a:cs typeface="Times New Roman" pitchFamily="18" charset="0"/>
              </a:rPr>
              <a:t>Conclusion</a:t>
            </a:r>
            <a:endParaRPr lang="en-US" dirty="0">
              <a:latin typeface="Times New Roman" pitchFamily="18" charset="0"/>
              <a:cs typeface="Times New Roman" pitchFamily="18" charset="0"/>
            </a:endParaRPr>
          </a:p>
          <a:p>
            <a:pPr marL="0" indent="0" algn="l">
              <a:buNone/>
            </a:pPr>
            <a:r>
              <a:rPr lang="en-US" dirty="0">
                <a:latin typeface="Times New Roman" pitchFamily="18" charset="0"/>
                <a:cs typeface="Times New Roman" pitchFamily="18" charset="0"/>
              </a:rPr>
              <a:t> 1) positive charge needed </a:t>
            </a:r>
            <a:endParaRPr lang="en-US" dirty="0" smtClean="0">
              <a:latin typeface="Times New Roman" pitchFamily="18" charset="0"/>
              <a:cs typeface="Times New Roman" pitchFamily="18" charset="0"/>
            </a:endParaRPr>
          </a:p>
          <a:p>
            <a:pPr marL="0" indent="0" algn="l">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2</a:t>
            </a:r>
            <a:r>
              <a:rPr lang="en-US" dirty="0">
                <a:latin typeface="Times New Roman" pitchFamily="18" charset="0"/>
                <a:cs typeface="Times New Roman" pitchFamily="18" charset="0"/>
              </a:rPr>
              <a:t>) Positive charge should be on Nitrogen only</a:t>
            </a:r>
          </a:p>
          <a:p>
            <a:pPr marL="0" indent="0" algn="l" rtl="0">
              <a:buNone/>
            </a:pPr>
            <a:r>
              <a:rPr lang="en-US" dirty="0" smtClean="0">
                <a:latin typeface="Times New Roman" pitchFamily="18" charset="0"/>
                <a:cs typeface="Times New Roman" pitchFamily="18" charset="0"/>
              </a:rPr>
              <a:t> 3</a:t>
            </a:r>
            <a:r>
              <a:rPr lang="en-US" dirty="0">
                <a:latin typeface="Times New Roman" pitchFamily="18" charset="0"/>
                <a:cs typeface="Times New Roman" pitchFamily="18" charset="0"/>
              </a:rPr>
              <a:t>) Charge on Nitrogen only possible when it bonded to 4 atoms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quaternary form needed</a:t>
            </a:r>
            <a:endParaRPr lang="ar-IQ"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3024188" y="1700809"/>
            <a:ext cx="3095625" cy="864096"/>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755576" y="3501009"/>
            <a:ext cx="3240360" cy="1152128"/>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4427984" y="3501009"/>
            <a:ext cx="3240360" cy="1296143"/>
          </a:xfrm>
          <a:prstGeom prst="rect">
            <a:avLst/>
          </a:prstGeom>
          <a:noFill/>
          <a:ln w="9525">
            <a:noFill/>
            <a:miter lim="800000"/>
            <a:headEnd/>
            <a:tailEnd/>
          </a:ln>
        </p:spPr>
      </p:pic>
    </p:spTree>
    <p:extLst>
      <p:ext uri="{BB962C8B-B14F-4D97-AF65-F5344CB8AC3E}">
        <p14:creationId xmlns:p14="http://schemas.microsoft.com/office/powerpoint/2010/main" val="2682819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a:buNone/>
            </a:pPr>
            <a:r>
              <a:rPr lang="en-US" sz="2800" dirty="0">
                <a:latin typeface="Times New Roman" pitchFamily="18" charset="0"/>
                <a:cs typeface="Times New Roman" pitchFamily="18" charset="0"/>
              </a:rPr>
              <a:t>If R = methyl,(CH3) --&gt; active</a:t>
            </a:r>
          </a:p>
          <a:p>
            <a:pPr marL="0" indent="0" algn="l">
              <a:buNone/>
            </a:pPr>
            <a:r>
              <a:rPr lang="en-US" sz="2800" dirty="0">
                <a:latin typeface="Times New Roman" pitchFamily="18" charset="0"/>
                <a:cs typeface="Times New Roman" pitchFamily="18" charset="0"/>
              </a:rPr>
              <a:t>If R = ethyl (C2H5) --&gt; antagonist!</a:t>
            </a:r>
          </a:p>
          <a:p>
            <a:pPr marL="0" indent="0" algn="l">
              <a:buNone/>
            </a:pPr>
            <a:r>
              <a:rPr lang="en-US" sz="2800" dirty="0">
                <a:latin typeface="Times New Roman" pitchFamily="18" charset="0"/>
                <a:cs typeface="Times New Roman" pitchFamily="18" charset="0"/>
              </a:rPr>
              <a:t>If R = propyl (C3H9) and higher alkyls --&gt; inactive</a:t>
            </a:r>
          </a:p>
          <a:p>
            <a:pPr marL="0" indent="0" algn="l">
              <a:buNone/>
            </a:pPr>
            <a:r>
              <a:rPr lang="en-US" sz="2800" dirty="0">
                <a:latin typeface="Times New Roman" pitchFamily="18" charset="0"/>
                <a:cs typeface="Times New Roman" pitchFamily="18" charset="0"/>
              </a:rPr>
              <a:t>If only one of the R = ethyl or propyl </a:t>
            </a:r>
            <a:r>
              <a:rPr lang="en-US" sz="2800" dirty="0" smtClean="0">
                <a:latin typeface="Times New Roman" pitchFamily="18" charset="0"/>
                <a:cs typeface="Times New Roman" pitchFamily="18" charset="0"/>
              </a:rPr>
              <a:t>       active </a:t>
            </a:r>
            <a:r>
              <a:rPr lang="en-US" sz="2800" dirty="0">
                <a:latin typeface="Times New Roman" pitchFamily="18" charset="0"/>
                <a:cs typeface="Times New Roman" pitchFamily="18" charset="0"/>
              </a:rPr>
              <a:t>but less potent than Ach</a:t>
            </a:r>
          </a:p>
          <a:p>
            <a:pPr marL="0" indent="0" algn="l">
              <a:buNone/>
            </a:pPr>
            <a:r>
              <a:rPr lang="en-US" sz="2800" dirty="0">
                <a:latin typeface="Times New Roman" pitchFamily="18" charset="0"/>
                <a:cs typeface="Times New Roman" pitchFamily="18" charset="0"/>
              </a:rPr>
              <a:t>If any or all R = H </a:t>
            </a:r>
            <a:r>
              <a:rPr lang="en-US" sz="2800" dirty="0" smtClean="0">
                <a:latin typeface="Times New Roman" pitchFamily="18" charset="0"/>
                <a:cs typeface="Times New Roman" pitchFamily="18" charset="0"/>
              </a:rPr>
              <a:t>         activity </a:t>
            </a:r>
            <a:r>
              <a:rPr lang="en-US" sz="2800" dirty="0">
                <a:latin typeface="Times New Roman" pitchFamily="18" charset="0"/>
                <a:cs typeface="Times New Roman" pitchFamily="18" charset="0"/>
              </a:rPr>
              <a:t>goes on decreasing</a:t>
            </a:r>
          </a:p>
          <a:p>
            <a:pPr marL="0" indent="0" algn="l">
              <a:buNone/>
            </a:pPr>
            <a:endParaRPr lang="ar-IQ" sz="2800"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cstate="print"/>
          <a:srcRect/>
          <a:stretch>
            <a:fillRect/>
          </a:stretch>
        </p:blipFill>
        <p:spPr bwMode="auto">
          <a:xfrm>
            <a:off x="2852738" y="764704"/>
            <a:ext cx="3438525" cy="1008111"/>
          </a:xfrm>
          <a:prstGeom prst="rect">
            <a:avLst/>
          </a:prstGeom>
          <a:noFill/>
          <a:ln w="9525">
            <a:noFill/>
            <a:miter lim="800000"/>
            <a:headEnd/>
            <a:tailEnd/>
          </a:ln>
        </p:spPr>
      </p:pic>
      <p:cxnSp>
        <p:nvCxnSpPr>
          <p:cNvPr id="7" name="Straight Arrow Connector 6"/>
          <p:cNvCxnSpPr/>
          <p:nvPr/>
        </p:nvCxnSpPr>
        <p:spPr>
          <a:xfrm>
            <a:off x="3324470" y="4757559"/>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40152" y="3747435"/>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169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3096344"/>
          </a:xfrm>
        </p:spPr>
        <p:txBody>
          <a:bodyPr>
            <a:normAutofit lnSpcReduction="10000"/>
          </a:bodyPr>
          <a:lstStyle/>
          <a:p>
            <a:pPr marL="273050" indent="260350" algn="l" rtl="0">
              <a:buNone/>
            </a:pPr>
            <a:r>
              <a:rPr lang="en-US" sz="2800" dirty="0" smtClean="0">
                <a:solidFill>
                  <a:schemeClr val="accent1"/>
                </a:solidFill>
                <a:latin typeface="Times New Roman" pitchFamily="18" charset="0"/>
                <a:cs typeface="Times New Roman" pitchFamily="18" charset="0"/>
              </a:rPr>
              <a:t>2. </a:t>
            </a:r>
            <a:r>
              <a:rPr lang="en-US" sz="2800" dirty="0">
                <a:solidFill>
                  <a:schemeClr val="accent1"/>
                </a:solidFill>
                <a:latin typeface="Times New Roman" pitchFamily="18" charset="0"/>
                <a:cs typeface="Times New Roman" pitchFamily="18" charset="0"/>
              </a:rPr>
              <a:t>Change in the ethylene group</a:t>
            </a:r>
          </a:p>
          <a:p>
            <a:pPr marL="273050" indent="260350" algn="l" rtl="0">
              <a:buNone/>
            </a:pPr>
            <a:r>
              <a:rPr lang="en-US" sz="2800" dirty="0" smtClean="0">
                <a:latin typeface="Times New Roman" pitchFamily="18" charset="0"/>
                <a:cs typeface="Times New Roman" pitchFamily="18" charset="0"/>
              </a:rPr>
              <a:t>A </a:t>
            </a:r>
            <a:r>
              <a:rPr lang="en-US" sz="2800" dirty="0">
                <a:latin typeface="Times New Roman" pitchFamily="18" charset="0"/>
                <a:cs typeface="Times New Roman" pitchFamily="18" charset="0"/>
              </a:rPr>
              <a:t>“rule of five” idea states that there should be no more than 5 atoms between the Nitrogen and the terminal Hydrogen</a:t>
            </a:r>
          </a:p>
          <a:p>
            <a:pPr marL="273050" indent="260350" algn="l" rtl="0">
              <a:buNone/>
            </a:pPr>
            <a:r>
              <a:rPr lang="en-US" sz="2800" dirty="0">
                <a:latin typeface="Times New Roman" pitchFamily="18" charset="0"/>
                <a:cs typeface="Times New Roman" pitchFamily="18" charset="0"/>
              </a:rPr>
              <a:t>As the chain length increased from two, activity </a:t>
            </a:r>
          </a:p>
          <a:p>
            <a:pPr marL="273050" indent="260350" algn="l" rtl="0">
              <a:buNone/>
            </a:pPr>
            <a:r>
              <a:rPr lang="en-US" sz="2800" dirty="0">
                <a:latin typeface="Times New Roman" pitchFamily="18" charset="0"/>
                <a:cs typeface="Times New Roman" pitchFamily="18" charset="0"/>
              </a:rPr>
              <a:t>is rapidly lost. This tells us about the </a:t>
            </a:r>
            <a:r>
              <a:rPr lang="en-US" sz="2800" dirty="0">
                <a:solidFill>
                  <a:srgbClr val="FF0000"/>
                </a:solidFill>
                <a:latin typeface="Times New Roman" pitchFamily="18" charset="0"/>
                <a:cs typeface="Times New Roman" pitchFamily="18" charset="0"/>
              </a:rPr>
              <a:t>relative size of binding site</a:t>
            </a:r>
          </a:p>
          <a:p>
            <a:pPr marL="273050" indent="260350" algn="l" rtl="0">
              <a:buNone/>
            </a:pPr>
            <a:endParaRPr lang="en-US" sz="2800" dirty="0">
              <a:latin typeface="Times New Roman" pitchFamily="18" charset="0"/>
              <a:cs typeface="Times New Roman" pitchFamily="18" charset="0"/>
            </a:endParaRPr>
          </a:p>
          <a:p>
            <a:pPr marL="273050" indent="260350" algn="l" rtl="0">
              <a:buNone/>
            </a:pPr>
            <a:endParaRPr lang="ar-IQ" sz="28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221088"/>
            <a:ext cx="460851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640960" cy="5415880"/>
          </a:xfrm>
        </p:spPr>
        <p:txBody>
          <a:bodyPr>
            <a:noAutofit/>
          </a:bodyPr>
          <a:lstStyle/>
          <a:p>
            <a:pPr marL="273050" indent="260350" algn="just" rtl="0">
              <a:buNone/>
            </a:pPr>
            <a:r>
              <a:rPr lang="en-US" sz="2800" dirty="0" smtClean="0">
                <a:solidFill>
                  <a:srgbClr val="FF0000"/>
                </a:solidFill>
                <a:latin typeface="Times New Roman"/>
                <a:cs typeface="Times New Roman"/>
              </a:rPr>
              <a:t>*</a:t>
            </a:r>
            <a:r>
              <a:rPr lang="en-US" sz="2400" dirty="0" smtClean="0">
                <a:latin typeface="Times New Roman" pitchFamily="18" charset="0"/>
                <a:cs typeface="Times New Roman" pitchFamily="18" charset="0"/>
              </a:rPr>
              <a:t>For maximal muscarinic activity, the quaternary ammonium group should be followed by a chain of five atoms; this has been referred to as the </a:t>
            </a:r>
            <a:r>
              <a:rPr lang="en-US" sz="2400" i="1" dirty="0" smtClean="0">
                <a:latin typeface="Times New Roman" pitchFamily="18" charset="0"/>
                <a:cs typeface="Times New Roman" pitchFamily="18" charset="0"/>
              </a:rPr>
              <a:t>five-atom rule.</a:t>
            </a:r>
          </a:p>
          <a:p>
            <a:pPr marL="273050" indent="260350" algn="just" rtl="0">
              <a:buNone/>
            </a:pPr>
            <a:r>
              <a:rPr lang="en-US" sz="2400" dirty="0" smtClean="0">
                <a:solidFill>
                  <a:srgbClr val="FF0000"/>
                </a:solidFill>
                <a:latin typeface="Times New Roman"/>
                <a:cs typeface="Times New Roman"/>
              </a:rPr>
              <a:t>*</a:t>
            </a:r>
            <a:r>
              <a:rPr lang="en-US" sz="2400" dirty="0" smtClean="0">
                <a:latin typeface="Times New Roman" pitchFamily="18" charset="0"/>
                <a:cs typeface="Times New Roman" pitchFamily="18" charset="0"/>
              </a:rPr>
              <a:t>Shortening or lengthening the chain of atoms that</a:t>
            </a:r>
          </a:p>
          <a:p>
            <a:pPr algn="just" rtl="0">
              <a:buNone/>
            </a:pPr>
            <a:r>
              <a:rPr lang="en-US" sz="2400" dirty="0" smtClean="0">
                <a:latin typeface="Times New Roman" pitchFamily="18" charset="0"/>
                <a:cs typeface="Times New Roman" pitchFamily="18" charset="0"/>
              </a:rPr>
              <a:t>    separates the ester group from the onium moiety </a:t>
            </a:r>
            <a:r>
              <a:rPr lang="en-US" sz="2400" dirty="0" smtClean="0">
                <a:solidFill>
                  <a:srgbClr val="FF0000"/>
                </a:solidFill>
                <a:latin typeface="Times New Roman" pitchFamily="18" charset="0"/>
                <a:cs typeface="Times New Roman" pitchFamily="18" charset="0"/>
              </a:rPr>
              <a:t>reduces muscarinic activity</a:t>
            </a:r>
            <a:r>
              <a:rPr lang="en-US" sz="2400" dirty="0" smtClean="0">
                <a:latin typeface="Times New Roman" pitchFamily="18" charset="0"/>
                <a:cs typeface="Times New Roman" pitchFamily="18" charset="0"/>
              </a:rPr>
              <a:t>.</a:t>
            </a:r>
          </a:p>
          <a:p>
            <a:pPr marL="730250" indent="-457200" algn="just" rtl="0">
              <a:buFont typeface="Arial" pitchFamily="34" charset="0"/>
              <a:buChar char="•"/>
            </a:pPr>
            <a:r>
              <a:rPr lang="en-US" sz="2400" dirty="0" smtClean="0">
                <a:latin typeface="Times New Roman" pitchFamily="18" charset="0"/>
                <a:cs typeface="Times New Roman" pitchFamily="18" charset="0"/>
              </a:rPr>
              <a:t>An </a:t>
            </a:r>
            <a:r>
              <a:rPr lang="el-GR" sz="2400" dirty="0" smtClean="0">
                <a:solidFill>
                  <a:srgbClr val="FF0000"/>
                </a:solidFill>
                <a:latin typeface="Times New Roman" pitchFamily="18" charset="0"/>
                <a:cs typeface="Times New Roman" pitchFamily="18" charset="0"/>
              </a:rPr>
              <a:t>α</a:t>
            </a:r>
            <a:r>
              <a:rPr lang="en-US" sz="2400" dirty="0" smtClean="0">
                <a:solidFill>
                  <a:srgbClr val="FF0000"/>
                </a:solidFill>
                <a:latin typeface="Times New Roman" pitchFamily="18" charset="0"/>
                <a:cs typeface="Times New Roman" pitchFamily="18" charset="0"/>
              </a:rPr>
              <a:t>- substitution </a:t>
            </a:r>
            <a:r>
              <a:rPr lang="en-US" sz="2400" dirty="0" smtClean="0">
                <a:latin typeface="Times New Roman" pitchFamily="18" charset="0"/>
                <a:cs typeface="Times New Roman" pitchFamily="18" charset="0"/>
              </a:rPr>
              <a:t>on the choline moiety </a:t>
            </a:r>
            <a:r>
              <a:rPr lang="en-US" sz="2400" dirty="0" smtClean="0">
                <a:solidFill>
                  <a:srgbClr val="FF0000"/>
                </a:solidFill>
                <a:latin typeface="Times New Roman" pitchFamily="18" charset="0"/>
                <a:cs typeface="Times New Roman" pitchFamily="18" charset="0"/>
              </a:rPr>
              <a:t>decreases </a:t>
            </a:r>
            <a:r>
              <a:rPr lang="en-US" sz="2400" dirty="0" smtClean="0">
                <a:latin typeface="Times New Roman" pitchFamily="18" charset="0"/>
                <a:cs typeface="Times New Roman" pitchFamily="18" charset="0"/>
              </a:rPr>
              <a:t>both nicotinic and muscarinic activity, but muscarinic activity is decreased to a greater extent. </a:t>
            </a:r>
          </a:p>
          <a:p>
            <a:pPr marL="730250" indent="-457200" algn="just" rtl="0">
              <a:buFont typeface="Arial" pitchFamily="34" charset="0"/>
              <a:buChar char="•"/>
            </a:pPr>
            <a:r>
              <a:rPr lang="en-US" sz="2400" dirty="0" smtClean="0">
                <a:solidFill>
                  <a:srgbClr val="FF0000"/>
                </a:solidFill>
                <a:latin typeface="Times New Roman" pitchFamily="18" charset="0"/>
                <a:cs typeface="Times New Roman" pitchFamily="18" charset="0"/>
              </a:rPr>
              <a:t>Substitution</a:t>
            </a:r>
            <a:r>
              <a:rPr lang="en-US" sz="2400" dirty="0" smtClean="0">
                <a:latin typeface="Times New Roman" pitchFamily="18" charset="0"/>
                <a:cs typeface="Times New Roman" pitchFamily="18" charset="0"/>
              </a:rPr>
              <a:t> on the </a:t>
            </a:r>
            <a:r>
              <a:rPr lang="el-GR" sz="2400" dirty="0" smtClean="0">
                <a:solidFill>
                  <a:srgbClr val="FF0000"/>
                </a:solidFill>
                <a:latin typeface="Times New Roman" pitchFamily="18" charset="0"/>
                <a:cs typeface="Times New Roman" pitchFamily="18" charset="0"/>
              </a:rPr>
              <a:t>β</a:t>
            </a:r>
            <a:r>
              <a:rPr lang="en-US" sz="2400" dirty="0" smtClean="0">
                <a:solidFill>
                  <a:srgbClr val="FF0000"/>
                </a:solidFill>
                <a:latin typeface="Times New Roman" pitchFamily="18" charset="0"/>
                <a:cs typeface="Times New Roman" pitchFamily="18" charset="0"/>
              </a:rPr>
              <a:t>-carbon</a:t>
            </a:r>
            <a:r>
              <a:rPr lang="en-US" sz="2400" dirty="0" smtClean="0">
                <a:latin typeface="Times New Roman" pitchFamily="18" charset="0"/>
                <a:cs typeface="Times New Roman" pitchFamily="18" charset="0"/>
              </a:rPr>
              <a:t> nicotinic </a:t>
            </a:r>
            <a:r>
              <a:rPr lang="en-US" sz="2400" dirty="0">
                <a:latin typeface="Times New Roman" pitchFamily="18" charset="0"/>
                <a:cs typeface="Times New Roman" pitchFamily="18" charset="0"/>
              </a:rPr>
              <a:t>activity is decreased to a greater </a:t>
            </a:r>
            <a:r>
              <a:rPr lang="en-US" sz="2400" dirty="0" smtClean="0">
                <a:latin typeface="Times New Roman" pitchFamily="18" charset="0"/>
                <a:cs typeface="Times New Roman" pitchFamily="18" charset="0"/>
              </a:rPr>
              <a:t>degree </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187624" y="3645024"/>
            <a:ext cx="6768752" cy="2808312"/>
          </a:xfrm>
          <a:prstGeom prst="rect">
            <a:avLst/>
          </a:prstGeom>
          <a:noFill/>
          <a:ln w="9525">
            <a:noFill/>
            <a:miter lim="800000"/>
            <a:headEnd/>
            <a:tailEnd/>
          </a:ln>
        </p:spPr>
      </p:pic>
      <p:sp>
        <p:nvSpPr>
          <p:cNvPr id="2" name="Rectangle 1"/>
          <p:cNvSpPr/>
          <p:nvPr/>
        </p:nvSpPr>
        <p:spPr>
          <a:xfrm>
            <a:off x="611560" y="1196752"/>
            <a:ext cx="8280920" cy="2000548"/>
          </a:xfrm>
          <a:prstGeom prst="rect">
            <a:avLst/>
          </a:prstGeom>
        </p:spPr>
        <p:txBody>
          <a:bodyPr wrap="square">
            <a:spAutoFit/>
          </a:bodyPr>
          <a:lstStyle/>
          <a:p>
            <a:pPr algn="l" rtl="0"/>
            <a:r>
              <a:rPr lang="en-US" sz="2800"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Hydrolysis by AChE is more affected by substitutions on </a:t>
            </a:r>
            <a:r>
              <a:rPr lang="en-US" sz="2400" dirty="0">
                <a:solidFill>
                  <a:srgbClr val="FF0000"/>
                </a:solidFill>
                <a:latin typeface="Times New Roman" pitchFamily="18" charset="0"/>
                <a:cs typeface="Times New Roman" pitchFamily="18" charset="0"/>
              </a:rPr>
              <a:t>the β- </a:t>
            </a:r>
            <a:r>
              <a:rPr lang="en-US" sz="2400" dirty="0">
                <a:latin typeface="Times New Roman" pitchFamily="18" charset="0"/>
                <a:cs typeface="Times New Roman" pitchFamily="18" charset="0"/>
              </a:rPr>
              <a:t>than the </a:t>
            </a:r>
            <a:r>
              <a:rPr lang="en-US" sz="2400" dirty="0">
                <a:solidFill>
                  <a:srgbClr val="FF0000"/>
                </a:solidFill>
                <a:latin typeface="Times New Roman" pitchFamily="18" charset="0"/>
                <a:cs typeface="Times New Roman" pitchFamily="18" charset="0"/>
              </a:rPr>
              <a:t>α-carbon. </a:t>
            </a:r>
          </a:p>
          <a:p>
            <a:pPr algn="l" rtl="0"/>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hydrolysis rate of racemic acetyl β -methyl acetylcholine is about 50% of that of </a:t>
            </a:r>
            <a:r>
              <a:rPr lang="en-US" sz="2400" dirty="0" smtClean="0">
                <a:latin typeface="Times New Roman" pitchFamily="18" charset="0"/>
                <a:cs typeface="Times New Roman" pitchFamily="18" charset="0"/>
              </a:rPr>
              <a:t>Ach.</a:t>
            </a:r>
          </a:p>
          <a:p>
            <a:pPr algn="l" rtl="0"/>
            <a:r>
              <a:rPr lang="en-US" sz="2400" dirty="0" smtClean="0">
                <a:latin typeface="Times New Roman" pitchFamily="18" charset="0"/>
                <a:cs typeface="Times New Roman" pitchFamily="18" charset="0"/>
              </a:rPr>
              <a:t> Racemic acetyl </a:t>
            </a:r>
            <a:r>
              <a:rPr lang="en-US" sz="2400" dirty="0">
                <a:latin typeface="Times New Roman" pitchFamily="18" charset="0"/>
                <a:cs typeface="Times New Roman" pitchFamily="18" charset="0"/>
              </a:rPr>
              <a:t>α-ACh is hydrolyzed about 90% as fast.</a:t>
            </a:r>
          </a:p>
        </p:txBody>
      </p:sp>
    </p:spTree>
    <p:extLst>
      <p:ext uri="{BB962C8B-B14F-4D97-AF65-F5344CB8AC3E}">
        <p14:creationId xmlns:p14="http://schemas.microsoft.com/office/powerpoint/2010/main" val="1683254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640960" cy="5544616"/>
          </a:xfrm>
        </p:spPr>
        <p:txBody>
          <a:bodyPr>
            <a:normAutofit fontScale="62500" lnSpcReduction="20000"/>
          </a:bodyPr>
          <a:lstStyle/>
          <a:p>
            <a:pPr marL="273050" indent="260350" algn="l" rtl="0">
              <a:buNone/>
            </a:pPr>
            <a:r>
              <a:rPr lang="en-US" sz="5100" dirty="0" smtClean="0">
                <a:solidFill>
                  <a:schemeClr val="accent1"/>
                </a:solidFill>
                <a:latin typeface="Times New Roman" pitchFamily="18" charset="0"/>
                <a:cs typeface="Times New Roman" pitchFamily="18" charset="0"/>
              </a:rPr>
              <a:t>Methacholine</a:t>
            </a:r>
          </a:p>
          <a:p>
            <a:pPr marL="273050" indent="260350" algn="l" rtl="0">
              <a:buNone/>
            </a:pPr>
            <a:endParaRPr lang="en-US" sz="2800" dirty="0">
              <a:solidFill>
                <a:srgbClr val="FF0000"/>
              </a:solidFill>
              <a:latin typeface="Times New Roman" pitchFamily="18" charset="0"/>
              <a:cs typeface="Times New Roman" pitchFamily="18" charset="0"/>
            </a:endParaRPr>
          </a:p>
          <a:p>
            <a:pPr marL="273050" indent="260350" algn="l" rtl="0">
              <a:buNone/>
            </a:pPr>
            <a:endParaRPr lang="en-US" sz="2800" dirty="0" smtClean="0">
              <a:solidFill>
                <a:srgbClr val="FF0000"/>
              </a:solidFill>
              <a:latin typeface="Times New Roman" pitchFamily="18" charset="0"/>
              <a:cs typeface="Times New Roman" pitchFamily="18" charset="0"/>
            </a:endParaRPr>
          </a:p>
          <a:p>
            <a:pPr marL="273050" indent="260350" algn="l" rtl="0">
              <a:buNone/>
            </a:pPr>
            <a:r>
              <a:rPr lang="en-US" sz="2800" dirty="0" smtClean="0">
                <a:solidFill>
                  <a:srgbClr val="FF0000"/>
                </a:solidFill>
                <a:latin typeface="Times New Roman" pitchFamily="18" charset="0"/>
                <a:cs typeface="Times New Roman" pitchFamily="18" charset="0"/>
              </a:rPr>
              <a:t>                                                                     </a:t>
            </a:r>
            <a:r>
              <a:rPr lang="en-US" sz="3800" dirty="0" smtClean="0">
                <a:solidFill>
                  <a:srgbClr val="FF0000"/>
                </a:solidFill>
                <a:latin typeface="Times New Roman" pitchFamily="18" charset="0"/>
                <a:cs typeface="Times New Roman" pitchFamily="18" charset="0"/>
              </a:rPr>
              <a:t>Methyl </a:t>
            </a:r>
            <a:r>
              <a:rPr lang="en-US" sz="3800" dirty="0">
                <a:solidFill>
                  <a:srgbClr val="FF0000"/>
                </a:solidFill>
                <a:latin typeface="Times New Roman" pitchFamily="18" charset="0"/>
                <a:cs typeface="Times New Roman" pitchFamily="18" charset="0"/>
              </a:rPr>
              <a:t>group in Beta carbon</a:t>
            </a:r>
          </a:p>
          <a:p>
            <a:pPr marL="273050" indent="260350" algn="l" rtl="0">
              <a:buNone/>
            </a:pPr>
            <a:r>
              <a:rPr lang="en-US" sz="3800" dirty="0" smtClean="0">
                <a:solidFill>
                  <a:srgbClr val="FF0000"/>
                </a:solidFill>
                <a:latin typeface="Times New Roman" pitchFamily="18" charset="0"/>
                <a:cs typeface="Times New Roman" pitchFamily="18" charset="0"/>
              </a:rPr>
              <a:t>                                                       As </a:t>
            </a:r>
            <a:r>
              <a:rPr lang="en-US" sz="3800" dirty="0">
                <a:solidFill>
                  <a:srgbClr val="FF0000"/>
                </a:solidFill>
                <a:latin typeface="Times New Roman" pitchFamily="18" charset="0"/>
                <a:cs typeface="Times New Roman" pitchFamily="18" charset="0"/>
              </a:rPr>
              <a:t>potent as Ach</a:t>
            </a:r>
          </a:p>
          <a:p>
            <a:pPr marL="273050" indent="260350" algn="l" rtl="0">
              <a:buNone/>
            </a:pPr>
            <a:r>
              <a:rPr lang="en-US" sz="3800" dirty="0" smtClean="0">
                <a:solidFill>
                  <a:srgbClr val="FF0000"/>
                </a:solidFill>
                <a:latin typeface="Times New Roman" pitchFamily="18" charset="0"/>
                <a:cs typeface="Times New Roman" pitchFamily="18" charset="0"/>
              </a:rPr>
              <a:t>                                                    Selective </a:t>
            </a:r>
            <a:r>
              <a:rPr lang="en-US" sz="3800" dirty="0">
                <a:solidFill>
                  <a:srgbClr val="FF0000"/>
                </a:solidFill>
                <a:latin typeface="Times New Roman" pitchFamily="18" charset="0"/>
                <a:cs typeface="Times New Roman" pitchFamily="18" charset="0"/>
              </a:rPr>
              <a:t>to Muscarinic receptor</a:t>
            </a:r>
          </a:p>
          <a:p>
            <a:pPr marL="273050" indent="260350" algn="l" rtl="0">
              <a:buNone/>
            </a:pPr>
            <a:r>
              <a:rPr lang="en-US" sz="3800" dirty="0" smtClean="0">
                <a:solidFill>
                  <a:srgbClr val="FF0000"/>
                </a:solidFill>
                <a:latin typeface="Times New Roman" pitchFamily="18" charset="0"/>
                <a:cs typeface="Times New Roman" pitchFamily="18" charset="0"/>
              </a:rPr>
              <a:t>                                                      Used clinically</a:t>
            </a:r>
          </a:p>
          <a:p>
            <a:pPr marL="273050" indent="260350" algn="l" rtl="0">
              <a:buNone/>
            </a:pPr>
            <a:endParaRPr lang="en-US" sz="3800" dirty="0">
              <a:solidFill>
                <a:srgbClr val="FF0000"/>
              </a:solidFill>
              <a:latin typeface="Times New Roman" pitchFamily="18" charset="0"/>
              <a:cs typeface="Times New Roman" pitchFamily="18" charset="0"/>
            </a:endParaRPr>
          </a:p>
          <a:p>
            <a:pPr marL="273050" indent="260350" algn="l" rtl="0">
              <a:buNone/>
            </a:pPr>
            <a:endParaRPr lang="en-US" sz="3800" dirty="0" smtClean="0">
              <a:solidFill>
                <a:srgbClr val="FF0000"/>
              </a:solidFill>
              <a:latin typeface="Times New Roman" pitchFamily="18" charset="0"/>
              <a:cs typeface="Times New Roman" pitchFamily="18" charset="0"/>
            </a:endParaRPr>
          </a:p>
          <a:p>
            <a:pPr marL="273050" indent="260350" algn="l" rtl="0">
              <a:buNone/>
            </a:pPr>
            <a:r>
              <a:rPr lang="en-US" sz="3800" dirty="0" smtClean="0">
                <a:solidFill>
                  <a:srgbClr val="FF0000"/>
                </a:solidFill>
                <a:latin typeface="Times New Roman" pitchFamily="18" charset="0"/>
                <a:cs typeface="Times New Roman" pitchFamily="18" charset="0"/>
              </a:rPr>
              <a:t>                                                       Methyl </a:t>
            </a:r>
            <a:r>
              <a:rPr lang="en-US" sz="3800" dirty="0">
                <a:solidFill>
                  <a:srgbClr val="FF0000"/>
                </a:solidFill>
                <a:latin typeface="Times New Roman" pitchFamily="18" charset="0"/>
                <a:cs typeface="Times New Roman" pitchFamily="18" charset="0"/>
              </a:rPr>
              <a:t>group in alpha carbon</a:t>
            </a:r>
          </a:p>
          <a:p>
            <a:pPr marL="273050" indent="260350" algn="l" rtl="0">
              <a:buNone/>
            </a:pPr>
            <a:r>
              <a:rPr lang="en-US" sz="3800" dirty="0" smtClean="0">
                <a:solidFill>
                  <a:srgbClr val="FF0000"/>
                </a:solidFill>
                <a:latin typeface="Times New Roman" pitchFamily="18" charset="0"/>
                <a:cs typeface="Times New Roman" pitchFamily="18" charset="0"/>
              </a:rPr>
              <a:t>                                                         Not </a:t>
            </a:r>
            <a:r>
              <a:rPr lang="en-US" sz="3800" dirty="0">
                <a:solidFill>
                  <a:srgbClr val="FF0000"/>
                </a:solidFill>
                <a:latin typeface="Times New Roman" pitchFamily="18" charset="0"/>
                <a:cs typeface="Times New Roman" pitchFamily="18" charset="0"/>
              </a:rPr>
              <a:t>As potent as Ach</a:t>
            </a:r>
          </a:p>
          <a:p>
            <a:pPr marL="273050" indent="260350" algn="l" rtl="0">
              <a:buNone/>
            </a:pPr>
            <a:r>
              <a:rPr lang="en-US" sz="3800" dirty="0" smtClean="0">
                <a:solidFill>
                  <a:srgbClr val="FF0000"/>
                </a:solidFill>
                <a:latin typeface="Times New Roman" pitchFamily="18" charset="0"/>
                <a:cs typeface="Times New Roman" pitchFamily="18" charset="0"/>
              </a:rPr>
              <a:t>                                                       Selective </a:t>
            </a:r>
            <a:r>
              <a:rPr lang="en-US" sz="3800" dirty="0">
                <a:solidFill>
                  <a:srgbClr val="FF0000"/>
                </a:solidFill>
                <a:latin typeface="Times New Roman" pitchFamily="18" charset="0"/>
                <a:cs typeface="Times New Roman" pitchFamily="18" charset="0"/>
              </a:rPr>
              <a:t>to Nicotinic receptor</a:t>
            </a:r>
          </a:p>
          <a:p>
            <a:pPr marL="273050" indent="260350" algn="l" rtl="0">
              <a:buNone/>
            </a:pPr>
            <a:r>
              <a:rPr lang="en-US" sz="3800" dirty="0" smtClean="0">
                <a:solidFill>
                  <a:srgbClr val="FF0000"/>
                </a:solidFill>
                <a:latin typeface="Times New Roman" pitchFamily="18" charset="0"/>
                <a:cs typeface="Times New Roman" pitchFamily="18" charset="0"/>
              </a:rPr>
              <a:t>                                                         Not </a:t>
            </a:r>
            <a:r>
              <a:rPr lang="en-US" sz="3800" dirty="0">
                <a:solidFill>
                  <a:srgbClr val="FF0000"/>
                </a:solidFill>
                <a:latin typeface="Times New Roman" pitchFamily="18" charset="0"/>
                <a:cs typeface="Times New Roman" pitchFamily="18" charset="0"/>
              </a:rPr>
              <a:t>Used clinically</a:t>
            </a:r>
          </a:p>
          <a:p>
            <a:pPr marL="273050" indent="260350" algn="l" rtl="0">
              <a:buNone/>
            </a:pPr>
            <a:endParaRPr lang="en-US" sz="2800" dirty="0" smtClean="0">
              <a:solidFill>
                <a:srgbClr val="FF0000"/>
              </a:solidFill>
              <a:latin typeface="Times New Roman" pitchFamily="18" charset="0"/>
              <a:cs typeface="Times New Roman" pitchFamily="18" charset="0"/>
            </a:endParaRPr>
          </a:p>
          <a:p>
            <a:pPr marL="273050" indent="260350" algn="l" rtl="0">
              <a:buNone/>
            </a:pPr>
            <a:endParaRPr lang="en-US" sz="2800"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58" y="1844824"/>
            <a:ext cx="374441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4149080"/>
            <a:ext cx="3744415"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472608"/>
          </a:xfrm>
        </p:spPr>
        <p:txBody>
          <a:bodyPr>
            <a:normAutofit/>
          </a:bodyPr>
          <a:lstStyle/>
          <a:p>
            <a:pPr marL="0" indent="0" algn="l" rtl="0">
              <a:buNone/>
            </a:pPr>
            <a:r>
              <a:rPr lang="en-US" sz="2800" dirty="0" smtClean="0">
                <a:solidFill>
                  <a:schemeClr val="accent1"/>
                </a:solidFill>
                <a:latin typeface="Times New Roman" pitchFamily="18" charset="0"/>
                <a:cs typeface="Times New Roman" pitchFamily="18" charset="0"/>
              </a:rPr>
              <a:t>3. Modifications </a:t>
            </a:r>
            <a:r>
              <a:rPr lang="en-US" sz="2800" dirty="0">
                <a:solidFill>
                  <a:schemeClr val="accent1"/>
                </a:solidFill>
                <a:latin typeface="Times New Roman" pitchFamily="18" charset="0"/>
                <a:cs typeface="Times New Roman" pitchFamily="18" charset="0"/>
              </a:rPr>
              <a:t>to the Acetoxy </a:t>
            </a:r>
            <a:r>
              <a:rPr lang="en-US" sz="2800" dirty="0" smtClean="0">
                <a:solidFill>
                  <a:schemeClr val="accent1"/>
                </a:solidFill>
                <a:latin typeface="Times New Roman" pitchFamily="18" charset="0"/>
                <a:cs typeface="Times New Roman" pitchFamily="18" charset="0"/>
              </a:rPr>
              <a:t>group</a:t>
            </a:r>
          </a:p>
          <a:p>
            <a:pPr marL="0" indent="0" algn="just" rtl="0">
              <a:buNone/>
            </a:pPr>
            <a:r>
              <a:rPr lang="en-US" sz="2800" dirty="0" smtClean="0">
                <a:latin typeface="Times New Roman" pitchFamily="18" charset="0"/>
                <a:cs typeface="Times New Roman" pitchFamily="18" charset="0"/>
              </a:rPr>
              <a:t>    Substituting </a:t>
            </a:r>
            <a:r>
              <a:rPr lang="en-US" sz="2800" dirty="0">
                <a:latin typeface="Times New Roman" pitchFamily="18" charset="0"/>
                <a:cs typeface="Times New Roman" pitchFamily="18" charset="0"/>
              </a:rPr>
              <a:t>the Acetyl with higher </a:t>
            </a:r>
            <a:r>
              <a:rPr lang="en-US" sz="2800" dirty="0" smtClean="0">
                <a:latin typeface="Times New Roman" pitchFamily="18" charset="0"/>
                <a:cs typeface="Times New Roman" pitchFamily="18" charset="0"/>
              </a:rPr>
              <a:t>homologous </a:t>
            </a:r>
            <a:r>
              <a:rPr lang="en-US" sz="2800" dirty="0">
                <a:latin typeface="Times New Roman" pitchFamily="18" charset="0"/>
                <a:cs typeface="Times New Roman" pitchFamily="18" charset="0"/>
              </a:rPr>
              <a:t>group such as propionyl or butyryl </a:t>
            </a:r>
            <a:r>
              <a:rPr lang="en-US" sz="2800" dirty="0" smtClean="0">
                <a:latin typeface="Times New Roman" pitchFamily="18" charset="0"/>
                <a:cs typeface="Times New Roman" pitchFamily="18" charset="0"/>
              </a:rPr>
              <a:t>reduces </a:t>
            </a:r>
            <a:r>
              <a:rPr lang="en-US" sz="2800" dirty="0">
                <a:latin typeface="Times New Roman" pitchFamily="18" charset="0"/>
                <a:cs typeface="Times New Roman" pitchFamily="18" charset="0"/>
              </a:rPr>
              <a:t>activity. </a:t>
            </a:r>
            <a:endParaRPr lang="en-US" sz="2800" dirty="0" smtClean="0">
              <a:latin typeface="Times New Roman" pitchFamily="18" charset="0"/>
              <a:cs typeface="Times New Roman" pitchFamily="18" charset="0"/>
            </a:endParaRPr>
          </a:p>
          <a:p>
            <a:pPr marL="0" indent="0" algn="just" rtl="0">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The </a:t>
            </a:r>
            <a:r>
              <a:rPr lang="en-US" sz="2800" dirty="0">
                <a:latin typeface="Times New Roman" pitchFamily="18" charset="0"/>
                <a:cs typeface="Times New Roman" pitchFamily="18" charset="0"/>
              </a:rPr>
              <a:t>ester group isn’t mandatory as quanternary amine group but an oxygen atom is required in this region</a:t>
            </a:r>
          </a:p>
          <a:p>
            <a:pPr marL="0" indent="0" algn="just" rtl="0">
              <a:buNone/>
            </a:pPr>
            <a:r>
              <a:rPr lang="en-US" sz="2800" dirty="0">
                <a:latin typeface="Times New Roman" pitchFamily="18" charset="0"/>
                <a:cs typeface="Times New Roman" pitchFamily="18" charset="0"/>
              </a:rPr>
              <a:t>    Since ester group makes it liable to hydrolysis, alternate groups were included and found that replacing the ester with carbamate, ether or ketone function resists hydrolysis while maintaining activity.</a:t>
            </a:r>
          </a:p>
          <a:p>
            <a:pPr marL="0" indent="0" algn="l" rtl="0">
              <a:buNone/>
            </a:pPr>
            <a:endParaRPr lang="en-US" sz="2800" dirty="0" smtClean="0">
              <a:latin typeface="Times New Roman" pitchFamily="18" charset="0"/>
              <a:cs typeface="Times New Roman" pitchFamily="18" charset="0"/>
            </a:endParaRPr>
          </a:p>
          <a:p>
            <a:pPr marL="0" indent="0" algn="l" rtl="0">
              <a:buNone/>
            </a:pPr>
            <a:endParaRPr lang="en-US" sz="2800" dirty="0" smtClean="0">
              <a:latin typeface="Times New Roman" pitchFamily="18" charset="0"/>
              <a:cs typeface="Times New Roman" pitchFamily="18" charset="0"/>
            </a:endParaRPr>
          </a:p>
          <a:p>
            <a:pPr marL="0" indent="0" algn="l" rtl="0">
              <a:buNone/>
            </a:pPr>
            <a:endParaRPr lang="en-US" sz="2800" dirty="0" smtClean="0">
              <a:latin typeface="Times New Roman" pitchFamily="18" charset="0"/>
              <a:cs typeface="Times New Roman" pitchFamily="18" charset="0"/>
            </a:endParaRPr>
          </a:p>
          <a:p>
            <a:pPr marL="0" indent="0" algn="l" rtl="0">
              <a:buNone/>
            </a:pPr>
            <a:endParaRPr lang="en-US" sz="2800" dirty="0">
              <a:latin typeface="Times New Roman" pitchFamily="18" charset="0"/>
              <a:cs typeface="Times New Roman" pitchFamily="18" charset="0"/>
            </a:endParaRPr>
          </a:p>
          <a:p>
            <a:pPr marL="0" indent="0" algn="l" rtl="0">
              <a:buNone/>
            </a:pPr>
            <a:endParaRPr lang="ar-IQ" sz="2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75" y="5301208"/>
            <a:ext cx="3875509"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464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1"/>
            <a:ext cx="878497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641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8424936"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121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4352"/>
          </a:xfrm>
        </p:spPr>
        <p:txBody>
          <a:bodyPr>
            <a:normAutofit fontScale="90000"/>
          </a:bodyPr>
          <a:lstStyle/>
          <a:p>
            <a:r>
              <a:rPr lang="ar-IQ" sz="36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
            </a:r>
            <a:br>
              <a:rPr lang="ar-IQ" sz="3600" b="1" dirty="0" smtClean="0">
                <a:solidFill>
                  <a:srgbClr val="FF0000"/>
                </a:solidFill>
                <a:effectLst>
                  <a:outerShdw blurRad="38100" dist="38100" dir="2700000" algn="tl">
                    <a:srgbClr val="000000"/>
                  </a:outerShdw>
                </a:effectLst>
                <a:latin typeface="Times New Roman" pitchFamily="18" charset="0"/>
                <a:cs typeface="Times New Roman" pitchFamily="18" charset="0"/>
              </a:rPr>
            </a:br>
            <a:r>
              <a:rPr lang="ar-IQ" sz="36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
            </a:r>
            <a:br>
              <a:rPr lang="ar-IQ" sz="3600" b="1" dirty="0" smtClean="0">
                <a:solidFill>
                  <a:srgbClr val="FF0000"/>
                </a:solidFill>
                <a:effectLst>
                  <a:outerShdw blurRad="38100" dist="38100" dir="2700000" algn="tl">
                    <a:srgbClr val="000000"/>
                  </a:outerShdw>
                </a:effectLst>
                <a:latin typeface="Times New Roman" pitchFamily="18" charset="0"/>
                <a:cs typeface="Times New Roman" pitchFamily="18" charset="0"/>
              </a:rPr>
            </a:br>
            <a:r>
              <a:rPr lang="en-GB" sz="40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Uses of cholinergic agonists </a:t>
            </a: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endParaRPr lang="ar-IQ"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84784"/>
            <a:ext cx="8229600" cy="4839816"/>
          </a:xfrm>
        </p:spPr>
        <p:txBody>
          <a:bodyPr>
            <a:normAutofit fontScale="92500" lnSpcReduction="10000"/>
          </a:bodyPr>
          <a:lstStyle/>
          <a:p>
            <a:pPr marL="457200" indent="-457200" algn="l" rtl="0">
              <a:buNone/>
              <a:defRPr/>
            </a:pPr>
            <a:r>
              <a:rPr lang="en-GB" sz="2800" b="1" dirty="0" smtClean="0">
                <a:solidFill>
                  <a:srgbClr val="FF6600"/>
                </a:solidFill>
                <a:latin typeface="Times New Roman" pitchFamily="18" charset="0"/>
                <a:cs typeface="Times New Roman" pitchFamily="18" charset="0"/>
              </a:rPr>
              <a:t>Nicotinic selective agonists</a:t>
            </a:r>
            <a:endParaRPr lang="en-GB" sz="2800" b="1" dirty="0" smtClean="0">
              <a:solidFill>
                <a:schemeClr val="tx2"/>
              </a:solidFill>
              <a:latin typeface="Times New Roman" pitchFamily="18" charset="0"/>
              <a:cs typeface="Times New Roman" pitchFamily="18" charset="0"/>
            </a:endParaRPr>
          </a:p>
          <a:p>
            <a:pPr marL="457200" indent="-457200" algn="l" rtl="0">
              <a:spcBef>
                <a:spcPct val="40000"/>
              </a:spcBef>
              <a:buNone/>
              <a:defRPr/>
            </a:pPr>
            <a:r>
              <a:rPr lang="en-GB" sz="2800" b="1" dirty="0" smtClean="0">
                <a:solidFill>
                  <a:schemeClr val="tx2"/>
                </a:solidFill>
                <a:latin typeface="Times New Roman" pitchFamily="18" charset="0"/>
                <a:cs typeface="Times New Roman" pitchFamily="18" charset="0"/>
              </a:rPr>
              <a:t>Treatment of myasthenia gravis </a:t>
            </a:r>
          </a:p>
          <a:p>
            <a:pPr marL="457200" indent="-457200" algn="l" rtl="0">
              <a:spcBef>
                <a:spcPct val="40000"/>
              </a:spcBef>
              <a:buNone/>
              <a:defRPr/>
            </a:pPr>
            <a:r>
              <a:rPr lang="en-GB" sz="2800" b="1" dirty="0" smtClean="0">
                <a:solidFill>
                  <a:schemeClr val="tx2"/>
                </a:solidFill>
                <a:latin typeface="Times New Roman" pitchFamily="18" charset="0"/>
                <a:cs typeface="Times New Roman" pitchFamily="18" charset="0"/>
              </a:rPr>
              <a:t>     - lack of acetylcholine at skeletal muscle causing weakness</a:t>
            </a:r>
          </a:p>
          <a:p>
            <a:pPr marL="457200" indent="-457200" algn="l" rtl="0">
              <a:buNone/>
              <a:defRPr/>
            </a:pPr>
            <a:endParaRPr lang="en-GB" sz="2800" b="1" dirty="0" smtClean="0">
              <a:solidFill>
                <a:schemeClr val="tx2"/>
              </a:solidFill>
              <a:latin typeface="Times New Roman" pitchFamily="18" charset="0"/>
              <a:cs typeface="Times New Roman" pitchFamily="18" charset="0"/>
            </a:endParaRPr>
          </a:p>
          <a:p>
            <a:pPr marL="457200" indent="-457200" algn="l" rtl="0">
              <a:buNone/>
              <a:defRPr/>
            </a:pPr>
            <a:r>
              <a:rPr lang="en-GB" sz="2800" b="1" dirty="0" smtClean="0">
                <a:solidFill>
                  <a:srgbClr val="FF6600"/>
                </a:solidFill>
                <a:latin typeface="Times New Roman" pitchFamily="18" charset="0"/>
                <a:cs typeface="Times New Roman" pitchFamily="18" charset="0"/>
              </a:rPr>
              <a:t>Muscarinic selective agonists</a:t>
            </a:r>
            <a:endParaRPr lang="en-GB" sz="2800" b="1" dirty="0" smtClean="0">
              <a:solidFill>
                <a:schemeClr val="tx2"/>
              </a:solidFill>
              <a:latin typeface="Times New Roman" pitchFamily="18" charset="0"/>
              <a:cs typeface="Times New Roman" pitchFamily="18" charset="0"/>
            </a:endParaRPr>
          </a:p>
          <a:p>
            <a:pPr marL="457200" indent="-457200" algn="l" rtl="0">
              <a:spcBef>
                <a:spcPct val="40000"/>
              </a:spcBef>
              <a:buNone/>
              <a:defRPr/>
            </a:pPr>
            <a:r>
              <a:rPr lang="en-GB" sz="2800" b="1" dirty="0" smtClean="0">
                <a:solidFill>
                  <a:schemeClr val="tx2"/>
                </a:solidFill>
                <a:latin typeface="Times New Roman" pitchFamily="18" charset="0"/>
                <a:cs typeface="Times New Roman" pitchFamily="18" charset="0"/>
              </a:rPr>
              <a:t>Treatment of glaucoma</a:t>
            </a:r>
          </a:p>
          <a:p>
            <a:pPr marL="457200" indent="-457200" algn="l" rtl="0">
              <a:spcBef>
                <a:spcPct val="40000"/>
              </a:spcBef>
              <a:buNone/>
              <a:defRPr/>
            </a:pPr>
            <a:r>
              <a:rPr lang="en-GB" sz="2800" b="1" dirty="0" smtClean="0">
                <a:solidFill>
                  <a:schemeClr val="tx2"/>
                </a:solidFill>
                <a:latin typeface="Times New Roman" pitchFamily="18" charset="0"/>
                <a:cs typeface="Times New Roman" pitchFamily="18" charset="0"/>
              </a:rPr>
              <a:t>Switching on GIT and urinary tract after surgery</a:t>
            </a:r>
          </a:p>
          <a:p>
            <a:pPr marL="457200" indent="-457200" algn="l" rtl="0">
              <a:spcBef>
                <a:spcPct val="40000"/>
              </a:spcBef>
              <a:buNone/>
              <a:defRPr/>
            </a:pPr>
            <a:r>
              <a:rPr lang="en-GB" sz="2800" b="1" dirty="0" smtClean="0">
                <a:solidFill>
                  <a:schemeClr val="tx2"/>
                </a:solidFill>
                <a:latin typeface="Times New Roman" pitchFamily="18" charset="0"/>
                <a:cs typeface="Times New Roman" pitchFamily="18" charset="0"/>
              </a:rPr>
              <a:t>Treatment of certain heart defects.  </a:t>
            </a:r>
          </a:p>
          <a:p>
            <a:pPr marL="457200" indent="-457200" algn="l" rtl="0">
              <a:spcBef>
                <a:spcPct val="40000"/>
              </a:spcBef>
              <a:buNone/>
              <a:defRPr/>
            </a:pPr>
            <a:r>
              <a:rPr lang="en-GB" sz="2800" b="1" dirty="0" smtClean="0">
                <a:solidFill>
                  <a:schemeClr val="tx2"/>
                </a:solidFill>
                <a:latin typeface="Times New Roman" pitchFamily="18" charset="0"/>
                <a:cs typeface="Times New Roman" pitchFamily="18" charset="0"/>
              </a:rPr>
              <a:t>Decreases heart muscle activity and decreases heart rate</a:t>
            </a:r>
          </a:p>
          <a:p>
            <a:pPr algn="l" rtl="0">
              <a:buNone/>
            </a:pPr>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3950796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76672"/>
            <a:ext cx="8136904" cy="5543128"/>
          </a:xfrm>
        </p:spPr>
        <p:txBody>
          <a:bodyPr>
            <a:normAutofit/>
          </a:bodyPr>
          <a:lstStyle/>
          <a:p>
            <a:pPr marL="273050" indent="1588" algn="l" rtl="0">
              <a:buNone/>
            </a:pPr>
            <a:endParaRPr lang="en-US" sz="3600" b="1" dirty="0">
              <a:solidFill>
                <a:schemeClr val="accent1"/>
              </a:solidFill>
              <a:latin typeface="Times New Roman" pitchFamily="18" charset="0"/>
              <a:cs typeface="Times New Roman" pitchFamily="18" charset="0"/>
            </a:endParaRPr>
          </a:p>
          <a:p>
            <a:pPr marL="273050" indent="1588" algn="l" rtl="0">
              <a:buNone/>
            </a:pPr>
            <a:r>
              <a:rPr lang="en-US" sz="3600" b="1" dirty="0" smtClean="0">
                <a:solidFill>
                  <a:schemeClr val="accent1"/>
                </a:solidFill>
                <a:latin typeface="Times New Roman" pitchFamily="18" charset="0"/>
                <a:cs typeface="Times New Roman" pitchFamily="18" charset="0"/>
              </a:rPr>
              <a:t>Cholinergic Drugs and Related Agent</a:t>
            </a:r>
            <a:endParaRPr lang="en-US" dirty="0" smtClean="0">
              <a:latin typeface="Times New Roman" pitchFamily="18" charset="0"/>
              <a:cs typeface="Times New Roman" pitchFamily="18" charset="0"/>
            </a:endParaRPr>
          </a:p>
          <a:p>
            <a:pPr marL="273050" indent="260350" algn="l" rtl="0">
              <a:buNone/>
            </a:pPr>
            <a:r>
              <a:rPr lang="en-US" dirty="0" smtClean="0">
                <a:latin typeface="Times New Roman" pitchFamily="18" charset="0"/>
                <a:cs typeface="Times New Roman" pitchFamily="18" charset="0"/>
              </a:rPr>
              <a:t>The peripheral nervous system consists of those nerves outside the cerebrospinal axis and includes :</a:t>
            </a:r>
          </a:p>
          <a:p>
            <a:pPr marL="273050" indent="260350" algn="l" rtl="0">
              <a:buAutoNum type="arabicPeriod"/>
            </a:pPr>
            <a:r>
              <a:rPr lang="en-US" dirty="0" smtClean="0">
                <a:solidFill>
                  <a:srgbClr val="FF0000"/>
                </a:solidFill>
                <a:latin typeface="Times New Roman" pitchFamily="18" charset="0"/>
                <a:cs typeface="Times New Roman" pitchFamily="18" charset="0"/>
              </a:rPr>
              <a:t>Somatic motor nerves system</a:t>
            </a:r>
          </a:p>
          <a:p>
            <a:pPr marL="273050" indent="260350" algn="l" rtl="0">
              <a:buAutoNum type="arabicPeriod"/>
            </a:pPr>
            <a:r>
              <a:rPr lang="en-US" dirty="0" smtClean="0">
                <a:solidFill>
                  <a:srgbClr val="FF0000"/>
                </a:solidFill>
                <a:latin typeface="Times New Roman" pitchFamily="18" charset="0"/>
                <a:cs typeface="Times New Roman" pitchFamily="18" charset="0"/>
              </a:rPr>
              <a:t>Autonomic motor nervous system.</a:t>
            </a:r>
            <a:r>
              <a:rPr lang="en-US"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424936" cy="792088"/>
          </a:xfrm>
        </p:spPr>
        <p:txBody>
          <a:bodyPr>
            <a:noAutofit/>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Design </a:t>
            </a:r>
            <a:r>
              <a:rPr lang="en-US" sz="3200" dirty="0"/>
              <a:t>of </a:t>
            </a:r>
            <a:r>
              <a:rPr lang="en-US" sz="3200" dirty="0" smtClean="0"/>
              <a:t>acetylcholine analogues :Ach Derivatives</a:t>
            </a:r>
            <a:endParaRPr lang="ar-IQ" sz="3200" dirty="0"/>
          </a:p>
        </p:txBody>
      </p:sp>
      <p:pic>
        <p:nvPicPr>
          <p:cNvPr id="4" name="Picture 2"/>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l="10083" t="25876" r="8796" b="16826"/>
          <a:stretch/>
        </p:blipFill>
        <p:spPr bwMode="auto">
          <a:xfrm>
            <a:off x="323528" y="1700808"/>
            <a:ext cx="8568952"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3024336"/>
          </a:xfrm>
        </p:spPr>
        <p:txBody>
          <a:bodyPr>
            <a:normAutofit fontScale="85000" lnSpcReduction="10000"/>
          </a:bodyPr>
          <a:lstStyle/>
          <a:p>
            <a:pPr marL="273050" lvl="0" indent="260350" algn="ctr" rtl="0">
              <a:buNone/>
            </a:pPr>
            <a:r>
              <a:rPr lang="it-IT" sz="2800" b="1" dirty="0" smtClean="0">
                <a:solidFill>
                  <a:srgbClr val="FF0000"/>
                </a:solidFill>
                <a:latin typeface="Times New Roman" pitchFamily="18" charset="0"/>
                <a:cs typeface="Times New Roman" pitchFamily="18" charset="0"/>
              </a:rPr>
              <a:t>(</a:t>
            </a:r>
            <a:r>
              <a:rPr lang="en-US" sz="2800" b="1" dirty="0" smtClean="0">
                <a:solidFill>
                  <a:srgbClr val="FF0000"/>
                </a:solidFill>
                <a:effectLst>
                  <a:outerShdw blurRad="38100" dist="38100" dir="2700000" algn="tl">
                    <a:srgbClr val="000000"/>
                  </a:outerShdw>
                </a:effectLst>
                <a:latin typeface="OUP Argo" pitchFamily="34" charset="0"/>
              </a:rPr>
              <a:t>Muscarinic agonists)</a:t>
            </a:r>
          </a:p>
          <a:p>
            <a:pPr marL="273050" lvl="0" indent="260350" algn="l" rtl="0">
              <a:buNone/>
            </a:pPr>
            <a:r>
              <a:rPr lang="en-US" sz="2800" b="1" dirty="0" smtClean="0">
                <a:solidFill>
                  <a:srgbClr val="FF0000"/>
                </a:solidFill>
                <a:effectLst>
                  <a:outerShdw blurRad="38100" dist="38100" dir="2700000" algn="tl">
                    <a:srgbClr val="000000"/>
                  </a:outerShdw>
                </a:effectLst>
                <a:latin typeface="OUP Argo" pitchFamily="34" charset="0"/>
              </a:rPr>
              <a:t> </a:t>
            </a:r>
            <a:r>
              <a:rPr lang="it-IT" sz="3300" b="1" dirty="0" smtClean="0">
                <a:solidFill>
                  <a:schemeClr val="accent1"/>
                </a:solidFill>
                <a:latin typeface="Times New Roman" pitchFamily="18" charset="0"/>
                <a:cs typeface="Times New Roman" pitchFamily="18" charset="0"/>
              </a:rPr>
              <a:t>Oxotremorine</a:t>
            </a:r>
            <a:endParaRPr lang="en-US" b="1" dirty="0" smtClean="0">
              <a:solidFill>
                <a:schemeClr val="accent1"/>
              </a:solidFill>
              <a:latin typeface="Times New Roman" pitchFamily="18" charset="0"/>
              <a:cs typeface="Times New Roman" pitchFamily="18" charset="0"/>
            </a:endParaRPr>
          </a:p>
          <a:p>
            <a:pPr marL="273050" indent="260350" algn="just" rtl="0">
              <a:buNone/>
            </a:pPr>
            <a:r>
              <a:rPr lang="en-US" dirty="0">
                <a:latin typeface="Times New Roman" pitchFamily="18" charset="0"/>
                <a:cs typeface="Times New Roman" pitchFamily="18" charset="0"/>
              </a:rPr>
              <a:t>Oxotremorine is a drug that acts as a selective muscarinic acetylcholine receptor </a:t>
            </a:r>
            <a:r>
              <a:rPr lang="en-US" dirty="0" smtClean="0">
                <a:latin typeface="Times New Roman" pitchFamily="18" charset="0"/>
                <a:cs typeface="Times New Roman" pitchFamily="18" charset="0"/>
              </a:rPr>
              <a:t>agonist. It has been regarded as a CNS muscarinic stimulant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It increases ACh brain levels in rats up to 40% and has been studied as a drug in the treatment of Alzheimer disease. </a:t>
            </a:r>
          </a:p>
          <a:p>
            <a:pPr marL="273050" indent="260350" algn="just" rtl="0">
              <a:buNone/>
            </a:pPr>
            <a:r>
              <a:rPr lang="en-US" dirty="0" smtClean="0"/>
              <a:t> </a:t>
            </a:r>
            <a:r>
              <a:rPr lang="en-US" dirty="0" smtClean="0">
                <a:latin typeface="Times New Roman" pitchFamily="18" charset="0"/>
                <a:cs typeface="Times New Roman" pitchFamily="18" charset="0"/>
              </a:rPr>
              <a:t>Comparison of the geometries of oxotremorine  and muscarine shown below:</a:t>
            </a:r>
            <a:endParaRPr lang="ar-IQ" dirty="0">
              <a:latin typeface="Times New Roman" pitchFamily="18" charset="0"/>
              <a:cs typeface="Times New Roman" pitchFamily="18" charset="0"/>
            </a:endParaRPr>
          </a:p>
        </p:txBody>
      </p:sp>
      <p:pic>
        <p:nvPicPr>
          <p:cNvPr id="12291" name="Picture 3"/>
          <p:cNvPicPr>
            <a:picLocks noChangeAspect="1" noChangeArrowheads="1"/>
          </p:cNvPicPr>
          <p:nvPr/>
        </p:nvPicPr>
        <p:blipFill>
          <a:blip r:embed="rId2" cstate="print"/>
          <a:srcRect l="12351" t="24110" r="10845" b="15480"/>
          <a:stretch>
            <a:fillRect/>
          </a:stretch>
        </p:blipFill>
        <p:spPr bwMode="auto">
          <a:xfrm>
            <a:off x="1331640" y="3717032"/>
            <a:ext cx="6624736" cy="2880320"/>
          </a:xfrm>
          <a:prstGeom prst="rect">
            <a:avLst/>
          </a:prstGeom>
          <a:noFill/>
          <a:ln w="9525">
            <a:noFill/>
            <a:miter lim="800000"/>
            <a:headEnd/>
            <a:tailEnd/>
          </a:ln>
        </p:spPr>
      </p:pic>
      <p:sp>
        <p:nvSpPr>
          <p:cNvPr id="5" name="TextBox 4"/>
          <p:cNvSpPr txBox="1"/>
          <p:nvPr/>
        </p:nvSpPr>
        <p:spPr>
          <a:xfrm>
            <a:off x="5940152" y="6381328"/>
            <a:ext cx="1512168" cy="369332"/>
          </a:xfrm>
          <a:prstGeom prst="rect">
            <a:avLst/>
          </a:prstGeom>
          <a:noFill/>
        </p:spPr>
        <p:txBody>
          <a:bodyPr wrap="square" rtlCol="0">
            <a:spAutoFit/>
          </a:bodyPr>
          <a:lstStyle/>
          <a:p>
            <a:r>
              <a:rPr lang="en-US" dirty="0"/>
              <a:t>muscarine </a:t>
            </a:r>
          </a:p>
        </p:txBody>
      </p:sp>
      <p:sp>
        <p:nvSpPr>
          <p:cNvPr id="6" name="TextBox 5"/>
          <p:cNvSpPr txBox="1"/>
          <p:nvPr/>
        </p:nvSpPr>
        <p:spPr>
          <a:xfrm>
            <a:off x="1475656" y="6381328"/>
            <a:ext cx="1552883" cy="369332"/>
          </a:xfrm>
          <a:prstGeom prst="rect">
            <a:avLst/>
          </a:prstGeom>
          <a:noFill/>
        </p:spPr>
        <p:txBody>
          <a:bodyPr wrap="square" rtlCol="0">
            <a:spAutoFit/>
          </a:bodyPr>
          <a:lstStyle/>
          <a:p>
            <a:r>
              <a:rPr lang="en-US" dirty="0"/>
              <a:t>oxotremorine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199856"/>
          </a:xfrm>
        </p:spPr>
        <p:txBody>
          <a:bodyPr/>
          <a:lstStyle/>
          <a:p>
            <a:pPr marL="0" indent="0" algn="l" rtl="0">
              <a:buNone/>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Oxotremorine </a:t>
            </a:r>
            <a:r>
              <a:rPr lang="en-US" sz="2400" dirty="0">
                <a:latin typeface="Times New Roman" panose="02020603050405020304" pitchFamily="18" charset="0"/>
                <a:cs typeface="Times New Roman" panose="02020603050405020304" pitchFamily="18" charset="0"/>
              </a:rPr>
              <a:t>is a full agonist at muscarinic M3 receptors mediating contraction in several gastrointestinal tract smooth muscles but a partial agonist in urinary bladder smooth muscle, attributable to differences in receptor reserve in the various tissues. It is concluded that oxotremorine acts directly on muscarinic receptors and not by releasing acetylcholine.</a:t>
            </a:r>
          </a:p>
          <a:p>
            <a:pPr marL="0" indent="0" algn="l" rtl="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5053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71864"/>
          </a:xfrm>
        </p:spPr>
        <p:txBody>
          <a:bodyPr>
            <a:normAutofit/>
          </a:bodyPr>
          <a:lstStyle/>
          <a:p>
            <a:pPr marL="273050" indent="352425" algn="l" rtl="0">
              <a:buNone/>
            </a:pPr>
            <a:r>
              <a:rPr lang="en-US" sz="3200" b="1" dirty="0" smtClean="0">
                <a:solidFill>
                  <a:schemeClr val="accent1"/>
                </a:solidFill>
                <a:latin typeface="Times New Roman" pitchFamily="18" charset="0"/>
                <a:cs typeface="Times New Roman" pitchFamily="18" charset="0"/>
              </a:rPr>
              <a:t>Acetylcholine Chloride</a:t>
            </a:r>
          </a:p>
          <a:p>
            <a:pPr marL="273050" indent="352425" algn="l" rtl="0">
              <a:buNone/>
            </a:pPr>
            <a:r>
              <a:rPr lang="en-US" dirty="0" smtClean="0">
                <a:latin typeface="Times New Roman" pitchFamily="18" charset="0"/>
                <a:cs typeface="Times New Roman" pitchFamily="18" charset="0"/>
              </a:rPr>
              <a:t>A powerful stimulant effect on the parasympathetic nervous system.</a:t>
            </a:r>
          </a:p>
          <a:p>
            <a:pPr algn="l" rtl="0">
              <a:buNone/>
            </a:pPr>
            <a:r>
              <a:rPr lang="en-US" dirty="0" smtClean="0">
                <a:latin typeface="Times New Roman" pitchFamily="18" charset="0"/>
                <a:cs typeface="Times New Roman" pitchFamily="18" charset="0"/>
              </a:rPr>
              <a:t>       Attempts have been made to use it as a cholinergic agent, but its duration of action is too short for sustained effects, because of rapid hydrolysis by esterases and lack of specificity when administered for systemic effects.</a:t>
            </a:r>
          </a:p>
          <a:p>
            <a:pPr algn="l" rtl="0">
              <a:buNone/>
            </a:pPr>
            <a:endParaRPr lang="ar-IQ"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474" y="4725144"/>
            <a:ext cx="3765773"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616624"/>
          </a:xfrm>
        </p:spPr>
        <p:txBody>
          <a:bodyPr>
            <a:normAutofit/>
          </a:bodyPr>
          <a:lstStyle/>
          <a:p>
            <a:pPr algn="l" rtl="0">
              <a:buNone/>
            </a:pPr>
            <a:r>
              <a:rPr lang="en-US" b="1" dirty="0" smtClean="0">
                <a:solidFill>
                  <a:schemeClr val="accent1"/>
                </a:solidFill>
                <a:latin typeface="Times New Roman" pitchFamily="18" charset="0"/>
                <a:cs typeface="Times New Roman" pitchFamily="18" charset="0"/>
              </a:rPr>
              <a:t>        </a:t>
            </a:r>
            <a:r>
              <a:rPr lang="en-US" sz="2400" b="1" dirty="0" smtClean="0">
                <a:solidFill>
                  <a:schemeClr val="accent1"/>
                </a:solidFill>
                <a:latin typeface="Times New Roman" pitchFamily="18" charset="0"/>
                <a:cs typeface="Times New Roman" pitchFamily="18" charset="0"/>
              </a:rPr>
              <a:t>Methacholine chloride</a:t>
            </a:r>
          </a:p>
          <a:p>
            <a:pPr marL="273050" indent="260350" algn="l" rtl="0">
              <a:buNone/>
            </a:pPr>
            <a:r>
              <a:rPr lang="en-US" sz="2400" dirty="0" smtClean="0">
                <a:solidFill>
                  <a:schemeClr val="accent1"/>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Methacholine chloride acetyl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-methyl chloride or (2-hydroxy propyl) trimethylammonium chloride acetate, is the acetyl ester of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 methylcholine. </a:t>
            </a:r>
            <a:r>
              <a:rPr lang="en-US" sz="2400" dirty="0">
                <a:solidFill>
                  <a:srgbClr val="FF0000"/>
                </a:solidFill>
                <a:latin typeface="Times New Roman" pitchFamily="18" charset="0"/>
                <a:cs typeface="Times New Roman" pitchFamily="18" charset="0"/>
              </a:rPr>
              <a:t>It is a muscarinic selective cholinergic agonist</a:t>
            </a:r>
            <a:r>
              <a:rPr lang="en-US" sz="2400" dirty="0" smtClean="0">
                <a:solidFill>
                  <a:srgbClr val="FF0000"/>
                </a:solidFill>
                <a:latin typeface="Times New Roman" pitchFamily="18" charset="0"/>
                <a:cs typeface="Times New Roman" pitchFamily="18" charset="0"/>
              </a:rPr>
              <a:t>.</a:t>
            </a:r>
          </a:p>
          <a:p>
            <a:pPr marL="273050" indent="260350" algn="just" rtl="0">
              <a:buNone/>
            </a:pPr>
            <a:r>
              <a:rPr lang="en-US" sz="2400" dirty="0" smtClean="0">
                <a:latin typeface="Times New Roman" pitchFamily="18" charset="0"/>
                <a:cs typeface="Times New Roman" pitchFamily="18" charset="0"/>
              </a:rPr>
              <a:t>Unlike ACh, Methacholine has sufficient stability in the body to give sustained parasympathetic stimulation. Methacholine can exist as (S) and (R) enantiomers. Although the chemical is used as the racemic mixture, its muscarinic activity resides principally in the </a:t>
            </a:r>
            <a:r>
              <a:rPr lang="en-US" sz="2400" dirty="0" smtClean="0">
                <a:solidFill>
                  <a:srgbClr val="FF0000"/>
                </a:solidFill>
                <a:latin typeface="Times New Roman" pitchFamily="18" charset="0"/>
                <a:cs typeface="Times New Roman" pitchFamily="18" charset="0"/>
              </a:rPr>
              <a:t>(S)-isomer. </a:t>
            </a:r>
            <a:endParaRPr lang="ar-IQ" sz="2400" dirty="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716" b="9075"/>
          <a:stretch/>
        </p:blipFill>
        <p:spPr bwMode="auto">
          <a:xfrm>
            <a:off x="1115616" y="4725145"/>
            <a:ext cx="6984776" cy="1649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435280" cy="5415880"/>
          </a:xfrm>
        </p:spPr>
        <p:txBody>
          <a:bodyPr>
            <a:normAutofit/>
          </a:bodyPr>
          <a:lstStyle/>
          <a:p>
            <a:pPr marL="0" indent="0" algn="just" rtl="0">
              <a:buNone/>
            </a:pPr>
            <a:r>
              <a:rPr lang="en-US" sz="2800" dirty="0" smtClean="0">
                <a:latin typeface="Times New Roman" pitchFamily="18" charset="0"/>
                <a:cs typeface="Times New Roman" pitchFamily="18" charset="0"/>
              </a:rPr>
              <a:t>Here</a:t>
            </a:r>
            <a:r>
              <a:rPr lang="en-US" sz="2800" dirty="0">
                <a:latin typeface="Times New Roman" pitchFamily="18" charset="0"/>
                <a:cs typeface="Times New Roman" pitchFamily="18" charset="0"/>
              </a:rPr>
              <a:t>, an extra methyl group has been </a:t>
            </a:r>
            <a:r>
              <a:rPr lang="en-US" sz="2800" dirty="0" smtClean="0">
                <a:latin typeface="Times New Roman" pitchFamily="18" charset="0"/>
                <a:cs typeface="Times New Roman" pitchFamily="18" charset="0"/>
              </a:rPr>
              <a:t>placed on </a:t>
            </a:r>
            <a:r>
              <a:rPr lang="en-US" sz="2800" dirty="0">
                <a:latin typeface="Times New Roman" pitchFamily="18" charset="0"/>
                <a:cs typeface="Times New Roman" pitchFamily="18" charset="0"/>
              </a:rPr>
              <a:t>the ethylene bridge </a:t>
            </a:r>
            <a:r>
              <a:rPr lang="en-US" sz="2800" dirty="0">
                <a:solidFill>
                  <a:srgbClr val="FF0000"/>
                </a:solidFill>
                <a:latin typeface="Times New Roman" pitchFamily="18" charset="0"/>
                <a:cs typeface="Times New Roman" pitchFamily="18" charset="0"/>
              </a:rPr>
              <a:t>as a steric shield </a:t>
            </a:r>
            <a:r>
              <a:rPr lang="en-US" sz="2800" dirty="0">
                <a:latin typeface="Times New Roman" pitchFamily="18" charset="0"/>
                <a:cs typeface="Times New Roman" pitchFamily="18" charset="0"/>
              </a:rPr>
              <a:t>to protect </a:t>
            </a:r>
            <a:r>
              <a:rPr lang="en-US" sz="2800" dirty="0" smtClean="0">
                <a:latin typeface="Times New Roman" pitchFamily="18" charset="0"/>
                <a:cs typeface="Times New Roman" pitchFamily="18" charset="0"/>
              </a:rPr>
              <a:t>the carbonyl </a:t>
            </a:r>
            <a:r>
              <a:rPr lang="en-US" sz="2800" dirty="0">
                <a:latin typeface="Times New Roman" pitchFamily="18" charset="0"/>
                <a:cs typeface="Times New Roman" pitchFamily="18" charset="0"/>
              </a:rPr>
              <a:t>group. </a:t>
            </a: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shield hinders the approach of </a:t>
            </a:r>
            <a:r>
              <a:rPr lang="en-US" sz="2800" dirty="0" smtClean="0">
                <a:latin typeface="Times New Roman" pitchFamily="18" charset="0"/>
                <a:cs typeface="Times New Roman" pitchFamily="18" charset="0"/>
              </a:rPr>
              <a:t>any potential </a:t>
            </a:r>
            <a:r>
              <a:rPr lang="en-US" sz="2800" dirty="0">
                <a:latin typeface="Times New Roman" pitchFamily="18" charset="0"/>
                <a:cs typeface="Times New Roman" pitchFamily="18" charset="0"/>
              </a:rPr>
              <a:t>nucleophile and also hinders binding to </a:t>
            </a:r>
            <a:r>
              <a:rPr lang="en-US" sz="2800" dirty="0" smtClean="0">
                <a:latin typeface="Times New Roman" pitchFamily="18" charset="0"/>
                <a:cs typeface="Times New Roman" pitchFamily="18" charset="0"/>
              </a:rPr>
              <a:t>esterase enzymes</a:t>
            </a:r>
            <a:r>
              <a:rPr lang="en-US" sz="2800" dirty="0">
                <a:latin typeface="Times New Roman" pitchFamily="18" charset="0"/>
                <a:cs typeface="Times New Roman" pitchFamily="18" charset="0"/>
              </a:rPr>
              <a:t>, thus slowing down chemical and </a:t>
            </a:r>
            <a:r>
              <a:rPr lang="en-US" sz="2800" dirty="0" smtClean="0">
                <a:latin typeface="Times New Roman" pitchFamily="18" charset="0"/>
                <a:cs typeface="Times New Roman" pitchFamily="18" charset="0"/>
              </a:rPr>
              <a:t>enzymatic hydrolysis</a:t>
            </a:r>
            <a:r>
              <a:rPr lang="en-US" sz="2800" dirty="0">
                <a:latin typeface="Times New Roman" pitchFamily="18" charset="0"/>
                <a:cs typeface="Times New Roman" pitchFamily="18" charset="0"/>
              </a:rPr>
              <a:t>. As a result, methacholine is three times </a:t>
            </a:r>
            <a:r>
              <a:rPr lang="en-US" sz="2800" dirty="0" smtClean="0">
                <a:latin typeface="Times New Roman" pitchFamily="18" charset="0"/>
                <a:cs typeface="Times New Roman" pitchFamily="18" charset="0"/>
              </a:rPr>
              <a:t>more stable </a:t>
            </a:r>
            <a:r>
              <a:rPr lang="en-US" sz="2800" dirty="0">
                <a:latin typeface="Times New Roman" pitchFamily="18" charset="0"/>
                <a:cs typeface="Times New Roman" pitchFamily="18" charset="0"/>
              </a:rPr>
              <a:t>to hydrolysis than acetylcholine</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41" t="7693" b="10897"/>
          <a:stretch/>
        </p:blipFill>
        <p:spPr bwMode="auto">
          <a:xfrm>
            <a:off x="5148064" y="4597758"/>
            <a:ext cx="3600400" cy="1700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2809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7920880" cy="5904656"/>
          </a:xfrm>
        </p:spPr>
        <p:txBody>
          <a:bodyPr>
            <a:noAutofit/>
          </a:bodyPr>
          <a:lstStyle/>
          <a:p>
            <a:pPr algn="l" rtl="0">
              <a:buNone/>
            </a:pPr>
            <a:r>
              <a:rPr lang="en-US" sz="3600" b="1" dirty="0">
                <a:solidFill>
                  <a:schemeClr val="accent1"/>
                </a:solidFill>
                <a:latin typeface="Times New Roman" pitchFamily="18" charset="0"/>
                <a:cs typeface="Times New Roman" pitchFamily="18" charset="0"/>
              </a:rPr>
              <a:t> </a:t>
            </a:r>
            <a:r>
              <a:rPr lang="en-US" sz="3600" b="1" dirty="0" smtClean="0">
                <a:solidFill>
                  <a:schemeClr val="accent1"/>
                </a:solidFill>
                <a:latin typeface="Times New Roman" pitchFamily="18" charset="0"/>
                <a:cs typeface="Times New Roman" pitchFamily="18" charset="0"/>
              </a:rPr>
              <a:t>       Carbachol.</a:t>
            </a:r>
          </a:p>
          <a:p>
            <a:pPr marL="273050" indent="260350" algn="just" rtl="0">
              <a:buNone/>
            </a:pPr>
            <a:r>
              <a:rPr lang="en-US" sz="28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Choline chloride carbamate is </a:t>
            </a:r>
            <a:r>
              <a:rPr lang="en-US" sz="2400" dirty="0">
                <a:latin typeface="Times New Roman" pitchFamily="18" charset="0"/>
                <a:cs typeface="Times New Roman" pitchFamily="18" charset="0"/>
              </a:rPr>
              <a:t>not selective to muscarinic or nicotinic </a:t>
            </a:r>
            <a:r>
              <a:rPr lang="en-US" sz="2400" dirty="0" smtClean="0">
                <a:latin typeface="Times New Roman" pitchFamily="18" charset="0"/>
                <a:cs typeface="Times New Roman" pitchFamily="18" charset="0"/>
              </a:rPr>
              <a:t>receptor, non specific in its action on muscarinic receptor subtypes. </a:t>
            </a:r>
          </a:p>
          <a:p>
            <a:pPr marL="273050" indent="260350" algn="just" rtl="0">
              <a:buNone/>
            </a:pPr>
            <a:r>
              <a:rPr lang="en-US" sz="2400" dirty="0" smtClean="0">
                <a:latin typeface="Times New Roman" pitchFamily="18" charset="0"/>
                <a:cs typeface="Times New Roman" pitchFamily="18" charset="0"/>
              </a:rPr>
              <a:t>The pharmacological activity of carbachol is similar to that of ACh. It is an ester of choline and thus </a:t>
            </a:r>
            <a:r>
              <a:rPr lang="en-US" sz="2400" dirty="0" smtClean="0">
                <a:solidFill>
                  <a:srgbClr val="FF0000"/>
                </a:solidFill>
                <a:latin typeface="Times New Roman" pitchFamily="18" charset="0"/>
                <a:cs typeface="Times New Roman" pitchFamily="18" charset="0"/>
              </a:rPr>
              <a:t>possesses both muscarinic and nicotinic properties by cholinergic receptor stimulation</a:t>
            </a:r>
            <a:r>
              <a:rPr lang="en-US" sz="2400" dirty="0" smtClean="0">
                <a:latin typeface="Times New Roman" pitchFamily="18" charset="0"/>
                <a:cs typeface="Times New Roman" pitchFamily="18" charset="0"/>
              </a:rPr>
              <a:t>. It can also act </a:t>
            </a:r>
            <a:r>
              <a:rPr lang="en-US" sz="2400" dirty="0" smtClean="0">
                <a:solidFill>
                  <a:schemeClr val="accent1"/>
                </a:solidFill>
                <a:latin typeface="Times New Roman" pitchFamily="18" charset="0"/>
                <a:cs typeface="Times New Roman" pitchFamily="18" charset="0"/>
              </a:rPr>
              <a:t>a-</a:t>
            </a:r>
            <a:r>
              <a:rPr lang="en-US" sz="2400" dirty="0" smtClean="0">
                <a:latin typeface="Times New Roman" pitchFamily="18" charset="0"/>
                <a:cs typeface="Times New Roman" pitchFamily="18" charset="0"/>
              </a:rPr>
              <a:t> indirectly by promoting release of ACh and </a:t>
            </a:r>
            <a:r>
              <a:rPr lang="en-US" sz="2400" dirty="0" smtClean="0">
                <a:solidFill>
                  <a:schemeClr val="accent1"/>
                </a:solidFill>
                <a:latin typeface="Times New Roman" pitchFamily="18" charset="0"/>
                <a:cs typeface="Times New Roman" pitchFamily="18" charset="0"/>
              </a:rPr>
              <a:t>b-</a:t>
            </a:r>
            <a:r>
              <a:rPr lang="en-US" sz="2400" dirty="0" smtClean="0">
                <a:latin typeface="Times New Roman" pitchFamily="18" charset="0"/>
                <a:cs typeface="Times New Roman" pitchFamily="18" charset="0"/>
              </a:rPr>
              <a:t>by its weak anti cholinesterase activity.    Carbachol forms a carbamyl ester in the active site of AChE, which is hydrolyzed more slowly than an acetyl ester. </a:t>
            </a:r>
          </a:p>
          <a:p>
            <a:pPr marL="273050" indent="260350" algn="just" rtl="0">
              <a:buNone/>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use of </a:t>
            </a:r>
            <a:r>
              <a:rPr lang="en-US" sz="2400" dirty="0">
                <a:solidFill>
                  <a:srgbClr val="FF0000"/>
                </a:solidFill>
                <a:latin typeface="Times New Roman" pitchFamily="18" charset="0"/>
                <a:cs typeface="Times New Roman" pitchFamily="18" charset="0"/>
              </a:rPr>
              <a:t>electronic factors </a:t>
            </a:r>
            <a:r>
              <a:rPr lang="en-US" sz="2400" dirty="0">
                <a:latin typeface="Times New Roman" pitchFamily="18" charset="0"/>
                <a:cs typeface="Times New Roman" pitchFamily="18" charset="0"/>
              </a:rPr>
              <a:t>to stabilize functional groups</a:t>
            </a:r>
          </a:p>
          <a:p>
            <a:pPr marL="273050" indent="260350" algn="just" rtl="0">
              <a:buNone/>
            </a:pPr>
            <a:r>
              <a:rPr lang="en-US" sz="2400" dirty="0" smtClean="0">
                <a:latin typeface="Times New Roman" pitchFamily="18" charset="0"/>
                <a:cs typeface="Times New Roman" pitchFamily="18" charset="0"/>
              </a:rPr>
              <a:t>was used in </a:t>
            </a:r>
            <a:r>
              <a:rPr lang="en-US" sz="2400" dirty="0">
                <a:latin typeface="Times New Roman" pitchFamily="18" charset="0"/>
                <a:cs typeface="Times New Roman" pitchFamily="18" charset="0"/>
              </a:rPr>
              <a:t>the design of carbachol</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616624"/>
          </a:xfrm>
        </p:spPr>
        <p:txBody>
          <a:bodyPr>
            <a:noAutofit/>
          </a:bodyPr>
          <a:lstStyle/>
          <a:p>
            <a:pPr marL="0" indent="0" algn="just" rtl="0">
              <a:buNone/>
            </a:pPr>
            <a:r>
              <a:rPr lang="en-US" sz="2400" dirty="0" smtClean="0">
                <a:latin typeface="Times New Roman" panose="02020603050405020304" pitchFamily="18" charset="0"/>
                <a:cs typeface="Times New Roman" panose="02020603050405020304" pitchFamily="18" charset="0"/>
              </a:rPr>
              <a:t>    Here, the </a:t>
            </a:r>
            <a:r>
              <a:rPr lang="en-US" sz="2400" dirty="0">
                <a:latin typeface="Times New Roman" panose="02020603050405020304" pitchFamily="18" charset="0"/>
                <a:cs typeface="Times New Roman" panose="02020603050405020304" pitchFamily="18" charset="0"/>
              </a:rPr>
              <a:t>acyl methyl group has been replaced by </a:t>
            </a:r>
            <a:r>
              <a:rPr lang="en-US" sz="2400" dirty="0" smtClean="0">
                <a:latin typeface="Times New Roman" panose="02020603050405020304" pitchFamily="18" charset="0"/>
                <a:cs typeface="Times New Roman" panose="02020603050405020304" pitchFamily="18" charset="0"/>
              </a:rPr>
              <a:t>NH</a:t>
            </a:r>
            <a:r>
              <a:rPr lang="en-US" sz="18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which</a:t>
            </a:r>
          </a:p>
          <a:p>
            <a:pPr marL="0" indent="0" algn="just" rtl="0">
              <a:buNone/>
            </a:pPr>
            <a:r>
              <a:rPr lang="en-US" sz="2400" dirty="0">
                <a:latin typeface="Times New Roman" panose="02020603050405020304" pitchFamily="18" charset="0"/>
                <a:cs typeface="Times New Roman" panose="02020603050405020304" pitchFamily="18" charset="0"/>
              </a:rPr>
              <a:t>means that the ester has been replaced by a urethane </a:t>
            </a:r>
            <a:r>
              <a:rPr lang="en-US" sz="2400" dirty="0" smtClean="0">
                <a:latin typeface="Times New Roman" panose="02020603050405020304" pitchFamily="18" charset="0"/>
                <a:cs typeface="Times New Roman" panose="02020603050405020304" pitchFamily="18" charset="0"/>
              </a:rPr>
              <a:t>or carbamate </a:t>
            </a:r>
            <a:r>
              <a:rPr lang="en-US" sz="2400" dirty="0">
                <a:latin typeface="Times New Roman" panose="02020603050405020304" pitchFamily="18" charset="0"/>
                <a:cs typeface="Times New Roman" panose="02020603050405020304" pitchFamily="18" charset="0"/>
              </a:rPr>
              <a:t>group. </a:t>
            </a:r>
            <a:r>
              <a:rPr lang="en-US" sz="2400" dirty="0" smtClean="0">
                <a:solidFill>
                  <a:srgbClr val="0070C0"/>
                </a:solidFill>
                <a:latin typeface="Times New Roman" panose="02020603050405020304" pitchFamily="18" charset="0"/>
                <a:cs typeface="Times New Roman" panose="02020603050405020304" pitchFamily="18" charset="0"/>
              </a:rPr>
              <a:t>This </a:t>
            </a:r>
            <a:r>
              <a:rPr lang="en-US" sz="2400" dirty="0">
                <a:solidFill>
                  <a:srgbClr val="0070C0"/>
                </a:solidFill>
                <a:latin typeface="Times New Roman" panose="02020603050405020304" pitchFamily="18" charset="0"/>
                <a:cs typeface="Times New Roman" panose="02020603050405020304" pitchFamily="18" charset="0"/>
              </a:rPr>
              <a:t>functional group is more </a:t>
            </a:r>
            <a:r>
              <a:rPr lang="en-US" sz="2400" dirty="0" smtClean="0">
                <a:solidFill>
                  <a:srgbClr val="0070C0"/>
                </a:solidFill>
                <a:latin typeface="Times New Roman" panose="02020603050405020304" pitchFamily="18" charset="0"/>
                <a:cs typeface="Times New Roman" panose="02020603050405020304" pitchFamily="18" charset="0"/>
              </a:rPr>
              <a:t>resistant to </a:t>
            </a:r>
            <a:r>
              <a:rPr lang="en-US" sz="2400" dirty="0">
                <a:solidFill>
                  <a:srgbClr val="0070C0"/>
                </a:solidFill>
                <a:latin typeface="Times New Roman" panose="02020603050405020304" pitchFamily="18" charset="0"/>
                <a:cs typeface="Times New Roman" panose="02020603050405020304" pitchFamily="18" charset="0"/>
              </a:rPr>
              <a:t>hydrolysis because the lone pair of electrons on </a:t>
            </a:r>
            <a:r>
              <a:rPr lang="en-US" sz="2400" dirty="0" smtClean="0">
                <a:solidFill>
                  <a:srgbClr val="0070C0"/>
                </a:solidFill>
                <a:latin typeface="Times New Roman" panose="02020603050405020304" pitchFamily="18" charset="0"/>
                <a:cs typeface="Times New Roman" panose="02020603050405020304" pitchFamily="18" charset="0"/>
              </a:rPr>
              <a:t>nitrogen can </a:t>
            </a:r>
            <a:r>
              <a:rPr lang="en-US" sz="2400" dirty="0">
                <a:solidFill>
                  <a:srgbClr val="0070C0"/>
                </a:solidFill>
                <a:latin typeface="Times New Roman" panose="02020603050405020304" pitchFamily="18" charset="0"/>
                <a:cs typeface="Times New Roman" panose="02020603050405020304" pitchFamily="18" charset="0"/>
              </a:rPr>
              <a:t>interact with the neighbouring carbonyl </a:t>
            </a:r>
            <a:r>
              <a:rPr lang="en-US" sz="2400" dirty="0" smtClean="0">
                <a:solidFill>
                  <a:srgbClr val="0070C0"/>
                </a:solidFill>
                <a:latin typeface="Times New Roman" panose="02020603050405020304" pitchFamily="18" charset="0"/>
                <a:cs typeface="Times New Roman" panose="02020603050405020304" pitchFamily="18" charset="0"/>
              </a:rPr>
              <a:t>group and </a:t>
            </a:r>
            <a:r>
              <a:rPr lang="en-US" sz="2400" dirty="0">
                <a:solidFill>
                  <a:srgbClr val="0070C0"/>
                </a:solidFill>
                <a:latin typeface="Times New Roman" panose="02020603050405020304" pitchFamily="18" charset="0"/>
                <a:cs typeface="Times New Roman" panose="02020603050405020304" pitchFamily="18" charset="0"/>
              </a:rPr>
              <a:t>lower its electrophilic character. </a:t>
            </a:r>
            <a:endParaRPr lang="en-US" sz="2400" dirty="0" smtClean="0">
              <a:solidFill>
                <a:srgbClr val="0070C0"/>
              </a:solidFill>
              <a:latin typeface="Times New Roman" panose="02020603050405020304" pitchFamily="18" charset="0"/>
              <a:cs typeface="Times New Roman" panose="02020603050405020304" pitchFamily="18" charset="0"/>
            </a:endParaRPr>
          </a:p>
          <a:p>
            <a:pPr marL="0" indent="0" algn="just" rtl="0">
              <a:buNone/>
            </a:pPr>
            <a:r>
              <a:rPr lang="en-US" sz="2400" dirty="0" smtClean="0">
                <a:latin typeface="Times New Roman" panose="02020603050405020304" pitchFamily="18" charset="0"/>
                <a:cs typeface="Times New Roman" panose="02020603050405020304" pitchFamily="18" charset="0"/>
              </a:rPr>
              <a:t>    Although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NH</a:t>
            </a:r>
            <a:r>
              <a:rPr lang="en-US" sz="1600" dirty="0" smtClean="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group is </a:t>
            </a:r>
            <a:r>
              <a:rPr lang="en-US" sz="2400" dirty="0" smtClean="0">
                <a:latin typeface="Times New Roman" panose="02020603050405020304" pitchFamily="18" charset="0"/>
                <a:cs typeface="Times New Roman" panose="02020603050405020304" pitchFamily="18" charset="0"/>
              </a:rPr>
              <a:t>equivalent in </a:t>
            </a:r>
            <a:r>
              <a:rPr lang="en-US" sz="2400" dirty="0">
                <a:latin typeface="Times New Roman" panose="02020603050405020304" pitchFamily="18" charset="0"/>
                <a:cs typeface="Times New Roman" panose="02020603050405020304" pitchFamily="18" charset="0"/>
              </a:rPr>
              <a:t>size to the methyl group, the former is polar and </a:t>
            </a:r>
            <a:r>
              <a:rPr lang="en-US" sz="2400" dirty="0" smtClean="0">
                <a:latin typeface="Times New Roman" panose="02020603050405020304" pitchFamily="18" charset="0"/>
                <a:cs typeface="Times New Roman" panose="02020603050405020304" pitchFamily="18" charset="0"/>
              </a:rPr>
              <a:t>the latter </a:t>
            </a:r>
            <a:r>
              <a:rPr lang="en-US" sz="2400" dirty="0">
                <a:latin typeface="Times New Roman" panose="02020603050405020304" pitchFamily="18" charset="0"/>
                <a:cs typeface="Times New Roman" panose="02020603050405020304" pitchFamily="18" charset="0"/>
              </a:rPr>
              <a:t>is hydrophobic, and it was by no means certain </a:t>
            </a:r>
            <a:r>
              <a:rPr lang="en-US" sz="2400" dirty="0" smtClean="0">
                <a:latin typeface="Times New Roman" panose="02020603050405020304" pitchFamily="18" charset="0"/>
                <a:cs typeface="Times New Roman" panose="02020603050405020304" pitchFamily="18" charset="0"/>
              </a:rPr>
              <a:t>that a </a:t>
            </a:r>
            <a:r>
              <a:rPr lang="en-US" sz="2400" dirty="0">
                <a:latin typeface="Times New Roman" panose="02020603050405020304" pitchFamily="18" charset="0"/>
                <a:cs typeface="Times New Roman" panose="02020603050405020304" pitchFamily="18" charset="0"/>
              </a:rPr>
              <a:t>polar </a:t>
            </a:r>
            <a:r>
              <a:rPr lang="en-US" sz="2400" dirty="0" smtClean="0">
                <a:latin typeface="Times New Roman" panose="02020603050405020304" pitchFamily="18" charset="0"/>
                <a:cs typeface="Times New Roman" panose="02020603050405020304" pitchFamily="18" charset="0"/>
              </a:rPr>
              <a:t>NH</a:t>
            </a:r>
            <a:r>
              <a:rPr lang="en-US" sz="18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group would be accepted into a </a:t>
            </a:r>
            <a:r>
              <a:rPr lang="en-US" sz="2400" dirty="0" smtClean="0">
                <a:latin typeface="Times New Roman" panose="02020603050405020304" pitchFamily="18" charset="0"/>
                <a:cs typeface="Times New Roman" panose="02020603050405020304" pitchFamily="18" charset="0"/>
              </a:rPr>
              <a:t>hydrophobic pocket </a:t>
            </a:r>
            <a:r>
              <a:rPr lang="en-US" sz="2400" dirty="0">
                <a:latin typeface="Times New Roman" panose="02020603050405020304" pitchFamily="18" charset="0"/>
                <a:cs typeface="Times New Roman" panose="02020603050405020304" pitchFamily="18" charset="0"/>
              </a:rPr>
              <a:t>in the binding site. </a:t>
            </a:r>
            <a:r>
              <a:rPr lang="en-US" sz="2400" dirty="0" smtClean="0">
                <a:latin typeface="Times New Roman" panose="02020603050405020304" pitchFamily="18" charset="0"/>
                <a:cs typeface="Times New Roman" panose="02020603050405020304" pitchFamily="18" charset="0"/>
              </a:rPr>
              <a:t>   </a:t>
            </a:r>
          </a:p>
          <a:p>
            <a:pPr marL="0" indent="0" algn="just"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Fortunately</a:t>
            </a:r>
            <a:r>
              <a:rPr lang="en-US" sz="2400" dirty="0">
                <a:latin typeface="Times New Roman" panose="02020603050405020304" pitchFamily="18" charset="0"/>
                <a:cs typeface="Times New Roman" panose="02020603050405020304" pitchFamily="18" charset="0"/>
              </a:rPr>
              <a:t>, it is and activity </a:t>
            </a:r>
            <a:r>
              <a:rPr lang="en-US" sz="2400" dirty="0" smtClean="0">
                <a:latin typeface="Times New Roman" panose="02020603050405020304" pitchFamily="18" charset="0"/>
                <a:cs typeface="Times New Roman" panose="02020603050405020304" pitchFamily="18" charset="0"/>
              </a:rPr>
              <a:t>is retained</a:t>
            </a:r>
            <a:r>
              <a:rPr lang="en-US" sz="2400" dirty="0">
                <a:latin typeface="Times New Roman" panose="02020603050405020304" pitchFamily="18" charset="0"/>
                <a:cs typeface="Times New Roman" panose="02020603050405020304" pitchFamily="18" charset="0"/>
              </a:rPr>
              <a:t>, which means that the amino group acts as a </a:t>
            </a:r>
            <a:r>
              <a:rPr lang="en-US" sz="2400" dirty="0" smtClean="0">
                <a:latin typeface="Times New Roman" panose="02020603050405020304" pitchFamily="18" charset="0"/>
                <a:cs typeface="Times New Roman" panose="02020603050405020304" pitchFamily="18" charset="0"/>
              </a:rPr>
              <a:t>bioisostere for </a:t>
            </a:r>
            <a:r>
              <a:rPr lang="en-US" sz="2400" dirty="0">
                <a:latin typeface="Times New Roman" panose="02020603050405020304" pitchFamily="18" charset="0"/>
                <a:cs typeface="Times New Roman" panose="02020603050405020304" pitchFamily="18" charset="0"/>
              </a:rPr>
              <a:t>the methyl group. </a:t>
            </a:r>
            <a:endParaRPr lang="en-US" sz="2400" dirty="0" smtClean="0">
              <a:latin typeface="Times New Roman" panose="02020603050405020304" pitchFamily="18" charset="0"/>
              <a:cs typeface="Times New Roman" panose="02020603050405020304" pitchFamily="18" charset="0"/>
            </a:endParaRPr>
          </a:p>
          <a:p>
            <a:pPr marL="0" indent="0" algn="just" rtl="0">
              <a:buNone/>
            </a:pPr>
            <a:r>
              <a:rPr lang="en-US" sz="2400" dirty="0" smtClean="0">
                <a:solidFill>
                  <a:srgbClr val="0070C0"/>
                </a:solidFill>
                <a:latin typeface="Times New Roman" panose="02020603050405020304" pitchFamily="18" charset="0"/>
                <a:cs typeface="Times New Roman" panose="02020603050405020304" pitchFamily="18" charset="0"/>
              </a:rPr>
              <a:t>    A </a:t>
            </a:r>
            <a:r>
              <a:rPr lang="en-US" sz="2400" dirty="0">
                <a:solidFill>
                  <a:srgbClr val="0070C0"/>
                </a:solidFill>
                <a:latin typeface="Times New Roman" panose="02020603050405020304" pitchFamily="18" charset="0"/>
                <a:cs typeface="Times New Roman" panose="02020603050405020304" pitchFamily="18" charset="0"/>
              </a:rPr>
              <a:t>bioisostere </a:t>
            </a:r>
            <a:r>
              <a:rPr lang="en-US" sz="2400" dirty="0">
                <a:latin typeface="Times New Roman" panose="02020603050405020304" pitchFamily="18" charset="0"/>
                <a:cs typeface="Times New Roman" panose="02020603050405020304" pitchFamily="18" charset="0"/>
              </a:rPr>
              <a:t>is a group </a:t>
            </a:r>
            <a:r>
              <a:rPr lang="en-US" sz="2400" dirty="0" smtClean="0">
                <a:latin typeface="Times New Roman" panose="02020603050405020304" pitchFamily="18" charset="0"/>
                <a:cs typeface="Times New Roman" panose="02020603050405020304" pitchFamily="18" charset="0"/>
              </a:rPr>
              <a:t>which can </a:t>
            </a:r>
            <a:r>
              <a:rPr lang="en-US" sz="2400" dirty="0">
                <a:latin typeface="Times New Roman" panose="02020603050405020304" pitchFamily="18" charset="0"/>
                <a:cs typeface="Times New Roman" panose="02020603050405020304" pitchFamily="18" charset="0"/>
              </a:rPr>
              <a:t>replace another group without  </a:t>
            </a:r>
            <a:r>
              <a:rPr lang="en-US" sz="2400" dirty="0" smtClean="0">
                <a:latin typeface="Times New Roman" panose="02020603050405020304" pitchFamily="18" charset="0"/>
                <a:cs typeface="Times New Roman" panose="02020603050405020304" pitchFamily="18" charset="0"/>
              </a:rPr>
              <a:t>affecting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pharmacological activity </a:t>
            </a:r>
            <a:r>
              <a:rPr lang="en-US" sz="2400" dirty="0">
                <a:latin typeface="Times New Roman" panose="02020603050405020304" pitchFamily="18" charset="0"/>
                <a:cs typeface="Times New Roman" panose="02020603050405020304" pitchFamily="18" charset="0"/>
              </a:rPr>
              <a:t>of interest </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64275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568952" cy="3816424"/>
          </a:xfrm>
        </p:spPr>
        <p:txBody>
          <a:bodyPr>
            <a:normAutofit/>
          </a:bodyPr>
          <a:lstStyle/>
          <a:p>
            <a:pPr marL="730250" indent="-457200" algn="l" rtl="0">
              <a:buFont typeface="Wingdings" panose="05000000000000000000" pitchFamily="2" charset="2"/>
              <a:buChar char="v"/>
            </a:pPr>
            <a:r>
              <a:rPr lang="en-US" dirty="0" err="1" smtClean="0">
                <a:latin typeface="Times New Roman" pitchFamily="18" charset="0"/>
                <a:cs typeface="Times New Roman" pitchFamily="18" charset="0"/>
              </a:rPr>
              <a:t>Carbachol</a:t>
            </a:r>
            <a:r>
              <a:rPr lang="en-US" dirty="0" smtClean="0">
                <a:latin typeface="Times New Roman" pitchFamily="18" charset="0"/>
                <a:cs typeface="Times New Roman" pitchFamily="18" charset="0"/>
              </a:rPr>
              <a:t> differs chemically from ACh in </a:t>
            </a:r>
            <a:r>
              <a:rPr lang="en-US" dirty="0" smtClean="0">
                <a:solidFill>
                  <a:srgbClr val="FF0000"/>
                </a:solidFill>
                <a:latin typeface="Times New Roman" pitchFamily="18" charset="0"/>
                <a:cs typeface="Times New Roman" pitchFamily="18" charset="0"/>
              </a:rPr>
              <a:t>its stability to hydrolysis</a:t>
            </a:r>
            <a:r>
              <a:rPr lang="en-US" dirty="0" smtClean="0">
                <a:latin typeface="Times New Roman" pitchFamily="18" charset="0"/>
                <a:cs typeface="Times New Roman" pitchFamily="18" charset="0"/>
              </a:rPr>
              <a:t>. The carbamyl group of carbachol decreases the electrophilicity of the carbonyl and, thus, can form resonance structures more easily than ACh can. </a:t>
            </a:r>
          </a:p>
          <a:p>
            <a:pPr marL="273050" indent="260350" algn="l" rtl="0">
              <a:buNone/>
            </a:pPr>
            <a:r>
              <a:rPr lang="en-US" dirty="0" smtClean="0">
                <a:latin typeface="Times New Roman" pitchFamily="18" charset="0"/>
                <a:cs typeface="Times New Roman" pitchFamily="18" charset="0"/>
              </a:rPr>
              <a:t>The result is that carbachol is less susceptible to hydrolysis and, therefore, more stable in aqueous solutions.</a:t>
            </a:r>
            <a:endParaRPr lang="ar-IQ"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869160"/>
            <a:ext cx="4536503"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4824536"/>
          </a:xfrm>
        </p:spPr>
        <p:txBody>
          <a:bodyPr>
            <a:normAutofit fontScale="40000" lnSpcReduction="20000"/>
          </a:bodyPr>
          <a:lstStyle/>
          <a:p>
            <a:pPr algn="l" rtl="0">
              <a:buNone/>
            </a:pPr>
            <a:r>
              <a:rPr lang="en-US" sz="4500" b="1" dirty="0" smtClean="0">
                <a:solidFill>
                  <a:schemeClr val="accent1"/>
                </a:solidFill>
                <a:latin typeface="Times New Roman" pitchFamily="18" charset="0"/>
                <a:cs typeface="Times New Roman" pitchFamily="18" charset="0"/>
              </a:rPr>
              <a:t>   </a:t>
            </a:r>
            <a:r>
              <a:rPr lang="en-US" sz="5900" b="1" dirty="0">
                <a:solidFill>
                  <a:srgbClr val="FF0000"/>
                </a:solidFill>
                <a:latin typeface="Times New Roman" pitchFamily="18" charset="0"/>
                <a:cs typeface="Times New Roman" pitchFamily="18" charset="0"/>
              </a:rPr>
              <a:t>Combining steric and </a:t>
            </a:r>
            <a:r>
              <a:rPr lang="en-US" sz="5900" b="1" dirty="0" smtClean="0">
                <a:solidFill>
                  <a:srgbClr val="FF0000"/>
                </a:solidFill>
                <a:latin typeface="Times New Roman" pitchFamily="18" charset="0"/>
                <a:cs typeface="Times New Roman" pitchFamily="18" charset="0"/>
              </a:rPr>
              <a:t>electronic effects </a:t>
            </a:r>
          </a:p>
          <a:p>
            <a:pPr algn="l" rtl="0">
              <a:buNone/>
            </a:pPr>
            <a:r>
              <a:rPr lang="en-US" sz="4500" b="1" dirty="0" smtClean="0">
                <a:solidFill>
                  <a:schemeClr val="accent1"/>
                </a:solidFill>
                <a:latin typeface="Times New Roman" pitchFamily="18" charset="0"/>
                <a:cs typeface="Times New Roman" pitchFamily="18" charset="0"/>
              </a:rPr>
              <a:t>      </a:t>
            </a:r>
            <a:r>
              <a:rPr lang="en-US" sz="6000" b="1" dirty="0" smtClean="0">
                <a:solidFill>
                  <a:schemeClr val="accent1"/>
                </a:solidFill>
                <a:latin typeface="Times New Roman" pitchFamily="18" charset="0"/>
                <a:cs typeface="Times New Roman" pitchFamily="18" charset="0"/>
              </a:rPr>
              <a:t>Bethanechol Chloride</a:t>
            </a:r>
          </a:p>
          <a:p>
            <a:pPr marL="273050" indent="352425" algn="just" rtl="0">
              <a:buNone/>
            </a:pPr>
            <a:r>
              <a:rPr lang="en-US" sz="4000" dirty="0" smtClean="0">
                <a:latin typeface="Times New Roman" pitchFamily="18" charset="0"/>
                <a:cs typeface="Times New Roman" pitchFamily="18" charset="0"/>
              </a:rPr>
              <a:t> </a:t>
            </a:r>
            <a:r>
              <a:rPr lang="en-US" sz="6000" dirty="0" smtClean="0">
                <a:latin typeface="Times New Roman" pitchFamily="18" charset="0"/>
                <a:cs typeface="Times New Roman" pitchFamily="18" charset="0"/>
              </a:rPr>
              <a:t>(Urecholine), </a:t>
            </a:r>
            <a:r>
              <a:rPr lang="en-US" sz="6000" dirty="0" smtClean="0">
                <a:solidFill>
                  <a:srgbClr val="FF0000"/>
                </a:solidFill>
                <a:latin typeface="Times New Roman" pitchFamily="18" charset="0"/>
                <a:cs typeface="Times New Roman" pitchFamily="18" charset="0"/>
              </a:rPr>
              <a:t>is selective </a:t>
            </a:r>
            <a:r>
              <a:rPr lang="en-US" sz="6000" dirty="0">
                <a:solidFill>
                  <a:srgbClr val="FF0000"/>
                </a:solidFill>
                <a:latin typeface="Times New Roman" pitchFamily="18" charset="0"/>
                <a:cs typeface="Times New Roman" pitchFamily="18" charset="0"/>
              </a:rPr>
              <a:t>to muscarine </a:t>
            </a:r>
            <a:r>
              <a:rPr lang="en-US" sz="6000" dirty="0" smtClean="0">
                <a:latin typeface="Times New Roman" pitchFamily="18" charset="0"/>
                <a:cs typeface="Times New Roman" pitchFamily="18" charset="0"/>
              </a:rPr>
              <a:t>nonspecific in its action on muscarinic receptor subtypes but appears to be more effective at eliciting pharmacological action of M3 receptors. It has pharmacological properties similar to those of methacholine.</a:t>
            </a:r>
          </a:p>
          <a:p>
            <a:pPr marL="273050" indent="260350" algn="just" rtl="0">
              <a:buNone/>
            </a:pPr>
            <a:r>
              <a:rPr lang="en-US" sz="6000" dirty="0" smtClean="0">
                <a:latin typeface="Times New Roman" pitchFamily="18" charset="0"/>
                <a:cs typeface="Times New Roman" pitchFamily="18" charset="0"/>
              </a:rPr>
              <a:t>Both are esters of </a:t>
            </a:r>
            <a:r>
              <a:rPr lang="el-GR" sz="6000" dirty="0" smtClean="0">
                <a:latin typeface="Times New Roman" pitchFamily="18" charset="0"/>
                <a:cs typeface="Times New Roman" pitchFamily="18" charset="0"/>
              </a:rPr>
              <a:t>β</a:t>
            </a:r>
            <a:r>
              <a:rPr lang="en-US" sz="6000" dirty="0" smtClean="0">
                <a:latin typeface="Times New Roman" pitchFamily="18" charset="0"/>
                <a:cs typeface="Times New Roman" pitchFamily="18" charset="0"/>
              </a:rPr>
              <a:t> -methylcholine and have feeble nicotinic activity. Bethanechol is inactivated more slowly by AChE in vivo than is methacholine. It is a carbamyl ester  and is expected to have stability in aqueous solutions similar to that of carbachol</a:t>
            </a:r>
            <a:r>
              <a:rPr lang="en-US" sz="6000" dirty="0">
                <a:latin typeface="Times New Roman" pitchFamily="18" charset="0"/>
                <a:cs typeface="Times New Roman" pitchFamily="18" charset="0"/>
              </a:rPr>
              <a:t>. </a:t>
            </a:r>
            <a:endParaRPr lang="en-US" sz="6000" dirty="0" smtClean="0">
              <a:latin typeface="Times New Roman" pitchFamily="18" charset="0"/>
              <a:cs typeface="Times New Roman" pitchFamily="18" charset="0"/>
            </a:endParaRPr>
          </a:p>
          <a:p>
            <a:pPr marL="273050" indent="260350" algn="just" rtl="0">
              <a:buNone/>
            </a:pPr>
            <a:r>
              <a:rPr lang="en-US" sz="6000" dirty="0" smtClean="0">
                <a:latin typeface="Times New Roman" pitchFamily="18" charset="0"/>
                <a:cs typeface="Times New Roman" pitchFamily="18" charset="0"/>
              </a:rPr>
              <a:t>Bethanechol is </a:t>
            </a:r>
            <a:r>
              <a:rPr lang="en-US" sz="6000" dirty="0">
                <a:latin typeface="Times New Roman" pitchFamily="18" charset="0"/>
                <a:cs typeface="Times New Roman" pitchFamily="18" charset="0"/>
              </a:rPr>
              <a:t>both stable to hydrolysis and </a:t>
            </a:r>
            <a:r>
              <a:rPr lang="en-US" sz="6000" dirty="0" smtClean="0">
                <a:latin typeface="Times New Roman" pitchFamily="18" charset="0"/>
                <a:cs typeface="Times New Roman" pitchFamily="18" charset="0"/>
              </a:rPr>
              <a:t>selective in </a:t>
            </a:r>
            <a:r>
              <a:rPr lang="en-US" sz="6000" dirty="0">
                <a:latin typeface="Times New Roman" pitchFamily="18" charset="0"/>
                <a:cs typeface="Times New Roman" pitchFamily="18" charset="0"/>
              </a:rPr>
              <a:t>its action.</a:t>
            </a:r>
            <a:endParaRPr lang="ar-IQ" sz="6000" dirty="0">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110" b="10626"/>
          <a:stretch/>
        </p:blipFill>
        <p:spPr bwMode="auto">
          <a:xfrm>
            <a:off x="2051720" y="5301208"/>
            <a:ext cx="5472607"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672"/>
            <a:ext cx="7772400" cy="792088"/>
          </a:xfrm>
        </p:spPr>
        <p:txBody>
          <a:bodyPr>
            <a:normAutofit/>
          </a:bodyPr>
          <a:lstStyle/>
          <a:p>
            <a:pPr rtl="0"/>
            <a:r>
              <a:rPr lang="en-US" sz="2800" b="1" dirty="0" smtClean="0">
                <a:solidFill>
                  <a:schemeClr val="accent1"/>
                </a:solidFill>
                <a:latin typeface="Times New Roman" pitchFamily="18" charset="0"/>
                <a:cs typeface="Times New Roman" pitchFamily="18" charset="0"/>
              </a:rPr>
              <a:t>Cholinergic Drugs and Related Agents</a:t>
            </a:r>
            <a:endParaRPr lang="ar-IQ" sz="28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412776"/>
            <a:ext cx="8496944" cy="5112568"/>
          </a:xfrm>
        </p:spPr>
        <p:txBody>
          <a:bodyPr>
            <a:normAutofit/>
          </a:bodyPr>
          <a:lstStyle/>
          <a:p>
            <a:pPr marL="273050" indent="260350" algn="l" rtl="0">
              <a:buNone/>
            </a:pPr>
            <a:r>
              <a:rPr lang="en-US" sz="2400" dirty="0" smtClean="0">
                <a:solidFill>
                  <a:srgbClr val="FF0000"/>
                </a:solidFill>
                <a:latin typeface="Times New Roman" pitchFamily="18" charset="0"/>
                <a:cs typeface="Times New Roman" pitchFamily="18" charset="0"/>
              </a:rPr>
              <a:t>Autonomic motor NS:</a:t>
            </a:r>
          </a:p>
          <a:p>
            <a:pPr marL="441325" lvl="1" indent="274638" algn="l" rtl="0">
              <a:buNone/>
            </a:pPr>
            <a:r>
              <a:rPr lang="en-US" dirty="0" smtClean="0">
                <a:latin typeface="Times New Roman" pitchFamily="18" charset="0"/>
                <a:cs typeface="Times New Roman" pitchFamily="18" charset="0"/>
              </a:rPr>
              <a:t>Carry messages from the CNS to smooth muscle, cardiac muscle and adrenal medulla.</a:t>
            </a:r>
          </a:p>
          <a:p>
            <a:pPr marL="971550" lvl="1" indent="-514350" algn="l" rtl="0">
              <a:buNone/>
            </a:pPr>
            <a:r>
              <a:rPr lang="en-US" dirty="0" smtClean="0">
                <a:latin typeface="Times New Roman" pitchFamily="18" charset="0"/>
                <a:cs typeface="Times New Roman" pitchFamily="18" charset="0"/>
              </a:rPr>
              <a:t>Two subsystems:</a:t>
            </a:r>
          </a:p>
          <a:p>
            <a:pPr marL="971550" lvl="1" indent="-514350" algn="l" rtl="0">
              <a:buNone/>
            </a:pPr>
            <a:r>
              <a:rPr lang="en-US" dirty="0" smtClean="0">
                <a:solidFill>
                  <a:schemeClr val="accent1"/>
                </a:solidFill>
                <a:latin typeface="Times New Roman" pitchFamily="18" charset="0"/>
                <a:cs typeface="Times New Roman" pitchFamily="18" charset="0"/>
              </a:rPr>
              <a:t>    1. Parasympathetic nerves:</a:t>
            </a:r>
          </a:p>
          <a:p>
            <a:pPr marL="971550" lvl="1" indent="-514350" algn="l" rtl="0">
              <a:buNone/>
            </a:pPr>
            <a:r>
              <a:rPr lang="en-US" dirty="0" smtClean="0">
                <a:latin typeface="Times New Roman" pitchFamily="18" charset="0"/>
                <a:cs typeface="Times New Roman" pitchFamily="18" charset="0"/>
              </a:rPr>
              <a:t>          From CNS to smooth muscles.</a:t>
            </a:r>
          </a:p>
          <a:p>
            <a:pPr marL="1455738" lvl="3" indent="-514350" algn="l" rtl="0">
              <a:buNone/>
            </a:pPr>
            <a:r>
              <a:rPr lang="en-US" sz="2400" dirty="0" smtClean="0">
                <a:latin typeface="Times New Roman" pitchFamily="18" charset="0"/>
                <a:cs typeface="Times New Roman" pitchFamily="18" charset="0"/>
              </a:rPr>
              <a:t>     Acetylcholine is the N.T.</a:t>
            </a:r>
          </a:p>
          <a:p>
            <a:pPr marL="1455738" lvl="3" indent="-514350" algn="l" rtl="0">
              <a:buNone/>
            </a:pPr>
            <a:r>
              <a:rPr lang="en-US" sz="2400" dirty="0" smtClean="0">
                <a:solidFill>
                  <a:schemeClr val="accent1"/>
                </a:solidFill>
                <a:latin typeface="Times New Roman" pitchFamily="18" charset="0"/>
                <a:cs typeface="Times New Roman" pitchFamily="18" charset="0"/>
              </a:rPr>
              <a:t>2.Sympathetic nerves:</a:t>
            </a:r>
          </a:p>
          <a:p>
            <a:pPr marL="1455738" lvl="3" indent="-514350" algn="l" rtl="0">
              <a:buNone/>
            </a:pPr>
            <a:r>
              <a:rPr lang="en-US" sz="2400" dirty="0" smtClean="0">
                <a:latin typeface="Times New Roman" pitchFamily="18" charset="0"/>
                <a:cs typeface="Times New Roman" pitchFamily="18" charset="0"/>
              </a:rPr>
              <a:t>To the cardiac muscles and most of internal</a:t>
            </a:r>
          </a:p>
          <a:p>
            <a:pPr marL="1455738" lvl="3" indent="-514350" algn="l" rtl="0">
              <a:buNone/>
            </a:pPr>
            <a:r>
              <a:rPr lang="en-US" sz="2400" dirty="0" smtClean="0">
                <a:latin typeface="Times New Roman" pitchFamily="18" charset="0"/>
                <a:cs typeface="Times New Roman" pitchFamily="18" charset="0"/>
              </a:rPr>
              <a:t>   organs.</a:t>
            </a:r>
          </a:p>
          <a:p>
            <a:pPr marL="1455738" lvl="3" indent="-514350" algn="l" rtl="0">
              <a:buNone/>
            </a:pPr>
            <a:r>
              <a:rPr lang="en-US" sz="2400" dirty="0" smtClean="0">
                <a:latin typeface="Times New Roman" pitchFamily="18" charset="0"/>
                <a:cs typeface="Times New Roman" pitchFamily="18" charset="0"/>
              </a:rPr>
              <a:t>Using Noradrenalin and Acetylcholine as N.T</a:t>
            </a:r>
          </a:p>
          <a:p>
            <a:pPr marL="273050" indent="260350" algn="just" rtl="0">
              <a:buNone/>
            </a:pPr>
            <a:endParaRPr lang="en-US" dirty="0" smtClean="0">
              <a:latin typeface="Times New Roman" pitchFamily="18" charset="0"/>
              <a:cs typeface="Times New Roman" pitchFamily="18" charset="0"/>
            </a:endParaRPr>
          </a:p>
          <a:p>
            <a:pPr marL="273050" indent="260350" algn="just" rtl="0">
              <a:buNone/>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792088"/>
          </a:xfrm>
        </p:spPr>
        <p:txBody>
          <a:bodyPr>
            <a:normAutofit fontScale="90000"/>
          </a:bodyPr>
          <a:lstStyle/>
          <a:p>
            <a:r>
              <a:rPr lang="en-US" sz="3200" dirty="0" smtClean="0">
                <a:solidFill>
                  <a:schemeClr val="accent1"/>
                </a:solidFill>
                <a:latin typeface="Times New Roman" pitchFamily="18" charset="0"/>
                <a:cs typeface="Times New Roman" pitchFamily="18" charset="0"/>
              </a:rPr>
              <a:t>   </a:t>
            </a:r>
            <a:br>
              <a:rPr lang="en-US" sz="3200" dirty="0" smtClean="0">
                <a:solidFill>
                  <a:schemeClr val="accent1"/>
                </a:solidFill>
                <a:latin typeface="Times New Roman" pitchFamily="18" charset="0"/>
                <a:cs typeface="Times New Roman" pitchFamily="18" charset="0"/>
              </a:rPr>
            </a:br>
            <a:r>
              <a:rPr lang="en-US" sz="3200" dirty="0">
                <a:solidFill>
                  <a:schemeClr val="accent1"/>
                </a:solidFill>
                <a:latin typeface="Times New Roman" pitchFamily="18" charset="0"/>
                <a:cs typeface="Times New Roman" pitchFamily="18" charset="0"/>
              </a:rPr>
              <a:t/>
            </a:r>
            <a:br>
              <a:rPr lang="en-US" sz="3200" dirty="0">
                <a:solidFill>
                  <a:schemeClr val="accent1"/>
                </a:solidFill>
                <a:latin typeface="Times New Roman" pitchFamily="18" charset="0"/>
                <a:cs typeface="Times New Roman" pitchFamily="18" charset="0"/>
              </a:rPr>
            </a:br>
            <a:r>
              <a:rPr lang="en-US" sz="3200" dirty="0" smtClean="0">
                <a:solidFill>
                  <a:schemeClr val="accent1"/>
                </a:solidFill>
                <a:latin typeface="Times New Roman" pitchFamily="18" charset="0"/>
                <a:cs typeface="Times New Roman" pitchFamily="18" charset="0"/>
              </a:rPr>
              <a:t/>
            </a:r>
            <a:br>
              <a:rPr lang="en-US" sz="3200" dirty="0" smtClean="0">
                <a:solidFill>
                  <a:schemeClr val="accent1"/>
                </a:solidFill>
                <a:latin typeface="Times New Roman" pitchFamily="18" charset="0"/>
                <a:cs typeface="Times New Roman" pitchFamily="18" charset="0"/>
              </a:rPr>
            </a:br>
            <a:r>
              <a:rPr lang="en-US" sz="3200" dirty="0">
                <a:solidFill>
                  <a:schemeClr val="accent1"/>
                </a:solidFill>
                <a:latin typeface="Times New Roman" pitchFamily="18" charset="0"/>
                <a:cs typeface="Times New Roman" pitchFamily="18" charset="0"/>
              </a:rPr>
              <a:t/>
            </a:r>
            <a:br>
              <a:rPr lang="en-US" sz="3200" dirty="0">
                <a:solidFill>
                  <a:schemeClr val="accent1"/>
                </a:solidFill>
                <a:latin typeface="Times New Roman" pitchFamily="18" charset="0"/>
                <a:cs typeface="Times New Roman" pitchFamily="18" charset="0"/>
              </a:rPr>
            </a:br>
            <a:r>
              <a:rPr lang="en-US" sz="3200" dirty="0" smtClean="0">
                <a:solidFill>
                  <a:schemeClr val="accent1"/>
                </a:solidFill>
                <a:latin typeface="Times New Roman" pitchFamily="18" charset="0"/>
                <a:cs typeface="Times New Roman" pitchFamily="18" charset="0"/>
              </a:rPr>
              <a:t>Muscarinic agonists</a:t>
            </a:r>
            <a:br>
              <a:rPr lang="en-US" sz="3200" dirty="0" smtClean="0">
                <a:solidFill>
                  <a:schemeClr val="accent1"/>
                </a:solidFill>
                <a:latin typeface="Times New Roman" pitchFamily="18" charset="0"/>
                <a:cs typeface="Times New Roman" pitchFamily="18" charset="0"/>
              </a:rPr>
            </a:br>
            <a:r>
              <a:rPr lang="en-US" sz="3200" dirty="0" smtClean="0">
                <a:solidFill>
                  <a:schemeClr val="accent1"/>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Pilocarpine </a:t>
            </a:r>
            <a:r>
              <a:rPr lang="en-US" sz="3200" dirty="0">
                <a:solidFill>
                  <a:srgbClr val="FF0000"/>
                </a:solidFill>
                <a:latin typeface="Times New Roman" pitchFamily="18" charset="0"/>
                <a:cs typeface="Times New Roman" pitchFamily="18" charset="0"/>
              </a:rPr>
              <a:t>Hydrochloride</a:t>
            </a:r>
            <a:endParaRPr lang="ar-IQ"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700808"/>
            <a:ext cx="8229600" cy="4896544"/>
          </a:xfrm>
        </p:spPr>
        <p:txBody>
          <a:bodyPr>
            <a:normAutofit/>
          </a:bodyPr>
          <a:lstStyle/>
          <a:p>
            <a:pPr marL="0" indent="0" algn="just" rtl="0">
              <a:buNone/>
            </a:pPr>
            <a:r>
              <a:rPr lang="en-US" sz="2400" dirty="0" smtClean="0">
                <a:latin typeface="Times New Roman" pitchFamily="18" charset="0"/>
                <a:cs typeface="Times New Roman" pitchFamily="18" charset="0"/>
              </a:rPr>
              <a:t>    It </a:t>
            </a:r>
            <a:r>
              <a:rPr lang="en-US" sz="2400" dirty="0">
                <a:latin typeface="Times New Roman" pitchFamily="18" charset="0"/>
                <a:cs typeface="Times New Roman" pitchFamily="18" charset="0"/>
              </a:rPr>
              <a:t>is a plant derived alkaloid whose structure does </a:t>
            </a:r>
            <a:r>
              <a:rPr lang="en-US" sz="2400" dirty="0" smtClean="0">
                <a:latin typeface="Times New Roman" pitchFamily="18" charset="0"/>
                <a:cs typeface="Times New Roman" pitchFamily="18" charset="0"/>
              </a:rPr>
              <a:t>not match </a:t>
            </a:r>
            <a:r>
              <a:rPr lang="en-US" sz="2400" dirty="0">
                <a:latin typeface="Times New Roman" pitchFamily="18" charset="0"/>
                <a:cs typeface="Times New Roman" pitchFamily="18" charset="0"/>
              </a:rPr>
              <a:t>the established SAR but still acts like </a:t>
            </a:r>
            <a:r>
              <a:rPr lang="en-US" sz="2400" dirty="0" smtClean="0">
                <a:latin typeface="Times New Roman" pitchFamily="18" charset="0"/>
                <a:cs typeface="Times New Roman" pitchFamily="18" charset="0"/>
              </a:rPr>
              <a:t>an cholinomimetic</a:t>
            </a:r>
          </a:p>
          <a:p>
            <a:pPr marL="0" indent="0" algn="just" rtl="0">
              <a:buNone/>
            </a:pPr>
            <a:r>
              <a:rPr lang="en-US" sz="2400" dirty="0" smtClean="0">
                <a:latin typeface="Times New Roman" pitchFamily="18" charset="0"/>
                <a:cs typeface="Times New Roman" pitchFamily="18" charset="0"/>
              </a:rPr>
              <a:t>    Muscarinic agonist used </a:t>
            </a:r>
            <a:r>
              <a:rPr lang="en-US" sz="2400" dirty="0">
                <a:latin typeface="Times New Roman" pitchFamily="18" charset="0"/>
                <a:cs typeface="Times New Roman" pitchFamily="18" charset="0"/>
              </a:rPr>
              <a:t>in the treatment of </a:t>
            </a:r>
            <a:r>
              <a:rPr lang="en-US" sz="2400" dirty="0" smtClean="0">
                <a:latin typeface="Times New Roman" pitchFamily="18" charset="0"/>
                <a:cs typeface="Times New Roman" pitchFamily="18" charset="0"/>
              </a:rPr>
              <a:t>glaucoma,</a:t>
            </a:r>
            <a:endParaRPr lang="en-US" sz="2400" dirty="0">
              <a:latin typeface="Times New Roman" pitchFamily="18" charset="0"/>
              <a:cs typeface="Times New Roman" pitchFamily="18" charset="0"/>
            </a:endParaRPr>
          </a:p>
          <a:p>
            <a:pPr marL="0" indent="0" algn="just" rtl="0">
              <a:buNone/>
            </a:pPr>
            <a:r>
              <a:rPr lang="en-US" sz="2400" dirty="0" smtClean="0">
                <a:latin typeface="Times New Roman" pitchFamily="18" charset="0"/>
                <a:cs typeface="Times New Roman" pitchFamily="18" charset="0"/>
              </a:rPr>
              <a:t>    Unlike </a:t>
            </a:r>
            <a:r>
              <a:rPr lang="en-US" sz="2400" dirty="0">
                <a:latin typeface="Times New Roman" pitchFamily="18" charset="0"/>
                <a:cs typeface="Times New Roman" pitchFamily="18" charset="0"/>
              </a:rPr>
              <a:t>other muscarine agonists, it can penetrate the eye well following topical </a:t>
            </a:r>
            <a:r>
              <a:rPr lang="en-US" sz="2400" dirty="0" smtClean="0">
                <a:latin typeface="Times New Roman" pitchFamily="18" charset="0"/>
                <a:cs typeface="Times New Roman" pitchFamily="18" charset="0"/>
              </a:rPr>
              <a:t>application it is </a:t>
            </a:r>
            <a:r>
              <a:rPr lang="en-US" sz="2400" dirty="0">
                <a:latin typeface="Times New Roman" pitchFamily="18" charset="0"/>
                <a:cs typeface="Times New Roman" pitchFamily="18" charset="0"/>
              </a:rPr>
              <a:t>assumed that the drug is </a:t>
            </a:r>
            <a:r>
              <a:rPr lang="en-US" sz="2400" dirty="0">
                <a:solidFill>
                  <a:srgbClr val="FF0000"/>
                </a:solidFill>
                <a:latin typeface="Times New Roman" pitchFamily="18" charset="0"/>
                <a:cs typeface="Times New Roman" pitchFamily="18" charset="0"/>
              </a:rPr>
              <a:t>protonated </a:t>
            </a:r>
            <a:r>
              <a:rPr lang="en-US" sz="2400" dirty="0">
                <a:latin typeface="Times New Roman" pitchFamily="18" charset="0"/>
                <a:cs typeface="Times New Roman" pitchFamily="18" charset="0"/>
              </a:rPr>
              <a:t>before it </a:t>
            </a:r>
            <a:r>
              <a:rPr lang="en-US" sz="2400" dirty="0" smtClean="0">
                <a:latin typeface="Times New Roman" pitchFamily="18" charset="0"/>
                <a:cs typeface="Times New Roman" pitchFamily="18" charset="0"/>
              </a:rPr>
              <a:t>interacts with </a:t>
            </a:r>
            <a:r>
              <a:rPr lang="en-US" sz="2400" dirty="0">
                <a:latin typeface="Times New Roman" pitchFamily="18" charset="0"/>
                <a:cs typeface="Times New Roman" pitchFamily="18" charset="0"/>
              </a:rPr>
              <a:t>the muscarinic receptor. </a:t>
            </a:r>
            <a:r>
              <a:rPr lang="en-US" sz="2400" dirty="0" smtClean="0">
                <a:latin typeface="Times New Roman" pitchFamily="18" charset="0"/>
                <a:cs typeface="Times New Roman" pitchFamily="18" charset="0"/>
              </a:rPr>
              <a:t>  </a:t>
            </a:r>
          </a:p>
          <a:p>
            <a:pPr marL="0" indent="0" algn="just" rtl="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Molecular modelling shows </a:t>
            </a:r>
            <a:r>
              <a:rPr lang="en-US" sz="2400" dirty="0">
                <a:latin typeface="Times New Roman" pitchFamily="18" charset="0"/>
                <a:cs typeface="Times New Roman" pitchFamily="18" charset="0"/>
              </a:rPr>
              <a:t>that pilocarpine can adopt a </a:t>
            </a:r>
            <a:r>
              <a:rPr lang="en-US" sz="2400" dirty="0" smtClean="0">
                <a:latin typeface="Times New Roman" pitchFamily="18" charset="0"/>
                <a:cs typeface="Times New Roman" pitchFamily="18" charset="0"/>
              </a:rPr>
              <a:t>conformation having </a:t>
            </a:r>
            <a:r>
              <a:rPr lang="en-US" sz="2400" dirty="0">
                <a:latin typeface="Times New Roman" pitchFamily="18" charset="0"/>
                <a:cs typeface="Times New Roman" pitchFamily="18" charset="0"/>
              </a:rPr>
              <a:t>the correct pharmacophore for the </a:t>
            </a:r>
            <a:r>
              <a:rPr lang="en-US" sz="2400" dirty="0" smtClean="0">
                <a:latin typeface="Times New Roman" pitchFamily="18" charset="0"/>
                <a:cs typeface="Times New Roman" pitchFamily="18" charset="0"/>
              </a:rPr>
              <a:t>muscarine receptor</a:t>
            </a:r>
            <a:r>
              <a:rPr lang="en-US" sz="2400" dirty="0">
                <a:latin typeface="Times New Roman" pitchFamily="18" charset="0"/>
                <a:cs typeface="Times New Roman" pitchFamily="18" charset="0"/>
              </a:rPr>
              <a:t>; i.e. a separation between nitrogen and oxygen.</a:t>
            </a:r>
          </a:p>
          <a:p>
            <a:pPr marL="0" indent="0" algn="just" rtl="0">
              <a:buNone/>
            </a:pPr>
            <a:endParaRPr lang="ar-IQ" dirty="0"/>
          </a:p>
        </p:txBody>
      </p:sp>
    </p:spTree>
    <p:extLst>
      <p:ext uri="{BB962C8B-B14F-4D97-AF65-F5344CB8AC3E}">
        <p14:creationId xmlns:p14="http://schemas.microsoft.com/office/powerpoint/2010/main" val="24483979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lstStyle/>
          <a:p>
            <a:pPr marL="0" indent="0" algn="just" rtl="0">
              <a:buNone/>
            </a:pPr>
            <a:r>
              <a:rPr lang="en-US" sz="2400" dirty="0" smtClean="0">
                <a:latin typeface="Times New Roman" panose="02020603050405020304" pitchFamily="18" charset="0"/>
                <a:cs typeface="Times New Roman" panose="02020603050405020304" pitchFamily="18" charset="0"/>
              </a:rPr>
              <a:t>    Pilocarpine </a:t>
            </a:r>
            <a:r>
              <a:rPr lang="en-US" sz="2400" dirty="0">
                <a:latin typeface="Times New Roman" panose="02020603050405020304" pitchFamily="18" charset="0"/>
                <a:cs typeface="Times New Roman" panose="02020603050405020304" pitchFamily="18" charset="0"/>
              </a:rPr>
              <a:t>is also being considered for the </a:t>
            </a:r>
            <a:r>
              <a:rPr lang="en-US" sz="2400" dirty="0" smtClean="0">
                <a:latin typeface="Times New Roman" panose="02020603050405020304" pitchFamily="18" charset="0"/>
                <a:cs typeface="Times New Roman" panose="02020603050405020304" pitchFamily="18" charset="0"/>
              </a:rPr>
              <a:t>treatment of </a:t>
            </a:r>
            <a:r>
              <a:rPr lang="en-US" sz="2400" dirty="0">
                <a:latin typeface="Times New Roman" panose="02020603050405020304" pitchFamily="18" charset="0"/>
                <a:cs typeface="Times New Roman" panose="02020603050405020304" pitchFamily="18" charset="0"/>
              </a:rPr>
              <a:t>Alzheimer's disease, as are other </a:t>
            </a:r>
            <a:r>
              <a:rPr lang="en-US" sz="2400" dirty="0" smtClean="0">
                <a:latin typeface="Times New Roman" panose="02020603050405020304" pitchFamily="18" charset="0"/>
                <a:cs typeface="Times New Roman" panose="02020603050405020304" pitchFamily="18" charset="0"/>
              </a:rPr>
              <a:t>muscarinic agonists </a:t>
            </a:r>
            <a:r>
              <a:rPr lang="en-US" sz="2400" dirty="0">
                <a:latin typeface="Times New Roman" panose="02020603050405020304" pitchFamily="18" charset="0"/>
                <a:cs typeface="Times New Roman" panose="02020603050405020304" pitchFamily="18" charset="0"/>
              </a:rPr>
              <a:t>such as oxotremorine and various </a:t>
            </a:r>
            <a:r>
              <a:rPr lang="en-US" sz="2400" dirty="0" smtClean="0">
                <a:latin typeface="Times New Roman" panose="02020603050405020304" pitchFamily="18" charset="0"/>
                <a:cs typeface="Times New Roman" panose="02020603050405020304" pitchFamily="18" charset="0"/>
              </a:rPr>
              <a:t>arecoline analogues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lgn="just" rtl="0">
              <a:buNone/>
            </a:pPr>
            <a:r>
              <a:rPr lang="en-US" sz="2400" dirty="0" smtClean="0">
                <a:latin typeface="Times New Roman" panose="02020603050405020304" pitchFamily="18" charset="0"/>
                <a:cs typeface="Times New Roman" panose="02020603050405020304" pitchFamily="18" charset="0"/>
              </a:rPr>
              <a:t>    </a:t>
            </a:r>
            <a:r>
              <a:rPr lang="en-US" sz="2400" dirty="0" smtClean="0">
                <a:solidFill>
                  <a:schemeClr val="accent1"/>
                </a:solidFill>
                <a:latin typeface="Times New Roman" panose="02020603050405020304" pitchFamily="18" charset="0"/>
                <a:cs typeface="Times New Roman" panose="02020603050405020304" pitchFamily="18" charset="0"/>
              </a:rPr>
              <a:t>At </a:t>
            </a:r>
            <a:r>
              <a:rPr lang="en-US" sz="2400" dirty="0">
                <a:solidFill>
                  <a:schemeClr val="accent1"/>
                </a:solidFill>
                <a:latin typeface="Times New Roman" panose="02020603050405020304" pitchFamily="18" charset="0"/>
                <a:cs typeface="Times New Roman" panose="02020603050405020304" pitchFamily="18" charset="0"/>
              </a:rPr>
              <a:t>present, </a:t>
            </a:r>
            <a:r>
              <a:rPr lang="en-US" sz="2400" dirty="0" smtClean="0">
                <a:solidFill>
                  <a:schemeClr val="accent1"/>
                </a:solidFill>
                <a:latin typeface="Times New Roman" panose="02020603050405020304" pitchFamily="18" charset="0"/>
                <a:cs typeface="Times New Roman" panose="02020603050405020304" pitchFamily="18" charset="0"/>
              </a:rPr>
              <a:t>anticholinesterases are </a:t>
            </a:r>
            <a:r>
              <a:rPr lang="en-US" sz="2400" dirty="0">
                <a:solidFill>
                  <a:schemeClr val="accent1"/>
                </a:solidFill>
                <a:latin typeface="Times New Roman" panose="02020603050405020304" pitchFamily="18" charset="0"/>
                <a:cs typeface="Times New Roman" panose="02020603050405020304" pitchFamily="18" charset="0"/>
              </a:rPr>
              <a:t>used clinically for the treatment of this disease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01008"/>
            <a:ext cx="8568951"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7399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8640959" cy="429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1788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a:bodyPr>
          <a:lstStyle/>
          <a:p>
            <a:r>
              <a:rPr lang="en-US" sz="2800" dirty="0">
                <a:solidFill>
                  <a:srgbClr val="0070C0"/>
                </a:solidFill>
                <a:latin typeface="Times New Roman" panose="02020603050405020304" pitchFamily="18" charset="0"/>
                <a:cs typeface="Times New Roman" panose="02020603050405020304" pitchFamily="18" charset="0"/>
              </a:rPr>
              <a:t>Nicotinic agonists</a:t>
            </a:r>
          </a:p>
        </p:txBody>
      </p:sp>
      <p:sp>
        <p:nvSpPr>
          <p:cNvPr id="3" name="Content Placeholder 2"/>
          <p:cNvSpPr>
            <a:spLocks noGrp="1"/>
          </p:cNvSpPr>
          <p:nvPr>
            <p:ph idx="1"/>
          </p:nvPr>
        </p:nvSpPr>
        <p:spPr>
          <a:xfrm>
            <a:off x="457200" y="1268760"/>
            <a:ext cx="8229600" cy="5328592"/>
          </a:xfrm>
        </p:spPr>
        <p:txBody>
          <a:bodyPr>
            <a:normAutofit lnSpcReduction="10000"/>
          </a:bodyPr>
          <a:lstStyle/>
          <a:p>
            <a:pPr marL="0" indent="0" algn="just" rtl="0">
              <a:buNone/>
            </a:pPr>
            <a:r>
              <a:rPr lang="en-US" sz="2400" dirty="0" smtClean="0">
                <a:latin typeface="Times New Roman" panose="02020603050405020304" pitchFamily="18" charset="0"/>
                <a:cs typeface="Times New Roman" panose="02020603050405020304" pitchFamily="18" charset="0"/>
              </a:rPr>
              <a:t>Nicotinic </a:t>
            </a:r>
            <a:r>
              <a:rPr lang="en-US" sz="2400" dirty="0">
                <a:latin typeface="Times New Roman" panose="02020603050405020304" pitchFamily="18" charset="0"/>
                <a:cs typeface="Times New Roman" panose="02020603050405020304" pitchFamily="18" charset="0"/>
              </a:rPr>
              <a:t>receptors get their name from nicotine which does not stimulate the muscarinic acetylcholine receptors but selectively binds to the nicotinic receptors instead </a:t>
            </a:r>
            <a:r>
              <a:rPr lang="en-US" sz="2400" dirty="0" smtClean="0">
                <a:latin typeface="Times New Roman" panose="02020603050405020304" pitchFamily="18" charset="0"/>
                <a:cs typeface="Times New Roman" panose="02020603050405020304" pitchFamily="18" charset="0"/>
              </a:rPr>
              <a:t>  </a:t>
            </a:r>
          </a:p>
          <a:p>
            <a:pPr marL="0" indent="0" algn="just"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Nicotinic </a:t>
            </a:r>
            <a:r>
              <a:rPr lang="en-US" sz="2400" dirty="0">
                <a:latin typeface="Times New Roman" panose="02020603050405020304" pitchFamily="18" charset="0"/>
                <a:cs typeface="Times New Roman" panose="02020603050405020304" pitchFamily="18" charset="0"/>
              </a:rPr>
              <a:t>agonists are used in the treatment </a:t>
            </a:r>
            <a:r>
              <a:rPr lang="en-US" sz="2400" dirty="0">
                <a:solidFill>
                  <a:srgbClr val="FF0000"/>
                </a:solidFill>
                <a:latin typeface="Times New Roman" panose="02020603050405020304" pitchFamily="18" charset="0"/>
                <a:cs typeface="Times New Roman" panose="02020603050405020304" pitchFamily="18" charset="0"/>
              </a:rPr>
              <a:t>of </a:t>
            </a:r>
            <a:r>
              <a:rPr lang="en-US" sz="2400" dirty="0" smtClean="0">
                <a:solidFill>
                  <a:srgbClr val="FF0000"/>
                </a:solidFill>
                <a:latin typeface="Times New Roman" panose="02020603050405020304" pitchFamily="18" charset="0"/>
                <a:cs typeface="Times New Roman" panose="02020603050405020304" pitchFamily="18" charset="0"/>
              </a:rPr>
              <a:t>myasthenia gravis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is an autoimmune disease where </a:t>
            </a:r>
            <a:r>
              <a:rPr lang="en-US" sz="2400" dirty="0" smtClean="0">
                <a:latin typeface="Times New Roman" panose="02020603050405020304" pitchFamily="18" charset="0"/>
                <a:cs typeface="Times New Roman" panose="02020603050405020304" pitchFamily="18" charset="0"/>
              </a:rPr>
              <a:t>the body </a:t>
            </a:r>
            <a:r>
              <a:rPr lang="en-US" sz="2400" dirty="0">
                <a:latin typeface="Times New Roman" panose="02020603050405020304" pitchFamily="18" charset="0"/>
                <a:cs typeface="Times New Roman" panose="02020603050405020304" pitchFamily="18" charset="0"/>
              </a:rPr>
              <a:t>has produced antibodies against its own </a:t>
            </a:r>
            <a:r>
              <a:rPr lang="en-US" sz="2400" dirty="0" smtClean="0">
                <a:latin typeface="Times New Roman" panose="02020603050405020304" pitchFamily="18" charset="0"/>
                <a:cs typeface="Times New Roman" panose="02020603050405020304" pitchFamily="18" charset="0"/>
              </a:rPr>
              <a:t>cholinergic receptors</a:t>
            </a:r>
            <a:r>
              <a:rPr lang="en-US" sz="2400" dirty="0">
                <a:latin typeface="Times New Roman" panose="02020603050405020304" pitchFamily="18" charset="0"/>
                <a:cs typeface="Times New Roman" panose="02020603050405020304" pitchFamily="18" charset="0"/>
              </a:rPr>
              <a:t>. As a result, the number of available </a:t>
            </a:r>
            <a:r>
              <a:rPr lang="en-US" sz="2400" dirty="0" smtClean="0">
                <a:latin typeface="Times New Roman" panose="02020603050405020304" pitchFamily="18" charset="0"/>
                <a:cs typeface="Times New Roman" panose="02020603050405020304" pitchFamily="18" charset="0"/>
              </a:rPr>
              <a:t>receptors drops </a:t>
            </a:r>
            <a:r>
              <a:rPr lang="en-US" sz="2400" dirty="0">
                <a:latin typeface="Times New Roman" panose="02020603050405020304" pitchFamily="18" charset="0"/>
                <a:cs typeface="Times New Roman" panose="02020603050405020304" pitchFamily="18" charset="0"/>
              </a:rPr>
              <a:t>and so fewer messages reach the muscle cells. </a:t>
            </a: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leads to severe muscle weakness and fatigue.</a:t>
            </a:r>
          </a:p>
          <a:p>
            <a:pPr marL="0" indent="0" algn="just" rtl="0">
              <a:buNone/>
            </a:pPr>
            <a:r>
              <a:rPr lang="en-US" sz="2400" dirty="0" smtClean="0">
                <a:latin typeface="Times New Roman" panose="02020603050405020304" pitchFamily="18" charset="0"/>
                <a:cs typeface="Times New Roman" panose="02020603050405020304" pitchFamily="18" charset="0"/>
              </a:rPr>
              <a:t>    Administering </a:t>
            </a:r>
            <a:r>
              <a:rPr lang="en-US" sz="2400" dirty="0">
                <a:latin typeface="Times New Roman" panose="02020603050405020304" pitchFamily="18" charset="0"/>
                <a:cs typeface="Times New Roman" panose="02020603050405020304" pitchFamily="18" charset="0"/>
              </a:rPr>
              <a:t>an agonist increases the chance of </a:t>
            </a:r>
            <a:r>
              <a:rPr lang="en-US" sz="2400" dirty="0" smtClean="0">
                <a:latin typeface="Times New Roman" panose="02020603050405020304" pitchFamily="18" charset="0"/>
                <a:cs typeface="Times New Roman" panose="02020603050405020304" pitchFamily="18" charset="0"/>
              </a:rPr>
              <a:t>activating what </a:t>
            </a:r>
            <a:r>
              <a:rPr lang="en-US" sz="2400" dirty="0">
                <a:latin typeface="Times New Roman" panose="02020603050405020304" pitchFamily="18" charset="0"/>
                <a:cs typeface="Times New Roman" panose="02020603050405020304" pitchFamily="18" charset="0"/>
              </a:rPr>
              <a:t>few receptors remain. An example of a </a:t>
            </a:r>
            <a:r>
              <a:rPr lang="en-US" sz="2400" dirty="0" smtClean="0">
                <a:latin typeface="Times New Roman" panose="02020603050405020304" pitchFamily="18" charset="0"/>
                <a:cs typeface="Times New Roman" panose="02020603050405020304" pitchFamily="18" charset="0"/>
              </a:rPr>
              <a:t>selective nicotinic </a:t>
            </a:r>
            <a:r>
              <a:rPr lang="en-US" sz="2400" dirty="0">
                <a:latin typeface="Times New Roman" panose="02020603050405020304" pitchFamily="18" charset="0"/>
                <a:cs typeface="Times New Roman" panose="02020603050405020304" pitchFamily="18" charset="0"/>
              </a:rPr>
              <a:t>agonist </a:t>
            </a:r>
            <a:r>
              <a:rPr lang="en-US" sz="2400" dirty="0" smtClean="0">
                <a:latin typeface="Times New Roman" panose="02020603050405020304" pitchFamily="18" charset="0"/>
                <a:cs typeface="Times New Roman" panose="02020603050405020304" pitchFamily="18" charset="0"/>
              </a:rPr>
              <a:t>is </a:t>
            </a:r>
            <a:r>
              <a:rPr lang="en-US" sz="2400" dirty="0" smtClean="0">
                <a:solidFill>
                  <a:srgbClr val="FF0000"/>
                </a:solidFill>
                <a:latin typeface="Times New Roman" panose="02020603050405020304" pitchFamily="18" charset="0"/>
                <a:cs typeface="Times New Roman" panose="02020603050405020304" pitchFamily="18" charset="0"/>
              </a:rPr>
              <a:t>varenicline.</a:t>
            </a:r>
            <a:r>
              <a:rPr lang="en-US" sz="2400" dirty="0" smtClean="0">
                <a:latin typeface="Times New Roman" panose="02020603050405020304" pitchFamily="18" charset="0"/>
                <a:cs typeface="Times New Roman" panose="02020603050405020304" pitchFamily="18" charset="0"/>
              </a:rPr>
              <a:t> This </a:t>
            </a:r>
            <a:r>
              <a:rPr lang="en-US" sz="2400" dirty="0">
                <a:latin typeface="Times New Roman" panose="02020603050405020304" pitchFamily="18" charset="0"/>
                <a:cs typeface="Times New Roman" panose="02020603050405020304" pitchFamily="18" charset="0"/>
              </a:rPr>
              <a:t>agent is very similar in structure to </a:t>
            </a:r>
            <a:r>
              <a:rPr lang="en-US" sz="2400" dirty="0" smtClean="0">
                <a:latin typeface="Times New Roman" panose="02020603050405020304" pitchFamily="18" charset="0"/>
                <a:cs typeface="Times New Roman" panose="02020603050405020304" pitchFamily="18" charset="0"/>
              </a:rPr>
              <a:t>methacholine, and differs </a:t>
            </a:r>
            <a:r>
              <a:rPr lang="en-US" sz="2400" dirty="0">
                <a:latin typeface="Times New Roman" panose="02020603050405020304" pitchFamily="18" charset="0"/>
                <a:cs typeface="Times New Roman" panose="02020603050405020304" pitchFamily="18" charset="0"/>
              </a:rPr>
              <a:t>only in the position of the methyl substituent.</a:t>
            </a:r>
          </a:p>
          <a:p>
            <a:pPr marL="0" indent="0" algn="l" rtl="0">
              <a:buNone/>
            </a:pP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6744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487888"/>
          </a:xfrm>
        </p:spPr>
        <p:txBody>
          <a:bodyPr>
            <a:normAutofit/>
          </a:bodyPr>
          <a:lstStyle/>
          <a:p>
            <a:pPr marL="0" indent="0" algn="just" rtl="0">
              <a:buNone/>
            </a:pPr>
            <a:r>
              <a:rPr lang="en-US" sz="2400" dirty="0" smtClean="0">
                <a:latin typeface="Times New Roman" panose="02020603050405020304" pitchFamily="18" charset="0"/>
                <a:cs typeface="Times New Roman" panose="02020603050405020304" pitchFamily="18" charset="0"/>
              </a:rPr>
              <a:t>    Varenicline </a:t>
            </a:r>
            <a:r>
              <a:rPr lang="en-US" sz="2400" dirty="0">
                <a:latin typeface="Times New Roman" panose="02020603050405020304" pitchFamily="18" charset="0"/>
                <a:cs typeface="Times New Roman" panose="02020603050405020304" pitchFamily="18" charset="0"/>
              </a:rPr>
              <a:t>(Chantix) is a selective alpha</a:t>
            </a:r>
            <a:r>
              <a:rPr lang="en-US" sz="18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-beta</a:t>
            </a:r>
            <a:r>
              <a:rPr lang="en-US" sz="16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neuronal nicotinic acetylcholine receptor partial agonist approved in 2006 as an aid to smoking cessation therapy. This receptor is believed to play a significant role in reinforcing the effects of nicotine and in maintaining smoking behaviors</a:t>
            </a:r>
            <a:r>
              <a:rPr lang="en-US" sz="2400" dirty="0" smtClean="0">
                <a:latin typeface="Times New Roman" panose="02020603050405020304" pitchFamily="18" charset="0"/>
                <a:cs typeface="Times New Roman" panose="02020603050405020304" pitchFamily="18" charset="0"/>
              </a:rPr>
              <a:t>.</a:t>
            </a:r>
          </a:p>
          <a:p>
            <a:pPr marL="0" indent="0" algn="just" rtl="0">
              <a:buNone/>
            </a:pP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858"/>
          <a:stretch/>
        </p:blipFill>
        <p:spPr bwMode="auto">
          <a:xfrm>
            <a:off x="2123728" y="3501008"/>
            <a:ext cx="5040560" cy="15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2057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lstStyle/>
          <a:p>
            <a:pPr marL="0" indent="0" algn="l">
              <a:buNone/>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Notice that varenicline </a:t>
            </a:r>
            <a:r>
              <a:rPr lang="en-US" sz="2400" dirty="0">
                <a:latin typeface="Times New Roman" panose="02020603050405020304" pitchFamily="18" charset="0"/>
                <a:cs typeface="Times New Roman" panose="02020603050405020304" pitchFamily="18" charset="0"/>
              </a:rPr>
              <a:t>has a larger space between the two bond locations than nicotine or acetylcholine. This may explain when varenicline is a partial </a:t>
            </a:r>
            <a:r>
              <a:rPr lang="en-US" sz="2400" dirty="0" smtClean="0">
                <a:latin typeface="Times New Roman" panose="02020603050405020304" pitchFamily="18" charset="0"/>
                <a:cs typeface="Times New Roman" panose="02020603050405020304" pitchFamily="18" charset="0"/>
              </a:rPr>
              <a:t>agonist while </a:t>
            </a:r>
            <a:r>
              <a:rPr lang="en-US" sz="2400" dirty="0">
                <a:latin typeface="Times New Roman" panose="02020603050405020304" pitchFamily="18" charset="0"/>
                <a:cs typeface="Times New Roman" panose="02020603050405020304" pitchFamily="18" charset="0"/>
              </a:rPr>
              <a:t>nicotine is a full agonist</a:t>
            </a:r>
            <a:r>
              <a:rPr lang="en-US" sz="2400" dirty="0"/>
              <a:t>.</a:t>
            </a:r>
          </a:p>
        </p:txBody>
      </p:sp>
      <p:pic>
        <p:nvPicPr>
          <p:cNvPr id="5" name="Picture 4"/>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b="11417"/>
          <a:stretch/>
        </p:blipFill>
        <p:spPr>
          <a:xfrm>
            <a:off x="1028700" y="4581128"/>
            <a:ext cx="7086600" cy="2088232"/>
          </a:xfrm>
          <a:prstGeom prst="rect">
            <a:avLst/>
          </a:prstGeom>
        </p:spPr>
      </p:pic>
      <p:pic>
        <p:nvPicPr>
          <p:cNvPr id="4" name="Content Placeholder 3"/>
          <p:cNvPicPr>
            <a:picLocks/>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rcRect r="3587"/>
          <a:stretch/>
        </p:blipFill>
        <p:spPr>
          <a:xfrm>
            <a:off x="539552" y="2492896"/>
            <a:ext cx="8136904" cy="1728192"/>
          </a:xfrm>
          <a:prstGeom prst="rect">
            <a:avLst/>
          </a:prstGeom>
        </p:spPr>
      </p:pic>
    </p:spTree>
    <p:extLst>
      <p:ext uri="{BB962C8B-B14F-4D97-AF65-F5344CB8AC3E}">
        <p14:creationId xmlns:p14="http://schemas.microsoft.com/office/powerpoint/2010/main" val="36652680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r>
              <a:rPr lang="en-US" dirty="0">
                <a:solidFill>
                  <a:srgbClr val="FF0000"/>
                </a:solidFill>
              </a:rPr>
              <a:t>Anti</a:t>
            </a:r>
            <a:r>
              <a:rPr lang="en-US" dirty="0"/>
              <a:t>cholinesterase</a:t>
            </a:r>
            <a:endParaRPr lang="ar-IQ" dirty="0"/>
          </a:p>
        </p:txBody>
      </p:sp>
      <p:sp>
        <p:nvSpPr>
          <p:cNvPr id="3" name="Content Placeholder 2"/>
          <p:cNvSpPr>
            <a:spLocks noGrp="1"/>
          </p:cNvSpPr>
          <p:nvPr>
            <p:ph idx="1"/>
          </p:nvPr>
        </p:nvSpPr>
        <p:spPr>
          <a:xfrm>
            <a:off x="457200" y="1484784"/>
            <a:ext cx="8229600" cy="4839816"/>
          </a:xfrm>
        </p:spPr>
        <p:txBody>
          <a:bodyPr>
            <a:normAutofit/>
          </a:bodyPr>
          <a:lstStyle/>
          <a:p>
            <a:pPr marL="0" indent="0" algn="just" rtl="0">
              <a:buNone/>
            </a:pPr>
            <a:r>
              <a:rPr lang="en-US" sz="2800" dirty="0" smtClean="0">
                <a:latin typeface="Times New Roman" pitchFamily="18" charset="0"/>
                <a:cs typeface="Times New Roman" pitchFamily="18" charset="0"/>
              </a:rPr>
              <a:t>   Acetyl cholinesterase </a:t>
            </a:r>
            <a:r>
              <a:rPr lang="en-US" sz="2800" dirty="0">
                <a:latin typeface="Times New Roman" pitchFamily="18" charset="0"/>
                <a:cs typeface="Times New Roman" pitchFamily="18" charset="0"/>
              </a:rPr>
              <a:t>(AchE) is a enzyme that hydrolyzes Ach into Acetic acid and </a:t>
            </a:r>
            <a:r>
              <a:rPr lang="en-US" sz="2800" dirty="0" smtClean="0">
                <a:latin typeface="Times New Roman" pitchFamily="18" charset="0"/>
                <a:cs typeface="Times New Roman" pitchFamily="18" charset="0"/>
              </a:rPr>
              <a:t>Choline.</a:t>
            </a:r>
            <a:endParaRPr lang="en-US" sz="2800" dirty="0">
              <a:latin typeface="Times New Roman" pitchFamily="18" charset="0"/>
              <a:cs typeface="Times New Roman" pitchFamily="18" charset="0"/>
            </a:endParaRPr>
          </a:p>
          <a:p>
            <a:pPr marL="0" indent="0" algn="just" rtl="0">
              <a:buNone/>
            </a:pPr>
            <a:r>
              <a:rPr lang="en-US" sz="2800" dirty="0" smtClean="0">
                <a:solidFill>
                  <a:schemeClr val="accent1"/>
                </a:solidFill>
                <a:latin typeface="Times New Roman" pitchFamily="18" charset="0"/>
                <a:cs typeface="Times New Roman" pitchFamily="18" charset="0"/>
              </a:rPr>
              <a:t>   MOA</a:t>
            </a:r>
            <a:r>
              <a:rPr lang="en-US" sz="2800" dirty="0">
                <a:latin typeface="Times New Roman" pitchFamily="18" charset="0"/>
                <a:cs typeface="Times New Roman" pitchFamily="18" charset="0"/>
              </a:rPr>
              <a:t>: Anticholinesterase drugs work by inhibiting the enzyme </a:t>
            </a:r>
            <a:r>
              <a:rPr lang="en-US" sz="2800" dirty="0" smtClean="0">
                <a:latin typeface="Times New Roman" pitchFamily="18" charset="0"/>
                <a:cs typeface="Times New Roman" pitchFamily="18" charset="0"/>
              </a:rPr>
              <a:t>Acetyl cholinesterase which </a:t>
            </a:r>
            <a:r>
              <a:rPr lang="en-US" sz="2800" dirty="0">
                <a:latin typeface="Times New Roman" pitchFamily="18" charset="0"/>
                <a:cs typeface="Times New Roman" pitchFamily="18" charset="0"/>
              </a:rPr>
              <a:t>prevents hydrolysis of Ach thus increasing their concentration in the synapse which promotes more Ach action. </a:t>
            </a:r>
            <a:endParaRPr lang="en-US" sz="2800" dirty="0" smtClean="0">
              <a:latin typeface="Times New Roman" pitchFamily="18" charset="0"/>
              <a:cs typeface="Times New Roman" pitchFamily="18" charset="0"/>
            </a:endParaRPr>
          </a:p>
          <a:p>
            <a:pPr marL="0" indent="0" algn="just" rtl="0">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Since </a:t>
            </a:r>
            <a:r>
              <a:rPr lang="en-US" sz="2800" dirty="0">
                <a:latin typeface="Times New Roman" pitchFamily="18" charset="0"/>
                <a:cs typeface="Times New Roman" pitchFamily="18" charset="0"/>
              </a:rPr>
              <a:t>they promote Ach activity without binding to any receptor they are also called </a:t>
            </a:r>
            <a:r>
              <a:rPr lang="en-US" sz="2800" dirty="0">
                <a:solidFill>
                  <a:srgbClr val="FF0000"/>
                </a:solidFill>
                <a:latin typeface="Times New Roman" pitchFamily="18" charset="0"/>
                <a:cs typeface="Times New Roman" pitchFamily="18" charset="0"/>
              </a:rPr>
              <a:t>indirectly acting cholinergic </a:t>
            </a:r>
            <a:r>
              <a:rPr lang="en-US" sz="2800" dirty="0" smtClean="0">
                <a:solidFill>
                  <a:srgbClr val="FF0000"/>
                </a:solidFill>
                <a:latin typeface="Times New Roman" pitchFamily="18" charset="0"/>
                <a:cs typeface="Times New Roman" pitchFamily="18" charset="0"/>
              </a:rPr>
              <a:t>agonists.</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048720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8856984"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1276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85698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7919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055840"/>
          </a:xfrm>
        </p:spPr>
        <p:txBody>
          <a:bodyPr>
            <a:normAutofit/>
          </a:bodyPr>
          <a:lstStyle/>
          <a:p>
            <a:pPr marL="0" indent="0" algn="l" rtl="0">
              <a:buNone/>
            </a:pPr>
            <a:r>
              <a:rPr lang="en-US" sz="2800" dirty="0">
                <a:solidFill>
                  <a:schemeClr val="accent1"/>
                </a:solidFill>
                <a:latin typeface="Times New Roman" pitchFamily="18" charset="0"/>
                <a:cs typeface="Times New Roman" pitchFamily="18" charset="0"/>
              </a:rPr>
              <a:t>Applications</a:t>
            </a:r>
          </a:p>
          <a:p>
            <a:pPr marL="0" indent="0" algn="l" rtl="0">
              <a:buNone/>
            </a:pPr>
            <a:r>
              <a:rPr lang="en-US" sz="2800" dirty="0">
                <a:latin typeface="Times New Roman" pitchFamily="18" charset="0"/>
                <a:cs typeface="Times New Roman" pitchFamily="18" charset="0"/>
              </a:rPr>
              <a:t>Improve muscle strength in Myasthenia gravis</a:t>
            </a:r>
          </a:p>
          <a:p>
            <a:pPr marL="0" indent="0" algn="l" rtl="0">
              <a:buNone/>
            </a:pPr>
            <a:r>
              <a:rPr lang="en-US" sz="2800" dirty="0">
                <a:latin typeface="Times New Roman" pitchFamily="18" charset="0"/>
                <a:cs typeface="Times New Roman" pitchFamily="18" charset="0"/>
              </a:rPr>
              <a:t>Glaucoma </a:t>
            </a:r>
          </a:p>
          <a:p>
            <a:pPr marL="0" indent="0" algn="l" rtl="0">
              <a:buNone/>
            </a:pPr>
            <a:r>
              <a:rPr lang="en-US" sz="2800" dirty="0">
                <a:latin typeface="Times New Roman" pitchFamily="18" charset="0"/>
                <a:cs typeface="Times New Roman" pitchFamily="18" charset="0"/>
              </a:rPr>
              <a:t>Alzheimer's</a:t>
            </a:r>
          </a:p>
          <a:p>
            <a:pPr marL="0" indent="0" algn="l" rtl="0">
              <a:buNone/>
            </a:pPr>
            <a:r>
              <a:rPr lang="en-US" sz="2800" dirty="0">
                <a:latin typeface="Times New Roman" pitchFamily="18" charset="0"/>
                <a:cs typeface="Times New Roman" pitchFamily="18" charset="0"/>
              </a:rPr>
              <a:t>Insecticides </a:t>
            </a:r>
          </a:p>
          <a:p>
            <a:pPr marL="0" indent="0" algn="l" rtl="0">
              <a:buNone/>
            </a:pPr>
            <a:r>
              <a:rPr lang="en-US" sz="2800" dirty="0">
                <a:latin typeface="Times New Roman" pitchFamily="18" charset="0"/>
                <a:cs typeface="Times New Roman" pitchFamily="18" charset="0"/>
              </a:rPr>
              <a:t>Chemical weapon (serine gas) </a:t>
            </a:r>
          </a:p>
          <a:p>
            <a:pPr marL="0" indent="0" algn="l" rtl="0">
              <a:buNone/>
            </a:pPr>
            <a:r>
              <a:rPr lang="en-US" sz="2800" dirty="0">
                <a:latin typeface="Times New Roman" pitchFamily="18" charset="0"/>
                <a:cs typeface="Times New Roman" pitchFamily="18" charset="0"/>
              </a:rPr>
              <a:t>There are two types: Reversible and Irreversible</a:t>
            </a:r>
          </a:p>
          <a:p>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1036315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80728"/>
            <a:ext cx="8003232" cy="5688632"/>
          </a:xfrm>
        </p:spPr>
        <p:txBody>
          <a:bodyPr>
            <a:normAutofit fontScale="92500" lnSpcReduction="20000"/>
          </a:bodyPr>
          <a:lstStyle/>
          <a:p>
            <a:pPr marL="273050" indent="260350" algn="just" rtl="0">
              <a:buNone/>
            </a:pPr>
            <a:r>
              <a:rPr lang="en-US" sz="3000" dirty="0" smtClean="0">
                <a:latin typeface="Times New Roman" pitchFamily="18" charset="0"/>
                <a:cs typeface="Times New Roman" pitchFamily="18" charset="0"/>
              </a:rPr>
              <a:t>Drugs and chemicals that cause the parasympathetic division to react are termed </a:t>
            </a:r>
            <a:r>
              <a:rPr lang="en-US" sz="3000" dirty="0" smtClean="0">
                <a:solidFill>
                  <a:schemeClr val="accent4"/>
                </a:solidFill>
                <a:latin typeface="Times New Roman" pitchFamily="18" charset="0"/>
                <a:cs typeface="Times New Roman" pitchFamily="18" charset="0"/>
              </a:rPr>
              <a:t>para sympathomimetic</a:t>
            </a:r>
            <a:r>
              <a:rPr lang="en-US" sz="3000" dirty="0" smtClean="0">
                <a:latin typeface="Times New Roman" pitchFamily="18" charset="0"/>
                <a:cs typeface="Times New Roman" pitchFamily="18" charset="0"/>
              </a:rPr>
              <a:t>, whereas those blocking the actions are called </a:t>
            </a:r>
            <a:r>
              <a:rPr lang="en-US" sz="3000" dirty="0" smtClean="0">
                <a:solidFill>
                  <a:schemeClr val="accent4"/>
                </a:solidFill>
                <a:latin typeface="Times New Roman" pitchFamily="18" charset="0"/>
                <a:cs typeface="Times New Roman" pitchFamily="18" charset="0"/>
              </a:rPr>
              <a:t>para sympatholytic.</a:t>
            </a:r>
            <a:endParaRPr lang="en-US" sz="2800" dirty="0" smtClean="0">
              <a:latin typeface="Times New Roman" pitchFamily="18" charset="0"/>
              <a:cs typeface="Times New Roman" pitchFamily="18" charset="0"/>
            </a:endParaRPr>
          </a:p>
          <a:p>
            <a:pPr marL="273050" indent="260350" algn="just" rtl="0">
              <a:buNone/>
            </a:pPr>
            <a:r>
              <a:rPr lang="en-US" sz="3000" dirty="0" smtClean="0">
                <a:latin typeface="Times New Roman" pitchFamily="18" charset="0"/>
                <a:cs typeface="Times New Roman" pitchFamily="18" charset="0"/>
              </a:rPr>
              <a:t>Agents that mimic the sympathetic division are </a:t>
            </a:r>
            <a:r>
              <a:rPr lang="en-US" sz="3000" dirty="0" smtClean="0">
                <a:solidFill>
                  <a:schemeClr val="accent4"/>
                </a:solidFill>
                <a:latin typeface="Times New Roman" pitchFamily="18" charset="0"/>
                <a:cs typeface="Times New Roman" pitchFamily="18" charset="0"/>
              </a:rPr>
              <a:t>sympathomimetic</a:t>
            </a:r>
            <a:r>
              <a:rPr lang="en-US" sz="3000" dirty="0" smtClean="0">
                <a:latin typeface="Times New Roman" pitchFamily="18" charset="0"/>
                <a:cs typeface="Times New Roman" pitchFamily="18" charset="0"/>
              </a:rPr>
              <a:t>, and those that block the actions are </a:t>
            </a:r>
            <a:r>
              <a:rPr lang="en-US" sz="3000" dirty="0" smtClean="0">
                <a:solidFill>
                  <a:schemeClr val="accent4"/>
                </a:solidFill>
                <a:latin typeface="Times New Roman" pitchFamily="18" charset="0"/>
                <a:cs typeface="Times New Roman" pitchFamily="18" charset="0"/>
              </a:rPr>
              <a:t>sympatholytic.</a:t>
            </a:r>
            <a:endParaRPr lang="en-US" sz="3000" dirty="0" smtClean="0">
              <a:solidFill>
                <a:schemeClr val="accent1"/>
              </a:solidFill>
              <a:latin typeface="Times New Roman" pitchFamily="18" charset="0"/>
              <a:cs typeface="Times New Roman" pitchFamily="18" charset="0"/>
            </a:endParaRPr>
          </a:p>
          <a:p>
            <a:pPr marL="650875" indent="-25400" algn="just" rtl="0">
              <a:buNone/>
              <a:defRPr/>
            </a:pPr>
            <a:r>
              <a:rPr lang="en-US" sz="3000" dirty="0" smtClean="0">
                <a:solidFill>
                  <a:schemeClr val="accent1"/>
                </a:solidFill>
                <a:latin typeface="Times New Roman" pitchFamily="18" charset="0"/>
                <a:cs typeface="Times New Roman" pitchFamily="18" charset="0"/>
              </a:rPr>
              <a:t>3. Enteric NS:</a:t>
            </a:r>
          </a:p>
          <a:p>
            <a:pPr marL="365125" lvl="1" indent="168275" algn="just" rtl="0">
              <a:buNone/>
              <a:defRPr/>
            </a:pPr>
            <a:r>
              <a:rPr lang="en-US" sz="3000" dirty="0" smtClean="0">
                <a:latin typeface="Times New Roman" pitchFamily="18" charset="0"/>
                <a:cs typeface="Times New Roman" pitchFamily="18" charset="0"/>
              </a:rPr>
              <a:t>Located in the wall of intestine. Use serotonin, neuropeptide, Acetylcholine and Dopamine are among many other neurotransmitters take part in this system</a:t>
            </a:r>
          </a:p>
          <a:p>
            <a:pPr marL="273050" indent="260350" algn="just" rtl="0">
              <a:buNone/>
            </a:pPr>
            <a:endParaRPr lang="en-US" sz="2800" dirty="0" smtClean="0">
              <a:solidFill>
                <a:schemeClr val="accent1"/>
              </a:solidFill>
              <a:latin typeface="Times New Roman" pitchFamily="18" charset="0"/>
              <a:cs typeface="Times New Roman" pitchFamily="18" charset="0"/>
            </a:endParaRPr>
          </a:p>
          <a:p>
            <a:pPr algn="just" rtl="0">
              <a:buNone/>
            </a:pPr>
            <a:r>
              <a:rPr lang="en-US" sz="2800" dirty="0" smtClean="0">
                <a:latin typeface="Times New Roman" pitchFamily="18" charset="0"/>
                <a:cs typeface="Times New Roman" pitchFamily="18" charset="0"/>
              </a:rPr>
              <a:t>.</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a:bodyPr>
          <a:lstStyle/>
          <a:p>
            <a:r>
              <a:rPr lang="en-US" sz="2800" dirty="0" smtClean="0">
                <a:solidFill>
                  <a:schemeClr val="accent1"/>
                </a:solidFill>
                <a:latin typeface="Times New Roman" pitchFamily="18" charset="0"/>
                <a:cs typeface="Times New Roman" pitchFamily="18" charset="0"/>
              </a:rPr>
              <a:t>   Theory </a:t>
            </a:r>
            <a:r>
              <a:rPr lang="en-US" sz="2800" dirty="0">
                <a:solidFill>
                  <a:schemeClr val="accent1"/>
                </a:solidFill>
                <a:latin typeface="Times New Roman" pitchFamily="18" charset="0"/>
                <a:cs typeface="Times New Roman" pitchFamily="18" charset="0"/>
              </a:rPr>
              <a:t>of AchE inhibitors</a:t>
            </a:r>
            <a:endParaRPr lang="ar-IQ" sz="28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8229600" cy="5256584"/>
          </a:xfrm>
        </p:spPr>
        <p:txBody>
          <a:bodyPr>
            <a:normAutofit/>
          </a:bodyPr>
          <a:lstStyle/>
          <a:p>
            <a:pPr marL="0" indent="0" algn="l" rtl="0">
              <a:buNone/>
            </a:pPr>
            <a:r>
              <a:rPr lang="en-US" sz="2800" dirty="0" smtClean="0">
                <a:latin typeface="Times New Roman" pitchFamily="18" charset="0"/>
                <a:cs typeface="Times New Roman" pitchFamily="18" charset="0"/>
              </a:rPr>
              <a:t>    During </a:t>
            </a:r>
            <a:r>
              <a:rPr lang="en-US" sz="2800" dirty="0">
                <a:latin typeface="Times New Roman" pitchFamily="18" charset="0"/>
                <a:cs typeface="Times New Roman" pitchFamily="18" charset="0"/>
              </a:rPr>
              <a:t>hydrolysis of Ach, the AchE gets acylated. It needs to be hydrolyzed by water to be regenerated in free from or else it can’t function again.</a:t>
            </a:r>
          </a:p>
          <a:p>
            <a:pPr marL="0" indent="0" algn="l" rtl="0">
              <a:buNone/>
            </a:pPr>
            <a:endParaRPr lang="en-US" dirty="0" smtClean="0"/>
          </a:p>
          <a:p>
            <a:pPr marL="0" indent="0" algn="l" rtl="0">
              <a:buNone/>
            </a:pPr>
            <a:endParaRPr lang="en-US" dirty="0"/>
          </a:p>
          <a:p>
            <a:pPr marL="0" indent="0" algn="l" rtl="0">
              <a:buNone/>
            </a:pPr>
            <a:endParaRPr lang="en-US" dirty="0" smtClean="0"/>
          </a:p>
          <a:p>
            <a:pPr marL="0" indent="0" algn="l" rtl="0">
              <a:buNone/>
            </a:pPr>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068960"/>
            <a:ext cx="820891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9638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8229600" cy="5487888"/>
          </a:xfrm>
        </p:spPr>
        <p:txBody>
          <a:bodyPr>
            <a:normAutofit/>
          </a:bodyPr>
          <a:lstStyle/>
          <a:p>
            <a:pPr marL="0" indent="0" algn="just" rtl="0">
              <a:buNone/>
            </a:pPr>
            <a:r>
              <a:rPr lang="en-US" sz="2400" dirty="0" smtClean="0">
                <a:latin typeface="Times New Roman" pitchFamily="18" charset="0"/>
                <a:cs typeface="Times New Roman" pitchFamily="18" charset="0"/>
              </a:rPr>
              <a:t>    AChE </a:t>
            </a:r>
            <a:r>
              <a:rPr lang="en-US" sz="2400" dirty="0">
                <a:latin typeface="Times New Roman" pitchFamily="18" charset="0"/>
                <a:cs typeface="Times New Roman" pitchFamily="18" charset="0"/>
              </a:rPr>
              <a:t>attacks the ester substrate through a serine </a:t>
            </a:r>
            <a:r>
              <a:rPr lang="en-US" sz="2400" dirty="0" smtClean="0">
                <a:latin typeface="Times New Roman" pitchFamily="18" charset="0"/>
                <a:cs typeface="Times New Roman" pitchFamily="18" charset="0"/>
              </a:rPr>
              <a:t>hydroxyl, forming </a:t>
            </a:r>
            <a:r>
              <a:rPr lang="en-US" sz="2400" dirty="0">
                <a:latin typeface="Times New Roman" pitchFamily="18" charset="0"/>
                <a:cs typeface="Times New Roman" pitchFamily="18" charset="0"/>
              </a:rPr>
              <a:t>a covalent acyl-enzyme complex. </a:t>
            </a:r>
            <a:endParaRPr lang="en-US" sz="2400" dirty="0" smtClean="0">
              <a:latin typeface="Times New Roman" pitchFamily="18" charset="0"/>
              <a:cs typeface="Times New Roman" pitchFamily="18" charset="0"/>
            </a:endParaRPr>
          </a:p>
          <a:p>
            <a:pPr marL="0" indent="0" algn="just" rtl="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Choline </a:t>
            </a:r>
            <a:r>
              <a:rPr lang="en-US" sz="2400" dirty="0">
                <a:latin typeface="Times New Roman" pitchFamily="18" charset="0"/>
                <a:cs typeface="Times New Roman" pitchFamily="18" charset="0"/>
              </a:rPr>
              <a:t>is released, leaving </a:t>
            </a:r>
            <a:r>
              <a:rPr lang="en-US" sz="2400" dirty="0" smtClean="0">
                <a:latin typeface="Times New Roman" pitchFamily="18" charset="0"/>
                <a:cs typeface="Times New Roman" pitchFamily="18" charset="0"/>
              </a:rPr>
              <a:t>the acetylated </a:t>
            </a:r>
            <a:r>
              <a:rPr lang="en-US" sz="2400" dirty="0">
                <a:latin typeface="Times New Roman" pitchFamily="18" charset="0"/>
                <a:cs typeface="Times New Roman" pitchFamily="18" charset="0"/>
              </a:rPr>
              <a:t>serine residue on the enzyme. </a:t>
            </a:r>
            <a:endParaRPr lang="en-US" sz="2400" dirty="0" smtClean="0">
              <a:latin typeface="Times New Roman" pitchFamily="18" charset="0"/>
              <a:cs typeface="Times New Roman" pitchFamily="18" charset="0"/>
            </a:endParaRPr>
          </a:p>
          <a:p>
            <a:pPr marL="0" indent="0" algn="just" rtl="0">
              <a:buNone/>
            </a:pPr>
            <a:r>
              <a:rPr lang="en-US" sz="2400" dirty="0" smtClean="0">
                <a:latin typeface="Times New Roman" pitchFamily="18" charset="0"/>
                <a:cs typeface="Times New Roman" pitchFamily="18" charset="0"/>
              </a:rPr>
              <a:t>    The acetyl-enzyme intermediate </a:t>
            </a:r>
            <a:r>
              <a:rPr lang="en-US" sz="2400" dirty="0">
                <a:latin typeface="Times New Roman" pitchFamily="18" charset="0"/>
                <a:cs typeface="Times New Roman" pitchFamily="18" charset="0"/>
              </a:rPr>
              <a:t>is cleaved by a general base catalysis </a:t>
            </a:r>
            <a:r>
              <a:rPr lang="en-US" sz="2400" dirty="0" smtClean="0">
                <a:latin typeface="Times New Roman" pitchFamily="18" charset="0"/>
                <a:cs typeface="Times New Roman" pitchFamily="18" charset="0"/>
              </a:rPr>
              <a:t>mechanism to </a:t>
            </a:r>
            <a:r>
              <a:rPr lang="en-US" sz="2400" dirty="0">
                <a:latin typeface="Times New Roman" pitchFamily="18" charset="0"/>
                <a:cs typeface="Times New Roman" pitchFamily="18" charset="0"/>
              </a:rPr>
              <a:t>regenerate the free enzyme. </a:t>
            </a:r>
            <a:r>
              <a:rPr lang="en-US" sz="2400" dirty="0">
                <a:solidFill>
                  <a:srgbClr val="FF0000"/>
                </a:solidFill>
                <a:latin typeface="Times New Roman" pitchFamily="18" charset="0"/>
                <a:cs typeface="Times New Roman" pitchFamily="18" charset="0"/>
              </a:rPr>
              <a:t>If instead of acetyl group there is carbamate group then hydrolysis will be resisted. </a:t>
            </a:r>
          </a:p>
          <a:p>
            <a:pPr marL="0" indent="0" algn="just" rtl="0">
              <a:buNone/>
            </a:pPr>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AchE which is not hydrolyzed cannot be used again. Thus goal of AchE inhibitor is to provide such hydrolysis resistant functional group such as carbamates or phosphate ester.</a:t>
            </a:r>
            <a:endParaRPr lang="en-US" sz="2400" dirty="0" smtClean="0">
              <a:latin typeface="Times New Roman" pitchFamily="18" charset="0"/>
              <a:cs typeface="Times New Roman" pitchFamily="18" charset="0"/>
            </a:endParaRPr>
          </a:p>
          <a:p>
            <a:pPr marL="0" indent="0" algn="just" rtl="0">
              <a:buNone/>
            </a:pP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10546626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l="4459" t="14506" r="6482"/>
          <a:stretch>
            <a:fillRect/>
          </a:stretch>
        </p:blipFill>
        <p:spPr bwMode="auto">
          <a:xfrm>
            <a:off x="0" y="1340768"/>
            <a:ext cx="9144000" cy="5517232"/>
          </a:xfrm>
          <a:prstGeom prst="rect">
            <a:avLst/>
          </a:prstGeom>
          <a:noFill/>
          <a:ln w="9525">
            <a:noFill/>
            <a:miter lim="800000"/>
            <a:headEnd/>
            <a:tailEnd/>
          </a:ln>
        </p:spPr>
      </p:pic>
    </p:spTree>
    <p:extLst>
      <p:ext uri="{BB962C8B-B14F-4D97-AF65-F5344CB8AC3E}">
        <p14:creationId xmlns:p14="http://schemas.microsoft.com/office/powerpoint/2010/main" val="3205013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496944" cy="503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2505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r>
              <a:rPr lang="en-US" sz="2800" dirty="0" smtClean="0">
                <a:solidFill>
                  <a:schemeClr val="accent1"/>
                </a:solidFill>
                <a:latin typeface="Times New Roman" pitchFamily="18" charset="0"/>
                <a:cs typeface="Times New Roman" pitchFamily="18" charset="0"/>
              </a:rPr>
              <a:t>       </a:t>
            </a:r>
            <a:r>
              <a:rPr lang="en-US" sz="3600" dirty="0" smtClean="0">
                <a:solidFill>
                  <a:schemeClr val="accent1"/>
                </a:solidFill>
                <a:latin typeface="Times New Roman" pitchFamily="18" charset="0"/>
                <a:cs typeface="Times New Roman" pitchFamily="18" charset="0"/>
              </a:rPr>
              <a:t>Reversible </a:t>
            </a:r>
            <a:r>
              <a:rPr lang="en-US" sz="3600" dirty="0">
                <a:solidFill>
                  <a:schemeClr val="accent1"/>
                </a:solidFill>
                <a:latin typeface="Times New Roman" pitchFamily="18" charset="0"/>
                <a:cs typeface="Times New Roman" pitchFamily="18" charset="0"/>
              </a:rPr>
              <a:t>Anticholinesterase</a:t>
            </a:r>
            <a:r>
              <a:rPr lang="en-US" sz="3600" dirty="0">
                <a:latin typeface="Times New Roman" pitchFamily="18" charset="0"/>
                <a:cs typeface="Times New Roman" pitchFamily="18" charset="0"/>
              </a:rPr>
              <a:t> </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84784"/>
            <a:ext cx="8229600" cy="4839816"/>
          </a:xfrm>
        </p:spPr>
        <p:txBody>
          <a:bodyPr>
            <a:normAutofit/>
          </a:bodyPr>
          <a:lstStyle/>
          <a:p>
            <a:pPr marL="0" indent="0" algn="just" rtl="0">
              <a:buNone/>
            </a:pPr>
            <a:r>
              <a:rPr lang="en-US" sz="2800" dirty="0">
                <a:latin typeface="Times New Roman" pitchFamily="18" charset="0"/>
                <a:cs typeface="Times New Roman" pitchFamily="18" charset="0"/>
              </a:rPr>
              <a:t>These are compounds can act by two ways:</a:t>
            </a:r>
          </a:p>
          <a:p>
            <a:pPr marL="514350" indent="-514350" algn="just" rtl="0">
              <a:buAutoNum type="alphaUcParenR"/>
            </a:pPr>
            <a:r>
              <a:rPr lang="en-US" sz="2800" dirty="0" smtClean="0">
                <a:latin typeface="Times New Roman" pitchFamily="18" charset="0"/>
                <a:cs typeface="Times New Roman" pitchFamily="18" charset="0"/>
              </a:rPr>
              <a:t>They </a:t>
            </a:r>
            <a:r>
              <a:rPr lang="en-US" sz="2800" dirty="0">
                <a:latin typeface="Times New Roman" pitchFamily="18" charset="0"/>
                <a:cs typeface="Times New Roman" pitchFamily="18" charset="0"/>
              </a:rPr>
              <a:t>bind but don’t react with AchE with greater affinity than Ach .</a:t>
            </a:r>
            <a:endParaRPr lang="en-US" sz="2800" dirty="0" smtClean="0">
              <a:latin typeface="Times New Roman" pitchFamily="18" charset="0"/>
              <a:cs typeface="Times New Roman" pitchFamily="18" charset="0"/>
            </a:endParaRPr>
          </a:p>
          <a:p>
            <a:pPr marL="514350" indent="-514350" algn="just" rtl="0">
              <a:buAutoNum type="alphaUcParenR"/>
            </a:pPr>
            <a:r>
              <a:rPr lang="en-US" sz="2800" dirty="0">
                <a:latin typeface="Times New Roman" pitchFamily="18" charset="0"/>
                <a:cs typeface="Times New Roman" pitchFamily="18" charset="0"/>
              </a:rPr>
              <a:t>T</a:t>
            </a:r>
            <a:r>
              <a:rPr lang="en-US" sz="2800" dirty="0" smtClean="0">
                <a:latin typeface="Times New Roman" pitchFamily="18" charset="0"/>
                <a:cs typeface="Times New Roman" pitchFamily="18" charset="0"/>
              </a:rPr>
              <a:t>hese </a:t>
            </a:r>
            <a:r>
              <a:rPr lang="en-US" sz="2800" dirty="0">
                <a:latin typeface="Times New Roman" pitchFamily="18" charset="0"/>
                <a:cs typeface="Times New Roman" pitchFamily="18" charset="0"/>
              </a:rPr>
              <a:t>compounds that bind and react with AchE to form acylate AchE which is </a:t>
            </a:r>
            <a:r>
              <a:rPr lang="en-US" sz="2800" dirty="0" smtClean="0">
                <a:latin typeface="Times New Roman" pitchFamily="18" charset="0"/>
                <a:cs typeface="Times New Roman" pitchFamily="18" charset="0"/>
              </a:rPr>
              <a:t>more stable </a:t>
            </a:r>
            <a:r>
              <a:rPr lang="en-US" sz="2800" dirty="0">
                <a:latin typeface="Times New Roman" pitchFamily="18" charset="0"/>
                <a:cs typeface="Times New Roman" pitchFamily="18" charset="0"/>
              </a:rPr>
              <a:t>form but still capable of being easily hydrolyzed </a:t>
            </a:r>
          </a:p>
          <a:p>
            <a:pPr marL="0" indent="0" algn="just" rtl="0">
              <a:buNone/>
            </a:pPr>
            <a:r>
              <a:rPr lang="en-US" sz="2800" dirty="0">
                <a:latin typeface="Times New Roman" pitchFamily="18" charset="0"/>
                <a:cs typeface="Times New Roman" pitchFamily="18" charset="0"/>
              </a:rPr>
              <a:t>Reversible means that they inhibit AchE for short time (only few </a:t>
            </a:r>
            <a:r>
              <a:rPr lang="en-US" sz="2800" dirty="0" err="1">
                <a:latin typeface="Times New Roman" pitchFamily="18" charset="0"/>
                <a:cs typeface="Times New Roman" pitchFamily="18" charset="0"/>
              </a:rPr>
              <a:t>mins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0" indent="0" algn="just" rtl="0">
              <a:buNone/>
            </a:pPr>
            <a:r>
              <a:rPr lang="en-US" sz="2800" dirty="0">
                <a:latin typeface="Times New Roman" pitchFamily="18" charset="0"/>
                <a:cs typeface="Times New Roman" pitchFamily="18" charset="0"/>
              </a:rPr>
              <a:t>These compounds have more therapeutic uses than irreversible ones </a:t>
            </a:r>
            <a:r>
              <a:rPr lang="en-US" sz="2800" dirty="0" smtClean="0">
                <a:latin typeface="Times New Roman" pitchFamily="18" charset="0"/>
                <a:cs typeface="Times New Roman" pitchFamily="18" charset="0"/>
              </a:rPr>
              <a:t>like </a:t>
            </a:r>
            <a:r>
              <a:rPr lang="en-US" sz="2800" dirty="0">
                <a:latin typeface="Times New Roman" pitchFamily="18" charset="0"/>
                <a:cs typeface="Times New Roman" pitchFamily="18" charset="0"/>
              </a:rPr>
              <a:t>Physostigmine and Neostigmine</a:t>
            </a:r>
          </a:p>
        </p:txBody>
      </p:sp>
    </p:spTree>
    <p:extLst>
      <p:ext uri="{BB962C8B-B14F-4D97-AF65-F5344CB8AC3E}">
        <p14:creationId xmlns:p14="http://schemas.microsoft.com/office/powerpoint/2010/main" val="37994804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04088"/>
            <a:ext cx="7643192" cy="780696"/>
          </a:xfrm>
        </p:spPr>
        <p:txBody>
          <a:bodyPr>
            <a:noAutofit/>
          </a:bodyPr>
          <a:lstStyle/>
          <a:p>
            <a:r>
              <a:rPr lang="en-US" sz="2800" dirty="0">
                <a:latin typeface="Times New Roman" pitchFamily="18" charset="0"/>
                <a:cs typeface="Times New Roman" pitchFamily="18" charset="0"/>
              </a:rPr>
              <a:t>Physostigmine</a:t>
            </a:r>
            <a:endParaRPr lang="ar-IQ"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132856"/>
            <a:ext cx="8229600" cy="4464496"/>
          </a:xfrm>
        </p:spPr>
        <p:txBody>
          <a:bodyPr>
            <a:normAutofit fontScale="92500" lnSpcReduction="10000"/>
          </a:bodyPr>
          <a:lstStyle/>
          <a:p>
            <a:pPr marL="0" indent="0" algn="just" rtl="0">
              <a:buNone/>
            </a:pPr>
            <a:r>
              <a:rPr lang="en-US" dirty="0" smtClean="0">
                <a:latin typeface="Times New Roman" pitchFamily="18" charset="0"/>
                <a:cs typeface="Times New Roman" pitchFamily="18" charset="0"/>
              </a:rPr>
              <a:t>    It </a:t>
            </a:r>
            <a:r>
              <a:rPr lang="en-US" dirty="0">
                <a:latin typeface="Times New Roman" pitchFamily="18" charset="0"/>
                <a:cs typeface="Times New Roman" pitchFamily="18" charset="0"/>
              </a:rPr>
              <a:t>is an alkaloid type anticholinesterase obtained from the seeds of </a:t>
            </a:r>
            <a:r>
              <a:rPr lang="en-US" dirty="0" err="1">
                <a:latin typeface="Times New Roman" pitchFamily="18" charset="0"/>
                <a:cs typeface="Times New Roman" pitchFamily="18" charset="0"/>
              </a:rPr>
              <a:t>calabar</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beans.</a:t>
            </a:r>
            <a:endParaRPr lang="en-US" dirty="0">
              <a:latin typeface="Times New Roman" pitchFamily="18" charset="0"/>
              <a:cs typeface="Times New Roman" pitchFamily="18" charset="0"/>
            </a:endParaRPr>
          </a:p>
          <a:p>
            <a:pPr marL="0" indent="0" algn="just" rtl="0">
              <a:buNone/>
            </a:pPr>
            <a:r>
              <a:rPr lang="en-US" dirty="0" smtClean="0">
                <a:latin typeface="Times New Roman" pitchFamily="18" charset="0"/>
                <a:cs typeface="Times New Roman" pitchFamily="18" charset="0"/>
              </a:rPr>
              <a:t>    It </a:t>
            </a:r>
            <a:r>
              <a:rPr lang="en-US" dirty="0">
                <a:latin typeface="Times New Roman" pitchFamily="18" charset="0"/>
                <a:cs typeface="Times New Roman" pitchFamily="18" charset="0"/>
              </a:rPr>
              <a:t>has no charged amine and is more </a:t>
            </a:r>
            <a:r>
              <a:rPr lang="en-US" dirty="0" smtClean="0">
                <a:latin typeface="Times New Roman" pitchFamily="18" charset="0"/>
                <a:cs typeface="Times New Roman" pitchFamily="18" charset="0"/>
              </a:rPr>
              <a:t>lipophillic </a:t>
            </a:r>
            <a:r>
              <a:rPr lang="en-US" dirty="0">
                <a:latin typeface="Times New Roman" pitchFamily="18" charset="0"/>
                <a:cs typeface="Times New Roman" pitchFamily="18" charset="0"/>
              </a:rPr>
              <a:t>and can thus penetrate the blood brain </a:t>
            </a:r>
            <a:r>
              <a:rPr lang="en-US" dirty="0" smtClean="0">
                <a:latin typeface="Times New Roman" pitchFamily="18" charset="0"/>
                <a:cs typeface="Times New Roman" pitchFamily="18" charset="0"/>
              </a:rPr>
              <a:t>barrier.</a:t>
            </a:r>
            <a:endParaRPr lang="en-US" dirty="0">
              <a:latin typeface="Times New Roman" pitchFamily="18" charset="0"/>
              <a:cs typeface="Times New Roman" pitchFamily="18" charset="0"/>
            </a:endParaRPr>
          </a:p>
          <a:p>
            <a:pPr marL="0" indent="0" algn="just" rtl="0">
              <a:buNone/>
            </a:pPr>
            <a:r>
              <a:rPr lang="en-US" dirty="0" smtClean="0">
                <a:latin typeface="Times New Roman" pitchFamily="18" charset="0"/>
                <a:cs typeface="Times New Roman" pitchFamily="18" charset="0"/>
              </a:rPr>
              <a:t>    It </a:t>
            </a:r>
            <a:r>
              <a:rPr lang="en-US" dirty="0">
                <a:latin typeface="Times New Roman" pitchFamily="18" charset="0"/>
                <a:cs typeface="Times New Roman" pitchFamily="18" charset="0"/>
              </a:rPr>
              <a:t>has very great affinity for AchE but that can only in charged form. Thus there is pH limitation in it’s activity. Physostigmine is a relatively poor carbamylating </a:t>
            </a:r>
            <a:r>
              <a:rPr lang="en-US" dirty="0" smtClean="0">
                <a:latin typeface="Times New Roman" pitchFamily="18" charset="0"/>
                <a:cs typeface="Times New Roman" pitchFamily="18" charset="0"/>
              </a:rPr>
              <a:t>agent of </a:t>
            </a:r>
            <a:r>
              <a:rPr lang="en-US" dirty="0">
                <a:latin typeface="Times New Roman" pitchFamily="18" charset="0"/>
                <a:cs typeface="Times New Roman" pitchFamily="18" charset="0"/>
              </a:rPr>
              <a:t>AChE and is often considered a </a:t>
            </a:r>
            <a:r>
              <a:rPr lang="en-US" dirty="0">
                <a:solidFill>
                  <a:srgbClr val="FF0000"/>
                </a:solidFill>
                <a:latin typeface="Times New Roman" pitchFamily="18" charset="0"/>
                <a:cs typeface="Times New Roman" pitchFamily="18" charset="0"/>
              </a:rPr>
              <a:t>reversible inhibitor </a:t>
            </a:r>
            <a:r>
              <a:rPr lang="en-US" dirty="0" smtClean="0">
                <a:solidFill>
                  <a:srgbClr val="FF0000"/>
                </a:solidFill>
                <a:latin typeface="Times New Roman" pitchFamily="18" charset="0"/>
                <a:cs typeface="Times New Roman" pitchFamily="18" charset="0"/>
              </a:rPr>
              <a:t>of the </a:t>
            </a:r>
            <a:r>
              <a:rPr lang="en-US" dirty="0">
                <a:solidFill>
                  <a:srgbClr val="FF0000"/>
                </a:solidFill>
                <a:latin typeface="Times New Roman" pitchFamily="18" charset="0"/>
                <a:cs typeface="Times New Roman" pitchFamily="18" charset="0"/>
              </a:rPr>
              <a:t>enzyme.</a:t>
            </a:r>
          </a:p>
          <a:p>
            <a:pPr marL="0" indent="0" algn="just" rtl="0">
              <a:buNone/>
            </a:pPr>
            <a:r>
              <a:rPr lang="en-US" dirty="0">
                <a:latin typeface="Times New Roman" pitchFamily="18" charset="0"/>
                <a:cs typeface="Times New Roman" pitchFamily="18" charset="0"/>
              </a:rPr>
              <a:t>Uses </a:t>
            </a:r>
            <a:r>
              <a:rPr lang="en-US" dirty="0" smtClean="0">
                <a:latin typeface="Times New Roman" pitchFamily="18" charset="0"/>
                <a:cs typeface="Times New Roman" pitchFamily="18" charset="0"/>
              </a:rPr>
              <a:t>: Glaucoma</a:t>
            </a:r>
            <a:endParaRPr lang="en-US" dirty="0">
              <a:latin typeface="Times New Roman" pitchFamily="18" charset="0"/>
              <a:cs typeface="Times New Roman" pitchFamily="18" charset="0"/>
            </a:endParaRPr>
          </a:p>
          <a:p>
            <a:pPr marL="0" indent="0" algn="just" rtl="0">
              <a:buNone/>
            </a:pPr>
            <a:r>
              <a:rPr lang="en-US" dirty="0">
                <a:latin typeface="Times New Roman" pitchFamily="18" charset="0"/>
                <a:cs typeface="Times New Roman" pitchFamily="18" charset="0"/>
              </a:rPr>
              <a:t>Counter CNS poisoning by atropine and tricyclic depressents</a:t>
            </a:r>
          </a:p>
          <a:p>
            <a:pPr marL="0" indent="0" algn="just" rtl="0">
              <a:buNone/>
            </a:pPr>
            <a:r>
              <a:rPr lang="en-US" dirty="0">
                <a:latin typeface="Times New Roman" pitchFamily="18" charset="0"/>
                <a:cs typeface="Times New Roman" pitchFamily="18" charset="0"/>
              </a:rPr>
              <a:t>MOA – It inhibits AchE by binding and reacting to it and carbamylating it. This carbamylated enzyme is slow to hydrolysis</a:t>
            </a:r>
          </a:p>
          <a:p>
            <a:pPr marL="0" indent="0" algn="l" rtl="0">
              <a:buNone/>
            </a:pPr>
            <a:endParaRPr lang="ar-IQ"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20688"/>
            <a:ext cx="3888432"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2101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7776864" cy="488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0198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424935"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6659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r>
              <a:rPr lang="en-US" sz="3200" dirty="0">
                <a:solidFill>
                  <a:schemeClr val="accent1"/>
                </a:solidFill>
                <a:latin typeface="Times New Roman" pitchFamily="18" charset="0"/>
                <a:cs typeface="Times New Roman" pitchFamily="18" charset="0"/>
              </a:rPr>
              <a:t>Neostigmine</a:t>
            </a:r>
            <a:endParaRPr lang="ar-IQ" sz="32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935480"/>
            <a:ext cx="8229600" cy="4589864"/>
          </a:xfrm>
        </p:spPr>
        <p:txBody>
          <a:bodyPr>
            <a:normAutofit fontScale="92500"/>
          </a:bodyPr>
          <a:lstStyle/>
          <a:p>
            <a:pPr marL="0" indent="0" algn="just" rtl="0">
              <a:buNone/>
            </a:pPr>
            <a:r>
              <a:rPr lang="en-US" dirty="0" smtClean="0">
                <a:latin typeface="Times New Roman" pitchFamily="18" charset="0"/>
                <a:cs typeface="Times New Roman" pitchFamily="18" charset="0"/>
              </a:rPr>
              <a:t>    It </a:t>
            </a:r>
            <a:r>
              <a:rPr lang="en-US" dirty="0">
                <a:latin typeface="Times New Roman" pitchFamily="18" charset="0"/>
                <a:cs typeface="Times New Roman" pitchFamily="18" charset="0"/>
              </a:rPr>
              <a:t>is a synthetic anticholinesterase based on  Physostigmine.</a:t>
            </a:r>
          </a:p>
          <a:p>
            <a:pPr marL="0" indent="0" algn="just" rtl="0">
              <a:buNone/>
            </a:pPr>
            <a:r>
              <a:rPr lang="en-US" dirty="0" smtClean="0">
                <a:latin typeface="Times New Roman" pitchFamily="18" charset="0"/>
                <a:cs typeface="Times New Roman" pitchFamily="18" charset="0"/>
              </a:rPr>
              <a:t>    It </a:t>
            </a:r>
            <a:r>
              <a:rPr lang="en-US" dirty="0">
                <a:latin typeface="Times New Roman" pitchFamily="18" charset="0"/>
                <a:cs typeface="Times New Roman" pitchFamily="18" charset="0"/>
              </a:rPr>
              <a:t>resembles the aromatic features of physostigmine and also the distance between the ester and ammonium is </a:t>
            </a:r>
            <a:r>
              <a:rPr lang="en-US" dirty="0" smtClean="0">
                <a:latin typeface="Times New Roman" pitchFamily="18" charset="0"/>
                <a:cs typeface="Times New Roman" pitchFamily="18" charset="0"/>
              </a:rPr>
              <a:t>same but </a:t>
            </a:r>
            <a:r>
              <a:rPr lang="en-US" dirty="0">
                <a:latin typeface="Times New Roman" pitchFamily="18" charset="0"/>
                <a:cs typeface="Times New Roman" pitchFamily="18" charset="0"/>
              </a:rPr>
              <a:t>since it has charge on Nitrogen, it cannot cross the CNS like physostigmine </a:t>
            </a:r>
            <a:r>
              <a:rPr lang="en-US" dirty="0" smtClean="0">
                <a:latin typeface="Times New Roman" pitchFamily="18" charset="0"/>
                <a:cs typeface="Times New Roman" pitchFamily="18" charset="0"/>
              </a:rPr>
              <a:t>does, </a:t>
            </a:r>
          </a:p>
          <a:p>
            <a:pPr marL="0" indent="0" algn="just" rtl="0">
              <a:buNone/>
            </a:pPr>
            <a:r>
              <a:rPr lang="en-US" dirty="0" smtClean="0">
                <a:latin typeface="Times New Roman" pitchFamily="18" charset="0"/>
                <a:cs typeface="Times New Roman" pitchFamily="18" charset="0"/>
              </a:rPr>
              <a:t>    Its half </a:t>
            </a:r>
            <a:r>
              <a:rPr lang="en-US" dirty="0">
                <a:latin typeface="Times New Roman" pitchFamily="18" charset="0"/>
                <a:cs typeface="Times New Roman" pitchFamily="18" charset="0"/>
              </a:rPr>
              <a:t>life is shorter than physostigmine</a:t>
            </a:r>
          </a:p>
          <a:p>
            <a:pPr marL="0" indent="0" algn="just" rtl="0">
              <a:buNone/>
            </a:pPr>
            <a:r>
              <a:rPr lang="en-US" dirty="0" smtClean="0">
                <a:latin typeface="Times New Roman" pitchFamily="18" charset="0"/>
                <a:cs typeface="Times New Roman" pitchFamily="18" charset="0"/>
              </a:rPr>
              <a:t>Uses:</a:t>
            </a:r>
            <a:endParaRPr lang="en-US" dirty="0">
              <a:latin typeface="Times New Roman" pitchFamily="18" charset="0"/>
              <a:cs typeface="Times New Roman" pitchFamily="18" charset="0"/>
            </a:endParaRPr>
          </a:p>
          <a:p>
            <a:pPr marL="0" indent="0" algn="just" rtl="0">
              <a:buNone/>
            </a:pPr>
            <a:r>
              <a:rPr lang="en-US" dirty="0">
                <a:latin typeface="Times New Roman" pitchFamily="18" charset="0"/>
                <a:cs typeface="Times New Roman" pitchFamily="18" charset="0"/>
              </a:rPr>
              <a:t>Myasthenia gravis</a:t>
            </a:r>
          </a:p>
          <a:p>
            <a:pPr marL="0" indent="0" algn="just" rtl="0">
              <a:buNone/>
            </a:pPr>
            <a:r>
              <a:rPr lang="en-US" dirty="0">
                <a:latin typeface="Times New Roman" pitchFamily="18" charset="0"/>
                <a:cs typeface="Times New Roman" pitchFamily="18" charset="0"/>
              </a:rPr>
              <a:t>To counter Urinary retention </a:t>
            </a:r>
          </a:p>
          <a:p>
            <a:pPr marL="0" indent="0" algn="just" rtl="0">
              <a:buNone/>
            </a:pPr>
            <a:r>
              <a:rPr lang="en-US" dirty="0" smtClean="0">
                <a:latin typeface="Times New Roman" pitchFamily="18" charset="0"/>
                <a:cs typeface="Times New Roman" pitchFamily="18" charset="0"/>
              </a:rPr>
              <a:t>MAO </a:t>
            </a:r>
            <a:r>
              <a:rPr lang="en-US" dirty="0">
                <a:latin typeface="Times New Roman" pitchFamily="18" charset="0"/>
                <a:cs typeface="Times New Roman" pitchFamily="18" charset="0"/>
              </a:rPr>
              <a:t>– It inhibits AchE by binding and reacting to it and carbamylating it. This carbamylated enzyme is slow to hydrolysis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620689"/>
            <a:ext cx="3384376" cy="129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8936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5" y="836713"/>
            <a:ext cx="7776864" cy="5164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111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8075240" cy="5472608"/>
          </a:xfrm>
        </p:spPr>
        <p:txBody>
          <a:bodyPr>
            <a:normAutofit fontScale="92500"/>
          </a:bodyPr>
          <a:lstStyle/>
          <a:p>
            <a:pPr algn="l" rtl="0">
              <a:buNone/>
            </a:pPr>
            <a:r>
              <a:rPr lang="en-US" sz="3600" b="1" dirty="0" smtClean="0">
                <a:solidFill>
                  <a:schemeClr val="accent1"/>
                </a:solidFill>
                <a:latin typeface="Times New Roman" pitchFamily="18" charset="0"/>
                <a:cs typeface="Times New Roman" pitchFamily="18" charset="0"/>
              </a:rPr>
              <a:t>Cholinergic receptors</a:t>
            </a:r>
          </a:p>
          <a:p>
            <a:pPr marL="273050" indent="260350" algn="just" rtl="0">
              <a:buNone/>
            </a:pPr>
            <a:r>
              <a:rPr lang="en-US" sz="3000" dirty="0" smtClean="0">
                <a:latin typeface="Times New Roman" pitchFamily="18" charset="0"/>
                <a:cs typeface="Times New Roman" pitchFamily="18" charset="0"/>
              </a:rPr>
              <a:t>There are two distinct receptor types for ACh that differ in composition, location, and pharmacological function and have specific agonists and antagonists. Cholinergic receptors have been characterized as </a:t>
            </a:r>
            <a:r>
              <a:rPr lang="en-US" sz="3000" dirty="0" smtClean="0">
                <a:solidFill>
                  <a:srgbClr val="0070C0"/>
                </a:solidFill>
                <a:latin typeface="Times New Roman" pitchFamily="18" charset="0"/>
                <a:cs typeface="Times New Roman" pitchFamily="18" charset="0"/>
              </a:rPr>
              <a:t>nicotinic</a:t>
            </a:r>
            <a:r>
              <a:rPr lang="en-US" sz="3000" dirty="0" smtClean="0">
                <a:latin typeface="Times New Roman" pitchFamily="18" charset="0"/>
                <a:cs typeface="Times New Roman" pitchFamily="18" charset="0"/>
              </a:rPr>
              <a:t> and </a:t>
            </a:r>
            <a:r>
              <a:rPr lang="en-US" sz="3000" dirty="0" smtClean="0">
                <a:solidFill>
                  <a:srgbClr val="0070C0"/>
                </a:solidFill>
                <a:latin typeface="Times New Roman" pitchFamily="18" charset="0"/>
                <a:cs typeface="Times New Roman" pitchFamily="18" charset="0"/>
              </a:rPr>
              <a:t>muscarinic</a:t>
            </a:r>
            <a:r>
              <a:rPr lang="en-US" sz="3000" dirty="0" smtClean="0">
                <a:latin typeface="Times New Roman" pitchFamily="18" charset="0"/>
                <a:cs typeface="Times New Roman" pitchFamily="18" charset="0"/>
              </a:rPr>
              <a:t> on the basis of their ability to be bound by the naturally occurring alkaloids nicotine and muscarine, respectively.</a:t>
            </a:r>
          </a:p>
          <a:p>
            <a:pPr marL="273050" indent="260350" algn="just" rtl="0">
              <a:buNone/>
            </a:pPr>
            <a:r>
              <a:rPr lang="en-US" sz="3000" dirty="0" smtClean="0">
                <a:latin typeface="Times New Roman" pitchFamily="18" charset="0"/>
                <a:cs typeface="Times New Roman" pitchFamily="18" charset="0"/>
              </a:rPr>
              <a:t>Receptor subtypes that differ in location and specificity to agonists and antagonists have been identified for both the nicotinic and muscarinic receptors.</a:t>
            </a:r>
            <a:endParaRPr lang="ar-IQ"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7992888" cy="4742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6436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Autofit/>
          </a:bodyPr>
          <a:lstStyle/>
          <a:p>
            <a:r>
              <a:rPr lang="en-US" sz="3600" dirty="0">
                <a:solidFill>
                  <a:schemeClr val="accent2">
                    <a:lumMod val="75000"/>
                  </a:schemeClr>
                </a:solidFill>
                <a:latin typeface="Times New Roman" pitchFamily="18" charset="0"/>
                <a:cs typeface="Times New Roman" pitchFamily="18" charset="0"/>
              </a:rPr>
              <a:t>Ambenonium Chloride</a:t>
            </a:r>
            <a:r>
              <a:rPr lang="en-US" sz="4000" dirty="0">
                <a:solidFill>
                  <a:schemeClr val="accent2">
                    <a:lumMod val="75000"/>
                  </a:schemeClr>
                </a:solidFill>
                <a:latin typeface="Times New Roman" pitchFamily="18" charset="0"/>
                <a:cs typeface="Times New Roman" pitchFamily="18" charset="0"/>
              </a:rPr>
              <a:t>.</a:t>
            </a:r>
            <a:endParaRPr lang="ar-IQ" sz="4000" dirty="0">
              <a:solidFill>
                <a:schemeClr val="accent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8435280" cy="4983832"/>
          </a:xfrm>
        </p:spPr>
        <p:txBody>
          <a:bodyPr>
            <a:noAutofit/>
          </a:bodyPr>
          <a:lstStyle/>
          <a:p>
            <a:pPr marL="0" indent="0" algn="l" rtl="0">
              <a:buNone/>
            </a:pP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Ambenonium </a:t>
            </a:r>
            <a:r>
              <a:rPr lang="en-US" sz="2400" dirty="0">
                <a:latin typeface="Times New Roman" pitchFamily="18" charset="0"/>
                <a:cs typeface="Times New Roman" pitchFamily="18" charset="0"/>
              </a:rPr>
              <a:t>chloride is used for the treatment of </a:t>
            </a:r>
            <a:r>
              <a:rPr lang="en-US" sz="2400" dirty="0" smtClean="0">
                <a:solidFill>
                  <a:srgbClr val="0070C0"/>
                </a:solidFill>
                <a:latin typeface="Times New Roman" pitchFamily="18" charset="0"/>
                <a:cs typeface="Times New Roman" pitchFamily="18" charset="0"/>
              </a:rPr>
              <a:t>myasthenia gravis </a:t>
            </a:r>
            <a:r>
              <a:rPr lang="en-US" sz="2400" dirty="0">
                <a:latin typeface="Times New Roman" pitchFamily="18" charset="0"/>
                <a:cs typeface="Times New Roman" pitchFamily="18" charset="0"/>
              </a:rPr>
              <a:t>in patients who do not respond satisfactorily </a:t>
            </a:r>
            <a:r>
              <a:rPr lang="en-US" sz="2400" dirty="0" smtClean="0">
                <a:latin typeface="Times New Roman" pitchFamily="18" charset="0"/>
                <a:cs typeface="Times New Roman" pitchFamily="18" charset="0"/>
              </a:rPr>
              <a:t>to neostigmine </a:t>
            </a:r>
            <a:r>
              <a:rPr lang="en-US" sz="2400" dirty="0">
                <a:latin typeface="Times New Roman" pitchFamily="18" charset="0"/>
                <a:cs typeface="Times New Roman" pitchFamily="18" charset="0"/>
              </a:rPr>
              <a:t>or pyridostigmine.</a:t>
            </a:r>
          </a:p>
          <a:p>
            <a:pPr marL="0" indent="0" algn="l" rtl="0">
              <a:buNone/>
            </a:pPr>
            <a:r>
              <a:rPr lang="en-US" sz="2400" dirty="0" smtClean="0">
                <a:latin typeface="Times New Roman" pitchFamily="18" charset="0"/>
                <a:cs typeface="Times New Roman" pitchFamily="18" charset="0"/>
              </a:rPr>
              <a:t>    This </a:t>
            </a:r>
            <a:r>
              <a:rPr lang="en-US" sz="2400" dirty="0">
                <a:latin typeface="Times New Roman" pitchFamily="18" charset="0"/>
                <a:cs typeface="Times New Roman" pitchFamily="18" charset="0"/>
              </a:rPr>
              <a:t>drug acts by </a:t>
            </a:r>
            <a:r>
              <a:rPr lang="en-US" sz="2400" dirty="0">
                <a:solidFill>
                  <a:srgbClr val="FF0000"/>
                </a:solidFill>
                <a:latin typeface="Times New Roman" pitchFamily="18" charset="0"/>
                <a:cs typeface="Times New Roman" pitchFamily="18" charset="0"/>
              </a:rPr>
              <a:t>suppressing</a:t>
            </a:r>
            <a:r>
              <a:rPr lang="en-US" sz="2400" dirty="0">
                <a:latin typeface="Times New Roman" pitchFamily="18" charset="0"/>
                <a:cs typeface="Times New Roman" pitchFamily="18" charset="0"/>
              </a:rPr>
              <a:t> the activity of AChE</a:t>
            </a:r>
            <a:r>
              <a:rPr lang="en-US" sz="2400" dirty="0" smtClean="0">
                <a:latin typeface="Times New Roman" pitchFamily="18" charset="0"/>
                <a:cs typeface="Times New Roman" pitchFamily="18" charset="0"/>
              </a:rPr>
              <a:t>.</a:t>
            </a:r>
          </a:p>
          <a:p>
            <a:pPr marL="0" indent="0" algn="l" rtl="0">
              <a:buNone/>
            </a:pPr>
            <a:r>
              <a:rPr lang="en-US" sz="2400" dirty="0" smtClean="0">
                <a:latin typeface="Times New Roman" pitchFamily="18" charset="0"/>
                <a:cs typeface="Times New Roman" pitchFamily="18" charset="0"/>
              </a:rPr>
              <a:t>     It possesses </a:t>
            </a:r>
            <a:r>
              <a:rPr lang="en-US" sz="2400" dirty="0">
                <a:latin typeface="Times New Roman" pitchFamily="18" charset="0"/>
                <a:cs typeface="Times New Roman" pitchFamily="18" charset="0"/>
              </a:rPr>
              <a:t>a relatively </a:t>
            </a:r>
            <a:r>
              <a:rPr lang="en-US" sz="2400" dirty="0">
                <a:solidFill>
                  <a:schemeClr val="accent1"/>
                </a:solidFill>
                <a:latin typeface="Times New Roman" pitchFamily="18" charset="0"/>
                <a:cs typeface="Times New Roman" pitchFamily="18" charset="0"/>
              </a:rPr>
              <a:t>prolonged duration of action </a:t>
            </a:r>
            <a:r>
              <a:rPr lang="en-US" sz="2400" dirty="0" smtClean="0">
                <a:latin typeface="Times New Roman" pitchFamily="18" charset="0"/>
                <a:cs typeface="Times New Roman" pitchFamily="18" charset="0"/>
              </a:rPr>
              <a:t>and causes </a:t>
            </a:r>
            <a:r>
              <a:rPr lang="en-US" sz="2400" dirty="0">
                <a:latin typeface="Times New Roman" pitchFamily="18" charset="0"/>
                <a:cs typeface="Times New Roman" pitchFamily="18" charset="0"/>
              </a:rPr>
              <a:t>fewer side effects in the GI tract than the other </a:t>
            </a:r>
            <a:r>
              <a:rPr lang="en-US" sz="2400" dirty="0" smtClean="0">
                <a:latin typeface="Times New Roman" pitchFamily="18" charset="0"/>
                <a:cs typeface="Times New Roman" pitchFamily="18" charset="0"/>
              </a:rPr>
              <a:t>anticholinesterase agents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0" indent="0" algn="l" rtl="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The dosage requirements </a:t>
            </a:r>
            <a:r>
              <a:rPr lang="en-US" sz="2400" dirty="0">
                <a:latin typeface="Times New Roman" pitchFamily="18" charset="0"/>
                <a:cs typeface="Times New Roman" pitchFamily="18" charset="0"/>
              </a:rPr>
              <a:t>vary </a:t>
            </a:r>
            <a:r>
              <a:rPr lang="en-US" sz="2400" dirty="0" smtClean="0">
                <a:latin typeface="Times New Roman" pitchFamily="18" charset="0"/>
                <a:cs typeface="Times New Roman" pitchFamily="18" charset="0"/>
              </a:rPr>
              <a:t>considerably, and </a:t>
            </a:r>
            <a:r>
              <a:rPr lang="en-US" sz="2400" dirty="0">
                <a:latin typeface="Times New Roman" pitchFamily="18" charset="0"/>
                <a:cs typeface="Times New Roman" pitchFamily="18" charset="0"/>
              </a:rPr>
              <a:t>the dosage must </a:t>
            </a:r>
            <a:r>
              <a:rPr lang="en-US" sz="2400" dirty="0" smtClean="0">
                <a:latin typeface="Times New Roman" pitchFamily="18" charset="0"/>
                <a:cs typeface="Times New Roman" pitchFamily="18" charset="0"/>
              </a:rPr>
              <a:t>be individualized according to </a:t>
            </a:r>
            <a:r>
              <a:rPr lang="en-US" sz="2400" dirty="0">
                <a:latin typeface="Times New Roman" pitchFamily="18" charset="0"/>
                <a:cs typeface="Times New Roman" pitchFamily="18" charset="0"/>
              </a:rPr>
              <a:t>the response and tolerance of the patient. Because of </a:t>
            </a:r>
            <a:r>
              <a:rPr lang="en-US" sz="2400" dirty="0" smtClean="0">
                <a:latin typeface="Times New Roman" pitchFamily="18" charset="0"/>
                <a:cs typeface="Times New Roman" pitchFamily="18" charset="0"/>
              </a:rPr>
              <a:t>its quaternary </a:t>
            </a:r>
            <a:r>
              <a:rPr lang="en-US" sz="2400" dirty="0">
                <a:latin typeface="Times New Roman" pitchFamily="18" charset="0"/>
                <a:cs typeface="Times New Roman" pitchFamily="18" charset="0"/>
              </a:rPr>
              <a:t>ammonium structure, </a:t>
            </a:r>
            <a:r>
              <a:rPr lang="en-US" sz="2400" dirty="0" smtClean="0">
                <a:latin typeface="Times New Roman" pitchFamily="18" charset="0"/>
                <a:cs typeface="Times New Roman" pitchFamily="18" charset="0"/>
              </a:rPr>
              <a:t>ambenonium </a:t>
            </a:r>
            <a:r>
              <a:rPr lang="en-US" sz="2400" dirty="0">
                <a:latin typeface="Times New Roman" pitchFamily="18" charset="0"/>
                <a:cs typeface="Times New Roman" pitchFamily="18" charset="0"/>
              </a:rPr>
              <a:t>chloride </a:t>
            </a:r>
            <a:r>
              <a:rPr lang="en-US" sz="2400" dirty="0" smtClean="0">
                <a:solidFill>
                  <a:srgbClr val="00B050"/>
                </a:solidFill>
                <a:latin typeface="Times New Roman" pitchFamily="18" charset="0"/>
                <a:cs typeface="Times New Roman" pitchFamily="18" charset="0"/>
              </a:rPr>
              <a:t>is absorbed </a:t>
            </a:r>
            <a:r>
              <a:rPr lang="en-US" sz="2400" dirty="0">
                <a:solidFill>
                  <a:srgbClr val="00B050"/>
                </a:solidFill>
                <a:latin typeface="Times New Roman" pitchFamily="18" charset="0"/>
                <a:cs typeface="Times New Roman" pitchFamily="18" charset="0"/>
              </a:rPr>
              <a:t>poorly </a:t>
            </a:r>
            <a:r>
              <a:rPr lang="en-US" sz="2400" dirty="0">
                <a:latin typeface="Times New Roman" pitchFamily="18" charset="0"/>
                <a:cs typeface="Times New Roman" pitchFamily="18" charset="0"/>
              </a:rPr>
              <a:t>from the GI tract.</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26011954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14" r="2784" b="15225"/>
          <a:stretch/>
        </p:blipFill>
        <p:spPr bwMode="auto">
          <a:xfrm>
            <a:off x="611560" y="2996952"/>
            <a:ext cx="8064895" cy="207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1560" y="1124744"/>
            <a:ext cx="8064895" cy="1384995"/>
          </a:xfrm>
          <a:prstGeom prst="rect">
            <a:avLst/>
          </a:prstGeom>
        </p:spPr>
        <p:txBody>
          <a:bodyPr wrap="square">
            <a:spAutoFit/>
          </a:bodyPr>
          <a:lstStyle/>
          <a:p>
            <a:pPr algn="l" rtl="0"/>
            <a:r>
              <a:rPr lang="en-US" sz="2800" dirty="0" smtClean="0">
                <a:latin typeface="Times New Roman" pitchFamily="18" charset="0"/>
                <a:cs typeface="Times New Roman" pitchFamily="18" charset="0"/>
              </a:rPr>
              <a:t>    In </a:t>
            </a:r>
            <a:r>
              <a:rPr lang="en-US" sz="2800" dirty="0">
                <a:latin typeface="Times New Roman" pitchFamily="18" charset="0"/>
                <a:cs typeface="Times New Roman" pitchFamily="18" charset="0"/>
              </a:rPr>
              <a:t>moderate doses, </a:t>
            </a:r>
            <a:r>
              <a:rPr lang="en-US" sz="2800" dirty="0" smtClean="0">
                <a:latin typeface="Times New Roman" pitchFamily="18" charset="0"/>
                <a:cs typeface="Times New Roman" pitchFamily="18" charset="0"/>
              </a:rPr>
              <a:t>the drug </a:t>
            </a:r>
            <a:r>
              <a:rPr lang="en-US" sz="2800" dirty="0">
                <a:latin typeface="Times New Roman" pitchFamily="18" charset="0"/>
                <a:cs typeface="Times New Roman" pitchFamily="18" charset="0"/>
              </a:rPr>
              <a:t>does not cross the blood-brain barrier. </a:t>
            </a:r>
            <a:r>
              <a:rPr lang="en-US" sz="2800" dirty="0" smtClean="0">
                <a:latin typeface="Times New Roman" pitchFamily="18" charset="0"/>
                <a:cs typeface="Times New Roman" pitchFamily="18" charset="0"/>
              </a:rPr>
              <a:t>Ambenonium chloride </a:t>
            </a:r>
            <a:r>
              <a:rPr lang="en-US" sz="2800" dirty="0">
                <a:latin typeface="Times New Roman" pitchFamily="18" charset="0"/>
                <a:cs typeface="Times New Roman" pitchFamily="18" charset="0"/>
              </a:rPr>
              <a:t>is not hydrolyzed by cholinesterases</a:t>
            </a:r>
            <a:r>
              <a:rPr lang="en-US" dirty="0"/>
              <a:t>.</a:t>
            </a:r>
            <a:endParaRPr lang="ar-IQ" dirty="0"/>
          </a:p>
        </p:txBody>
      </p:sp>
      <p:sp>
        <p:nvSpPr>
          <p:cNvPr id="3" name="Rectangle 2"/>
          <p:cNvSpPr/>
          <p:nvPr/>
        </p:nvSpPr>
        <p:spPr>
          <a:xfrm>
            <a:off x="1907704" y="4887744"/>
            <a:ext cx="4032448" cy="738664"/>
          </a:xfrm>
          <a:prstGeom prst="rect">
            <a:avLst/>
          </a:prstGeom>
        </p:spPr>
        <p:txBody>
          <a:bodyPr wrap="square">
            <a:spAutoFit/>
          </a:bodyPr>
          <a:lstStyle/>
          <a:p>
            <a:r>
              <a:rPr lang="en-US" dirty="0"/>
              <a:t> </a:t>
            </a:r>
            <a:r>
              <a:rPr lang="en-US" dirty="0" smtClean="0"/>
              <a:t> </a:t>
            </a:r>
          </a:p>
          <a:p>
            <a:r>
              <a:rPr lang="en-US" sz="2400" b="1" dirty="0" smtClean="0">
                <a:latin typeface="Times New Roman" panose="02020603050405020304" pitchFamily="18" charset="0"/>
                <a:cs typeface="Times New Roman" panose="02020603050405020304" pitchFamily="18" charset="0"/>
              </a:rPr>
              <a:t>Ambenonium </a:t>
            </a:r>
            <a:r>
              <a:rPr lang="en-US" sz="2400" b="1" dirty="0">
                <a:latin typeface="Times New Roman" panose="02020603050405020304" pitchFamily="18" charset="0"/>
                <a:cs typeface="Times New Roman" panose="02020603050405020304" pitchFamily="18" charset="0"/>
              </a:rPr>
              <a:t>chloride</a:t>
            </a:r>
            <a:r>
              <a:rPr lang="en-US" dirty="0"/>
              <a:t> </a:t>
            </a:r>
            <a:endParaRPr lang="ar-IQ" dirty="0"/>
          </a:p>
        </p:txBody>
      </p:sp>
    </p:spTree>
    <p:extLst>
      <p:ext uri="{BB962C8B-B14F-4D97-AF65-F5344CB8AC3E}">
        <p14:creationId xmlns:p14="http://schemas.microsoft.com/office/powerpoint/2010/main" val="39867306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5987008" cy="636680"/>
          </a:xfrm>
        </p:spPr>
        <p:txBody>
          <a:bodyPr>
            <a:normAutofit fontScale="90000"/>
          </a:bodyPr>
          <a:lstStyle/>
          <a:p>
            <a:r>
              <a:rPr lang="en-US" sz="3600" dirty="0" smtClean="0">
                <a:solidFill>
                  <a:schemeClr val="accent2">
                    <a:lumMod val="75000"/>
                  </a:schemeClr>
                </a:solidFill>
                <a:latin typeface="Times New Roman" pitchFamily="18" charset="0"/>
                <a:cs typeface="Times New Roman" pitchFamily="18" charset="0"/>
              </a:rPr>
              <a:t/>
            </a:r>
            <a:br>
              <a:rPr lang="en-US" sz="3600" dirty="0" smtClean="0">
                <a:solidFill>
                  <a:schemeClr val="accent2">
                    <a:lumMod val="75000"/>
                  </a:schemeClr>
                </a:solidFill>
                <a:latin typeface="Times New Roman" pitchFamily="18" charset="0"/>
                <a:cs typeface="Times New Roman" pitchFamily="18" charset="0"/>
              </a:rPr>
            </a:br>
            <a:r>
              <a:rPr lang="en-US" sz="3600" dirty="0">
                <a:solidFill>
                  <a:schemeClr val="accent2">
                    <a:lumMod val="75000"/>
                  </a:schemeClr>
                </a:solidFill>
                <a:latin typeface="Times New Roman" pitchFamily="18" charset="0"/>
                <a:cs typeface="Times New Roman" pitchFamily="18" charset="0"/>
              </a:rPr>
              <a:t/>
            </a:r>
            <a:br>
              <a:rPr lang="en-US" sz="3600" dirty="0">
                <a:solidFill>
                  <a:schemeClr val="accent2">
                    <a:lumMod val="75000"/>
                  </a:schemeClr>
                </a:solidFill>
                <a:latin typeface="Times New Roman" pitchFamily="18" charset="0"/>
                <a:cs typeface="Times New Roman" pitchFamily="18" charset="0"/>
              </a:rPr>
            </a:br>
            <a:r>
              <a:rPr lang="en-US" sz="3600" dirty="0" smtClean="0">
                <a:solidFill>
                  <a:schemeClr val="accent2">
                    <a:lumMod val="75000"/>
                  </a:schemeClr>
                </a:solidFill>
                <a:latin typeface="Times New Roman" pitchFamily="18" charset="0"/>
                <a:cs typeface="Times New Roman" pitchFamily="18" charset="0"/>
              </a:rPr>
              <a:t/>
            </a:r>
            <a:br>
              <a:rPr lang="en-US" sz="3600" dirty="0" smtClean="0">
                <a:solidFill>
                  <a:schemeClr val="accent2">
                    <a:lumMod val="75000"/>
                  </a:schemeClr>
                </a:solidFill>
                <a:latin typeface="Times New Roman" pitchFamily="18" charset="0"/>
                <a:cs typeface="Times New Roman" pitchFamily="18" charset="0"/>
              </a:rPr>
            </a:br>
            <a:r>
              <a:rPr lang="en-US" sz="3600" dirty="0">
                <a:solidFill>
                  <a:schemeClr val="accent2">
                    <a:lumMod val="75000"/>
                  </a:schemeClr>
                </a:solidFill>
                <a:latin typeface="Times New Roman" pitchFamily="18" charset="0"/>
                <a:cs typeface="Times New Roman" pitchFamily="18" charset="0"/>
              </a:rPr>
              <a:t/>
            </a:r>
            <a:br>
              <a:rPr lang="en-US" sz="3600" dirty="0">
                <a:solidFill>
                  <a:schemeClr val="accent2">
                    <a:lumMod val="75000"/>
                  </a:schemeClr>
                </a:solidFill>
                <a:latin typeface="Times New Roman" pitchFamily="18" charset="0"/>
                <a:cs typeface="Times New Roman" pitchFamily="18" charset="0"/>
              </a:rPr>
            </a:br>
            <a:r>
              <a:rPr lang="en-US" sz="3600" dirty="0" smtClean="0">
                <a:solidFill>
                  <a:schemeClr val="accent2">
                    <a:lumMod val="75000"/>
                  </a:schemeClr>
                </a:solidFill>
                <a:latin typeface="Times New Roman" pitchFamily="18" charset="0"/>
                <a:cs typeface="Times New Roman" pitchFamily="18" charset="0"/>
              </a:rPr>
              <a:t>Edrophonium </a:t>
            </a:r>
            <a:r>
              <a:rPr lang="en-US" sz="3600" dirty="0">
                <a:solidFill>
                  <a:schemeClr val="accent2">
                    <a:lumMod val="75000"/>
                  </a:schemeClr>
                </a:solidFill>
                <a:latin typeface="Times New Roman" pitchFamily="18" charset="0"/>
                <a:cs typeface="Times New Roman" pitchFamily="18" charset="0"/>
              </a:rPr>
              <a:t>Chloride </a:t>
            </a:r>
            <a:endParaRPr lang="ar-IQ" sz="3600" dirty="0">
              <a:solidFill>
                <a:schemeClr val="accent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808820"/>
            <a:ext cx="7139136" cy="4788532"/>
          </a:xfrm>
        </p:spPr>
        <p:txBody>
          <a:bodyPr>
            <a:normAutofit/>
          </a:bodyPr>
          <a:lstStyle/>
          <a:p>
            <a:pPr marL="0" indent="0" algn="just" rtl="0">
              <a:buNone/>
            </a:pPr>
            <a:r>
              <a:rPr lang="en-US" sz="2400" dirty="0" smtClean="0">
                <a:latin typeface="Times New Roman" pitchFamily="18" charset="0"/>
                <a:cs typeface="Times New Roman" pitchFamily="18" charset="0"/>
              </a:rPr>
              <a:t>Edrophonium Chloride </a:t>
            </a:r>
          </a:p>
          <a:p>
            <a:pPr marL="0" indent="0" algn="just" rtl="0">
              <a:buNone/>
            </a:pPr>
            <a:r>
              <a:rPr lang="en-US" sz="2400" dirty="0" smtClean="0">
                <a:latin typeface="Times New Roman" pitchFamily="18" charset="0"/>
                <a:cs typeface="Times New Roman" pitchFamily="18" charset="0"/>
              </a:rPr>
              <a:t>Ethyl (hydroxyphenyl) dimethyl ammonium </a:t>
            </a:r>
          </a:p>
          <a:p>
            <a:pPr marL="0" indent="0" algn="just" rtl="0">
              <a:buNone/>
            </a:pPr>
            <a:r>
              <a:rPr lang="en-US" sz="2400" dirty="0" smtClean="0">
                <a:latin typeface="Times New Roman" pitchFamily="18" charset="0"/>
                <a:cs typeface="Times New Roman" pitchFamily="18" charset="0"/>
              </a:rPr>
              <a:t>chloride (</a:t>
            </a:r>
            <a:r>
              <a:rPr lang="en-US" sz="2400" dirty="0" smtClean="0">
                <a:solidFill>
                  <a:schemeClr val="accent1"/>
                </a:solidFill>
                <a:latin typeface="Times New Roman" pitchFamily="18" charset="0"/>
                <a:cs typeface="Times New Roman" pitchFamily="18" charset="0"/>
              </a:rPr>
              <a:t>Tensilon</a:t>
            </a:r>
            <a:r>
              <a:rPr lang="en-US" sz="2400" dirty="0" smtClean="0">
                <a:latin typeface="Times New Roman" pitchFamily="18" charset="0"/>
                <a:cs typeface="Times New Roman" pitchFamily="18" charset="0"/>
              </a:rPr>
              <a:t>),</a:t>
            </a:r>
          </a:p>
          <a:p>
            <a:pPr marL="0" indent="0" algn="just" rtl="0">
              <a:buNone/>
            </a:pPr>
            <a:r>
              <a:rPr lang="en-US" sz="2400" dirty="0" smtClean="0">
                <a:latin typeface="Times New Roman" pitchFamily="18" charset="0"/>
                <a:cs typeface="Times New Roman" pitchFamily="18" charset="0"/>
              </a:rPr>
              <a:t> is </a:t>
            </a:r>
            <a:r>
              <a:rPr lang="en-US" sz="2400" dirty="0" smtClean="0">
                <a:solidFill>
                  <a:srgbClr val="FF0000"/>
                </a:solidFill>
                <a:latin typeface="Times New Roman" pitchFamily="18" charset="0"/>
                <a:cs typeface="Times New Roman" pitchFamily="18" charset="0"/>
              </a:rPr>
              <a:t>a reversible anticholinesterase agent.</a:t>
            </a:r>
          </a:p>
          <a:p>
            <a:pPr marL="0" indent="0" algn="just" rtl="0">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It </a:t>
            </a:r>
            <a:r>
              <a:rPr lang="en-US" sz="2400" dirty="0" smtClean="0">
                <a:latin typeface="Times New Roman" pitchFamily="18" charset="0"/>
                <a:cs typeface="Times New Roman" pitchFamily="18" charset="0"/>
              </a:rPr>
              <a:t>is bitter </a:t>
            </a:r>
            <a:r>
              <a:rPr lang="en-US" sz="2400" dirty="0">
                <a:latin typeface="Times New Roman" pitchFamily="18" charset="0"/>
                <a:cs typeface="Times New Roman" pitchFamily="18" charset="0"/>
              </a:rPr>
              <a:t>and very soluble in water and alcohol. </a:t>
            </a:r>
            <a:r>
              <a:rPr lang="en-US" sz="2400" dirty="0" smtClean="0">
                <a:latin typeface="Times New Roman" pitchFamily="18" charset="0"/>
                <a:cs typeface="Times New Roman" pitchFamily="18" charset="0"/>
              </a:rPr>
              <a:t>  </a:t>
            </a:r>
          </a:p>
          <a:p>
            <a:pPr marL="0" indent="0" algn="just" rtl="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Edrophonium </a:t>
            </a:r>
            <a:r>
              <a:rPr lang="en-US" sz="2400" dirty="0">
                <a:latin typeface="Times New Roman" pitchFamily="18" charset="0"/>
                <a:cs typeface="Times New Roman" pitchFamily="18" charset="0"/>
              </a:rPr>
              <a:t>has a more rapid onset </a:t>
            </a:r>
            <a:r>
              <a:rPr lang="en-US" sz="2400" dirty="0" smtClean="0">
                <a:latin typeface="Times New Roman" pitchFamily="18" charset="0"/>
                <a:cs typeface="Times New Roman" pitchFamily="18" charset="0"/>
              </a:rPr>
              <a:t>and </a:t>
            </a:r>
            <a:r>
              <a:rPr lang="en-US" sz="2400" dirty="0" smtClean="0">
                <a:solidFill>
                  <a:srgbClr val="00B050"/>
                </a:solidFill>
                <a:latin typeface="Times New Roman" pitchFamily="18" charset="0"/>
                <a:cs typeface="Times New Roman" pitchFamily="18" charset="0"/>
              </a:rPr>
              <a:t>shorter </a:t>
            </a:r>
            <a:r>
              <a:rPr lang="en-US" sz="2400" dirty="0">
                <a:solidFill>
                  <a:srgbClr val="00B050"/>
                </a:solidFill>
                <a:latin typeface="Times New Roman" pitchFamily="18" charset="0"/>
                <a:cs typeface="Times New Roman" pitchFamily="18" charset="0"/>
              </a:rPr>
              <a:t>duration of action </a:t>
            </a:r>
            <a:r>
              <a:rPr lang="en-US" sz="2400" dirty="0">
                <a:latin typeface="Times New Roman" pitchFamily="18" charset="0"/>
                <a:cs typeface="Times New Roman" pitchFamily="18" charset="0"/>
              </a:rPr>
              <a:t>than neostigmine, </a:t>
            </a:r>
            <a:r>
              <a:rPr lang="en-US" sz="2400" dirty="0" smtClean="0">
                <a:latin typeface="Times New Roman" pitchFamily="18" charset="0"/>
                <a:cs typeface="Times New Roman" pitchFamily="18" charset="0"/>
              </a:rPr>
              <a:t>pyridostigmine, or </a:t>
            </a:r>
            <a:r>
              <a:rPr lang="en-US" sz="2400" dirty="0">
                <a:latin typeface="Times New Roman" pitchFamily="18" charset="0"/>
                <a:cs typeface="Times New Roman" pitchFamily="18" charset="0"/>
              </a:rPr>
              <a:t>ambenonium</a:t>
            </a:r>
            <a:r>
              <a:rPr lang="en-US" sz="2400" dirty="0" smtClean="0">
                <a:latin typeface="Times New Roman" pitchFamily="18" charset="0"/>
                <a:cs typeface="Times New Roman" pitchFamily="18" charset="0"/>
              </a:rPr>
              <a:t>.</a:t>
            </a:r>
          </a:p>
          <a:p>
            <a:pPr marL="0" indent="0" algn="just" rtl="0">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It is a specific anticurare agent </a:t>
            </a:r>
            <a:r>
              <a:rPr lang="en-US" sz="2400" dirty="0" smtClean="0">
                <a:latin typeface="Times New Roman" pitchFamily="18" charset="0"/>
                <a:cs typeface="Times New Roman" pitchFamily="18" charset="0"/>
              </a:rPr>
              <a:t>and acts </a:t>
            </a:r>
            <a:r>
              <a:rPr lang="en-US" sz="2400" dirty="0">
                <a:latin typeface="Times New Roman" pitchFamily="18" charset="0"/>
                <a:cs typeface="Times New Roman" pitchFamily="18" charset="0"/>
              </a:rPr>
              <a:t>within </a:t>
            </a:r>
            <a:r>
              <a:rPr lang="en-US" sz="2400" dirty="0" smtClean="0">
                <a:latin typeface="Times New Roman" pitchFamily="18" charset="0"/>
                <a:cs typeface="Times New Roman" pitchFamily="18" charset="0"/>
              </a:rPr>
              <a:t>1 </a:t>
            </a:r>
            <a:r>
              <a:rPr lang="en-US" sz="2400" dirty="0">
                <a:latin typeface="Times New Roman" pitchFamily="18" charset="0"/>
                <a:cs typeface="Times New Roman" pitchFamily="18" charset="0"/>
              </a:rPr>
              <a:t>minute to alleviate overdose of </a:t>
            </a:r>
            <a:r>
              <a:rPr lang="en-US" sz="2400" dirty="0" smtClean="0">
                <a:latin typeface="Times New Roman" pitchFamily="18" charset="0"/>
                <a:cs typeface="Times New Roman" pitchFamily="18" charset="0"/>
              </a:rPr>
              <a:t>d-tubocurarine, dimethyl d -tubocurarine</a:t>
            </a:r>
            <a:r>
              <a:rPr lang="en-US" sz="2400" dirty="0">
                <a:latin typeface="Times New Roman" pitchFamily="18" charset="0"/>
                <a:cs typeface="Times New Roman" pitchFamily="18" charset="0"/>
              </a:rPr>
              <a:t>, or </a:t>
            </a:r>
            <a:r>
              <a:rPr lang="en-US" sz="2400" dirty="0" smtClean="0">
                <a:latin typeface="Times New Roman" pitchFamily="18" charset="0"/>
                <a:cs typeface="Times New Roman" pitchFamily="18" charset="0"/>
              </a:rPr>
              <a:t>gallamine triethiodide</a:t>
            </a:r>
            <a:r>
              <a:rPr lang="en-US" sz="2400" dirty="0">
                <a:latin typeface="Times New Roman" panose="02020603050405020304" pitchFamily="18" charset="0"/>
                <a:cs typeface="Times New Roman" panose="02020603050405020304" pitchFamily="18" charset="0"/>
              </a:rPr>
              <a:t>.</a:t>
            </a:r>
            <a:endParaRPr lang="ar-IQ"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45" r="10307"/>
          <a:stretch/>
        </p:blipFill>
        <p:spPr bwMode="auto">
          <a:xfrm>
            <a:off x="5940152" y="908720"/>
            <a:ext cx="295232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43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49694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5142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799288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9281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a:bodyPr>
          <a:lstStyle/>
          <a:p>
            <a:r>
              <a:rPr lang="en-US" sz="3600" dirty="0">
                <a:solidFill>
                  <a:schemeClr val="accent1"/>
                </a:solidFill>
                <a:latin typeface="Times New Roman" pitchFamily="18" charset="0"/>
                <a:cs typeface="Times New Roman" pitchFamily="18" charset="0"/>
              </a:rPr>
              <a:t>Irreversible </a:t>
            </a:r>
            <a:r>
              <a:rPr lang="en-US" sz="3600" dirty="0" smtClean="0">
                <a:solidFill>
                  <a:schemeClr val="accent1"/>
                </a:solidFill>
                <a:latin typeface="Times New Roman" pitchFamily="18" charset="0"/>
                <a:cs typeface="Times New Roman" pitchFamily="18" charset="0"/>
              </a:rPr>
              <a:t>Anticholinesterase</a:t>
            </a:r>
            <a:endParaRPr lang="ar-IQ" sz="36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484784"/>
            <a:ext cx="8229600" cy="5112568"/>
          </a:xfrm>
        </p:spPr>
        <p:txBody>
          <a:bodyPr>
            <a:normAutofit lnSpcReduction="10000"/>
          </a:bodyPr>
          <a:lstStyle/>
          <a:p>
            <a:pPr algn="l" rtl="0">
              <a:buFont typeface="Wingdings" pitchFamily="2" charset="2"/>
              <a:buChar char="v"/>
            </a:pPr>
            <a:r>
              <a:rPr lang="en-US" dirty="0">
                <a:latin typeface="Times New Roman" pitchFamily="18" charset="0"/>
                <a:cs typeface="Times New Roman" pitchFamily="18" charset="0"/>
              </a:rPr>
              <a:t>These compounds act by only one way: that bind and react with AchE to AchE with greater affinity than Ach to form acylated enzyme which strongly resist hydrolysis</a:t>
            </a:r>
          </a:p>
          <a:p>
            <a:pPr algn="l" rtl="0">
              <a:buFont typeface="Wingdings" pitchFamily="2" charset="2"/>
              <a:buChar char="v"/>
            </a:pPr>
            <a:r>
              <a:rPr lang="en-US" dirty="0">
                <a:latin typeface="Times New Roman" pitchFamily="18" charset="0"/>
                <a:cs typeface="Times New Roman" pitchFamily="18" charset="0"/>
              </a:rPr>
              <a:t>Irreversible means that they inhibit AchE for very long time(many hours)</a:t>
            </a:r>
          </a:p>
          <a:p>
            <a:pPr algn="l" rtl="0">
              <a:buFont typeface="Wingdings" pitchFamily="2" charset="2"/>
              <a:buChar char="v"/>
            </a:pPr>
            <a:r>
              <a:rPr lang="en-US" dirty="0">
                <a:latin typeface="Times New Roman" pitchFamily="18" charset="0"/>
                <a:cs typeface="Times New Roman" pitchFamily="18" charset="0"/>
              </a:rPr>
              <a:t>These compounds have less therapeutic uses than reversible ones. </a:t>
            </a:r>
          </a:p>
          <a:p>
            <a:pPr algn="l" rtl="0">
              <a:buFont typeface="Wingdings" pitchFamily="2" charset="2"/>
              <a:buChar char="v"/>
            </a:pPr>
            <a:r>
              <a:rPr lang="en-US" dirty="0">
                <a:latin typeface="Times New Roman" pitchFamily="18" charset="0"/>
                <a:cs typeface="Times New Roman" pitchFamily="18" charset="0"/>
              </a:rPr>
              <a:t>Serine gas and organophosphate insecticides are based on this concept.</a:t>
            </a:r>
          </a:p>
          <a:p>
            <a:pPr algn="l" rtl="0">
              <a:buFont typeface="Wingdings" pitchFamily="2" charset="2"/>
              <a:buChar char="v"/>
            </a:pPr>
            <a:r>
              <a:rPr lang="en-US" dirty="0">
                <a:latin typeface="Times New Roman" pitchFamily="18" charset="0"/>
                <a:cs typeface="Times New Roman" pitchFamily="18" charset="0"/>
              </a:rPr>
              <a:t>They cause cholinergic crisis</a:t>
            </a:r>
          </a:p>
          <a:p>
            <a:pPr algn="l" rtl="0">
              <a:buFont typeface="Wingdings" pitchFamily="2" charset="2"/>
              <a:buChar char="v"/>
            </a:pPr>
            <a:r>
              <a:rPr lang="en-US" dirty="0">
                <a:latin typeface="Times New Roman" pitchFamily="18" charset="0"/>
                <a:cs typeface="Times New Roman" pitchFamily="18" charset="0"/>
              </a:rPr>
              <a:t>Their common structural feature is the presence of Phosphate ester bond which strongly resist hydrolysis</a:t>
            </a:r>
          </a:p>
        </p:txBody>
      </p:sp>
    </p:spTree>
    <p:extLst>
      <p:ext uri="{BB962C8B-B14F-4D97-AF65-F5344CB8AC3E}">
        <p14:creationId xmlns:p14="http://schemas.microsoft.com/office/powerpoint/2010/main" val="13448975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lstStyle/>
          <a:p>
            <a:pPr marL="0" indent="0" algn="l" rtl="0">
              <a:buNone/>
            </a:pPr>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compounds belong </a:t>
            </a:r>
            <a:r>
              <a:rPr lang="en-US" dirty="0">
                <a:latin typeface="Times New Roman" pitchFamily="18" charset="0"/>
                <a:cs typeface="Times New Roman" pitchFamily="18" charset="0"/>
              </a:rPr>
              <a:t>to a class </a:t>
            </a:r>
            <a:r>
              <a:rPr lang="en-US" dirty="0" smtClean="0">
                <a:latin typeface="Times New Roman" pitchFamily="18" charset="0"/>
                <a:cs typeface="Times New Roman" pitchFamily="18" charset="0"/>
              </a:rPr>
              <a:t>of organophosphorous </a:t>
            </a:r>
            <a:r>
              <a:rPr lang="en-US" dirty="0">
                <a:latin typeface="Times New Roman" pitchFamily="18" charset="0"/>
                <a:cs typeface="Times New Roman" pitchFamily="18" charset="0"/>
              </a:rPr>
              <a:t>esters. A </a:t>
            </a:r>
            <a:r>
              <a:rPr lang="en-US" dirty="0" smtClean="0">
                <a:latin typeface="Times New Roman" pitchFamily="18" charset="0"/>
                <a:cs typeface="Times New Roman" pitchFamily="18" charset="0"/>
              </a:rPr>
              <a:t>general formula </a:t>
            </a:r>
            <a:r>
              <a:rPr lang="en-US" dirty="0">
                <a:latin typeface="Times New Roman" pitchFamily="18" charset="0"/>
                <a:cs typeface="Times New Roman" pitchFamily="18" charset="0"/>
              </a:rPr>
              <a:t>for </a:t>
            </a:r>
            <a:r>
              <a:rPr lang="en-US" dirty="0" smtClean="0">
                <a:latin typeface="Times New Roman" pitchFamily="18" charset="0"/>
                <a:cs typeface="Times New Roman" pitchFamily="18" charset="0"/>
              </a:rPr>
              <a:t>such </a:t>
            </a:r>
            <a:r>
              <a:rPr lang="en-US" dirty="0">
                <a:latin typeface="Times New Roman" pitchFamily="18" charset="0"/>
                <a:cs typeface="Times New Roman" pitchFamily="18" charset="0"/>
              </a:rPr>
              <a:t>compounds follows</a:t>
            </a:r>
            <a:r>
              <a:rPr lang="en-US" dirty="0" smtClean="0">
                <a:latin typeface="Times New Roman" pitchFamily="18" charset="0"/>
                <a:cs typeface="Times New Roman" pitchFamily="18" charset="0"/>
              </a:rPr>
              <a:t>:</a:t>
            </a:r>
          </a:p>
          <a:p>
            <a:pPr marL="0" indent="0" algn="l" rtl="0">
              <a:buNone/>
            </a:pPr>
            <a:endParaRPr lang="ar-IQ"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2060848"/>
            <a:ext cx="3168351"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9" y="3717032"/>
            <a:ext cx="316835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95936" y="4221088"/>
            <a:ext cx="403244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95936" y="2204864"/>
            <a:ext cx="3600399"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5113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3" y="764704"/>
            <a:ext cx="8136904" cy="5265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3998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r>
              <a:rPr lang="en-US" dirty="0">
                <a:solidFill>
                  <a:schemeClr val="accent1"/>
                </a:solidFill>
              </a:rPr>
              <a:t>Cholinergic crisis</a:t>
            </a:r>
            <a:endParaRPr lang="ar-IQ" dirty="0">
              <a:solidFill>
                <a:schemeClr val="accent1"/>
              </a:solidFill>
            </a:endParaRPr>
          </a:p>
        </p:txBody>
      </p:sp>
      <p:sp>
        <p:nvSpPr>
          <p:cNvPr id="3" name="Content Placeholder 2"/>
          <p:cNvSpPr>
            <a:spLocks noGrp="1"/>
          </p:cNvSpPr>
          <p:nvPr>
            <p:ph idx="1"/>
          </p:nvPr>
        </p:nvSpPr>
        <p:spPr>
          <a:xfrm>
            <a:off x="457200" y="1556792"/>
            <a:ext cx="8229600" cy="4767808"/>
          </a:xfrm>
        </p:spPr>
        <p:txBody>
          <a:bodyPr/>
          <a:lstStyle/>
          <a:p>
            <a:pPr marL="0" indent="0" algn="l" rtl="0">
              <a:buNone/>
            </a:pP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 cholinergic </a:t>
            </a:r>
            <a:r>
              <a:rPr lang="en-US" sz="2400" dirty="0">
                <a:latin typeface="Times New Roman" pitchFamily="18" charset="0"/>
                <a:cs typeface="Times New Roman" pitchFamily="18" charset="0"/>
              </a:rPr>
              <a:t>crisis is an over-stimulation at a neuromuscular junction due to an excess of acetylcholine (ACh). This happens due to inactivity (perhaps even inhibition) of the AChE enzyme, which normally breaks down acetylcholine. </a:t>
            </a:r>
            <a:endParaRPr lang="en-US" sz="2400" dirty="0" smtClean="0">
              <a:latin typeface="Times New Roman" pitchFamily="18" charset="0"/>
              <a:cs typeface="Times New Roman" pitchFamily="18" charset="0"/>
            </a:endParaRPr>
          </a:p>
          <a:p>
            <a:pPr marL="0" indent="0" algn="l" rtl="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This </a:t>
            </a:r>
            <a:r>
              <a:rPr lang="en-US" sz="2400" dirty="0">
                <a:latin typeface="Times New Roman" pitchFamily="18" charset="0"/>
                <a:cs typeface="Times New Roman" pitchFamily="18" charset="0"/>
              </a:rPr>
              <a:t>is a consequence of some types of nerve gas, (e.g. </a:t>
            </a:r>
            <a:r>
              <a:rPr lang="en-US" sz="2400" dirty="0" err="1">
                <a:latin typeface="Times New Roman" pitchFamily="18" charset="0"/>
                <a:cs typeface="Times New Roman" pitchFamily="18" charset="0"/>
              </a:rPr>
              <a:t>sarin</a:t>
            </a:r>
            <a:r>
              <a:rPr lang="en-US" sz="2400" dirty="0">
                <a:latin typeface="Times New Roman" pitchFamily="18" charset="0"/>
                <a:cs typeface="Times New Roman" pitchFamily="18" charset="0"/>
              </a:rPr>
              <a:t> gas) or insecticides.</a:t>
            </a:r>
          </a:p>
          <a:p>
            <a:pPr marL="0" indent="0" algn="l" rtl="0">
              <a:buNone/>
            </a:pPr>
            <a:r>
              <a:rPr lang="en-US" sz="2400" dirty="0" smtClean="0">
                <a:latin typeface="Times New Roman" pitchFamily="18" charset="0"/>
                <a:cs typeface="Times New Roman" pitchFamily="18" charset="0"/>
              </a:rPr>
              <a:t>    It </a:t>
            </a:r>
            <a:r>
              <a:rPr lang="en-US" sz="2400" dirty="0">
                <a:latin typeface="Times New Roman" pitchFamily="18" charset="0"/>
                <a:cs typeface="Times New Roman" pitchFamily="18" charset="0"/>
              </a:rPr>
              <a:t>causes muscle paralysis  and respiratory failure</a:t>
            </a:r>
          </a:p>
          <a:p>
            <a:pPr algn="l" rtl="0"/>
            <a:endParaRPr lang="en-US" sz="2400" dirty="0">
              <a:latin typeface="Times New Roman" pitchFamily="18" charset="0"/>
              <a:cs typeface="Times New Roman" pitchFamily="18" charset="0"/>
            </a:endParaRPr>
          </a:p>
          <a:p>
            <a:pPr algn="l" rtl="0"/>
            <a:endParaRPr lang="ar-IQ" dirty="0"/>
          </a:p>
        </p:txBody>
      </p:sp>
    </p:spTree>
    <p:extLst>
      <p:ext uri="{BB962C8B-B14F-4D97-AF65-F5344CB8AC3E}">
        <p14:creationId xmlns:p14="http://schemas.microsoft.com/office/powerpoint/2010/main" val="2285187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640960" cy="5116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3528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Aging </a:t>
            </a:r>
            <a:endParaRPr lang="ar-IQ" dirty="0"/>
          </a:p>
        </p:txBody>
      </p:sp>
      <p:sp>
        <p:nvSpPr>
          <p:cNvPr id="3" name="Content Placeholder 2"/>
          <p:cNvSpPr>
            <a:spLocks noGrp="1"/>
          </p:cNvSpPr>
          <p:nvPr>
            <p:ph idx="1"/>
          </p:nvPr>
        </p:nvSpPr>
        <p:spPr>
          <a:xfrm>
            <a:off x="457200" y="2060846"/>
            <a:ext cx="8229600" cy="4263753"/>
          </a:xfrm>
        </p:spPr>
        <p:txBody>
          <a:bodyPr>
            <a:normAutofit fontScale="92500"/>
          </a:bodyPr>
          <a:lstStyle/>
          <a:p>
            <a:pPr marL="0" indent="0" algn="just" rtl="0">
              <a:buNone/>
            </a:pPr>
            <a:r>
              <a:rPr lang="en-US" dirty="0" smtClean="0">
                <a:latin typeface="Times New Roman" pitchFamily="18" charset="0"/>
                <a:cs typeface="Times New Roman" pitchFamily="18" charset="0"/>
              </a:rPr>
              <a:t>    Irreversible </a:t>
            </a:r>
            <a:r>
              <a:rPr lang="en-US" dirty="0">
                <a:latin typeface="Times New Roman" pitchFamily="18" charset="0"/>
                <a:cs typeface="Times New Roman" pitchFamily="18" charset="0"/>
              </a:rPr>
              <a:t>Anticholinesterase containing Phosphate ester </a:t>
            </a:r>
          </a:p>
          <a:p>
            <a:pPr marL="0" indent="0" algn="just" rtl="0">
              <a:buNone/>
            </a:pPr>
            <a:r>
              <a:rPr lang="en-US" dirty="0">
                <a:latin typeface="Times New Roman" pitchFamily="18" charset="0"/>
                <a:cs typeface="Times New Roman" pitchFamily="18" charset="0"/>
              </a:rPr>
              <a:t>resist hydrolysis very strongly. They also undergo a feature </a:t>
            </a:r>
          </a:p>
          <a:p>
            <a:pPr marL="0" indent="0" algn="just" rtl="0">
              <a:buNone/>
            </a:pPr>
            <a:r>
              <a:rPr lang="en-US" dirty="0">
                <a:latin typeface="Times New Roman" pitchFamily="18" charset="0"/>
                <a:cs typeface="Times New Roman" pitchFamily="18" charset="0"/>
              </a:rPr>
              <a:t>called aging which increases this resistance even more. </a:t>
            </a:r>
          </a:p>
          <a:p>
            <a:pPr marL="0" indent="0" algn="just" rtl="0">
              <a:buNone/>
            </a:pPr>
            <a:r>
              <a:rPr lang="en-US" dirty="0" smtClean="0">
                <a:latin typeface="Times New Roman" pitchFamily="18" charset="0"/>
                <a:cs typeface="Times New Roman" pitchFamily="18" charset="0"/>
              </a:rPr>
              <a:t>    When </a:t>
            </a:r>
            <a:r>
              <a:rPr lang="en-US" dirty="0">
                <a:latin typeface="Times New Roman" pitchFamily="18" charset="0"/>
                <a:cs typeface="Times New Roman" pitchFamily="18" charset="0"/>
              </a:rPr>
              <a:t>AchE becomes acylated for a long time </a:t>
            </a:r>
            <a:r>
              <a:rPr lang="en-US" dirty="0" smtClean="0">
                <a:latin typeface="Times New Roman" pitchFamily="18" charset="0"/>
                <a:cs typeface="Times New Roman" pitchFamily="18" charset="0"/>
              </a:rPr>
              <a:t>with, </a:t>
            </a:r>
            <a:r>
              <a:rPr lang="en-US" dirty="0">
                <a:latin typeface="Times New Roman" pitchFamily="18" charset="0"/>
                <a:cs typeface="Times New Roman" pitchFamily="18" charset="0"/>
              </a:rPr>
              <a:t>one of </a:t>
            </a: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ester bond is broken. This creates a negative charge that </a:t>
            </a:r>
            <a:r>
              <a:rPr lang="en-US" dirty="0" smtClean="0">
                <a:latin typeface="Times New Roman" pitchFamily="18" charset="0"/>
                <a:cs typeface="Times New Roman" pitchFamily="18" charset="0"/>
              </a:rPr>
              <a:t> oppose </a:t>
            </a:r>
            <a:r>
              <a:rPr lang="en-US" dirty="0">
                <a:latin typeface="Times New Roman" pitchFamily="18" charset="0"/>
                <a:cs typeface="Times New Roman" pitchFamily="18" charset="0"/>
              </a:rPr>
              <a:t>nucleophillic attack on phosphorous and in this </a:t>
            </a:r>
            <a:r>
              <a:rPr lang="en-US" dirty="0" smtClean="0">
                <a:latin typeface="Times New Roman" pitchFamily="18" charset="0"/>
                <a:cs typeface="Times New Roman" pitchFamily="18" charset="0"/>
              </a:rPr>
              <a:t> state </a:t>
            </a:r>
            <a:r>
              <a:rPr lang="en-US" dirty="0">
                <a:latin typeface="Times New Roman" pitchFamily="18" charset="0"/>
                <a:cs typeface="Times New Roman" pitchFamily="18" charset="0"/>
              </a:rPr>
              <a:t>it resists hydrolysis even more. At this stage antidotes </a:t>
            </a:r>
            <a:r>
              <a:rPr lang="en-US" dirty="0" smtClean="0">
                <a:latin typeface="Times New Roman" pitchFamily="18" charset="0"/>
                <a:cs typeface="Times New Roman" pitchFamily="18" charset="0"/>
              </a:rPr>
              <a:t> against </a:t>
            </a:r>
            <a:r>
              <a:rPr lang="en-US" dirty="0">
                <a:latin typeface="Times New Roman" pitchFamily="18" charset="0"/>
                <a:cs typeface="Times New Roman" pitchFamily="18" charset="0"/>
              </a:rPr>
              <a:t>Irreversible anticholinesterase such as PAM doesn’t work. </a:t>
            </a:r>
          </a:p>
          <a:p>
            <a:pPr marL="0" indent="0" algn="just" rtl="0">
              <a:buNone/>
            </a:pPr>
            <a:r>
              <a:rPr lang="en-US" dirty="0" smtClean="0">
                <a:latin typeface="Times New Roman" pitchFamily="18" charset="0"/>
                <a:cs typeface="Times New Roman" pitchFamily="18" charset="0"/>
              </a:rPr>
              <a:t>    Thus </a:t>
            </a:r>
            <a:r>
              <a:rPr lang="en-US" dirty="0">
                <a:latin typeface="Times New Roman" pitchFamily="18" charset="0"/>
                <a:cs typeface="Times New Roman" pitchFamily="18" charset="0"/>
              </a:rPr>
              <a:t>regeneration of AchE is blocked for even longer periods </a:t>
            </a:r>
          </a:p>
          <a:p>
            <a:pPr marL="0" indent="0" algn="just" rtl="0">
              <a:buNone/>
            </a:pPr>
            <a:r>
              <a:rPr lang="en-US" dirty="0">
                <a:latin typeface="Times New Roman" pitchFamily="18" charset="0"/>
                <a:cs typeface="Times New Roman" pitchFamily="18" charset="0"/>
              </a:rPr>
              <a:t>leading to cholinergic crisis</a:t>
            </a:r>
          </a:p>
        </p:txBody>
      </p:sp>
      <p:pic>
        <p:nvPicPr>
          <p:cNvPr id="4" name="Picture 3"/>
          <p:cNvPicPr>
            <a:picLocks noChangeAspect="1" noChangeArrowheads="1"/>
          </p:cNvPicPr>
          <p:nvPr/>
        </p:nvPicPr>
        <p:blipFill rotWithShape="1">
          <a:blip r:embed="rId2" cstate="print"/>
          <a:srcRect b="28759"/>
          <a:stretch/>
        </p:blipFill>
        <p:spPr bwMode="auto">
          <a:xfrm>
            <a:off x="1979712" y="836712"/>
            <a:ext cx="6912768" cy="1224135"/>
          </a:xfrm>
          <a:prstGeom prst="rect">
            <a:avLst/>
          </a:prstGeom>
          <a:noFill/>
          <a:ln w="9525">
            <a:noFill/>
            <a:miter lim="800000"/>
            <a:headEnd/>
            <a:tailEnd/>
          </a:ln>
        </p:spPr>
      </p:pic>
    </p:spTree>
    <p:extLst>
      <p:ext uri="{BB962C8B-B14F-4D97-AF65-F5344CB8AC3E}">
        <p14:creationId xmlns:p14="http://schemas.microsoft.com/office/powerpoint/2010/main" val="5158334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a:bodyPr>
          <a:lstStyle/>
          <a:p>
            <a:pPr rtl="0"/>
            <a:r>
              <a:rPr lang="en-US" sz="3600" dirty="0" smtClean="0">
                <a:latin typeface="Times New Roman" pitchFamily="18" charset="0"/>
                <a:cs typeface="Times New Roman" pitchFamily="18" charset="0"/>
              </a:rPr>
              <a:t>    Antidote </a:t>
            </a:r>
            <a:r>
              <a:rPr lang="en-US" sz="3600" dirty="0">
                <a:latin typeface="Times New Roman" pitchFamily="18" charset="0"/>
                <a:cs typeface="Times New Roman" pitchFamily="18" charset="0"/>
              </a:rPr>
              <a:t>to insecticides (</a:t>
            </a:r>
            <a:r>
              <a:rPr lang="en-US" sz="3600" dirty="0" smtClean="0">
                <a:solidFill>
                  <a:srgbClr val="FF0000"/>
                </a:solidFill>
                <a:latin typeface="Times New Roman" pitchFamily="18" charset="0"/>
                <a:cs typeface="Times New Roman" pitchFamily="18" charset="0"/>
              </a:rPr>
              <a:t>Pralidoxime</a:t>
            </a:r>
            <a:r>
              <a:rPr lang="en-US" sz="3600" dirty="0" smtClean="0">
                <a:latin typeface="Times New Roman" pitchFamily="18" charset="0"/>
                <a:cs typeface="Times New Roman" pitchFamily="18" charset="0"/>
              </a:rPr>
              <a:t>)</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1484784"/>
            <a:ext cx="8219256" cy="4839816"/>
          </a:xfrm>
        </p:spPr>
        <p:txBody>
          <a:bodyPr>
            <a:normAutofit/>
          </a:bodyPr>
          <a:lstStyle/>
          <a:p>
            <a:pPr marL="0" indent="0" algn="just" rtl="0">
              <a:buNone/>
            </a:pP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Because </a:t>
            </a:r>
            <a:r>
              <a:rPr lang="en-US" sz="2400" dirty="0">
                <a:latin typeface="Times New Roman" pitchFamily="18" charset="0"/>
                <a:cs typeface="Times New Roman" pitchFamily="18" charset="0"/>
              </a:rPr>
              <a:t>insecticides can lead to chloinergic </a:t>
            </a:r>
            <a:r>
              <a:rPr lang="en-US" sz="2400" dirty="0" smtClean="0">
                <a:latin typeface="Times New Roman" pitchFamily="18" charset="0"/>
                <a:cs typeface="Times New Roman" pitchFamily="18" charset="0"/>
              </a:rPr>
              <a:t> crisis</a:t>
            </a:r>
            <a:r>
              <a:rPr lang="en-US" sz="2400" dirty="0">
                <a:latin typeface="Times New Roman" pitchFamily="18" charset="0"/>
                <a:cs typeface="Times New Roman" pitchFamily="18" charset="0"/>
              </a:rPr>
              <a:t>, antidotes were designed to hydrolyze the </a:t>
            </a:r>
            <a:r>
              <a:rPr lang="en-US" sz="2400" dirty="0" smtClean="0">
                <a:latin typeface="Times New Roman" pitchFamily="18" charset="0"/>
                <a:cs typeface="Times New Roman" pitchFamily="18" charset="0"/>
              </a:rPr>
              <a:t> acylated </a:t>
            </a:r>
            <a:r>
              <a:rPr lang="en-US" sz="2400" dirty="0">
                <a:latin typeface="Times New Roman" pitchFamily="18" charset="0"/>
                <a:cs typeface="Times New Roman" pitchFamily="18" charset="0"/>
              </a:rPr>
              <a:t>AchE. A successful antidote was PAM</a:t>
            </a:r>
          </a:p>
          <a:p>
            <a:pPr marL="0" indent="0" algn="just" rtl="0">
              <a:buNone/>
            </a:pPr>
            <a:r>
              <a:rPr lang="en-US" sz="2400" dirty="0" smtClean="0">
                <a:latin typeface="Times New Roman" pitchFamily="18" charset="0"/>
                <a:cs typeface="Times New Roman" pitchFamily="18" charset="0"/>
              </a:rPr>
              <a:t>    It </a:t>
            </a:r>
            <a:r>
              <a:rPr lang="en-US" sz="2400" dirty="0">
                <a:latin typeface="Times New Roman" pitchFamily="18" charset="0"/>
                <a:cs typeface="Times New Roman" pitchFamily="18" charset="0"/>
              </a:rPr>
              <a:t>has a quaternary ammonium and a very </a:t>
            </a:r>
            <a:r>
              <a:rPr lang="en-US" sz="2400" dirty="0" smtClean="0">
                <a:latin typeface="Times New Roman" pitchFamily="18" charset="0"/>
                <a:cs typeface="Times New Roman" pitchFamily="18" charset="0"/>
              </a:rPr>
              <a:t> strong </a:t>
            </a:r>
            <a:r>
              <a:rPr lang="en-US" sz="2400" dirty="0">
                <a:latin typeface="Times New Roman" pitchFamily="18" charset="0"/>
                <a:cs typeface="Times New Roman" pitchFamily="18" charset="0"/>
              </a:rPr>
              <a:t>nucleophile called oxime group and both </a:t>
            </a:r>
            <a:r>
              <a:rPr lang="en-US" sz="2400" dirty="0" smtClean="0">
                <a:latin typeface="Times New Roman" pitchFamily="18" charset="0"/>
                <a:cs typeface="Times New Roman" pitchFamily="18" charset="0"/>
              </a:rPr>
              <a:t> work </a:t>
            </a:r>
            <a:r>
              <a:rPr lang="en-US" sz="2400" dirty="0">
                <a:latin typeface="Times New Roman" pitchFamily="18" charset="0"/>
                <a:cs typeface="Times New Roman" pitchFamily="18" charset="0"/>
              </a:rPr>
              <a:t>together to free AchE from the phosphate </a:t>
            </a:r>
            <a:r>
              <a:rPr lang="en-US" sz="2400" dirty="0" smtClean="0">
                <a:latin typeface="Times New Roman" pitchFamily="18" charset="0"/>
                <a:cs typeface="Times New Roman" pitchFamily="18" charset="0"/>
              </a:rPr>
              <a:t> ester compounds</a:t>
            </a:r>
          </a:p>
          <a:p>
            <a:pPr marL="0" indent="0" algn="just" rtl="0">
              <a:buNone/>
            </a:pPr>
            <a:endParaRPr lang="en-US" sz="2400" dirty="0">
              <a:latin typeface="Times New Roman" pitchFamily="18" charset="0"/>
              <a:cs typeface="Times New Roman" pitchFamily="18" charset="0"/>
            </a:endParaRPr>
          </a:p>
          <a:p>
            <a:pPr marL="0" indent="0" algn="l">
              <a:buNone/>
            </a:pPr>
            <a:endParaRPr lang="en-US" dirty="0" smtClean="0"/>
          </a:p>
          <a:p>
            <a:pPr marL="0" indent="0" algn="l">
              <a:buNone/>
            </a:pPr>
            <a:r>
              <a:rPr lang="en-US" dirty="0"/>
              <a:t> </a:t>
            </a:r>
            <a:r>
              <a:rPr lang="en-US" dirty="0" smtClean="0"/>
              <a:t>        </a:t>
            </a:r>
            <a:r>
              <a:rPr lang="en-US" dirty="0" smtClean="0">
                <a:solidFill>
                  <a:srgbClr val="FF0000"/>
                </a:solidFill>
              </a:rPr>
              <a:t>Anti-dote   PAM</a:t>
            </a:r>
            <a:endParaRPr lang="ar-IQ" dirty="0">
              <a:solidFill>
                <a:srgbClr val="FF0000"/>
              </a:solidFill>
            </a:endParaRPr>
          </a:p>
        </p:txBody>
      </p:sp>
      <p:pic>
        <p:nvPicPr>
          <p:cNvPr id="4" name="Picture 3"/>
          <p:cNvPicPr>
            <a:picLocks noChangeAspect="1" noChangeArrowheads="1"/>
          </p:cNvPicPr>
          <p:nvPr/>
        </p:nvPicPr>
        <p:blipFill>
          <a:blip r:embed="rId2" cstate="print"/>
          <a:srcRect/>
          <a:stretch>
            <a:fillRect/>
          </a:stretch>
        </p:blipFill>
        <p:spPr bwMode="auto">
          <a:xfrm>
            <a:off x="4716016" y="3933056"/>
            <a:ext cx="3816424" cy="2016224"/>
          </a:xfrm>
          <a:prstGeom prst="rect">
            <a:avLst/>
          </a:prstGeom>
          <a:noFill/>
          <a:ln w="9525">
            <a:noFill/>
            <a:miter lim="800000"/>
            <a:headEnd/>
            <a:tailEnd/>
          </a:ln>
        </p:spPr>
      </p:pic>
    </p:spTree>
    <p:extLst>
      <p:ext uri="{BB962C8B-B14F-4D97-AF65-F5344CB8AC3E}">
        <p14:creationId xmlns:p14="http://schemas.microsoft.com/office/powerpoint/2010/main" val="20084160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r>
              <a:rPr lang="en-US" sz="3200" dirty="0">
                <a:solidFill>
                  <a:schemeClr val="accent1"/>
                </a:solidFill>
                <a:latin typeface="Times New Roman" pitchFamily="18" charset="0"/>
                <a:cs typeface="Times New Roman" pitchFamily="18" charset="0"/>
              </a:rPr>
              <a:t>Organophosphate poisoning</a:t>
            </a:r>
            <a:endParaRPr lang="ar-IQ" sz="32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611560" y="1484784"/>
            <a:ext cx="7992888" cy="5112568"/>
          </a:xfrm>
        </p:spPr>
        <p:txBody>
          <a:bodyPr>
            <a:normAutofit/>
          </a:bodyPr>
          <a:lstStyle/>
          <a:p>
            <a:pPr marL="0" lvl="1" indent="347663" algn="just" rtl="0">
              <a:buNone/>
            </a:pPr>
            <a:r>
              <a:rPr lang="en-US" dirty="0">
                <a:latin typeface="Times New Roman" pitchFamily="18" charset="0"/>
                <a:cs typeface="Times New Roman" pitchFamily="18" charset="0"/>
              </a:rPr>
              <a:t>Most insecticides use concept of irreversible AchE </a:t>
            </a:r>
            <a:r>
              <a:rPr lang="en-US" sz="2400" dirty="0" smtClean="0">
                <a:latin typeface="Times New Roman" pitchFamily="18" charset="0"/>
                <a:cs typeface="Times New Roman" pitchFamily="18" charset="0"/>
              </a:rPr>
              <a:t>inhibition to </a:t>
            </a:r>
            <a:r>
              <a:rPr lang="en-US" sz="2400" dirty="0">
                <a:latin typeface="Times New Roman" pitchFamily="18" charset="0"/>
                <a:cs typeface="Times New Roman" pitchFamily="18" charset="0"/>
              </a:rPr>
              <a:t>kill pesticides. These compounds </a:t>
            </a:r>
            <a:r>
              <a:rPr lang="en-US" sz="2400" dirty="0" smtClean="0">
                <a:latin typeface="Times New Roman" pitchFamily="18" charset="0"/>
                <a:cs typeface="Times New Roman" pitchFamily="18" charset="0"/>
              </a:rPr>
              <a:t> contain </a:t>
            </a:r>
            <a:r>
              <a:rPr lang="en-US" sz="2400" dirty="0">
                <a:latin typeface="Times New Roman" pitchFamily="18" charset="0"/>
                <a:cs typeface="Times New Roman" pitchFamily="18" charset="0"/>
              </a:rPr>
              <a:t>p</a:t>
            </a:r>
            <a:r>
              <a:rPr lang="en-US" sz="2400" dirty="0" smtClean="0">
                <a:latin typeface="Times New Roman" pitchFamily="18" charset="0"/>
                <a:cs typeface="Times New Roman" pitchFamily="18" charset="0"/>
              </a:rPr>
              <a:t>hosphate </a:t>
            </a:r>
            <a:r>
              <a:rPr lang="en-US" sz="2400" dirty="0">
                <a:latin typeface="Times New Roman" pitchFamily="18" charset="0"/>
                <a:cs typeface="Times New Roman" pitchFamily="18" charset="0"/>
              </a:rPr>
              <a:t>ester bond that strongly resist </a:t>
            </a:r>
            <a:r>
              <a:rPr lang="en-US" sz="2400" dirty="0" smtClean="0">
                <a:latin typeface="Times New Roman" pitchFamily="18" charset="0"/>
                <a:cs typeface="Times New Roman" pitchFamily="18" charset="0"/>
              </a:rPr>
              <a:t> hydrolysis</a:t>
            </a:r>
            <a:r>
              <a:rPr lang="en-US" sz="2400" dirty="0">
                <a:latin typeface="Times New Roman" pitchFamily="18" charset="0"/>
                <a:cs typeface="Times New Roman" pitchFamily="18" charset="0"/>
              </a:rPr>
              <a:t>. They are very lipophillic and volatile </a:t>
            </a:r>
            <a:r>
              <a:rPr lang="en-US" sz="2400" dirty="0" smtClean="0">
                <a:latin typeface="Times New Roman" pitchFamily="18" charset="0"/>
                <a:cs typeface="Times New Roman" pitchFamily="18" charset="0"/>
              </a:rPr>
              <a:t> also</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0" indent="0" algn="just" rtl="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They </a:t>
            </a:r>
            <a:r>
              <a:rPr lang="en-US" sz="2400" dirty="0">
                <a:latin typeface="Times New Roman" pitchFamily="18" charset="0"/>
                <a:cs typeface="Times New Roman" pitchFamily="18" charset="0"/>
              </a:rPr>
              <a:t>can quickly enter the blood stream and </a:t>
            </a:r>
            <a:r>
              <a:rPr lang="en-US" sz="2400" dirty="0" smtClean="0">
                <a:latin typeface="Times New Roman" pitchFamily="18" charset="0"/>
                <a:cs typeface="Times New Roman" pitchFamily="18" charset="0"/>
              </a:rPr>
              <a:t> inhibit </a:t>
            </a:r>
            <a:r>
              <a:rPr lang="en-US" sz="2400" dirty="0">
                <a:latin typeface="Times New Roman" pitchFamily="18" charset="0"/>
                <a:cs typeface="Times New Roman" pitchFamily="18" charset="0"/>
              </a:rPr>
              <a:t>AchE for a many hours. This promotes Ach </a:t>
            </a:r>
            <a:r>
              <a:rPr lang="en-US" sz="2400" dirty="0" smtClean="0">
                <a:latin typeface="Times New Roman" pitchFamily="18" charset="0"/>
                <a:cs typeface="Times New Roman" pitchFamily="18" charset="0"/>
              </a:rPr>
              <a:t> activity </a:t>
            </a:r>
            <a:r>
              <a:rPr lang="en-US" sz="2400" dirty="0">
                <a:latin typeface="Times New Roman" pitchFamily="18" charset="0"/>
                <a:cs typeface="Times New Roman" pitchFamily="18" charset="0"/>
              </a:rPr>
              <a:t>in the synapse which leads to ‘cholinergic </a:t>
            </a:r>
            <a:r>
              <a:rPr lang="en-US" sz="2400" dirty="0" smtClean="0">
                <a:latin typeface="Times New Roman" pitchFamily="18" charset="0"/>
                <a:cs typeface="Times New Roman" pitchFamily="18" charset="0"/>
              </a:rPr>
              <a:t> crisis</a:t>
            </a:r>
            <a:r>
              <a:rPr lang="en-US" sz="2400" dirty="0">
                <a:latin typeface="Times New Roman" pitchFamily="18" charset="0"/>
                <a:cs typeface="Times New Roman" pitchFamily="18" charset="0"/>
              </a:rPr>
              <a:t>’. When this happens muscles stop responding </a:t>
            </a:r>
            <a:r>
              <a:rPr lang="en-US" sz="2400" dirty="0" smtClean="0">
                <a:latin typeface="Times New Roman" pitchFamily="18" charset="0"/>
                <a:cs typeface="Times New Roman" pitchFamily="18" charset="0"/>
              </a:rPr>
              <a:t> to </a:t>
            </a:r>
            <a:r>
              <a:rPr lang="en-US" sz="2400" dirty="0">
                <a:latin typeface="Times New Roman" pitchFamily="18" charset="0"/>
                <a:cs typeface="Times New Roman" pitchFamily="18" charset="0"/>
              </a:rPr>
              <a:t>Ach causing paralysis and respiratory failure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death)</a:t>
            </a:r>
          </a:p>
          <a:p>
            <a:pPr algn="just" rtl="0"/>
            <a:endParaRPr lang="ar-IQ" dirty="0"/>
          </a:p>
        </p:txBody>
      </p:sp>
    </p:spTree>
    <p:extLst>
      <p:ext uri="{BB962C8B-B14F-4D97-AF65-F5344CB8AC3E}">
        <p14:creationId xmlns:p14="http://schemas.microsoft.com/office/powerpoint/2010/main" val="19122129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35280" cy="924712"/>
          </a:xfrm>
        </p:spPr>
        <p:txBody>
          <a:bodyPr>
            <a:normAutofit fontScale="90000"/>
          </a:bodyPr>
          <a:lstStyle/>
          <a:p>
            <a:r>
              <a:rPr lang="en-US" sz="3200" dirty="0">
                <a:solidFill>
                  <a:schemeClr val="accent1"/>
                </a:solidFill>
                <a:latin typeface="Times New Roman" pitchFamily="18" charset="0"/>
                <a:cs typeface="Times New Roman" pitchFamily="18" charset="0"/>
              </a:rPr>
              <a:t>How PAM reverses poisoning </a:t>
            </a:r>
            <a:r>
              <a:rPr lang="en-US" sz="3200" dirty="0" smtClean="0">
                <a:solidFill>
                  <a:schemeClr val="accent1"/>
                </a:solidFill>
                <a:latin typeface="Times New Roman" pitchFamily="18" charset="0"/>
                <a:cs typeface="Times New Roman" pitchFamily="18" charset="0"/>
              </a:rPr>
              <a:t>by organophosphate </a:t>
            </a:r>
            <a:r>
              <a:rPr lang="en-US" sz="3200" dirty="0">
                <a:solidFill>
                  <a:schemeClr val="accent1"/>
                </a:solidFill>
                <a:latin typeface="Times New Roman" pitchFamily="18" charset="0"/>
                <a:cs typeface="Times New Roman" pitchFamily="18" charset="0"/>
              </a:rPr>
              <a:t>or serine gas ?</a:t>
            </a:r>
            <a:endParaRPr lang="ar-IQ" sz="32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700808"/>
            <a:ext cx="8229600" cy="4896544"/>
          </a:xfrm>
        </p:spPr>
        <p:txBody>
          <a:bodyPr>
            <a:normAutofit/>
          </a:bodyPr>
          <a:lstStyle/>
          <a:p>
            <a:pPr marL="0" indent="0" algn="just" rtl="0">
              <a:buNone/>
            </a:pPr>
            <a:r>
              <a:rPr lang="en-US" sz="2400" dirty="0" smtClean="0">
                <a:latin typeface="Times New Roman" pitchFamily="18" charset="0"/>
                <a:cs typeface="Times New Roman" pitchFamily="18" charset="0"/>
              </a:rPr>
              <a:t>    There </a:t>
            </a:r>
            <a:r>
              <a:rPr lang="en-US" sz="2400" dirty="0">
                <a:latin typeface="Times New Roman" pitchFamily="18" charset="0"/>
                <a:cs typeface="Times New Roman" pitchFamily="18" charset="0"/>
              </a:rPr>
              <a:t>are two sites in the binding pocket of AchE. One is a anionic site </a:t>
            </a:r>
            <a:r>
              <a:rPr lang="en-US" sz="2400" dirty="0" smtClean="0">
                <a:latin typeface="Times New Roman" pitchFamily="18" charset="0"/>
                <a:cs typeface="Times New Roman" pitchFamily="18" charset="0"/>
              </a:rPr>
              <a:t>which </a:t>
            </a:r>
            <a:r>
              <a:rPr lang="en-US" sz="2400" dirty="0">
                <a:latin typeface="Times New Roman" pitchFamily="18" charset="0"/>
                <a:cs typeface="Times New Roman" pitchFamily="18" charset="0"/>
              </a:rPr>
              <a:t>is empty and other is the Esteric site where the phosphate </a:t>
            </a:r>
            <a:r>
              <a:rPr lang="en-US" sz="2400" dirty="0" smtClean="0">
                <a:latin typeface="Times New Roman" pitchFamily="18" charset="0"/>
                <a:cs typeface="Times New Roman" pitchFamily="18" charset="0"/>
              </a:rPr>
              <a:t>compound sits.</a:t>
            </a:r>
          </a:p>
          <a:p>
            <a:pPr marL="0" indent="0" algn="just" rtl="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The </a:t>
            </a:r>
            <a:r>
              <a:rPr lang="en-US" sz="2400" dirty="0">
                <a:solidFill>
                  <a:srgbClr val="FF0000"/>
                </a:solidFill>
                <a:latin typeface="Times New Roman" pitchFamily="18" charset="0"/>
                <a:cs typeface="Times New Roman" pitchFamily="18" charset="0"/>
              </a:rPr>
              <a:t>charged ammonium of PAM binds to the anionic site. </a:t>
            </a:r>
            <a:r>
              <a:rPr lang="en-US" sz="2400" dirty="0" smtClean="0">
                <a:solidFill>
                  <a:srgbClr val="FF0000"/>
                </a:solidFill>
                <a:latin typeface="Times New Roman" pitchFamily="18" charset="0"/>
                <a:cs typeface="Times New Roman" pitchFamily="18" charset="0"/>
              </a:rPr>
              <a:t>From </a:t>
            </a:r>
            <a:r>
              <a:rPr lang="en-US" sz="2400" dirty="0">
                <a:solidFill>
                  <a:srgbClr val="FF0000"/>
                </a:solidFill>
                <a:latin typeface="Times New Roman" pitchFamily="18" charset="0"/>
                <a:cs typeface="Times New Roman" pitchFamily="18" charset="0"/>
              </a:rPr>
              <a:t>there PAM’s strong nucleophillic oxime group can be in close distance to attack the ester bond between Phosphorous and serine amino acid of </a:t>
            </a:r>
            <a:r>
              <a:rPr lang="en-US" sz="2400" dirty="0" smtClean="0">
                <a:solidFill>
                  <a:srgbClr val="FF0000"/>
                </a:solidFill>
                <a:latin typeface="Times New Roman" pitchFamily="18" charset="0"/>
                <a:cs typeface="Times New Roman" pitchFamily="18" charset="0"/>
              </a:rPr>
              <a:t>AchE.</a:t>
            </a:r>
          </a:p>
          <a:p>
            <a:pPr marL="0" indent="0" algn="just" rtl="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This </a:t>
            </a:r>
            <a:r>
              <a:rPr lang="en-US" sz="2400" dirty="0">
                <a:latin typeface="Times New Roman" pitchFamily="18" charset="0"/>
                <a:cs typeface="Times New Roman" pitchFamily="18" charset="0"/>
              </a:rPr>
              <a:t>form free AchE and phosphorylated </a:t>
            </a:r>
            <a:r>
              <a:rPr lang="en-US" sz="2400" dirty="0" smtClean="0">
                <a:latin typeface="Times New Roman" pitchFamily="18" charset="0"/>
                <a:cs typeface="Times New Roman" pitchFamily="18" charset="0"/>
              </a:rPr>
              <a:t>PAM</a:t>
            </a:r>
          </a:p>
          <a:p>
            <a:pPr marL="0" indent="0" algn="just" rtl="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Limitation</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For PAM to work, it must be used immediately following exposure to insecticides or serine gas or no more than 36 </a:t>
            </a:r>
            <a:r>
              <a:rPr lang="en-US" sz="2400" dirty="0" err="1">
                <a:latin typeface="Times New Roman" pitchFamily="18" charset="0"/>
                <a:cs typeface="Times New Roman" pitchFamily="18" charset="0"/>
              </a:rPr>
              <a:t>hrs</a:t>
            </a:r>
            <a:r>
              <a:rPr lang="en-US" sz="2400" dirty="0">
                <a:latin typeface="Times New Roman" pitchFamily="18" charset="0"/>
                <a:cs typeface="Times New Roman" pitchFamily="18" charset="0"/>
              </a:rPr>
              <a:t> of exposure or else aging will occur and it wont be able to dislocate the </a:t>
            </a:r>
            <a:r>
              <a:rPr lang="en-US" sz="2400" dirty="0" smtClean="0">
                <a:latin typeface="Times New Roman" pitchFamily="18" charset="0"/>
                <a:cs typeface="Times New Roman" pitchFamily="18" charset="0"/>
              </a:rPr>
              <a:t> phosphate </a:t>
            </a:r>
            <a:r>
              <a:rPr lang="en-US" sz="2400" dirty="0">
                <a:latin typeface="Times New Roman" pitchFamily="18" charset="0"/>
                <a:cs typeface="Times New Roman" pitchFamily="18" charset="0"/>
              </a:rPr>
              <a:t>form the receptor</a:t>
            </a:r>
          </a:p>
          <a:p>
            <a:pPr marL="0" indent="0" algn="l" rtl="0">
              <a:buNone/>
            </a:pPr>
            <a:endParaRPr lang="en-US" sz="2400" dirty="0">
              <a:latin typeface="Times New Roman" pitchFamily="18" charset="0"/>
              <a:cs typeface="Times New Roman" pitchFamily="18" charset="0"/>
            </a:endParaRPr>
          </a:p>
          <a:p>
            <a:endParaRPr lang="ar-IQ" sz="2400" dirty="0"/>
          </a:p>
        </p:txBody>
      </p:sp>
    </p:spTree>
    <p:extLst>
      <p:ext uri="{BB962C8B-B14F-4D97-AF65-F5344CB8AC3E}">
        <p14:creationId xmlns:p14="http://schemas.microsoft.com/office/powerpoint/2010/main" val="5154962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tmedweb.tulane.edu/pharmwiki/lib/exe/fetch.php/2pam.png"/>
          <p:cNvPicPr>
            <a:picLocks noGrp="1" noChangeAspect="1" noChangeArrowheads="1"/>
          </p:cNvPicPr>
          <p:nvPr>
            <p:ph idx="1"/>
          </p:nvPr>
        </p:nvPicPr>
        <p:blipFill rotWithShape="1">
          <a:blip r:embed="rId2" cstate="print"/>
          <a:srcRect b="7440"/>
          <a:stretch/>
        </p:blipFill>
        <p:spPr bwMode="auto">
          <a:xfrm>
            <a:off x="0" y="1124744"/>
            <a:ext cx="8892480" cy="5616624"/>
          </a:xfrm>
          <a:prstGeom prst="rect">
            <a:avLst/>
          </a:prstGeom>
          <a:noFill/>
        </p:spPr>
      </p:pic>
    </p:spTree>
    <p:extLst>
      <p:ext uri="{BB962C8B-B14F-4D97-AF65-F5344CB8AC3E}">
        <p14:creationId xmlns:p14="http://schemas.microsoft.com/office/powerpoint/2010/main" val="36013038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r>
              <a:rPr lang="en-US" sz="3600" b="1" dirty="0" smtClean="0">
                <a:solidFill>
                  <a:schemeClr val="accent1"/>
                </a:solidFill>
                <a:latin typeface="Times New Roman" pitchFamily="18" charset="0"/>
                <a:cs typeface="Times New Roman" pitchFamily="18" charset="0"/>
              </a:rPr>
              <a:t>Cholinergic receptor antagonists</a:t>
            </a:r>
            <a:endParaRPr lang="ar-IQ" sz="3600" dirty="0"/>
          </a:p>
        </p:txBody>
      </p:sp>
      <p:sp>
        <p:nvSpPr>
          <p:cNvPr id="3" name="Content Placeholder 2"/>
          <p:cNvSpPr>
            <a:spLocks noGrp="1"/>
          </p:cNvSpPr>
          <p:nvPr>
            <p:ph idx="1"/>
          </p:nvPr>
        </p:nvSpPr>
        <p:spPr>
          <a:xfrm>
            <a:off x="457200" y="1340768"/>
            <a:ext cx="8229600" cy="5328592"/>
          </a:xfrm>
        </p:spPr>
        <p:txBody>
          <a:bodyPr>
            <a:normAutofit fontScale="92500" lnSpcReduction="10000"/>
          </a:bodyPr>
          <a:lstStyle/>
          <a:p>
            <a:pPr marL="0" indent="0" algn="just" rtl="0">
              <a:buNone/>
            </a:pPr>
            <a:r>
              <a:rPr lang="en-US" sz="2800" dirty="0" smtClean="0">
                <a:latin typeface="Times New Roman" pitchFamily="18" charset="0"/>
                <a:cs typeface="Times New Roman" pitchFamily="18" charset="0"/>
              </a:rPr>
              <a:t>    Anticholinergic </a:t>
            </a:r>
            <a:r>
              <a:rPr lang="en-US" sz="2800" dirty="0">
                <a:latin typeface="Times New Roman" pitchFamily="18" charset="0"/>
                <a:cs typeface="Times New Roman" pitchFamily="18" charset="0"/>
              </a:rPr>
              <a:t>action by drugs and chemicals </a:t>
            </a:r>
            <a:r>
              <a:rPr lang="en-US" sz="2800" dirty="0" smtClean="0">
                <a:latin typeface="Times New Roman" pitchFamily="18" charset="0"/>
                <a:cs typeface="Times New Roman" pitchFamily="18" charset="0"/>
              </a:rPr>
              <a:t>apparently depends </a:t>
            </a:r>
            <a:r>
              <a:rPr lang="en-US" sz="2800" dirty="0">
                <a:latin typeface="Times New Roman" pitchFamily="18" charset="0"/>
                <a:cs typeface="Times New Roman" pitchFamily="18" charset="0"/>
              </a:rPr>
              <a:t>on their ability to reduce the number of </a:t>
            </a:r>
            <a:r>
              <a:rPr lang="en-US" sz="2800" dirty="0" smtClean="0">
                <a:latin typeface="Times New Roman" pitchFamily="18" charset="0"/>
                <a:cs typeface="Times New Roman" pitchFamily="18" charset="0"/>
              </a:rPr>
              <a:t>free receptors </a:t>
            </a:r>
            <a:r>
              <a:rPr lang="en-US" sz="2800" dirty="0">
                <a:latin typeface="Times New Roman" pitchFamily="18" charset="0"/>
                <a:cs typeface="Times New Roman" pitchFamily="18" charset="0"/>
              </a:rPr>
              <a:t>that can interact with ACh</a:t>
            </a:r>
            <a:r>
              <a:rPr lang="en-US" sz="2800" dirty="0" smtClean="0">
                <a:latin typeface="Times New Roman" pitchFamily="18" charset="0"/>
                <a:cs typeface="Times New Roman" pitchFamily="18" charset="0"/>
              </a:rPr>
              <a:t>.</a:t>
            </a:r>
          </a:p>
          <a:p>
            <a:pPr marL="0" indent="0" algn="just" rtl="0">
              <a:buNone/>
            </a:pPr>
            <a:r>
              <a:rPr lang="en-US" sz="2800" dirty="0" smtClean="0">
                <a:latin typeface="Times New Roman" pitchFamily="18" charset="0"/>
                <a:cs typeface="Times New Roman" pitchFamily="18" charset="0"/>
              </a:rPr>
              <a:t>    A blocking agent </a:t>
            </a:r>
            <a:r>
              <a:rPr lang="en-US" sz="2800" dirty="0">
                <a:latin typeface="Times New Roman" pitchFamily="18" charset="0"/>
                <a:cs typeface="Times New Roman" pitchFamily="18" charset="0"/>
              </a:rPr>
              <a:t>that has high affinity for the receptor may decrease </a:t>
            </a:r>
            <a:r>
              <a:rPr lang="en-US" sz="2800" dirty="0" smtClean="0">
                <a:latin typeface="Times New Roman" pitchFamily="18" charset="0"/>
                <a:cs typeface="Times New Roman" pitchFamily="18" charset="0"/>
              </a:rPr>
              <a:t>the number </a:t>
            </a:r>
            <a:r>
              <a:rPr lang="en-US" sz="2800" dirty="0">
                <a:latin typeface="Times New Roman" pitchFamily="18" charset="0"/>
                <a:cs typeface="Times New Roman" pitchFamily="18" charset="0"/>
              </a:rPr>
              <a:t>of available free receptors and the efficiency of </a:t>
            </a:r>
            <a:r>
              <a:rPr lang="en-US" sz="2800" dirty="0" smtClean="0">
                <a:latin typeface="Times New Roman" pitchFamily="18" charset="0"/>
                <a:cs typeface="Times New Roman" pitchFamily="18" charset="0"/>
              </a:rPr>
              <a:t>the endogenous neurotransmitter</a:t>
            </a:r>
          </a:p>
          <a:p>
            <a:pPr marL="0" indent="0" algn="just" rtl="0">
              <a:buNone/>
            </a:pPr>
            <a:r>
              <a:rPr lang="en-US" sz="2800" dirty="0" smtClean="0">
                <a:latin typeface="Times New Roman" pitchFamily="18" charset="0"/>
                <a:cs typeface="Times New Roman" pitchFamily="18" charset="0"/>
              </a:rPr>
              <a:t>    What </a:t>
            </a:r>
            <a:r>
              <a:rPr lang="en-US" sz="2800" dirty="0">
                <a:latin typeface="Times New Roman" pitchFamily="18" charset="0"/>
                <a:cs typeface="Times New Roman" pitchFamily="18" charset="0"/>
              </a:rPr>
              <a:t>is muscarinic antagonist ?</a:t>
            </a:r>
          </a:p>
          <a:p>
            <a:pPr marL="0" indent="0" algn="just" rtl="0">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 agent that have high binding affinity </a:t>
            </a:r>
            <a:r>
              <a:rPr lang="en-US" sz="2800" dirty="0" smtClean="0">
                <a:latin typeface="Times New Roman" pitchFamily="18" charset="0"/>
                <a:cs typeface="Times New Roman" pitchFamily="18" charset="0"/>
              </a:rPr>
              <a:t>for the </a:t>
            </a:r>
            <a:r>
              <a:rPr lang="en-US" sz="2800" dirty="0">
                <a:latin typeface="Times New Roman" pitchFamily="18" charset="0"/>
                <a:cs typeface="Times New Roman" pitchFamily="18" charset="0"/>
              </a:rPr>
              <a:t>muscarinic receptor but have no </a:t>
            </a:r>
            <a:r>
              <a:rPr lang="en-US" sz="2800" dirty="0" smtClean="0">
                <a:latin typeface="Times New Roman" pitchFamily="18" charset="0"/>
                <a:cs typeface="Times New Roman" pitchFamily="18" charset="0"/>
              </a:rPr>
              <a:t>intrinsic activity</a:t>
            </a:r>
            <a:r>
              <a:rPr lang="en-US" sz="2800" dirty="0">
                <a:latin typeface="Times New Roman" pitchFamily="18" charset="0"/>
                <a:cs typeface="Times New Roman" pitchFamily="18" charset="0"/>
              </a:rPr>
              <a:t>.</a:t>
            </a:r>
          </a:p>
          <a:p>
            <a:pPr marL="0" indent="0" algn="just" rtl="0">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They are competitive (reversible) </a:t>
            </a:r>
            <a:r>
              <a:rPr lang="en-US" sz="2800" dirty="0" smtClean="0">
                <a:latin typeface="Times New Roman" pitchFamily="18" charset="0"/>
                <a:cs typeface="Times New Roman" pitchFamily="18" charset="0"/>
              </a:rPr>
              <a:t>antagonists of </a:t>
            </a:r>
            <a:r>
              <a:rPr lang="en-US" sz="2800" dirty="0">
                <a:latin typeface="Times New Roman" pitchFamily="18" charset="0"/>
                <a:cs typeface="Times New Roman" pitchFamily="18" charset="0"/>
              </a:rPr>
              <a:t>acetylcholine</a:t>
            </a:r>
          </a:p>
          <a:p>
            <a:pPr marL="0" indent="0" algn="just" rtl="0">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Their pharmacological actions are </a:t>
            </a:r>
            <a:r>
              <a:rPr lang="en-US" sz="2800" dirty="0" smtClean="0">
                <a:latin typeface="Times New Roman" pitchFamily="18" charset="0"/>
                <a:cs typeface="Times New Roman" pitchFamily="18" charset="0"/>
              </a:rPr>
              <a:t>opposite to </a:t>
            </a:r>
            <a:r>
              <a:rPr lang="en-US" sz="2800" dirty="0">
                <a:latin typeface="Times New Roman" pitchFamily="18" charset="0"/>
                <a:cs typeface="Times New Roman" pitchFamily="18" charset="0"/>
              </a:rPr>
              <a:t>that of the muscarinic agonists</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fontScale="90000"/>
          </a:bodyPr>
          <a:lstStyle/>
          <a:p>
            <a:r>
              <a:rPr lang="en-US" dirty="0"/>
              <a:t>Muscarinic Antagonists</a:t>
            </a:r>
            <a:endParaRPr lang="ar-IQ" dirty="0"/>
          </a:p>
        </p:txBody>
      </p:sp>
      <p:sp>
        <p:nvSpPr>
          <p:cNvPr id="3" name="Content Placeholder 2"/>
          <p:cNvSpPr>
            <a:spLocks noGrp="1"/>
          </p:cNvSpPr>
          <p:nvPr>
            <p:ph idx="1"/>
          </p:nvPr>
        </p:nvSpPr>
        <p:spPr>
          <a:xfrm>
            <a:off x="899592" y="1268760"/>
            <a:ext cx="7787208" cy="5055840"/>
          </a:xfrm>
        </p:spPr>
        <p:txBody>
          <a:bodyPr>
            <a:noAutofit/>
          </a:bodyPr>
          <a:lstStyle/>
          <a:p>
            <a:pPr marL="0" indent="0" algn="l" rtl="0">
              <a:buNone/>
            </a:pPr>
            <a:r>
              <a:rPr lang="en-US" sz="2400" dirty="0">
                <a:latin typeface="Times New Roman" pitchFamily="18" charset="0"/>
                <a:cs typeface="Times New Roman" pitchFamily="18" charset="0"/>
              </a:rPr>
              <a:t>Clinical Effects</a:t>
            </a:r>
          </a:p>
          <a:p>
            <a:pPr marL="0" indent="0" algn="l" rtl="0">
              <a:buNone/>
            </a:pPr>
            <a:r>
              <a:rPr lang="en-US" sz="2400" dirty="0">
                <a:latin typeface="Times New Roman" pitchFamily="18" charset="0"/>
                <a:cs typeface="Times New Roman" pitchFamily="18" charset="0"/>
              </a:rPr>
              <a:t>• Decrease of saliva and gastric secretions</a:t>
            </a:r>
          </a:p>
          <a:p>
            <a:pPr marL="0" indent="0" algn="l" rtl="0">
              <a:buNone/>
            </a:pPr>
            <a:r>
              <a:rPr lang="en-US" sz="2400" dirty="0">
                <a:latin typeface="Times New Roman" pitchFamily="18" charset="0"/>
                <a:cs typeface="Times New Roman" pitchFamily="18" charset="0"/>
              </a:rPr>
              <a:t>• Relaxation of smooth muscle</a:t>
            </a:r>
          </a:p>
          <a:p>
            <a:pPr marL="0" indent="0" algn="l" rtl="0">
              <a:buNone/>
            </a:pPr>
            <a:r>
              <a:rPr lang="en-US" sz="2400" dirty="0">
                <a:latin typeface="Times New Roman" pitchFamily="18" charset="0"/>
                <a:cs typeface="Times New Roman" pitchFamily="18" charset="0"/>
              </a:rPr>
              <a:t>• Decrease in motility of GIT and urinary tract</a:t>
            </a:r>
          </a:p>
          <a:p>
            <a:pPr marL="0" indent="0" algn="l" rtl="0">
              <a:buNone/>
            </a:pPr>
            <a:r>
              <a:rPr lang="en-US" sz="2400" dirty="0">
                <a:latin typeface="Times New Roman" pitchFamily="18" charset="0"/>
                <a:cs typeface="Times New Roman" pitchFamily="18" charset="0"/>
              </a:rPr>
              <a:t>• Dilation of pupils</a:t>
            </a:r>
          </a:p>
          <a:p>
            <a:pPr marL="0" indent="0" algn="l" rtl="0">
              <a:buNone/>
            </a:pPr>
            <a:r>
              <a:rPr lang="en-US" sz="2400" dirty="0">
                <a:latin typeface="Times New Roman" pitchFamily="18" charset="0"/>
                <a:cs typeface="Times New Roman" pitchFamily="18" charset="0"/>
              </a:rPr>
              <a:t>Uses</a:t>
            </a:r>
          </a:p>
          <a:p>
            <a:pPr marL="0" indent="0" algn="l" rtl="0">
              <a:buNone/>
            </a:pPr>
            <a:r>
              <a:rPr lang="en-US" sz="2400" dirty="0">
                <a:latin typeface="Times New Roman" pitchFamily="18" charset="0"/>
                <a:cs typeface="Times New Roman" pitchFamily="18" charset="0"/>
              </a:rPr>
              <a:t>• Shutting down digestion for surgery</a:t>
            </a:r>
          </a:p>
          <a:p>
            <a:pPr marL="0" indent="0" algn="l" rtl="0">
              <a:buNone/>
            </a:pPr>
            <a:r>
              <a:rPr lang="en-US" sz="2400" dirty="0">
                <a:latin typeface="Times New Roman" pitchFamily="18" charset="0"/>
                <a:cs typeface="Times New Roman" pitchFamily="18" charset="0"/>
              </a:rPr>
              <a:t>• Ophthalmic examinations</a:t>
            </a:r>
          </a:p>
          <a:p>
            <a:pPr marL="0" indent="0" algn="l" rtl="0">
              <a:buNone/>
            </a:pPr>
            <a:r>
              <a:rPr lang="en-US" sz="2400" dirty="0">
                <a:latin typeface="Times New Roman" pitchFamily="18" charset="0"/>
                <a:cs typeface="Times New Roman" pitchFamily="18" charset="0"/>
              </a:rPr>
              <a:t>• Relief of peptic ulcers</a:t>
            </a:r>
          </a:p>
          <a:p>
            <a:pPr marL="0" indent="0" algn="l" rtl="0">
              <a:buNone/>
            </a:pPr>
            <a:r>
              <a:rPr lang="en-US" sz="2400" dirty="0">
                <a:latin typeface="Times New Roman" pitchFamily="18" charset="0"/>
                <a:cs typeface="Times New Roman" pitchFamily="18" charset="0"/>
              </a:rPr>
              <a:t>• Treatment of Parkinson’s Disease</a:t>
            </a:r>
          </a:p>
          <a:p>
            <a:pPr marL="0" indent="0" algn="l" rtl="0">
              <a:buNone/>
            </a:pPr>
            <a:r>
              <a:rPr lang="en-US" sz="2400" dirty="0">
                <a:latin typeface="Times New Roman" pitchFamily="18" charset="0"/>
                <a:cs typeface="Times New Roman" pitchFamily="18" charset="0"/>
              </a:rPr>
              <a:t>• Anticholinesterase poisoning</a:t>
            </a:r>
          </a:p>
          <a:p>
            <a:pPr marL="0" indent="0" algn="l" rtl="0">
              <a:buNone/>
            </a:pPr>
            <a:r>
              <a:rPr lang="en-US" sz="2800" dirty="0">
                <a:latin typeface="Times New Roman" pitchFamily="18" charset="0"/>
                <a:cs typeface="Times New Roman" pitchFamily="18" charset="0"/>
              </a:rPr>
              <a:t>• </a:t>
            </a:r>
            <a:r>
              <a:rPr lang="en-US" sz="2400" dirty="0">
                <a:latin typeface="Times New Roman" pitchFamily="18" charset="0"/>
                <a:cs typeface="Times New Roman" pitchFamily="18" charset="0"/>
              </a:rPr>
              <a:t>Motion sickness</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123558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r>
              <a:rPr lang="en-US" sz="3600" dirty="0">
                <a:latin typeface="Times New Roman" pitchFamily="18" charset="0"/>
                <a:cs typeface="Times New Roman" pitchFamily="18" charset="0"/>
              </a:rPr>
              <a:t>Structure Activity </a:t>
            </a:r>
            <a:r>
              <a:rPr lang="en-US" sz="3600" dirty="0" smtClean="0">
                <a:latin typeface="Times New Roman" pitchFamily="18" charset="0"/>
                <a:cs typeface="Times New Roman" pitchFamily="18" charset="0"/>
              </a:rPr>
              <a:t>Relationship (SAR</a:t>
            </a:r>
            <a:r>
              <a:rPr lang="en-US" sz="3600" dirty="0">
                <a:latin typeface="Times New Roman" pitchFamily="18" charset="0"/>
                <a:cs typeface="Times New Roman" pitchFamily="18" charset="0"/>
              </a:rPr>
              <a:t>) Studies</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12776"/>
            <a:ext cx="8229600" cy="4911824"/>
          </a:xfrm>
        </p:spPr>
        <p:txBody>
          <a:bodyPr/>
          <a:lstStyle/>
          <a:p>
            <a:pPr marL="0" indent="0" algn="l" rtl="0">
              <a:buNone/>
            </a:pPr>
            <a:endParaRPr lang="ar-IQ"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53" r="5069" b="11321"/>
          <a:stretch/>
        </p:blipFill>
        <p:spPr bwMode="auto">
          <a:xfrm>
            <a:off x="107504" y="1340768"/>
            <a:ext cx="8856983"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9608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04088"/>
            <a:ext cx="8712968" cy="636680"/>
          </a:xfrm>
        </p:spPr>
        <p:txBody>
          <a:bodyPr>
            <a:normAutofit fontScale="90000"/>
          </a:bodyPr>
          <a:lstStyle/>
          <a:p>
            <a:r>
              <a:rPr lang="en-US" sz="3600" dirty="0">
                <a:latin typeface="Times New Roman" pitchFamily="18" charset="0"/>
                <a:cs typeface="Times New Roman" pitchFamily="18" charset="0"/>
              </a:rPr>
              <a:t>Substitutions at α-carbon </a:t>
            </a:r>
            <a:r>
              <a:rPr lang="en-US" sz="3600" dirty="0" smtClean="0">
                <a:latin typeface="Times New Roman" pitchFamily="18" charset="0"/>
                <a:cs typeface="Times New Roman" pitchFamily="18" charset="0"/>
              </a:rPr>
              <a:t>with respect </a:t>
            </a:r>
            <a:r>
              <a:rPr lang="en-US" sz="3600" dirty="0">
                <a:latin typeface="Times New Roman" pitchFamily="18" charset="0"/>
                <a:cs typeface="Times New Roman" pitchFamily="18" charset="0"/>
              </a:rPr>
              <a:t>to ester group</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ar-IQ"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6"/>
          <a:stretch/>
        </p:blipFill>
        <p:spPr bwMode="auto">
          <a:xfrm>
            <a:off x="290286" y="1340768"/>
            <a:ext cx="8853714"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7374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n-US" sz="3600" dirty="0">
                <a:latin typeface="Times New Roman" pitchFamily="18" charset="0"/>
                <a:cs typeface="Times New Roman" pitchFamily="18" charset="0"/>
              </a:rPr>
              <a:t>Changes at ester group</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712967"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49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672"/>
            <a:ext cx="7772400" cy="936104"/>
          </a:xfrm>
        </p:spPr>
        <p:txBody>
          <a:bodyPr>
            <a:normAutofit/>
          </a:bodyPr>
          <a:lstStyle/>
          <a:p>
            <a:pPr rtl="0"/>
            <a:r>
              <a:rPr lang="en-US" sz="3600" b="1" dirty="0" smtClean="0">
                <a:solidFill>
                  <a:schemeClr val="accent1"/>
                </a:solidFill>
                <a:latin typeface="Times New Roman" pitchFamily="18" charset="0"/>
                <a:cs typeface="Times New Roman" pitchFamily="18" charset="0"/>
              </a:rPr>
              <a:t>Cholinergic receptors</a:t>
            </a:r>
            <a:endParaRPr lang="ar-IQ" sz="36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67544" y="1484784"/>
            <a:ext cx="8219256" cy="4535016"/>
          </a:xfrm>
        </p:spPr>
        <p:txBody>
          <a:bodyPr>
            <a:normAutofit/>
          </a:bodyPr>
          <a:lstStyle/>
          <a:p>
            <a:pPr marL="273050" indent="442913" algn="l" rtl="0">
              <a:buNone/>
            </a:pPr>
            <a:r>
              <a:rPr lang="en-US" sz="3000" b="1" dirty="0" smtClean="0">
                <a:solidFill>
                  <a:srgbClr val="0070C0"/>
                </a:solidFill>
                <a:latin typeface="Times New Roman" pitchFamily="18" charset="0"/>
                <a:cs typeface="Times New Roman" pitchFamily="18" charset="0"/>
              </a:rPr>
              <a:t>Nicotinic Receptors</a:t>
            </a:r>
          </a:p>
          <a:p>
            <a:pPr marL="273050" indent="260350" algn="just" rtl="0">
              <a:buNone/>
            </a:pPr>
            <a:r>
              <a:rPr lang="en-US" dirty="0" smtClean="0">
                <a:latin typeface="Times New Roman" pitchFamily="18" charset="0"/>
                <a:cs typeface="Times New Roman" pitchFamily="18" charset="0"/>
              </a:rPr>
              <a:t>Nicotinic receptors are coupled directly </a:t>
            </a:r>
            <a:r>
              <a:rPr lang="en-US" dirty="0" smtClean="0">
                <a:solidFill>
                  <a:srgbClr val="FF0000"/>
                </a:solidFill>
                <a:latin typeface="Times New Roman" pitchFamily="18" charset="0"/>
                <a:cs typeface="Times New Roman" pitchFamily="18" charset="0"/>
              </a:rPr>
              <a:t>to ion channels </a:t>
            </a:r>
            <a:r>
              <a:rPr lang="en-US" dirty="0" smtClean="0">
                <a:latin typeface="Times New Roman" pitchFamily="18" charset="0"/>
                <a:cs typeface="Times New Roman" pitchFamily="18" charset="0"/>
              </a:rPr>
              <a:t>and, when activated by Ach, mediate very rapid responses.   </a:t>
            </a:r>
          </a:p>
          <a:p>
            <a:pPr marL="273050" indent="260350" algn="just" rtl="0">
              <a:buNone/>
            </a:pPr>
            <a:r>
              <a:rPr lang="en-US" dirty="0" smtClean="0">
                <a:latin typeface="Times New Roman" pitchFamily="18" charset="0"/>
                <a:cs typeface="Times New Roman" pitchFamily="18" charset="0"/>
              </a:rPr>
              <a:t>Ion channels are responsible for the electrical excitability of nerve and muscle cells and for the sensitivity of sensory cells. </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856983"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95592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8136903"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9513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14424"/>
            <a:ext cx="7920880"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7183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513"/>
            <a:ext cx="8352928" cy="5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2869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3456384" cy="22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68761"/>
            <a:ext cx="3960440" cy="266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05064"/>
            <a:ext cx="410445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933056"/>
            <a:ext cx="345638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5267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28688"/>
            <a:ext cx="8496944" cy="592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156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48648"/>
          </a:xfrm>
        </p:spPr>
        <p:txBody>
          <a:bodyPr>
            <a:noAutofit/>
          </a:bodyPr>
          <a:lstStyle/>
          <a:p>
            <a:r>
              <a:rPr lang="en-US" sz="2800" dirty="0" smtClean="0">
                <a:latin typeface="Times New Roman" pitchFamily="18" charset="0"/>
                <a:cs typeface="Times New Roman" pitchFamily="18" charset="0"/>
              </a:rPr>
              <a:t>           Specific anti muscarinic drugs</a:t>
            </a:r>
            <a:endParaRPr lang="ar-IQ"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9" t="2367" r="3212" b="4626"/>
          <a:stretch/>
        </p:blipFill>
        <p:spPr bwMode="auto">
          <a:xfrm>
            <a:off x="539552" y="1052736"/>
            <a:ext cx="7992888"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36706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435280" cy="5616624"/>
          </a:xfrm>
        </p:spPr>
        <p:txBody>
          <a:bodyPr>
            <a:normAutofit lnSpcReduction="10000"/>
          </a:bodyPr>
          <a:lstStyle/>
          <a:p>
            <a:pPr algn="l" rtl="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The nitrogen atom </a:t>
            </a:r>
            <a:r>
              <a:rPr lang="en-US" sz="2400" dirty="0">
                <a:latin typeface="Times New Roman" panose="02020603050405020304" pitchFamily="18" charset="0"/>
                <a:cs typeface="Times New Roman" panose="02020603050405020304" pitchFamily="18" charset="0"/>
              </a:rPr>
              <a:t>in atropine must be protonated </a:t>
            </a:r>
            <a:r>
              <a:rPr lang="en-US" sz="2400" dirty="0" smtClean="0">
                <a:latin typeface="Times New Roman" panose="02020603050405020304" pitchFamily="18" charset="0"/>
                <a:cs typeface="Times New Roman" panose="02020603050405020304" pitchFamily="18" charset="0"/>
              </a:rPr>
              <a:t>and charged when it </a:t>
            </a:r>
            <a:r>
              <a:rPr lang="en-US" sz="2400" dirty="0">
                <a:latin typeface="Times New Roman" panose="02020603050405020304" pitchFamily="18" charset="0"/>
                <a:cs typeface="Times New Roman" panose="02020603050405020304" pitchFamily="18" charset="0"/>
              </a:rPr>
              <a:t>binds to the cholinergic receptor. </a:t>
            </a:r>
            <a:endParaRPr lang="en-US" sz="2400"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If we </a:t>
            </a:r>
            <a:r>
              <a:rPr lang="en-US" sz="2400" dirty="0">
                <a:latin typeface="Times New Roman" panose="02020603050405020304" pitchFamily="18" charset="0"/>
                <a:cs typeface="Times New Roman" panose="02020603050405020304" pitchFamily="18" charset="0"/>
              </a:rPr>
              <a:t>superimpose the acetylcholine skeleton on to </a:t>
            </a:r>
            <a:r>
              <a:rPr lang="en-US" sz="2400" dirty="0" smtClean="0">
                <a:latin typeface="Times New Roman" panose="02020603050405020304" pitchFamily="18" charset="0"/>
                <a:cs typeface="Times New Roman" panose="02020603050405020304" pitchFamily="18" charset="0"/>
              </a:rPr>
              <a:t>the atropine </a:t>
            </a:r>
            <a:r>
              <a:rPr lang="en-US" sz="2400" dirty="0">
                <a:latin typeface="Times New Roman" panose="02020603050405020304" pitchFamily="18" charset="0"/>
                <a:cs typeface="Times New Roman" panose="02020603050405020304" pitchFamily="18" charset="0"/>
              </a:rPr>
              <a:t>skeleton, the distance between the ester </a:t>
            </a:r>
            <a:r>
              <a:rPr lang="en-US" sz="2400" dirty="0" smtClean="0">
                <a:latin typeface="Times New Roman" panose="02020603050405020304" pitchFamily="18" charset="0"/>
                <a:cs typeface="Times New Roman" panose="02020603050405020304" pitchFamily="18" charset="0"/>
              </a:rPr>
              <a:t>and</a:t>
            </a:r>
          </a:p>
          <a:p>
            <a:pPr marL="0" indent="0" algn="l" rtl="0">
              <a:buNone/>
            </a:pPr>
            <a:r>
              <a:rPr lang="en-US" sz="2400" dirty="0" smtClean="0">
                <a:latin typeface="Times New Roman" panose="02020603050405020304" pitchFamily="18" charset="0"/>
                <a:cs typeface="Times New Roman" panose="02020603050405020304" pitchFamily="18" charset="0"/>
              </a:rPr>
              <a:t> the nitrogen </a:t>
            </a:r>
            <a:r>
              <a:rPr lang="en-US" sz="2400" dirty="0">
                <a:latin typeface="Times New Roman" panose="02020603050405020304" pitchFamily="18" charset="0"/>
                <a:cs typeface="Times New Roman" panose="02020603050405020304" pitchFamily="18" charset="0"/>
              </a:rPr>
              <a:t>groups is similar in both </a:t>
            </a:r>
            <a:r>
              <a:rPr lang="en-US" sz="2400" dirty="0" smtClean="0">
                <a:latin typeface="Times New Roman" panose="02020603050405020304" pitchFamily="18" charset="0"/>
                <a:cs typeface="Times New Roman" panose="02020603050405020304" pitchFamily="18" charset="0"/>
              </a:rPr>
              <a:t>molecules</a:t>
            </a:r>
          </a:p>
          <a:p>
            <a:pPr marL="0" indent="0" algn="l" rtl="0">
              <a:buNone/>
            </a:pPr>
            <a:r>
              <a:rPr lang="en-US" sz="2400" dirty="0" smtClean="0">
                <a:latin typeface="Times New Roman" panose="02020603050405020304" pitchFamily="18" charset="0"/>
                <a:cs typeface="Times New Roman" panose="02020603050405020304" pitchFamily="18" charset="0"/>
              </a:rPr>
              <a:t>    Atropine has two important binding features</a:t>
            </a:r>
          </a:p>
          <a:p>
            <a:pPr marL="0" indent="0" algn="l" rtl="0">
              <a:buNone/>
            </a:pPr>
            <a:r>
              <a:rPr lang="en-US" sz="2400" dirty="0" smtClean="0">
                <a:latin typeface="Times New Roman" panose="02020603050405020304" pitchFamily="18" charset="0"/>
                <a:cs typeface="Times New Roman" panose="02020603050405020304" pitchFamily="18" charset="0"/>
              </a:rPr>
              <a:t> shared with acetylcholine—a charged nitrogen </a:t>
            </a:r>
          </a:p>
          <a:p>
            <a:pPr marL="0" indent="0" algn="l" rtl="0">
              <a:buNone/>
            </a:pPr>
            <a:r>
              <a:rPr lang="en-US" sz="2400" dirty="0" smtClean="0">
                <a:latin typeface="Times New Roman" panose="02020603050405020304" pitchFamily="18" charset="0"/>
                <a:cs typeface="Times New Roman" panose="02020603050405020304" pitchFamily="18" charset="0"/>
              </a:rPr>
              <a:t>when protonated and an ester group. It is able to bind to the receptor, but </a:t>
            </a:r>
            <a:r>
              <a:rPr lang="en-US" sz="2400" dirty="0" smtClean="0">
                <a:solidFill>
                  <a:srgbClr val="FF0000"/>
                </a:solidFill>
                <a:latin typeface="Times New Roman" panose="02020603050405020304" pitchFamily="18" charset="0"/>
                <a:cs typeface="Times New Roman" panose="02020603050405020304" pitchFamily="18" charset="0"/>
              </a:rPr>
              <a:t>why is it unable to switch it on?</a:t>
            </a:r>
            <a:r>
              <a:rPr lang="en-US" sz="2400" dirty="0" smtClean="0">
                <a:latin typeface="Times New Roman" panose="02020603050405020304" pitchFamily="18" charset="0"/>
                <a:cs typeface="Times New Roman" panose="02020603050405020304" pitchFamily="18" charset="0"/>
              </a:rPr>
              <a:t> </a:t>
            </a:r>
          </a:p>
          <a:p>
            <a:pPr marL="0" indent="0" algn="l"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Because atropine is a larger molecule than acetylcholine, it is capable of binding to other binding regions within the binding site which are not used by acetylcholine itself. As a result, it interacts differently with the receptor and does not induce the same conformational changes (induced fit) as acetylcholine.</a:t>
            </a:r>
          </a:p>
          <a:p>
            <a:pPr marL="0" indent="0" algn="l" rtl="0">
              <a:buNone/>
            </a:pPr>
            <a:r>
              <a:rPr lang="en-US" sz="2400" dirty="0" smtClean="0">
                <a:solidFill>
                  <a:srgbClr val="0070C0"/>
                </a:solidFill>
                <a:latin typeface="Times New Roman" panose="02020603050405020304" pitchFamily="18" charset="0"/>
                <a:cs typeface="Times New Roman" panose="02020603050405020304" pitchFamily="18" charset="0"/>
              </a:rPr>
              <a:t>This means that the receptor is not activated.</a:t>
            </a:r>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393" b="22774"/>
          <a:stretch/>
        </p:blipFill>
        <p:spPr bwMode="auto">
          <a:xfrm>
            <a:off x="6516216" y="2204864"/>
            <a:ext cx="2232248"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52025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6840759" cy="60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56658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Autofit/>
          </a:bodyPr>
          <a:lstStyle/>
          <a:p>
            <a:pPr rtl="0"/>
            <a:r>
              <a:rPr lang="en-US" sz="2800" dirty="0" smtClean="0">
                <a:latin typeface="Times New Roman" pitchFamily="18" charset="0"/>
                <a:cs typeface="Times New Roman" pitchFamily="18" charset="0"/>
              </a:rPr>
              <a:t>       Anti muscarinic drugs used </a:t>
            </a:r>
            <a:r>
              <a:rPr lang="en-US" sz="2800" dirty="0">
                <a:latin typeface="Times New Roman" pitchFamily="18" charset="0"/>
                <a:cs typeface="Times New Roman" pitchFamily="18" charset="0"/>
              </a:rPr>
              <a:t>in the treatment of</a:t>
            </a:r>
            <a:br>
              <a:rPr lang="en-US"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         urinary </a:t>
            </a:r>
            <a:r>
              <a:rPr lang="en-US" sz="2800" dirty="0">
                <a:latin typeface="Times New Roman" pitchFamily="18" charset="0"/>
                <a:cs typeface="Times New Roman" pitchFamily="18" charset="0"/>
              </a:rPr>
              <a:t>incontinence</a:t>
            </a:r>
            <a:endParaRPr lang="ar-IQ" sz="2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1556792"/>
            <a:ext cx="792088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815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6699</TotalTime>
  <Words>4767</Words>
  <Application>Microsoft Office PowerPoint</Application>
  <PresentationFormat>عرض على الشاشة (3:4)‏</PresentationFormat>
  <Paragraphs>364</Paragraphs>
  <Slides>120</Slides>
  <Notes>1</Notes>
  <HiddenSlides>0</HiddenSlides>
  <MMClips>0</MMClips>
  <ScaleCrop>false</ScaleCrop>
  <HeadingPairs>
    <vt:vector size="4" baseType="variant">
      <vt:variant>
        <vt:lpstr>نسق</vt:lpstr>
      </vt:variant>
      <vt:variant>
        <vt:i4>1</vt:i4>
      </vt:variant>
      <vt:variant>
        <vt:lpstr>عناوين الشرائح</vt:lpstr>
      </vt:variant>
      <vt:variant>
        <vt:i4>120</vt:i4>
      </vt:variant>
    </vt:vector>
  </HeadingPairs>
  <TitlesOfParts>
    <vt:vector size="121" baseType="lpstr">
      <vt:lpstr>Flow</vt:lpstr>
      <vt:lpstr>Pharmaceutical chemistry</vt:lpstr>
      <vt:lpstr>عرض تقديمي في PowerPoint</vt:lpstr>
      <vt:lpstr>          Neurotransmitters (NT) </vt:lpstr>
      <vt:lpstr>عرض تقديمي في PowerPoint</vt:lpstr>
      <vt:lpstr>Cholinergic Drugs and Related Agents</vt:lpstr>
      <vt:lpstr>عرض تقديمي في PowerPoint</vt:lpstr>
      <vt:lpstr>عرض تقديمي في PowerPoint</vt:lpstr>
      <vt:lpstr>عرض تقديمي في PowerPoint</vt:lpstr>
      <vt:lpstr>Cholinergic receptors</vt:lpstr>
      <vt:lpstr>عرض تقديمي في PowerPoint</vt:lpstr>
      <vt:lpstr>Muscarinic receptors</vt:lpstr>
      <vt:lpstr>            Muscarinic receptor subtypes</vt:lpstr>
      <vt:lpstr>ACH Receptors</vt:lpstr>
      <vt:lpstr>عرض تقديمي في PowerPoint</vt:lpstr>
      <vt:lpstr>The instability of acetylcholine</vt:lpstr>
      <vt:lpstr>عرض تقديمي في PowerPoint</vt:lpstr>
      <vt:lpstr>Physio-Chemical property of Ach</vt:lpstr>
      <vt:lpstr>عرض تقديمي في PowerPoint</vt:lpstr>
      <vt:lpstr>Acetylcholine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SAR of cholinergics as Muscarinic agonist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Uses of cholinergic agonists  </vt:lpstr>
      <vt:lpstr>    Design of acetylcholine analogues :Ach Derivatives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Muscarinic agonists  Pilocarpine Hydrochloride</vt:lpstr>
      <vt:lpstr>عرض تقديمي في PowerPoint</vt:lpstr>
      <vt:lpstr>عرض تقديمي في PowerPoint</vt:lpstr>
      <vt:lpstr>Nicotinic agonists</vt:lpstr>
      <vt:lpstr>عرض تقديمي في PowerPoint</vt:lpstr>
      <vt:lpstr>عرض تقديمي في PowerPoint</vt:lpstr>
      <vt:lpstr>Anticholinesterase</vt:lpstr>
      <vt:lpstr>عرض تقديمي في PowerPoint</vt:lpstr>
      <vt:lpstr>عرض تقديمي في PowerPoint</vt:lpstr>
      <vt:lpstr>عرض تقديمي في PowerPoint</vt:lpstr>
      <vt:lpstr>   Theory of AchE inhibitors</vt:lpstr>
      <vt:lpstr>عرض تقديمي في PowerPoint</vt:lpstr>
      <vt:lpstr>عرض تقديمي في PowerPoint</vt:lpstr>
      <vt:lpstr>عرض تقديمي في PowerPoint</vt:lpstr>
      <vt:lpstr>       Reversible Anticholinesterase </vt:lpstr>
      <vt:lpstr>Physostigmine</vt:lpstr>
      <vt:lpstr>عرض تقديمي في PowerPoint</vt:lpstr>
      <vt:lpstr>عرض تقديمي في PowerPoint</vt:lpstr>
      <vt:lpstr>Neostigmine</vt:lpstr>
      <vt:lpstr>عرض تقديمي في PowerPoint</vt:lpstr>
      <vt:lpstr>عرض تقديمي في PowerPoint</vt:lpstr>
      <vt:lpstr>Ambenonium Chloride.</vt:lpstr>
      <vt:lpstr>عرض تقديمي في PowerPoint</vt:lpstr>
      <vt:lpstr>    Edrophonium Chloride </vt:lpstr>
      <vt:lpstr>عرض تقديمي في PowerPoint</vt:lpstr>
      <vt:lpstr>عرض تقديمي في PowerPoint</vt:lpstr>
      <vt:lpstr>Irreversible Anticholinesterase</vt:lpstr>
      <vt:lpstr>عرض تقديمي في PowerPoint</vt:lpstr>
      <vt:lpstr>عرض تقديمي في PowerPoint</vt:lpstr>
      <vt:lpstr>Cholinergic crisis</vt:lpstr>
      <vt:lpstr>Aging </vt:lpstr>
      <vt:lpstr>    Antidote to insecticides (Pralidoxime)</vt:lpstr>
      <vt:lpstr>Organophosphate poisoning</vt:lpstr>
      <vt:lpstr>How PAM reverses poisoning by organophosphate or serine gas ?</vt:lpstr>
      <vt:lpstr>عرض تقديمي في PowerPoint</vt:lpstr>
      <vt:lpstr>Cholinergic receptor antagonists</vt:lpstr>
      <vt:lpstr>Muscarinic Antagonists</vt:lpstr>
      <vt:lpstr>Structure Activity Relationship (SAR) Studies</vt:lpstr>
      <vt:lpstr>Substitutions at α-carbon with respect to ester group</vt:lpstr>
      <vt:lpstr>Changes at ester group</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Specific anti muscarinic drugs</vt:lpstr>
      <vt:lpstr>عرض تقديمي في PowerPoint</vt:lpstr>
      <vt:lpstr>عرض تقديمي في PowerPoint</vt:lpstr>
      <vt:lpstr>       Anti muscarinic drugs used in the treatment of          urinary incontinence</vt:lpstr>
      <vt:lpstr>عرض تقديمي في PowerPoint</vt:lpstr>
      <vt:lpstr>عرض تقديمي في PowerPoint</vt:lpstr>
      <vt:lpstr>عرض تقديمي في PowerPoint</vt:lpstr>
      <vt:lpstr>Anti muscarinic drugs used in the treatment of bronchial asthma</vt:lpstr>
      <vt:lpstr>Ipratropium Hydrobromide (Atrovent®)</vt:lpstr>
      <vt:lpstr>    Tiotropium Bromide (Spiriva®)</vt:lpstr>
      <vt:lpstr>  Nicotinic Antagonists</vt:lpstr>
      <vt:lpstr>Tubocurarine structure</vt:lpstr>
      <vt:lpstr>عرض تقديمي في PowerPoint</vt:lpstr>
      <vt:lpstr>Depolarizing agents</vt:lpstr>
      <vt:lpstr>Decamethonium Bromide</vt:lpstr>
      <vt:lpstr>عرض تقديمي في PowerPoint</vt:lpstr>
      <vt:lpstr>Tubocurarine – the first neuromuscular blocker</vt:lpstr>
      <vt:lpstr>عرض تقديمي في PowerPoint</vt:lpstr>
      <vt:lpstr>Amino steroid NM blocking agents</vt:lpstr>
      <vt:lpstr>عرض تقديمي في PowerPoint</vt:lpstr>
      <vt:lpstr>عرض تقديمي في PowerPoint</vt:lpstr>
      <vt:lpstr>Pancuronium Bromide (Pavulon)</vt:lpstr>
      <vt:lpstr>Tetrahydroisoquinolines</vt:lpstr>
      <vt:lpstr>Tetrahydroisoquinolines</vt:lpstr>
      <vt:lpstr>Structure Activity Relationships</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chemistry Cholinergic Drugs and Related Agents</dc:title>
  <dc:creator>krema</dc:creator>
  <cp:lastModifiedBy>Dell</cp:lastModifiedBy>
  <cp:revision>164</cp:revision>
  <dcterms:created xsi:type="dcterms:W3CDTF">2016-10-27T11:14:10Z</dcterms:created>
  <dcterms:modified xsi:type="dcterms:W3CDTF">2023-10-11T09:08:30Z</dcterms:modified>
</cp:coreProperties>
</file>