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1" r:id="rId26"/>
    <p:sldId id="283" r:id="rId27"/>
    <p:sldId id="282" r:id="rId28"/>
    <p:sldId id="284" r:id="rId29"/>
    <p:sldId id="285"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644"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37A9BE-E9C4-4FD3-8457-B09A2328F35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176335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7A9BE-E9C4-4FD3-8457-B09A2328F35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245912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7A9BE-E9C4-4FD3-8457-B09A2328F35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187233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7A9BE-E9C4-4FD3-8457-B09A2328F35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515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37A9BE-E9C4-4FD3-8457-B09A2328F35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193000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37A9BE-E9C4-4FD3-8457-B09A2328F35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348351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37A9BE-E9C4-4FD3-8457-B09A2328F356}"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376326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37A9BE-E9C4-4FD3-8457-B09A2328F356}"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151476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7A9BE-E9C4-4FD3-8457-B09A2328F356}"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292730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37A9BE-E9C4-4FD3-8457-B09A2328F35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28443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37A9BE-E9C4-4FD3-8457-B09A2328F35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511AF-36C9-4FB7-B78D-7EB94239AFA4}" type="slidenum">
              <a:rPr lang="en-US" smtClean="0"/>
              <a:t>‹#›</a:t>
            </a:fld>
            <a:endParaRPr lang="en-US"/>
          </a:p>
        </p:txBody>
      </p:sp>
    </p:spTree>
    <p:extLst>
      <p:ext uri="{BB962C8B-B14F-4D97-AF65-F5344CB8AC3E}">
        <p14:creationId xmlns:p14="http://schemas.microsoft.com/office/powerpoint/2010/main" val="317691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7A9BE-E9C4-4FD3-8457-B09A2328F356}"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511AF-36C9-4FB7-B78D-7EB94239AFA4}" type="slidenum">
              <a:rPr lang="en-US" smtClean="0"/>
              <a:t>‹#›</a:t>
            </a:fld>
            <a:endParaRPr lang="en-US"/>
          </a:p>
        </p:txBody>
      </p:sp>
    </p:spTree>
    <p:extLst>
      <p:ext uri="{BB962C8B-B14F-4D97-AF65-F5344CB8AC3E}">
        <p14:creationId xmlns:p14="http://schemas.microsoft.com/office/powerpoint/2010/main" val="214829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t>Artificial Intelligence</a:t>
            </a:r>
          </a:p>
        </p:txBody>
      </p:sp>
      <p:sp>
        <p:nvSpPr>
          <p:cNvPr id="3" name="Subtitle 2"/>
          <p:cNvSpPr>
            <a:spLocks noGrp="1"/>
          </p:cNvSpPr>
          <p:nvPr>
            <p:ph type="subTitle" idx="1"/>
          </p:nvPr>
        </p:nvSpPr>
        <p:spPr/>
        <p:txBody>
          <a:bodyPr>
            <a:normAutofit/>
          </a:bodyPr>
          <a:lstStyle/>
          <a:p>
            <a:r>
              <a:rPr lang="en-US" sz="4400" b="1" dirty="0"/>
              <a:t>Lecture </a:t>
            </a:r>
            <a:r>
              <a:rPr lang="ar-IQ" sz="4400" b="1" dirty="0"/>
              <a:t>3</a:t>
            </a:r>
            <a:endParaRPr lang="en-US" sz="4400" b="1" dirty="0"/>
          </a:p>
          <a:p>
            <a:r>
              <a:rPr lang="en-US" sz="4400" b="1" dirty="0"/>
              <a:t>Intelligent Agents </a:t>
            </a:r>
          </a:p>
        </p:txBody>
      </p:sp>
      <p:pic>
        <p:nvPicPr>
          <p:cNvPr id="4" name="Picture 3">
            <a:extLst>
              <a:ext uri="{FF2B5EF4-FFF2-40B4-BE49-F238E27FC236}">
                <a16:creationId xmlns:a16="http://schemas.microsoft.com/office/drawing/2014/main" id="{E04E38E8-CD9D-8B07-16FD-A9C380D8C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4710" y="117605"/>
            <a:ext cx="1758594" cy="1935012"/>
          </a:xfrm>
          <a:prstGeom prst="rect">
            <a:avLst/>
          </a:prstGeom>
        </p:spPr>
      </p:pic>
      <p:pic>
        <p:nvPicPr>
          <p:cNvPr id="5" name="Picture 4">
            <a:extLst>
              <a:ext uri="{FF2B5EF4-FFF2-40B4-BE49-F238E27FC236}">
                <a16:creationId xmlns:a16="http://schemas.microsoft.com/office/drawing/2014/main" id="{9B2E6D07-3090-3D13-786A-3CB215F58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35" y="117605"/>
            <a:ext cx="1502955" cy="1721990"/>
          </a:xfrm>
          <a:prstGeom prst="rect">
            <a:avLst/>
          </a:prstGeom>
        </p:spPr>
      </p:pic>
      <p:sp>
        <p:nvSpPr>
          <p:cNvPr id="6" name="TextBox 5">
            <a:extLst>
              <a:ext uri="{FF2B5EF4-FFF2-40B4-BE49-F238E27FC236}">
                <a16:creationId xmlns:a16="http://schemas.microsoft.com/office/drawing/2014/main" id="{22FFABAB-573E-D705-F151-BB0FABB4A55F}"/>
              </a:ext>
            </a:extLst>
          </p:cNvPr>
          <p:cNvSpPr txBox="1"/>
          <p:nvPr/>
        </p:nvSpPr>
        <p:spPr>
          <a:xfrm>
            <a:off x="1917290" y="226142"/>
            <a:ext cx="8455742" cy="1339662"/>
          </a:xfrm>
          <a:prstGeom prst="rect">
            <a:avLst/>
          </a:prstGeom>
          <a:noFill/>
        </p:spPr>
        <p:txBody>
          <a:bodyPr wrap="square" rtlCol="0">
            <a:spAutoFit/>
          </a:bodyPr>
          <a:lstStyle/>
          <a:p>
            <a:pPr marL="0" marR="0" algn="ctr">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College of Engineering &amp; Technology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Computer Techniques Engineering Department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Artificial Intelligence – Stage 3</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184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Properties of task environments?</a:t>
            </a:r>
          </a:p>
        </p:txBody>
      </p:sp>
      <p:sp>
        <p:nvSpPr>
          <p:cNvPr id="3" name="Subtitle 2"/>
          <p:cNvSpPr>
            <a:spLocks noGrp="1"/>
          </p:cNvSpPr>
          <p:nvPr>
            <p:ph type="subTitle" idx="1"/>
          </p:nvPr>
        </p:nvSpPr>
        <p:spPr>
          <a:xfrm>
            <a:off x="190858" y="1290819"/>
            <a:ext cx="11810283" cy="5249129"/>
          </a:xfrm>
        </p:spPr>
        <p:txBody>
          <a:bodyPr>
            <a:normAutofit/>
          </a:bodyPr>
          <a:lstStyle/>
          <a:p>
            <a:pPr marL="457200" indent="-457200" algn="just">
              <a:lnSpc>
                <a:spcPct val="150000"/>
              </a:lnSpc>
              <a:buAutoNum type="arabicPeriod" startAt="3"/>
            </a:pPr>
            <a:r>
              <a:rPr lang="en-US" b="1" dirty="0"/>
              <a:t>Deterministic vs. stochastic.</a:t>
            </a:r>
          </a:p>
          <a:p>
            <a:pPr marL="800100" lvl="1" indent="-342900" algn="just">
              <a:lnSpc>
                <a:spcPct val="150000"/>
              </a:lnSpc>
              <a:buFont typeface="Arial" panose="020B0604020202020204" pitchFamily="34" charset="0"/>
              <a:buChar char="•"/>
            </a:pPr>
            <a:r>
              <a:rPr lang="en-US" b="1" dirty="0"/>
              <a:t>Deterministic if the next state of the environment is completely determined by the current state and the action executed by the agent. </a:t>
            </a:r>
            <a:r>
              <a:rPr lang="en-US" b="1" dirty="0">
                <a:solidFill>
                  <a:srgbClr val="FF0000"/>
                </a:solidFill>
              </a:rPr>
              <a:t>Otherwise, it is stochastic</a:t>
            </a:r>
            <a:r>
              <a:rPr lang="en-US" b="1" dirty="0"/>
              <a:t>. </a:t>
            </a:r>
          </a:p>
          <a:p>
            <a:pPr marL="800100" lvl="1" indent="-342900" algn="just">
              <a:lnSpc>
                <a:spcPct val="150000"/>
              </a:lnSpc>
              <a:buFont typeface="Arial" panose="020B0604020202020204" pitchFamily="34" charset="0"/>
              <a:buChar char="•"/>
            </a:pPr>
            <a:r>
              <a:rPr lang="en-US" b="1" dirty="0"/>
              <a:t>Fully observable ------------------- Deterministic</a:t>
            </a:r>
          </a:p>
          <a:p>
            <a:pPr marL="800100" lvl="1" indent="-342900" algn="just">
              <a:lnSpc>
                <a:spcPct val="150000"/>
              </a:lnSpc>
              <a:buFont typeface="Arial" panose="020B0604020202020204" pitchFamily="34" charset="0"/>
              <a:buChar char="•"/>
            </a:pPr>
            <a:r>
              <a:rPr lang="en-US" b="1" dirty="0"/>
              <a:t>Partially observable ------------- Stochastic</a:t>
            </a:r>
          </a:p>
          <a:p>
            <a:pPr marL="800100" lvl="1" indent="-342900" algn="just">
              <a:lnSpc>
                <a:spcPct val="150000"/>
              </a:lnSpc>
              <a:buFont typeface="Arial" panose="020B0604020202020204" pitchFamily="34" charset="0"/>
              <a:buChar char="•"/>
            </a:pPr>
            <a:r>
              <a:rPr lang="en-US" b="1" dirty="0"/>
              <a:t>For example:</a:t>
            </a:r>
          </a:p>
          <a:p>
            <a:pPr lvl="1">
              <a:lnSpc>
                <a:spcPct val="150000"/>
              </a:lnSpc>
            </a:pPr>
            <a:r>
              <a:rPr lang="en-US" b="1" dirty="0">
                <a:solidFill>
                  <a:srgbClr val="FF0000"/>
                </a:solidFill>
              </a:rPr>
              <a:t>Taxi driving is stochastic because one can never predict the behavior of traffic exactly.</a:t>
            </a:r>
            <a:r>
              <a:rPr lang="en-US" b="1" dirty="0"/>
              <a:t> </a:t>
            </a:r>
          </a:p>
          <a:p>
            <a:pPr lvl="1" algn="just">
              <a:lnSpc>
                <a:spcPct val="150000"/>
              </a:lnSpc>
            </a:pPr>
            <a:endParaRPr lang="en-US" b="1" dirty="0"/>
          </a:p>
          <a:p>
            <a:pPr marL="457200" indent="-457200" algn="just">
              <a:lnSpc>
                <a:spcPct val="150000"/>
              </a:lnSpc>
              <a:buAutoNum type="arabicPeriod" startAt="3"/>
            </a:pPr>
            <a:endParaRPr lang="en-US" b="1" dirty="0"/>
          </a:p>
          <a:p>
            <a:pPr algn="just">
              <a:lnSpc>
                <a:spcPct val="150000"/>
              </a:lnSpc>
            </a:pPr>
            <a:endParaRPr lang="en-US" b="1" dirty="0"/>
          </a:p>
          <a:p>
            <a:pPr marL="971550" lvl="1" indent="-514350" algn="just">
              <a:lnSpc>
                <a:spcPct val="150000"/>
              </a:lnSpc>
              <a:buFont typeface="+mj-lt"/>
              <a:buAutoNum type="arabicPeriod"/>
            </a:pPr>
            <a:endParaRPr lang="en-US" sz="2400"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64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Properties of task environments?</a:t>
            </a:r>
          </a:p>
        </p:txBody>
      </p:sp>
      <p:sp>
        <p:nvSpPr>
          <p:cNvPr id="3" name="Subtitle 2"/>
          <p:cNvSpPr>
            <a:spLocks noGrp="1"/>
          </p:cNvSpPr>
          <p:nvPr>
            <p:ph type="subTitle" idx="1"/>
          </p:nvPr>
        </p:nvSpPr>
        <p:spPr>
          <a:xfrm>
            <a:off x="190858" y="1290819"/>
            <a:ext cx="11810283" cy="5249129"/>
          </a:xfrm>
        </p:spPr>
        <p:txBody>
          <a:bodyPr>
            <a:normAutofit fontScale="85000" lnSpcReduction="20000"/>
          </a:bodyPr>
          <a:lstStyle/>
          <a:p>
            <a:pPr algn="just">
              <a:lnSpc>
                <a:spcPct val="150000"/>
              </a:lnSpc>
            </a:pPr>
            <a:r>
              <a:rPr lang="en-US" b="1" dirty="0"/>
              <a:t>4. Episodic vs. sequential:</a:t>
            </a:r>
          </a:p>
          <a:p>
            <a:pPr marL="342900" indent="-342900" algn="just">
              <a:lnSpc>
                <a:spcPct val="150000"/>
              </a:lnSpc>
              <a:buFont typeface="Arial" panose="020B0604020202020204" pitchFamily="34" charset="0"/>
              <a:buChar char="•"/>
            </a:pPr>
            <a:r>
              <a:rPr lang="en-US" b="1" dirty="0"/>
              <a:t>Agent is divided into atomic episode</a:t>
            </a:r>
          </a:p>
          <a:p>
            <a:pPr marL="342900" indent="-342900" algn="just">
              <a:lnSpc>
                <a:spcPct val="150000"/>
              </a:lnSpc>
              <a:buFont typeface="Arial" panose="020B0604020202020204" pitchFamily="34" charset="0"/>
              <a:buChar char="•"/>
            </a:pPr>
            <a:r>
              <a:rPr lang="en-US" b="1" dirty="0"/>
              <a:t>Each episode the agent receive a percept and then perform a single action.</a:t>
            </a:r>
          </a:p>
          <a:p>
            <a:pPr marL="342900" indent="-342900" algn="just">
              <a:lnSpc>
                <a:spcPct val="150000"/>
              </a:lnSpc>
              <a:buFont typeface="Arial" panose="020B0604020202020204" pitchFamily="34" charset="0"/>
              <a:buChar char="•"/>
            </a:pPr>
            <a:r>
              <a:rPr lang="en-US" b="1" dirty="0"/>
              <a:t>The next episode does not depend on the actions taken in previous episodes.</a:t>
            </a:r>
          </a:p>
          <a:p>
            <a:pPr marL="342900" indent="-342900" algn="just">
              <a:lnSpc>
                <a:spcPct val="150000"/>
              </a:lnSpc>
              <a:buFont typeface="Arial" panose="020B0604020202020204" pitchFamily="34" charset="0"/>
              <a:buChar char="•"/>
            </a:pPr>
            <a:r>
              <a:rPr lang="en-US" b="1" dirty="0"/>
              <a:t>For example: agent that spot defective parts on an assembly line bases each decision on the current part, regardless of previous decision, and the current decision does not affect the part decision. </a:t>
            </a:r>
          </a:p>
          <a:p>
            <a:pPr marL="342900" indent="-342900" algn="just">
              <a:lnSpc>
                <a:spcPct val="150000"/>
              </a:lnSpc>
              <a:buFont typeface="Arial" panose="020B0604020202020204" pitchFamily="34" charset="0"/>
              <a:buChar char="•"/>
            </a:pPr>
            <a:r>
              <a:rPr lang="en-US" b="1" dirty="0"/>
              <a:t>On the sequential environments, current decision could affect all future decisions. </a:t>
            </a:r>
          </a:p>
          <a:p>
            <a:pPr marL="342900" indent="-342900" algn="just">
              <a:lnSpc>
                <a:spcPct val="150000"/>
              </a:lnSpc>
              <a:buFont typeface="Arial" panose="020B0604020202020204" pitchFamily="34" charset="0"/>
              <a:buChar char="•"/>
            </a:pPr>
            <a:r>
              <a:rPr lang="en-US" b="1" dirty="0"/>
              <a:t>Chess and Taxi driving are sequential. </a:t>
            </a:r>
          </a:p>
          <a:p>
            <a:pPr marL="342900" indent="-342900" algn="just">
              <a:lnSpc>
                <a:spcPct val="150000"/>
              </a:lnSpc>
              <a:buFont typeface="Arial" panose="020B0604020202020204" pitchFamily="34" charset="0"/>
              <a:buChar char="•"/>
            </a:pPr>
            <a:r>
              <a:rPr lang="en-US" b="1" dirty="0"/>
              <a:t>Episodic is simple than sequential because agent dose not need to think ahead. </a:t>
            </a:r>
          </a:p>
          <a:p>
            <a:pPr algn="just">
              <a:lnSpc>
                <a:spcPct val="150000"/>
              </a:lnSpc>
            </a:pPr>
            <a:r>
              <a:rPr lang="en-US" b="1" dirty="0"/>
              <a:t>	</a:t>
            </a:r>
          </a:p>
          <a:p>
            <a:pPr lvl="1" algn="just">
              <a:lnSpc>
                <a:spcPct val="150000"/>
              </a:lnSpc>
            </a:pPr>
            <a:endParaRPr lang="en-US" b="1" dirty="0"/>
          </a:p>
          <a:p>
            <a:pPr marL="457200" indent="-457200" algn="just">
              <a:lnSpc>
                <a:spcPct val="150000"/>
              </a:lnSpc>
              <a:buAutoNum type="arabicPeriod" startAt="3"/>
            </a:pPr>
            <a:endParaRPr lang="en-US" b="1" dirty="0"/>
          </a:p>
          <a:p>
            <a:pPr algn="just">
              <a:lnSpc>
                <a:spcPct val="150000"/>
              </a:lnSpc>
            </a:pPr>
            <a:endParaRPr lang="en-US" b="1" dirty="0"/>
          </a:p>
          <a:p>
            <a:pPr marL="971550" lvl="1" indent="-514350" algn="just">
              <a:lnSpc>
                <a:spcPct val="150000"/>
              </a:lnSpc>
              <a:buFont typeface="+mj-lt"/>
              <a:buAutoNum type="arabicPeriod"/>
            </a:pPr>
            <a:endParaRPr lang="en-US" sz="2400"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333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Properties of task environments?</a:t>
            </a:r>
          </a:p>
        </p:txBody>
      </p:sp>
      <p:sp>
        <p:nvSpPr>
          <p:cNvPr id="3" name="Subtitle 2"/>
          <p:cNvSpPr>
            <a:spLocks noGrp="1"/>
          </p:cNvSpPr>
          <p:nvPr>
            <p:ph type="subTitle" idx="1"/>
          </p:nvPr>
        </p:nvSpPr>
        <p:spPr>
          <a:xfrm>
            <a:off x="190858" y="1290819"/>
            <a:ext cx="11810283" cy="5249129"/>
          </a:xfrm>
        </p:spPr>
        <p:txBody>
          <a:bodyPr>
            <a:normAutofit/>
          </a:bodyPr>
          <a:lstStyle/>
          <a:p>
            <a:pPr algn="just">
              <a:lnSpc>
                <a:spcPct val="150000"/>
              </a:lnSpc>
            </a:pPr>
            <a:r>
              <a:rPr lang="en-US" b="1" dirty="0"/>
              <a:t>5. Static vs. Dynamic</a:t>
            </a:r>
          </a:p>
          <a:p>
            <a:pPr marL="800100" lvl="1" indent="-342900" algn="just">
              <a:lnSpc>
                <a:spcPct val="150000"/>
              </a:lnSpc>
              <a:buFont typeface="Arial" panose="020B0604020202020204" pitchFamily="34" charset="0"/>
              <a:buChar char="•"/>
            </a:pPr>
            <a:r>
              <a:rPr lang="en-US" b="1" dirty="0"/>
              <a:t>If the environment change while an agent is deliberating (preparing an action) then the environment is dynamic, otherwise it is static. </a:t>
            </a:r>
          </a:p>
          <a:p>
            <a:pPr marL="800100" lvl="1" indent="-342900" algn="just">
              <a:lnSpc>
                <a:spcPct val="150000"/>
              </a:lnSpc>
              <a:buFont typeface="Arial" panose="020B0604020202020204" pitchFamily="34" charset="0"/>
              <a:buChar char="•"/>
            </a:pPr>
            <a:r>
              <a:rPr lang="en-US" b="1" dirty="0"/>
              <a:t>Static is easy, agent not need to look at the world while deciding on an action. </a:t>
            </a:r>
          </a:p>
          <a:p>
            <a:pPr marL="800100" lvl="1" indent="-342900" algn="just">
              <a:lnSpc>
                <a:spcPct val="150000"/>
              </a:lnSpc>
              <a:buFont typeface="Arial" panose="020B0604020202020204" pitchFamily="34" charset="0"/>
              <a:buChar char="•"/>
            </a:pPr>
            <a:r>
              <a:rPr lang="en-US" b="1" dirty="0"/>
              <a:t>Nor need it worry about the passage of time.</a:t>
            </a:r>
          </a:p>
          <a:p>
            <a:pPr marL="800100" lvl="1" indent="-342900" algn="just">
              <a:lnSpc>
                <a:spcPct val="150000"/>
              </a:lnSpc>
              <a:buFont typeface="Arial" panose="020B0604020202020204" pitchFamily="34" charset="0"/>
              <a:buChar char="•"/>
            </a:pPr>
            <a:r>
              <a:rPr lang="en-US" b="1" dirty="0">
                <a:solidFill>
                  <a:srgbClr val="C00000"/>
                </a:solidFill>
              </a:rPr>
              <a:t>Dynamic environment</a:t>
            </a:r>
            <a:r>
              <a:rPr lang="en-US" b="1" dirty="0"/>
              <a:t>, on the other hand, are continuously asking the agent what it wants to do. </a:t>
            </a:r>
          </a:p>
          <a:p>
            <a:pPr marL="800100" lvl="1" indent="-342900" algn="just">
              <a:lnSpc>
                <a:spcPct val="150000"/>
              </a:lnSpc>
              <a:buFont typeface="Arial" panose="020B0604020202020204" pitchFamily="34" charset="0"/>
              <a:buChar char="•"/>
            </a:pPr>
            <a:r>
              <a:rPr lang="en-US" b="1" dirty="0"/>
              <a:t>Taxi driving agent is dynamic.</a:t>
            </a:r>
          </a:p>
          <a:p>
            <a:pPr marL="800100" lvl="1" indent="-342900" algn="just">
              <a:lnSpc>
                <a:spcPct val="150000"/>
              </a:lnSpc>
              <a:buFont typeface="Arial" panose="020B0604020202020204" pitchFamily="34" charset="0"/>
              <a:buChar char="•"/>
            </a:pPr>
            <a:r>
              <a:rPr lang="en-US" b="1" dirty="0"/>
              <a:t>Crossword puzzles are static.</a:t>
            </a:r>
          </a:p>
          <a:p>
            <a:pPr algn="just">
              <a:lnSpc>
                <a:spcPct val="150000"/>
              </a:lnSpc>
            </a:pPr>
            <a:r>
              <a:rPr lang="en-US" b="1" dirty="0"/>
              <a:t>	</a:t>
            </a:r>
          </a:p>
          <a:p>
            <a:pPr lvl="1" algn="just">
              <a:lnSpc>
                <a:spcPct val="150000"/>
              </a:lnSpc>
            </a:pPr>
            <a:endParaRPr lang="en-US" b="1" dirty="0"/>
          </a:p>
          <a:p>
            <a:pPr marL="457200" indent="-457200" algn="just">
              <a:lnSpc>
                <a:spcPct val="150000"/>
              </a:lnSpc>
              <a:buAutoNum type="arabicPeriod" startAt="3"/>
            </a:pPr>
            <a:endParaRPr lang="en-US" b="1" dirty="0"/>
          </a:p>
          <a:p>
            <a:pPr algn="just">
              <a:lnSpc>
                <a:spcPct val="150000"/>
              </a:lnSpc>
            </a:pPr>
            <a:endParaRPr lang="en-US" b="1" dirty="0"/>
          </a:p>
          <a:p>
            <a:pPr marL="971550" lvl="1" indent="-514350" algn="just">
              <a:lnSpc>
                <a:spcPct val="150000"/>
              </a:lnSpc>
              <a:buFont typeface="+mj-lt"/>
              <a:buAutoNum type="arabicPeriod"/>
            </a:pPr>
            <a:endParaRPr lang="en-US" sz="2400"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19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Properties of task environments?</a:t>
            </a:r>
          </a:p>
        </p:txBody>
      </p:sp>
      <p:sp>
        <p:nvSpPr>
          <p:cNvPr id="3" name="Subtitle 2"/>
          <p:cNvSpPr>
            <a:spLocks noGrp="1"/>
          </p:cNvSpPr>
          <p:nvPr>
            <p:ph type="subTitle" idx="1"/>
          </p:nvPr>
        </p:nvSpPr>
        <p:spPr>
          <a:xfrm>
            <a:off x="190858" y="1290819"/>
            <a:ext cx="11810283" cy="5249129"/>
          </a:xfrm>
        </p:spPr>
        <p:txBody>
          <a:bodyPr>
            <a:normAutofit/>
          </a:bodyPr>
          <a:lstStyle/>
          <a:p>
            <a:pPr algn="just">
              <a:lnSpc>
                <a:spcPct val="150000"/>
              </a:lnSpc>
            </a:pPr>
            <a:r>
              <a:rPr lang="en-US" b="1" dirty="0"/>
              <a:t>5. Discrete vs. continuous:</a:t>
            </a:r>
          </a:p>
          <a:p>
            <a:pPr marL="800100" lvl="1" indent="-342900" algn="just">
              <a:lnSpc>
                <a:spcPct val="150000"/>
              </a:lnSpc>
              <a:buFont typeface="Arial" panose="020B0604020202020204" pitchFamily="34" charset="0"/>
              <a:buChar char="•"/>
            </a:pPr>
            <a:r>
              <a:rPr lang="en-US" b="1" dirty="0"/>
              <a:t>The discrete/continuous applies to the state of the environment, the way time is handled, the percepts and actions of the agent. </a:t>
            </a:r>
          </a:p>
          <a:p>
            <a:pPr marL="800100" lvl="1" indent="-342900" algn="just">
              <a:lnSpc>
                <a:spcPct val="150000"/>
              </a:lnSpc>
              <a:buFont typeface="Arial" panose="020B0604020202020204" pitchFamily="34" charset="0"/>
              <a:buChar char="•"/>
            </a:pPr>
            <a:r>
              <a:rPr lang="en-US" b="1" dirty="0"/>
              <a:t>For example : Chess has a discrete set of percepts and actions</a:t>
            </a:r>
          </a:p>
          <a:p>
            <a:pPr marL="800100" lvl="1" indent="-342900" algn="just">
              <a:lnSpc>
                <a:spcPct val="150000"/>
              </a:lnSpc>
              <a:buFont typeface="Arial" panose="020B0604020202020204" pitchFamily="34" charset="0"/>
              <a:buChar char="•"/>
            </a:pPr>
            <a:r>
              <a:rPr lang="en-US" b="1" dirty="0"/>
              <a:t>Taxi driving is continuous-state and continuous time problem. </a:t>
            </a:r>
          </a:p>
          <a:p>
            <a:pPr lvl="1">
              <a:lnSpc>
                <a:spcPct val="150000"/>
              </a:lnSpc>
            </a:pPr>
            <a:r>
              <a:rPr lang="en-US" b="1" dirty="0">
                <a:solidFill>
                  <a:srgbClr val="FF0000"/>
                </a:solidFill>
              </a:rPr>
              <a:t>The speed and location of the taxi and other vehicles sweep through a range of continuous values smoothly over time. </a:t>
            </a:r>
          </a:p>
          <a:p>
            <a:pPr>
              <a:lnSpc>
                <a:spcPct val="150000"/>
              </a:lnSpc>
            </a:pPr>
            <a:r>
              <a:rPr lang="en-US" b="1" dirty="0">
                <a:solidFill>
                  <a:srgbClr val="FF0000"/>
                </a:solidFill>
              </a:rPr>
              <a:t>	</a:t>
            </a:r>
          </a:p>
          <a:p>
            <a:pPr lvl="1" algn="just">
              <a:lnSpc>
                <a:spcPct val="150000"/>
              </a:lnSpc>
            </a:pPr>
            <a:endParaRPr lang="en-US" b="1" dirty="0"/>
          </a:p>
          <a:p>
            <a:pPr marL="457200" indent="-457200" algn="just">
              <a:lnSpc>
                <a:spcPct val="150000"/>
              </a:lnSpc>
              <a:buAutoNum type="arabicPeriod" startAt="3"/>
            </a:pPr>
            <a:endParaRPr lang="en-US" b="1" dirty="0"/>
          </a:p>
          <a:p>
            <a:pPr algn="just">
              <a:lnSpc>
                <a:spcPct val="150000"/>
              </a:lnSpc>
            </a:pPr>
            <a:endParaRPr lang="en-US" b="1" dirty="0"/>
          </a:p>
          <a:p>
            <a:pPr marL="971550" lvl="1" indent="-514350" algn="just">
              <a:lnSpc>
                <a:spcPct val="150000"/>
              </a:lnSpc>
              <a:buFont typeface="+mj-lt"/>
              <a:buAutoNum type="arabicPeriod"/>
            </a:pPr>
            <a:endParaRPr lang="en-US" sz="2400"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835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The Structure of Agents?</a:t>
            </a:r>
          </a:p>
        </p:txBody>
      </p:sp>
      <p:sp>
        <p:nvSpPr>
          <p:cNvPr id="3" name="Subtitle 2"/>
          <p:cNvSpPr>
            <a:spLocks noGrp="1"/>
          </p:cNvSpPr>
          <p:nvPr>
            <p:ph type="subTitle" idx="1"/>
          </p:nvPr>
        </p:nvSpPr>
        <p:spPr>
          <a:xfrm>
            <a:off x="190858" y="1290819"/>
            <a:ext cx="11810283" cy="5249129"/>
          </a:xfrm>
        </p:spPr>
        <p:txBody>
          <a:bodyPr>
            <a:normAutofit/>
          </a:bodyPr>
          <a:lstStyle/>
          <a:p>
            <a:pPr marL="342900" indent="-342900" algn="just">
              <a:lnSpc>
                <a:spcPct val="150000"/>
              </a:lnSpc>
              <a:buFont typeface="Arial" panose="020B0604020202020204" pitchFamily="34" charset="0"/>
              <a:buChar char="•"/>
            </a:pPr>
            <a:r>
              <a:rPr lang="en-US" b="1" dirty="0"/>
              <a:t>The job of AI is to design an</a:t>
            </a:r>
            <a:r>
              <a:rPr lang="en-US" b="1" dirty="0">
                <a:solidFill>
                  <a:srgbClr val="FF0000"/>
                </a:solidFill>
              </a:rPr>
              <a:t> agent program </a:t>
            </a:r>
            <a:r>
              <a:rPr lang="en-US" b="1" dirty="0"/>
              <a:t>that implements the </a:t>
            </a:r>
            <a:r>
              <a:rPr lang="en-US" b="1" dirty="0">
                <a:solidFill>
                  <a:srgbClr val="FF0000"/>
                </a:solidFill>
              </a:rPr>
              <a:t>agent function. </a:t>
            </a:r>
          </a:p>
          <a:p>
            <a:pPr>
              <a:lnSpc>
                <a:spcPct val="150000"/>
              </a:lnSpc>
            </a:pPr>
            <a:r>
              <a:rPr lang="en-US" b="1" dirty="0">
                <a:solidFill>
                  <a:srgbClr val="FF0000"/>
                </a:solidFill>
              </a:rPr>
              <a:t>Mapping from percepts to Actions </a:t>
            </a:r>
          </a:p>
          <a:p>
            <a:pPr marL="342900" indent="-342900" algn="just">
              <a:lnSpc>
                <a:spcPct val="150000"/>
              </a:lnSpc>
              <a:buFont typeface="Arial" panose="020B0604020202020204" pitchFamily="34" charset="0"/>
              <a:buChar char="•"/>
            </a:pPr>
            <a:r>
              <a:rPr lang="en-US" b="1" dirty="0"/>
              <a:t>The program run on</a:t>
            </a:r>
            <a:r>
              <a:rPr lang="en-US" b="1" dirty="0">
                <a:solidFill>
                  <a:srgbClr val="FF0000"/>
                </a:solidFill>
              </a:rPr>
              <a:t> computing device </a:t>
            </a:r>
            <a:r>
              <a:rPr lang="en-US" b="1" dirty="0"/>
              <a:t>with physical </a:t>
            </a:r>
            <a:r>
              <a:rPr lang="en-US" b="1" dirty="0">
                <a:solidFill>
                  <a:srgbClr val="FF0000"/>
                </a:solidFill>
              </a:rPr>
              <a:t>sensors </a:t>
            </a:r>
            <a:r>
              <a:rPr lang="en-US" b="1" dirty="0"/>
              <a:t>and</a:t>
            </a:r>
            <a:r>
              <a:rPr lang="en-US" b="1" dirty="0">
                <a:solidFill>
                  <a:srgbClr val="FF0000"/>
                </a:solidFill>
              </a:rPr>
              <a:t> actuator: </a:t>
            </a:r>
            <a:r>
              <a:rPr lang="en-US" b="1" dirty="0">
                <a:solidFill>
                  <a:srgbClr val="FF0000"/>
                </a:solidFill>
                <a:sym typeface="Wingdings" panose="05000000000000000000" pitchFamily="2" charset="2"/>
              </a:rPr>
              <a:t>Architecture</a:t>
            </a:r>
            <a:endParaRPr lang="en-US" b="1" dirty="0"/>
          </a:p>
          <a:p>
            <a:pPr>
              <a:lnSpc>
                <a:spcPct val="150000"/>
              </a:lnSpc>
            </a:pPr>
            <a:endParaRPr lang="en-US" b="1" dirty="0">
              <a:solidFill>
                <a:srgbClr val="FF0000"/>
              </a:solidFill>
            </a:endParaRPr>
          </a:p>
          <a:p>
            <a:pPr>
              <a:lnSpc>
                <a:spcPct val="150000"/>
              </a:lnSpc>
            </a:pPr>
            <a:r>
              <a:rPr lang="en-US" b="1" dirty="0">
                <a:solidFill>
                  <a:srgbClr val="FF0000"/>
                </a:solidFill>
              </a:rPr>
              <a:t>agent = architecture + program </a:t>
            </a:r>
          </a:p>
          <a:p>
            <a:pPr algn="just">
              <a:lnSpc>
                <a:spcPct val="150000"/>
              </a:lnSpc>
            </a:pPr>
            <a:endParaRPr lang="en-US" b="1" dirty="0"/>
          </a:p>
          <a:p>
            <a:pPr marL="971550" lvl="1" indent="-514350" algn="just">
              <a:lnSpc>
                <a:spcPct val="150000"/>
              </a:lnSpc>
              <a:buFont typeface="+mj-lt"/>
              <a:buAutoNum type="arabicPeriod"/>
            </a:pPr>
            <a:endParaRPr lang="en-US" sz="2400"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1923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Agent Programs?</a:t>
            </a:r>
          </a:p>
        </p:txBody>
      </p:sp>
      <p:sp>
        <p:nvSpPr>
          <p:cNvPr id="3" name="Subtitle 2"/>
          <p:cNvSpPr>
            <a:spLocks noGrp="1"/>
          </p:cNvSpPr>
          <p:nvPr>
            <p:ph type="subTitle" idx="1"/>
          </p:nvPr>
        </p:nvSpPr>
        <p:spPr>
          <a:xfrm>
            <a:off x="190858" y="1290819"/>
            <a:ext cx="11810283" cy="5249129"/>
          </a:xfrm>
        </p:spPr>
        <p:txBody>
          <a:bodyPr>
            <a:normAutofit/>
          </a:bodyPr>
          <a:lstStyle/>
          <a:p>
            <a:pPr marL="342900" indent="-342900" algn="just">
              <a:lnSpc>
                <a:spcPct val="150000"/>
              </a:lnSpc>
              <a:buFont typeface="Arial" panose="020B0604020202020204" pitchFamily="34" charset="0"/>
              <a:buChar char="•"/>
            </a:pPr>
            <a:r>
              <a:rPr lang="en-US" b="1" dirty="0"/>
              <a:t>Agent program take the current percept as input for the sensors and return an action to the actuators. </a:t>
            </a:r>
          </a:p>
          <a:p>
            <a:pPr marL="342900" indent="-342900" algn="just">
              <a:lnSpc>
                <a:spcPct val="150000"/>
              </a:lnSpc>
              <a:buFont typeface="Arial" panose="020B0604020202020204" pitchFamily="34" charset="0"/>
              <a:buChar char="•"/>
            </a:pPr>
            <a:r>
              <a:rPr lang="en-US" b="1" dirty="0"/>
              <a:t>Agent program takes the current percept as input.</a:t>
            </a:r>
          </a:p>
          <a:p>
            <a:pPr marL="342900" indent="-342900" algn="just">
              <a:lnSpc>
                <a:spcPct val="150000"/>
              </a:lnSpc>
              <a:buFont typeface="Arial" panose="020B0604020202020204" pitchFamily="34" charset="0"/>
              <a:buChar char="•"/>
            </a:pPr>
            <a:r>
              <a:rPr lang="en-US" b="1" dirty="0"/>
              <a:t>The agent function takes the entire percept history.</a:t>
            </a:r>
          </a:p>
          <a:p>
            <a:pPr marL="342900" indent="-342900" algn="just">
              <a:lnSpc>
                <a:spcPct val="150000"/>
              </a:lnSpc>
              <a:buFont typeface="Arial" panose="020B0604020202020204" pitchFamily="34" charset="0"/>
              <a:buChar char="•"/>
            </a:pPr>
            <a:r>
              <a:rPr lang="en-US" b="1" dirty="0"/>
              <a:t>If the agents actions need to depend on the entire percept sequence, the agent will have to remember the percepts. </a:t>
            </a:r>
          </a:p>
          <a:p>
            <a:pPr marL="342900" indent="-342900" algn="just">
              <a:lnSpc>
                <a:spcPct val="150000"/>
              </a:lnSpc>
              <a:buFont typeface="Arial" panose="020B0604020202020204" pitchFamily="34" charset="0"/>
              <a:buChar char="•"/>
            </a:pPr>
            <a:endParaRPr lang="en-US"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350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Agent Programs?</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صورة 5">
            <a:extLst>
              <a:ext uri="{FF2B5EF4-FFF2-40B4-BE49-F238E27FC236}">
                <a16:creationId xmlns:a16="http://schemas.microsoft.com/office/drawing/2014/main" id="{2C990797-752E-55CF-1638-240D0CBF363F}"/>
              </a:ext>
            </a:extLst>
          </p:cNvPr>
          <p:cNvPicPr>
            <a:picLocks noChangeAspect="1"/>
          </p:cNvPicPr>
          <p:nvPr/>
        </p:nvPicPr>
        <p:blipFill>
          <a:blip r:embed="rId2"/>
          <a:stretch>
            <a:fillRect/>
          </a:stretch>
        </p:blipFill>
        <p:spPr>
          <a:xfrm>
            <a:off x="408512" y="1902383"/>
            <a:ext cx="11374975" cy="3892026"/>
          </a:xfrm>
          <a:prstGeom prst="rect">
            <a:avLst/>
          </a:prstGeom>
        </p:spPr>
      </p:pic>
    </p:spTree>
    <p:extLst>
      <p:ext uri="{BB962C8B-B14F-4D97-AF65-F5344CB8AC3E}">
        <p14:creationId xmlns:p14="http://schemas.microsoft.com/office/powerpoint/2010/main" val="196606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Agent Programs?</a:t>
            </a:r>
          </a:p>
        </p:txBody>
      </p:sp>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90858" y="1290819"/>
                <a:ext cx="11810283" cy="5249129"/>
              </a:xfrm>
            </p:spPr>
            <p:txBody>
              <a:bodyPr>
                <a:normAutofit/>
              </a:bodyPr>
              <a:lstStyle/>
              <a:p>
                <a:pPr marL="342900" indent="-342900" algn="just">
                  <a:lnSpc>
                    <a:spcPct val="150000"/>
                  </a:lnSpc>
                  <a:buFont typeface="Arial" panose="020B0604020202020204" pitchFamily="34" charset="0"/>
                  <a:buChar char="•"/>
                </a:pPr>
                <a:r>
                  <a:rPr lang="en-US" b="1" dirty="0"/>
                  <a:t>To build an agent program in this way, </a:t>
                </a:r>
                <a:r>
                  <a:rPr lang="en-US" b="1" dirty="0">
                    <a:solidFill>
                      <a:srgbClr val="FF0000"/>
                    </a:solidFill>
                  </a:rPr>
                  <a:t>must construct table </a:t>
                </a:r>
                <a:r>
                  <a:rPr lang="en-US" b="1" dirty="0"/>
                  <a:t>that contains the appropriate action for every </a:t>
                </a:r>
                <a:r>
                  <a:rPr lang="en-US" b="1" dirty="0">
                    <a:solidFill>
                      <a:srgbClr val="FF0000"/>
                    </a:solidFill>
                  </a:rPr>
                  <a:t>possible percept sequence </a:t>
                </a:r>
              </a:p>
              <a:p>
                <a:pPr marL="342900" indent="-342900" algn="just">
                  <a:lnSpc>
                    <a:spcPct val="150000"/>
                  </a:lnSpc>
                  <a:buFont typeface="Arial" panose="020B0604020202020204" pitchFamily="34" charset="0"/>
                  <a:buChar char="•"/>
                </a:pPr>
                <a:r>
                  <a:rPr lang="en-US" b="1" dirty="0">
                    <a:solidFill>
                      <a:schemeClr val="tx1"/>
                    </a:solidFill>
                  </a:rPr>
                  <a:t>Taxi driving agent for an hour of driving approximate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𝟏𝟎</m:t>
                        </m:r>
                      </m:e>
                      <m:sup>
                        <m:r>
                          <a:rPr lang="en-US" b="1" i="1" smtClean="0">
                            <a:solidFill>
                              <a:srgbClr val="FF0000"/>
                            </a:solidFill>
                            <a:latin typeface="Cambria Math" panose="02040503050406030204" pitchFamily="18" charset="0"/>
                          </a:rPr>
                          <m:t>𝟐𝟓𝟎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𝟎𝟎𝟎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𝟎𝟎𝟎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𝟎𝟎</m:t>
                        </m:r>
                      </m:sup>
                    </m:sSup>
                  </m:oMath>
                </a14:m>
                <a:r>
                  <a:rPr lang="en-US" b="1" dirty="0">
                    <a:solidFill>
                      <a:schemeClr val="tx1"/>
                    </a:solidFill>
                  </a:rPr>
                  <a:t> table entries.</a:t>
                </a:r>
              </a:p>
              <a:p>
                <a:pPr marL="342900" indent="-342900" algn="just">
                  <a:lnSpc>
                    <a:spcPct val="150000"/>
                  </a:lnSpc>
                  <a:buFont typeface="Arial" panose="020B0604020202020204" pitchFamily="34" charset="0"/>
                  <a:buChar char="•"/>
                </a:pPr>
                <a:r>
                  <a:rPr lang="en-US" b="1" dirty="0"/>
                  <a:t>For chess would have at lest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𝟏𝟎</m:t>
                        </m:r>
                      </m:e>
                      <m:sup>
                        <m:r>
                          <a:rPr lang="en-US" b="1" i="1" smtClean="0">
                            <a:solidFill>
                              <a:srgbClr val="FF0000"/>
                            </a:solidFill>
                            <a:latin typeface="Cambria Math" panose="02040503050406030204" pitchFamily="18" charset="0"/>
                          </a:rPr>
                          <m:t>𝟏𝟓𝟎</m:t>
                        </m:r>
                      </m:sup>
                    </m:sSup>
                  </m:oMath>
                </a14:m>
                <a:r>
                  <a:rPr lang="en-US" b="1" dirty="0">
                    <a:solidFill>
                      <a:srgbClr val="FF0000"/>
                    </a:solidFill>
                  </a:rPr>
                  <a:t> </a:t>
                </a:r>
                <a:r>
                  <a:rPr lang="en-US" b="1" dirty="0">
                    <a:solidFill>
                      <a:schemeClr val="tx1"/>
                    </a:solidFill>
                  </a:rPr>
                  <a:t>entries.</a:t>
                </a:r>
              </a:p>
              <a:p>
                <a:pPr marL="800100" lvl="1" indent="-342900" algn="just">
                  <a:lnSpc>
                    <a:spcPct val="150000"/>
                  </a:lnSpc>
                  <a:buFont typeface="Arial" panose="020B0604020202020204" pitchFamily="34" charset="0"/>
                  <a:buChar char="•"/>
                </a:pPr>
                <a:r>
                  <a:rPr lang="en-US" b="1" dirty="0"/>
                  <a:t>The table size lead to the following challenges</a:t>
                </a:r>
              </a:p>
              <a:p>
                <a:pPr marL="914400" lvl="1" indent="-457200" algn="just">
                  <a:lnSpc>
                    <a:spcPct val="150000"/>
                  </a:lnSpc>
                  <a:buFont typeface="+mj-lt"/>
                  <a:buAutoNum type="arabicPeriod"/>
                </a:pPr>
                <a:r>
                  <a:rPr lang="en-US" b="1" dirty="0"/>
                  <a:t>Storage limitation</a:t>
                </a:r>
              </a:p>
              <a:p>
                <a:pPr marL="914400" lvl="1" indent="-457200" algn="just">
                  <a:lnSpc>
                    <a:spcPct val="150000"/>
                  </a:lnSpc>
                  <a:buFont typeface="+mj-lt"/>
                  <a:buAutoNum type="arabicPeriod"/>
                </a:pPr>
                <a:r>
                  <a:rPr lang="en-US" b="1" dirty="0">
                    <a:solidFill>
                      <a:schemeClr val="tx1"/>
                    </a:solidFill>
                  </a:rPr>
                  <a:t>Time to create table</a:t>
                </a:r>
              </a:p>
              <a:p>
                <a:pPr marL="914400" lvl="1" indent="-457200" algn="just">
                  <a:lnSpc>
                    <a:spcPct val="150000"/>
                  </a:lnSpc>
                  <a:buFont typeface="+mj-lt"/>
                  <a:buAutoNum type="arabicPeriod"/>
                </a:pPr>
                <a:r>
                  <a:rPr lang="en-US" b="1" dirty="0">
                    <a:solidFill>
                      <a:schemeClr val="tx1"/>
                    </a:solidFill>
                  </a:rPr>
                  <a:t>Agent to learn the right entries </a:t>
                </a:r>
              </a:p>
              <a:p>
                <a:pPr marL="914400" lvl="1" indent="-457200" algn="just">
                  <a:lnSpc>
                    <a:spcPct val="150000"/>
                  </a:lnSpc>
                  <a:buFont typeface="+mj-lt"/>
                  <a:buAutoNum type="arabicPeriod"/>
                </a:pPr>
                <a:r>
                  <a:rPr lang="en-US" b="1" dirty="0">
                    <a:solidFill>
                      <a:schemeClr val="tx1"/>
                    </a:solidFill>
                  </a:rPr>
                  <a:t>Guidance on how to fill </a:t>
                </a:r>
                <a:r>
                  <a:rPr lang="en-US" b="1" dirty="0"/>
                  <a:t>table entries.</a:t>
                </a:r>
                <a:endParaRPr lang="en-US" b="1" dirty="0">
                  <a:solidFill>
                    <a:schemeClr val="tx1"/>
                  </a:solidFill>
                </a:endParaRPr>
              </a:p>
              <a:p>
                <a:pPr marL="342900" indent="-342900" algn="just">
                  <a:lnSpc>
                    <a:spcPct val="150000"/>
                  </a:lnSpc>
                  <a:buFont typeface="Arial" panose="020B0604020202020204" pitchFamily="34" charset="0"/>
                  <a:buChar char="•"/>
                </a:pPr>
                <a:endParaRPr lang="en-US" b="1" dirty="0">
                  <a:solidFill>
                    <a:schemeClr val="tx1"/>
                  </a:solidFill>
                </a:endParaRPr>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90858" y="1290819"/>
                <a:ext cx="11810283" cy="5249129"/>
              </a:xfrm>
              <a:blipFill>
                <a:blip r:embed="rId2"/>
                <a:stretch>
                  <a:fillRect l="-671" r="-774"/>
                </a:stretch>
              </a:blipFill>
            </p:spPr>
            <p:txBody>
              <a:bodyPr/>
              <a:lstStyle/>
              <a:p>
                <a:r>
                  <a:rPr lang="en-US">
                    <a:noFill/>
                  </a:rPr>
                  <a:t> </a:t>
                </a:r>
              </a:p>
            </p:txBody>
          </p:sp>
        </mc:Fallback>
      </mc:AlternateContent>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564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Agent Programs?</a:t>
            </a:r>
          </a:p>
        </p:txBody>
      </p:sp>
      <p:sp>
        <p:nvSpPr>
          <p:cNvPr id="3" name="Subtitle 2"/>
          <p:cNvSpPr>
            <a:spLocks noGrp="1"/>
          </p:cNvSpPr>
          <p:nvPr>
            <p:ph type="subTitle" idx="1"/>
          </p:nvPr>
        </p:nvSpPr>
        <p:spPr>
          <a:xfrm>
            <a:off x="381717" y="639599"/>
            <a:ext cx="11810283" cy="5249129"/>
          </a:xfrm>
        </p:spPr>
        <p:txBody>
          <a:bodyPr>
            <a:normAutofit/>
          </a:bodyPr>
          <a:lstStyle/>
          <a:p>
            <a:pPr marL="342900" indent="-342900" algn="just">
              <a:lnSpc>
                <a:spcPct val="150000"/>
              </a:lnSpc>
              <a:buFont typeface="Arial" panose="020B0604020202020204" pitchFamily="34" charset="0"/>
              <a:buChar char="•"/>
            </a:pPr>
            <a:r>
              <a:rPr lang="en-US" b="1" dirty="0">
                <a:solidFill>
                  <a:schemeClr val="tx1"/>
                </a:solidFill>
              </a:rPr>
              <a:t>The key challenge for AI is to find out how to write program that produce rational behavior from </a:t>
            </a:r>
            <a:r>
              <a:rPr lang="en-US" b="1" dirty="0">
                <a:solidFill>
                  <a:srgbClr val="FF0000"/>
                </a:solidFill>
              </a:rPr>
              <a:t>smallish program</a:t>
            </a:r>
            <a:r>
              <a:rPr lang="en-US" b="1" dirty="0">
                <a:solidFill>
                  <a:schemeClr val="tx1"/>
                </a:solidFill>
              </a:rPr>
              <a:t> rather than from a </a:t>
            </a:r>
            <a:r>
              <a:rPr lang="en-US" b="1" dirty="0">
                <a:solidFill>
                  <a:srgbClr val="FF0000"/>
                </a:solidFill>
              </a:rPr>
              <a:t>vast table</a:t>
            </a:r>
            <a:r>
              <a:rPr lang="en-US" b="1" dirty="0">
                <a:solidFill>
                  <a:schemeClr val="tx1"/>
                </a:solidFill>
              </a:rPr>
              <a:t>. </a:t>
            </a:r>
          </a:p>
          <a:p>
            <a:pPr>
              <a:lnSpc>
                <a:spcPct val="150000"/>
              </a:lnSpc>
            </a:pPr>
            <a:r>
              <a:rPr lang="en-US" b="1" dirty="0">
                <a:solidFill>
                  <a:srgbClr val="FF0000"/>
                </a:solidFill>
              </a:rPr>
              <a:t>Square root table ------------------</a:t>
            </a:r>
            <a:r>
              <a:rPr lang="en-US" b="1" dirty="0">
                <a:solidFill>
                  <a:srgbClr val="FF0000"/>
                </a:solidFill>
                <a:sym typeface="Wingdings" panose="05000000000000000000" pitchFamily="2" charset="2"/>
              </a:rPr>
              <a:t> five line program in any calculator </a:t>
            </a:r>
            <a:endParaRPr lang="en-US" b="1" dirty="0">
              <a:solidFill>
                <a:srgbClr val="FF0000"/>
              </a:solidFill>
            </a:endParaRP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صورة 4">
            <a:extLst>
              <a:ext uri="{FF2B5EF4-FFF2-40B4-BE49-F238E27FC236}">
                <a16:creationId xmlns:a16="http://schemas.microsoft.com/office/drawing/2014/main" id="{5A98B93E-0634-C022-2660-2F240776B56A}"/>
              </a:ext>
            </a:extLst>
          </p:cNvPr>
          <p:cNvPicPr>
            <a:picLocks noChangeAspect="1"/>
          </p:cNvPicPr>
          <p:nvPr/>
        </p:nvPicPr>
        <p:blipFill>
          <a:blip r:embed="rId2"/>
          <a:stretch>
            <a:fillRect/>
          </a:stretch>
        </p:blipFill>
        <p:spPr>
          <a:xfrm>
            <a:off x="1325077" y="2541070"/>
            <a:ext cx="3291840" cy="4114800"/>
          </a:xfrm>
          <a:prstGeom prst="rect">
            <a:avLst/>
          </a:prstGeom>
        </p:spPr>
      </p:pic>
      <p:pic>
        <p:nvPicPr>
          <p:cNvPr id="6" name="صورة 5">
            <a:extLst>
              <a:ext uri="{FF2B5EF4-FFF2-40B4-BE49-F238E27FC236}">
                <a16:creationId xmlns:a16="http://schemas.microsoft.com/office/drawing/2014/main" id="{F53F5404-83B8-950C-5835-DAEBDD2BF76E}"/>
              </a:ext>
            </a:extLst>
          </p:cNvPr>
          <p:cNvPicPr>
            <a:picLocks noChangeAspect="1"/>
          </p:cNvPicPr>
          <p:nvPr/>
        </p:nvPicPr>
        <p:blipFill>
          <a:blip r:embed="rId3"/>
          <a:stretch>
            <a:fillRect/>
          </a:stretch>
        </p:blipFill>
        <p:spPr>
          <a:xfrm>
            <a:off x="7132321" y="2874732"/>
            <a:ext cx="3452210" cy="3452210"/>
          </a:xfrm>
          <a:prstGeom prst="rect">
            <a:avLst/>
          </a:prstGeom>
        </p:spPr>
      </p:pic>
      <p:sp>
        <p:nvSpPr>
          <p:cNvPr id="7" name="سهم: لليمين 6">
            <a:extLst>
              <a:ext uri="{FF2B5EF4-FFF2-40B4-BE49-F238E27FC236}">
                <a16:creationId xmlns:a16="http://schemas.microsoft.com/office/drawing/2014/main" id="{0EFD87D7-F34B-1423-9809-7FBD194C8709}"/>
              </a:ext>
            </a:extLst>
          </p:cNvPr>
          <p:cNvSpPr/>
          <p:nvPr/>
        </p:nvSpPr>
        <p:spPr>
          <a:xfrm>
            <a:off x="4908884" y="3898232"/>
            <a:ext cx="1886552" cy="10587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48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Basic Kinds of Agent Programs?</a:t>
            </a:r>
          </a:p>
        </p:txBody>
      </p:sp>
      <p:sp>
        <p:nvSpPr>
          <p:cNvPr id="3" name="Subtitle 2"/>
          <p:cNvSpPr>
            <a:spLocks noGrp="1"/>
          </p:cNvSpPr>
          <p:nvPr>
            <p:ph type="subTitle" idx="1"/>
          </p:nvPr>
        </p:nvSpPr>
        <p:spPr>
          <a:xfrm>
            <a:off x="190858" y="1290819"/>
            <a:ext cx="11810283" cy="5249129"/>
          </a:xfrm>
        </p:spPr>
        <p:txBody>
          <a:bodyPr>
            <a:normAutofit/>
          </a:bodyPr>
          <a:lstStyle/>
          <a:p>
            <a:pPr marL="457200" indent="-457200" algn="just">
              <a:lnSpc>
                <a:spcPct val="150000"/>
              </a:lnSpc>
              <a:buFont typeface="+mj-lt"/>
              <a:buAutoNum type="arabicPeriod"/>
            </a:pPr>
            <a:r>
              <a:rPr lang="en-US" b="1" dirty="0"/>
              <a:t>Simple reflex agents:</a:t>
            </a:r>
          </a:p>
          <a:p>
            <a:pPr marL="914400" lvl="1" indent="-457200" algn="just">
              <a:lnSpc>
                <a:spcPct val="150000"/>
              </a:lnSpc>
              <a:buFont typeface="Arial" panose="020B0604020202020204" pitchFamily="34" charset="0"/>
              <a:buChar char="•"/>
            </a:pPr>
            <a:r>
              <a:rPr lang="en-US" b="1" dirty="0">
                <a:solidFill>
                  <a:schemeClr val="tx1"/>
                </a:solidFill>
              </a:rPr>
              <a:t>Take action </a:t>
            </a:r>
            <a:r>
              <a:rPr lang="en-US" b="1" dirty="0"/>
              <a:t>on the baes of the current percept, ignoring the rest of the percept history.</a:t>
            </a:r>
          </a:p>
          <a:p>
            <a:pPr marL="914400" lvl="1" indent="-457200" algn="just">
              <a:lnSpc>
                <a:spcPct val="150000"/>
              </a:lnSpc>
              <a:buFont typeface="Arial" panose="020B0604020202020204" pitchFamily="34" charset="0"/>
              <a:buChar char="•"/>
            </a:pPr>
            <a:r>
              <a:rPr lang="en-US" b="1" dirty="0">
                <a:solidFill>
                  <a:schemeClr val="tx1"/>
                </a:solidFill>
              </a:rPr>
              <a:t>For example, in automated taxi:</a:t>
            </a:r>
          </a:p>
          <a:p>
            <a:pPr lvl="2">
              <a:lnSpc>
                <a:spcPct val="150000"/>
              </a:lnSpc>
            </a:pPr>
            <a:r>
              <a:rPr lang="en-US" sz="2400" b="1" dirty="0">
                <a:solidFill>
                  <a:srgbClr val="FF0000"/>
                </a:solidFill>
              </a:rPr>
              <a:t>If car-in-front-is-braking then initiate-breaking</a:t>
            </a:r>
          </a:p>
          <a:p>
            <a:pPr algn="just">
              <a:lnSpc>
                <a:spcPct val="150000"/>
              </a:lnSpc>
            </a:pPr>
            <a:endParaRPr lang="en-US" b="1" dirty="0">
              <a:solidFill>
                <a:schemeClr val="tx1"/>
              </a:solidFill>
            </a:endParaRP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صورة 5">
            <a:extLst>
              <a:ext uri="{FF2B5EF4-FFF2-40B4-BE49-F238E27FC236}">
                <a16:creationId xmlns:a16="http://schemas.microsoft.com/office/drawing/2014/main" id="{C8417AEC-567F-CC90-2F71-E3D32EC1E42D}"/>
              </a:ext>
            </a:extLst>
          </p:cNvPr>
          <p:cNvPicPr>
            <a:picLocks noChangeAspect="1"/>
          </p:cNvPicPr>
          <p:nvPr/>
        </p:nvPicPr>
        <p:blipFill>
          <a:blip r:embed="rId2"/>
          <a:stretch>
            <a:fillRect/>
          </a:stretch>
        </p:blipFill>
        <p:spPr>
          <a:xfrm>
            <a:off x="2743200" y="3636187"/>
            <a:ext cx="6868060" cy="3108773"/>
          </a:xfrm>
          <a:prstGeom prst="rect">
            <a:avLst/>
          </a:prstGeom>
        </p:spPr>
      </p:pic>
    </p:spTree>
    <p:extLst>
      <p:ext uri="{BB962C8B-B14F-4D97-AF65-F5344CB8AC3E}">
        <p14:creationId xmlns:p14="http://schemas.microsoft.com/office/powerpoint/2010/main" val="110505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Task Environment?</a:t>
            </a:r>
          </a:p>
        </p:txBody>
      </p:sp>
      <p:sp>
        <p:nvSpPr>
          <p:cNvPr id="3" name="Subtitle 2"/>
          <p:cNvSpPr>
            <a:spLocks noGrp="1"/>
          </p:cNvSpPr>
          <p:nvPr>
            <p:ph type="subTitle" idx="1"/>
          </p:nvPr>
        </p:nvSpPr>
        <p:spPr>
          <a:xfrm>
            <a:off x="190858" y="1290819"/>
            <a:ext cx="11810283" cy="2424533"/>
          </a:xfrm>
        </p:spPr>
        <p:txBody>
          <a:bodyPr>
            <a:normAutofit/>
          </a:bodyPr>
          <a:lstStyle/>
          <a:p>
            <a:pPr marL="571500" indent="-571500" algn="just">
              <a:buFont typeface="Arial" panose="020B0604020202020204" pitchFamily="34" charset="0"/>
              <a:buChar char="•"/>
            </a:pPr>
            <a:r>
              <a:rPr lang="en-US" sz="2800" b="1" dirty="0"/>
              <a:t>Task environment is the problem to which rational agents are the solutions.</a:t>
            </a:r>
          </a:p>
          <a:p>
            <a:pPr marL="571500" indent="-571500" algn="just">
              <a:buFont typeface="Arial" panose="020B0604020202020204" pitchFamily="34" charset="0"/>
              <a:buChar char="•"/>
            </a:pPr>
            <a:r>
              <a:rPr lang="en-US" sz="2800" b="1" dirty="0"/>
              <a:t>Task environment (PEAS) : Performance, Environment, Actuators, Sensors)</a:t>
            </a:r>
          </a:p>
          <a:p>
            <a:pPr marL="571500" indent="-571500" algn="just">
              <a:buFont typeface="Arial" panose="020B0604020202020204" pitchFamily="34" charset="0"/>
              <a:buChar char="•"/>
            </a:pPr>
            <a:r>
              <a:rPr lang="en-US" sz="2800" b="1" dirty="0"/>
              <a:t>Specify the task environment is the first step in designing an agent.</a:t>
            </a:r>
          </a:p>
          <a:p>
            <a:pPr marL="571500" indent="-571500" algn="just">
              <a:buFont typeface="Arial" panose="020B0604020202020204" pitchFamily="34" charset="0"/>
              <a:buChar char="•"/>
            </a:pPr>
            <a:r>
              <a:rPr lang="en-US" sz="2800" b="1" dirty="0"/>
              <a:t>The following figure is an example of automated taxi task environment.</a:t>
            </a:r>
          </a:p>
          <a:p>
            <a:pPr marL="571500" indent="-571500" algn="l">
              <a:buFont typeface="Arial" panose="020B0604020202020204" pitchFamily="34" charset="0"/>
              <a:buChar char="•"/>
            </a:pPr>
            <a:endParaRPr lang="en-US" sz="2800" b="1" dirty="0">
              <a:solidFill>
                <a:srgbClr val="FF0000"/>
              </a:solidFill>
            </a:endParaRP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صورة 5">
            <a:extLst>
              <a:ext uri="{FF2B5EF4-FFF2-40B4-BE49-F238E27FC236}">
                <a16:creationId xmlns:a16="http://schemas.microsoft.com/office/drawing/2014/main" id="{7D9540BB-A696-A6E6-1F08-38EFE09045BC}"/>
              </a:ext>
            </a:extLst>
          </p:cNvPr>
          <p:cNvPicPr>
            <a:picLocks noChangeAspect="1"/>
          </p:cNvPicPr>
          <p:nvPr/>
        </p:nvPicPr>
        <p:blipFill>
          <a:blip r:embed="rId2"/>
          <a:stretch>
            <a:fillRect/>
          </a:stretch>
        </p:blipFill>
        <p:spPr>
          <a:xfrm>
            <a:off x="1065865" y="3752391"/>
            <a:ext cx="10060268" cy="2922983"/>
          </a:xfrm>
          <a:prstGeom prst="rect">
            <a:avLst/>
          </a:prstGeom>
        </p:spPr>
      </p:pic>
    </p:spTree>
    <p:extLst>
      <p:ext uri="{BB962C8B-B14F-4D97-AF65-F5344CB8AC3E}">
        <p14:creationId xmlns:p14="http://schemas.microsoft.com/office/powerpoint/2010/main" val="200699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Basic Kinds of Agent Programs?</a:t>
            </a:r>
          </a:p>
        </p:txBody>
      </p:sp>
      <p:sp>
        <p:nvSpPr>
          <p:cNvPr id="3" name="Subtitle 2"/>
          <p:cNvSpPr>
            <a:spLocks noGrp="1"/>
          </p:cNvSpPr>
          <p:nvPr>
            <p:ph type="subTitle" idx="1"/>
          </p:nvPr>
        </p:nvSpPr>
        <p:spPr>
          <a:xfrm>
            <a:off x="190858" y="1290819"/>
            <a:ext cx="11810283" cy="5249129"/>
          </a:xfrm>
        </p:spPr>
        <p:txBody>
          <a:bodyPr>
            <a:normAutofit fontScale="92500"/>
          </a:bodyPr>
          <a:lstStyle/>
          <a:p>
            <a:pPr algn="just">
              <a:lnSpc>
                <a:spcPct val="150000"/>
              </a:lnSpc>
            </a:pPr>
            <a:r>
              <a:rPr lang="en-US" b="1" dirty="0"/>
              <a:t>2. Model-based reflex agents:</a:t>
            </a:r>
          </a:p>
          <a:p>
            <a:pPr marL="800100" lvl="1" indent="-342900" algn="just">
              <a:lnSpc>
                <a:spcPct val="150000"/>
              </a:lnSpc>
              <a:buFont typeface="Arial" panose="020B0604020202020204" pitchFamily="34" charset="0"/>
              <a:buChar char="•"/>
            </a:pPr>
            <a:r>
              <a:rPr lang="en-US" sz="2800" b="1" dirty="0"/>
              <a:t>The agent keep track of the part of the world it can’t see.</a:t>
            </a:r>
          </a:p>
          <a:p>
            <a:pPr marL="800100" lvl="1" indent="-342900" algn="just">
              <a:lnSpc>
                <a:spcPct val="150000"/>
              </a:lnSpc>
              <a:buFont typeface="Arial" panose="020B0604020202020204" pitchFamily="34" charset="0"/>
              <a:buChar char="•"/>
            </a:pPr>
            <a:r>
              <a:rPr lang="en-US" sz="2800" b="1" dirty="0"/>
              <a:t>The agent maintain some sort of internal state depends on the percept history and reflects some of the unobserved aspects.</a:t>
            </a:r>
          </a:p>
          <a:p>
            <a:pPr marL="800100" lvl="1" indent="-342900" algn="just">
              <a:lnSpc>
                <a:spcPct val="150000"/>
              </a:lnSpc>
              <a:buFont typeface="Arial" panose="020B0604020202020204" pitchFamily="34" charset="0"/>
              <a:buChar char="•"/>
            </a:pPr>
            <a:r>
              <a:rPr lang="en-US" sz="2800" b="1" dirty="0"/>
              <a:t>The agent need information about how the work evolves independently of the agent.</a:t>
            </a:r>
          </a:p>
          <a:p>
            <a:pPr marL="800100" lvl="1" indent="-342900" algn="just">
              <a:lnSpc>
                <a:spcPct val="150000"/>
              </a:lnSpc>
              <a:buFont typeface="Arial" panose="020B0604020202020204" pitchFamily="34" charset="0"/>
              <a:buChar char="•"/>
            </a:pPr>
            <a:r>
              <a:rPr lang="en-US" sz="2800" b="1" dirty="0"/>
              <a:t>This knowledge about </a:t>
            </a:r>
            <a:r>
              <a:rPr lang="en-US" sz="2800" b="1" dirty="0">
                <a:solidFill>
                  <a:srgbClr val="FF0000"/>
                </a:solidFill>
              </a:rPr>
              <a:t>“how the world work” </a:t>
            </a:r>
            <a:r>
              <a:rPr lang="en-US" sz="2800" b="1" dirty="0"/>
              <a:t>is called a model of the world.</a:t>
            </a:r>
          </a:p>
          <a:p>
            <a:pPr marL="800100" lvl="1" indent="-342900" algn="just">
              <a:lnSpc>
                <a:spcPct val="150000"/>
              </a:lnSpc>
              <a:buFont typeface="Arial" panose="020B0604020202020204" pitchFamily="34" charset="0"/>
              <a:buChar char="•"/>
            </a:pPr>
            <a:r>
              <a:rPr lang="en-US" sz="2800" b="1" dirty="0"/>
              <a:t>Agent uses such a model is called a model-based agent. </a:t>
            </a:r>
          </a:p>
          <a:p>
            <a:pPr algn="just">
              <a:lnSpc>
                <a:spcPct val="150000"/>
              </a:lnSpc>
            </a:pPr>
            <a:endParaRPr lang="en-US" b="1" dirty="0">
              <a:solidFill>
                <a:schemeClr val="tx1"/>
              </a:solidFill>
            </a:endParaRP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104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Basic Kinds of Agent Programs?</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عنوان فرعي 5">
            <a:extLst>
              <a:ext uri="{FF2B5EF4-FFF2-40B4-BE49-F238E27FC236}">
                <a16:creationId xmlns:a16="http://schemas.microsoft.com/office/drawing/2014/main" id="{E8D37522-EEEB-6FD3-9C55-E302039ABA19}"/>
              </a:ext>
            </a:extLst>
          </p:cNvPr>
          <p:cNvSpPr>
            <a:spLocks noGrp="1"/>
          </p:cNvSpPr>
          <p:nvPr>
            <p:ph type="subTitle" idx="1"/>
          </p:nvPr>
        </p:nvSpPr>
        <p:spPr/>
        <p:txBody>
          <a:bodyPr/>
          <a:lstStyle/>
          <a:p>
            <a:endParaRPr lang="en-US" dirty="0"/>
          </a:p>
        </p:txBody>
      </p:sp>
      <p:pic>
        <p:nvPicPr>
          <p:cNvPr id="8" name="صورة 7">
            <a:extLst>
              <a:ext uri="{FF2B5EF4-FFF2-40B4-BE49-F238E27FC236}">
                <a16:creationId xmlns:a16="http://schemas.microsoft.com/office/drawing/2014/main" id="{A6407CAC-6EC9-E315-D0F7-0833E5B4C605}"/>
              </a:ext>
            </a:extLst>
          </p:cNvPr>
          <p:cNvPicPr>
            <a:picLocks noChangeAspect="1"/>
          </p:cNvPicPr>
          <p:nvPr/>
        </p:nvPicPr>
        <p:blipFill>
          <a:blip r:embed="rId2"/>
          <a:stretch>
            <a:fillRect/>
          </a:stretch>
        </p:blipFill>
        <p:spPr>
          <a:xfrm>
            <a:off x="1524000" y="1411494"/>
            <a:ext cx="9569447" cy="4961230"/>
          </a:xfrm>
          <a:prstGeom prst="rect">
            <a:avLst/>
          </a:prstGeom>
        </p:spPr>
      </p:pic>
    </p:spTree>
    <p:extLst>
      <p:ext uri="{BB962C8B-B14F-4D97-AF65-F5344CB8AC3E}">
        <p14:creationId xmlns:p14="http://schemas.microsoft.com/office/powerpoint/2010/main" val="362864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Basic Kinds of Agent Programs?</a:t>
            </a:r>
          </a:p>
        </p:txBody>
      </p:sp>
      <p:sp>
        <p:nvSpPr>
          <p:cNvPr id="3" name="Subtitle 2"/>
          <p:cNvSpPr>
            <a:spLocks noGrp="1"/>
          </p:cNvSpPr>
          <p:nvPr>
            <p:ph type="subTitle" idx="1"/>
          </p:nvPr>
        </p:nvSpPr>
        <p:spPr>
          <a:xfrm>
            <a:off x="190858" y="1290819"/>
            <a:ext cx="11810283" cy="5249129"/>
          </a:xfrm>
        </p:spPr>
        <p:txBody>
          <a:bodyPr>
            <a:normAutofit/>
          </a:bodyPr>
          <a:lstStyle/>
          <a:p>
            <a:pPr algn="just">
              <a:lnSpc>
                <a:spcPct val="150000"/>
              </a:lnSpc>
            </a:pPr>
            <a:r>
              <a:rPr lang="en-US" b="1" dirty="0"/>
              <a:t>3. Goal-based Agents:</a:t>
            </a:r>
          </a:p>
          <a:p>
            <a:pPr marL="914400" lvl="1" indent="-457200" algn="just">
              <a:lnSpc>
                <a:spcPct val="150000"/>
              </a:lnSpc>
              <a:buFont typeface="Arial" panose="020B0604020202020204" pitchFamily="34" charset="0"/>
              <a:buChar char="•"/>
            </a:pPr>
            <a:r>
              <a:rPr lang="en-US" sz="2400" b="1" dirty="0"/>
              <a:t>The agent needs some sort of goal information that describes situations that desirable.</a:t>
            </a:r>
          </a:p>
          <a:p>
            <a:pPr marL="914400" lvl="1" indent="-457200" algn="just">
              <a:lnSpc>
                <a:spcPct val="150000"/>
              </a:lnSpc>
              <a:buFont typeface="Arial" panose="020B0604020202020204" pitchFamily="34" charset="0"/>
              <a:buChar char="•"/>
            </a:pPr>
            <a:r>
              <a:rPr lang="en-US" sz="2400" b="1" dirty="0"/>
              <a:t>For example the passenger destination, in the automated taxi.</a:t>
            </a:r>
          </a:p>
          <a:p>
            <a:pPr marL="914400" lvl="1" indent="-457200" algn="just">
              <a:lnSpc>
                <a:spcPct val="150000"/>
              </a:lnSpc>
              <a:buFont typeface="Arial" panose="020B0604020202020204" pitchFamily="34" charset="0"/>
              <a:buChar char="•"/>
            </a:pPr>
            <a:r>
              <a:rPr lang="en-US" sz="2400" b="1" dirty="0"/>
              <a:t>The agent combine information about the goal the model to choose action to </a:t>
            </a:r>
            <a:r>
              <a:rPr lang="en-US" sz="2400" b="1" dirty="0" err="1"/>
              <a:t>achive</a:t>
            </a:r>
            <a:r>
              <a:rPr lang="en-US" sz="2400" b="1" dirty="0"/>
              <a:t> the goal. </a:t>
            </a:r>
          </a:p>
          <a:p>
            <a:pPr algn="just">
              <a:lnSpc>
                <a:spcPct val="150000"/>
              </a:lnSpc>
            </a:pPr>
            <a:endParaRPr lang="en-US" b="1" dirty="0">
              <a:solidFill>
                <a:schemeClr val="tx1"/>
              </a:solidFill>
            </a:endParaRP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604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Basic Kinds of Agent Programs?</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صورة 5">
            <a:extLst>
              <a:ext uri="{FF2B5EF4-FFF2-40B4-BE49-F238E27FC236}">
                <a16:creationId xmlns:a16="http://schemas.microsoft.com/office/drawing/2014/main" id="{98E62C52-3191-40F3-4DD5-E5AC2B4F5798}"/>
              </a:ext>
            </a:extLst>
          </p:cNvPr>
          <p:cNvPicPr>
            <a:picLocks noChangeAspect="1"/>
          </p:cNvPicPr>
          <p:nvPr/>
        </p:nvPicPr>
        <p:blipFill>
          <a:blip r:embed="rId2"/>
          <a:stretch>
            <a:fillRect/>
          </a:stretch>
        </p:blipFill>
        <p:spPr>
          <a:xfrm>
            <a:off x="640171" y="1526455"/>
            <a:ext cx="10937533" cy="5013493"/>
          </a:xfrm>
          <a:prstGeom prst="rect">
            <a:avLst/>
          </a:prstGeom>
        </p:spPr>
      </p:pic>
    </p:spTree>
    <p:extLst>
      <p:ext uri="{BB962C8B-B14F-4D97-AF65-F5344CB8AC3E}">
        <p14:creationId xmlns:p14="http://schemas.microsoft.com/office/powerpoint/2010/main" val="67684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Basic Kinds of Agent Programs?</a:t>
            </a:r>
          </a:p>
        </p:txBody>
      </p:sp>
      <p:sp>
        <p:nvSpPr>
          <p:cNvPr id="3" name="Subtitle 2"/>
          <p:cNvSpPr>
            <a:spLocks noGrp="1"/>
          </p:cNvSpPr>
          <p:nvPr>
            <p:ph type="subTitle" idx="1"/>
          </p:nvPr>
        </p:nvSpPr>
        <p:spPr>
          <a:xfrm>
            <a:off x="190858" y="1290819"/>
            <a:ext cx="11810283" cy="5249129"/>
          </a:xfrm>
        </p:spPr>
        <p:txBody>
          <a:bodyPr>
            <a:normAutofit/>
          </a:bodyPr>
          <a:lstStyle/>
          <a:p>
            <a:pPr algn="just">
              <a:lnSpc>
                <a:spcPct val="150000"/>
              </a:lnSpc>
            </a:pPr>
            <a:r>
              <a:rPr lang="en-US" b="1" dirty="0"/>
              <a:t>4. Utility-based agents:</a:t>
            </a:r>
          </a:p>
          <a:p>
            <a:pPr>
              <a:lnSpc>
                <a:spcPct val="150000"/>
              </a:lnSpc>
            </a:pPr>
            <a:r>
              <a:rPr lang="en-US" sz="2400" b="1" dirty="0"/>
              <a:t>An Agent Utility Function is essentially an Internalization of the Performance measure </a:t>
            </a:r>
          </a:p>
          <a:p>
            <a:pPr algn="just">
              <a:lnSpc>
                <a:spcPct val="150000"/>
              </a:lnSpc>
            </a:pPr>
            <a:endParaRPr lang="en-US" b="1" dirty="0">
              <a:solidFill>
                <a:schemeClr val="tx1"/>
              </a:solidFill>
            </a:endParaRP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صورة 5">
            <a:extLst>
              <a:ext uri="{FF2B5EF4-FFF2-40B4-BE49-F238E27FC236}">
                <a16:creationId xmlns:a16="http://schemas.microsoft.com/office/drawing/2014/main" id="{BB54ABAD-BF5B-D305-0D62-96845C65BD7E}"/>
              </a:ext>
            </a:extLst>
          </p:cNvPr>
          <p:cNvPicPr>
            <a:picLocks noChangeAspect="1"/>
          </p:cNvPicPr>
          <p:nvPr/>
        </p:nvPicPr>
        <p:blipFill>
          <a:blip r:embed="rId2"/>
          <a:stretch>
            <a:fillRect/>
          </a:stretch>
        </p:blipFill>
        <p:spPr>
          <a:xfrm>
            <a:off x="2238458" y="2719295"/>
            <a:ext cx="7715083" cy="3561399"/>
          </a:xfrm>
          <a:prstGeom prst="rect">
            <a:avLst/>
          </a:prstGeom>
        </p:spPr>
      </p:pic>
    </p:spTree>
    <p:extLst>
      <p:ext uri="{BB962C8B-B14F-4D97-AF65-F5344CB8AC3E}">
        <p14:creationId xmlns:p14="http://schemas.microsoft.com/office/powerpoint/2010/main" val="4230160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Learning agents?</a:t>
            </a:r>
          </a:p>
        </p:txBody>
      </p:sp>
      <p:sp>
        <p:nvSpPr>
          <p:cNvPr id="3" name="Subtitle 2"/>
          <p:cNvSpPr>
            <a:spLocks noGrp="1"/>
          </p:cNvSpPr>
          <p:nvPr>
            <p:ph type="subTitle" idx="1"/>
          </p:nvPr>
        </p:nvSpPr>
        <p:spPr>
          <a:xfrm>
            <a:off x="190858" y="1290820"/>
            <a:ext cx="11810283" cy="740112"/>
          </a:xfrm>
        </p:spPr>
        <p:txBody>
          <a:bodyPr>
            <a:normAutofit/>
          </a:bodyPr>
          <a:lstStyle/>
          <a:p>
            <a:pPr marL="800100" lvl="1" indent="-342900" algn="just">
              <a:lnSpc>
                <a:spcPct val="150000"/>
              </a:lnSpc>
              <a:buFont typeface="Arial" panose="020B0604020202020204" pitchFamily="34" charset="0"/>
              <a:buChar char="•"/>
            </a:pPr>
            <a:r>
              <a:rPr lang="en-US" b="1" dirty="0">
                <a:solidFill>
                  <a:schemeClr val="tx1"/>
                </a:solidFill>
              </a:rPr>
              <a:t>Learning agent can be divided into fou</a:t>
            </a:r>
            <a:r>
              <a:rPr lang="en-US" b="1" dirty="0"/>
              <a:t>r components, as shown in figure below:</a:t>
            </a:r>
            <a:r>
              <a:rPr lang="en-US" b="1" dirty="0">
                <a:solidFill>
                  <a:schemeClr val="tx1"/>
                </a:solidFill>
              </a:rPr>
              <a:t> </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صورة 6">
            <a:extLst>
              <a:ext uri="{FF2B5EF4-FFF2-40B4-BE49-F238E27FC236}">
                <a16:creationId xmlns:a16="http://schemas.microsoft.com/office/drawing/2014/main" id="{D66D3880-7C53-8EB0-A86C-9F78D45F669D}"/>
              </a:ext>
            </a:extLst>
          </p:cNvPr>
          <p:cNvPicPr>
            <a:picLocks noChangeAspect="1"/>
          </p:cNvPicPr>
          <p:nvPr/>
        </p:nvPicPr>
        <p:blipFill>
          <a:blip r:embed="rId2"/>
          <a:stretch>
            <a:fillRect/>
          </a:stretch>
        </p:blipFill>
        <p:spPr>
          <a:xfrm>
            <a:off x="1116531" y="1862446"/>
            <a:ext cx="9787508" cy="4899114"/>
          </a:xfrm>
          <a:prstGeom prst="rect">
            <a:avLst/>
          </a:prstGeom>
        </p:spPr>
      </p:pic>
    </p:spTree>
    <p:extLst>
      <p:ext uri="{BB962C8B-B14F-4D97-AF65-F5344CB8AC3E}">
        <p14:creationId xmlns:p14="http://schemas.microsoft.com/office/powerpoint/2010/main" val="275253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Learning agents?</a:t>
            </a:r>
          </a:p>
        </p:txBody>
      </p:sp>
      <p:sp>
        <p:nvSpPr>
          <p:cNvPr id="3" name="Subtitle 2"/>
          <p:cNvSpPr>
            <a:spLocks noGrp="1"/>
          </p:cNvSpPr>
          <p:nvPr>
            <p:ph type="subTitle" idx="1"/>
          </p:nvPr>
        </p:nvSpPr>
        <p:spPr>
          <a:xfrm>
            <a:off x="190858" y="1290820"/>
            <a:ext cx="11810283" cy="5004102"/>
          </a:xfrm>
        </p:spPr>
        <p:txBody>
          <a:bodyPr>
            <a:normAutofit lnSpcReduction="10000"/>
          </a:bodyPr>
          <a:lstStyle/>
          <a:p>
            <a:pPr marL="800100" lvl="1" indent="-342900" algn="just">
              <a:lnSpc>
                <a:spcPct val="150000"/>
              </a:lnSpc>
              <a:buFont typeface="Arial" panose="020B0604020202020204" pitchFamily="34" charset="0"/>
              <a:buChar char="•"/>
            </a:pPr>
            <a:r>
              <a:rPr lang="en-US" sz="2400" b="1" dirty="0">
                <a:solidFill>
                  <a:schemeClr val="tx1"/>
                </a:solidFill>
              </a:rPr>
              <a:t>Learning element : responsible for making improvements.</a:t>
            </a:r>
          </a:p>
          <a:p>
            <a:pPr marL="800100" lvl="1" indent="-342900" algn="just">
              <a:lnSpc>
                <a:spcPct val="150000"/>
              </a:lnSpc>
              <a:buFont typeface="Arial" panose="020B0604020202020204" pitchFamily="34" charset="0"/>
              <a:buChar char="•"/>
            </a:pPr>
            <a:r>
              <a:rPr lang="en-US" sz="2400" b="1" dirty="0"/>
              <a:t>Performance Element: responsible for selection external actions. It takes in percepts and decides on actions.</a:t>
            </a:r>
          </a:p>
          <a:p>
            <a:pPr marL="800100" lvl="1" indent="-342900" algn="just">
              <a:lnSpc>
                <a:spcPct val="150000"/>
              </a:lnSpc>
              <a:buFont typeface="Arial" panose="020B0604020202020204" pitchFamily="34" charset="0"/>
              <a:buChar char="•"/>
            </a:pPr>
            <a:r>
              <a:rPr lang="en-US" sz="2400" b="1" dirty="0">
                <a:solidFill>
                  <a:schemeClr val="tx1"/>
                </a:solidFill>
              </a:rPr>
              <a:t>Critic: learning element used feedback from the critic on how the agent is doing and determines how the performance element should be modified to do better in the future. </a:t>
            </a:r>
          </a:p>
          <a:p>
            <a:pPr marL="800100" lvl="1" indent="-342900" algn="just">
              <a:lnSpc>
                <a:spcPct val="150000"/>
              </a:lnSpc>
              <a:buFont typeface="Arial" panose="020B0604020202020204" pitchFamily="34" charset="0"/>
              <a:buChar char="•"/>
            </a:pPr>
            <a:r>
              <a:rPr lang="en-US" sz="2400" b="1" dirty="0"/>
              <a:t>Problem generator: it is responsible for suggesting actions that will lead to new informative experiences. The problem generators job is to suggest these exploratory actions which may lead to discover much better actins for the long run.</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70482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Summary?</a:t>
            </a:r>
          </a:p>
        </p:txBody>
      </p:sp>
      <p:sp>
        <p:nvSpPr>
          <p:cNvPr id="3" name="Subtitle 2"/>
          <p:cNvSpPr>
            <a:spLocks noGrp="1"/>
          </p:cNvSpPr>
          <p:nvPr>
            <p:ph type="subTitle" idx="1"/>
          </p:nvPr>
        </p:nvSpPr>
        <p:spPr>
          <a:xfrm>
            <a:off x="190858" y="1290819"/>
            <a:ext cx="11810283" cy="5249129"/>
          </a:xfrm>
        </p:spPr>
        <p:txBody>
          <a:bodyPr>
            <a:normAutofit/>
          </a:bodyPr>
          <a:lstStyle/>
          <a:p>
            <a:pPr marL="342900" indent="-342900" algn="just">
              <a:lnSpc>
                <a:spcPct val="150000"/>
              </a:lnSpc>
              <a:buFont typeface="Arial" panose="020B0604020202020204" pitchFamily="34" charset="0"/>
              <a:buChar char="•"/>
            </a:pPr>
            <a:r>
              <a:rPr lang="en-US" b="1" dirty="0">
                <a:solidFill>
                  <a:schemeClr val="tx1"/>
                </a:solidFill>
              </a:rPr>
              <a:t>An agent is something that perceives and acts in an environment. The agent function specifies the action taken by the agent in response to any percept sequence.</a:t>
            </a:r>
          </a:p>
          <a:p>
            <a:pPr marL="342900" indent="-342900" algn="just">
              <a:lnSpc>
                <a:spcPct val="150000"/>
              </a:lnSpc>
              <a:buFont typeface="Arial" panose="020B0604020202020204" pitchFamily="34" charset="0"/>
              <a:buChar char="•"/>
            </a:pPr>
            <a:r>
              <a:rPr lang="en-US" b="1" dirty="0"/>
              <a:t>The performance measure evaluates the behavior of the agent in an environment. A ration agent acts so as to maximize the expected value of the performance measure, given the percept sequence it has been so far.</a:t>
            </a:r>
          </a:p>
          <a:p>
            <a:pPr marL="342900" indent="-342900" algn="just">
              <a:lnSpc>
                <a:spcPct val="150000"/>
              </a:lnSpc>
              <a:buFont typeface="Arial" panose="020B0604020202020204" pitchFamily="34" charset="0"/>
              <a:buChar char="•"/>
            </a:pPr>
            <a:r>
              <a:rPr lang="en-US" b="1" dirty="0">
                <a:solidFill>
                  <a:schemeClr val="tx1"/>
                </a:solidFill>
              </a:rPr>
              <a:t>A </a:t>
            </a:r>
            <a:r>
              <a:rPr lang="en-US" b="1" dirty="0"/>
              <a:t>task environment specification includes the performance measure, the external environment, the actuators and the sensors. In designing an agent, the first step must always be to specify the task environment as fully as possible. </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8904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Summary?</a:t>
            </a:r>
          </a:p>
        </p:txBody>
      </p:sp>
      <p:sp>
        <p:nvSpPr>
          <p:cNvPr id="3" name="Subtitle 2"/>
          <p:cNvSpPr>
            <a:spLocks noGrp="1"/>
          </p:cNvSpPr>
          <p:nvPr>
            <p:ph type="subTitle" idx="1"/>
          </p:nvPr>
        </p:nvSpPr>
        <p:spPr>
          <a:xfrm>
            <a:off x="190858" y="1290819"/>
            <a:ext cx="11810283" cy="5249129"/>
          </a:xfrm>
        </p:spPr>
        <p:txBody>
          <a:bodyPr>
            <a:normAutofit/>
          </a:bodyPr>
          <a:lstStyle/>
          <a:p>
            <a:pPr marL="342900" indent="-342900" algn="just">
              <a:lnSpc>
                <a:spcPct val="150000"/>
              </a:lnSpc>
              <a:buFont typeface="Arial" panose="020B0604020202020204" pitchFamily="34" charset="0"/>
              <a:buChar char="•"/>
            </a:pPr>
            <a:r>
              <a:rPr lang="en-US" b="1" dirty="0"/>
              <a:t>Task environments vary along several significant dimensions. They can be fully or partially observable, single-agent or multiagent, deterministic or stochastics, episodic or sequential, static or dynamic, discrete or continuous, and known or unknown.</a:t>
            </a:r>
          </a:p>
          <a:p>
            <a:pPr marL="342900" indent="-342900" algn="just">
              <a:lnSpc>
                <a:spcPct val="150000"/>
              </a:lnSpc>
              <a:buFont typeface="Arial" panose="020B0604020202020204" pitchFamily="34" charset="0"/>
              <a:buChar char="•"/>
            </a:pPr>
            <a:r>
              <a:rPr lang="en-US" b="1" dirty="0"/>
              <a:t>The agent program implements the agent function. There exists a variety of basic agent-program designs reflecting the kind of information made explicit and used in the decision process. The designs vary in efficiency. Compactness, and flexibility. The appropriate design of the agent program depends on the nature of the environment. </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6089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Summary?</a:t>
            </a:r>
          </a:p>
        </p:txBody>
      </p:sp>
      <p:sp>
        <p:nvSpPr>
          <p:cNvPr id="3" name="Subtitle 2"/>
          <p:cNvSpPr>
            <a:spLocks noGrp="1"/>
          </p:cNvSpPr>
          <p:nvPr>
            <p:ph type="subTitle" idx="1"/>
          </p:nvPr>
        </p:nvSpPr>
        <p:spPr>
          <a:xfrm>
            <a:off x="190858" y="1290819"/>
            <a:ext cx="11810283" cy="5249129"/>
          </a:xfrm>
        </p:spPr>
        <p:txBody>
          <a:bodyPr>
            <a:normAutofit/>
          </a:bodyPr>
          <a:lstStyle/>
          <a:p>
            <a:pPr marL="342900" indent="-342900" algn="just">
              <a:lnSpc>
                <a:spcPct val="150000"/>
              </a:lnSpc>
              <a:buFont typeface="Arial" panose="020B0604020202020204" pitchFamily="34" charset="0"/>
              <a:buChar char="•"/>
            </a:pPr>
            <a:r>
              <a:rPr lang="en-US" b="1" dirty="0"/>
              <a:t>Simple reflex agents respond directly to percepts, whereas model based reflex agents maintain internal state to track aspects of the world that are not evident in the current percept. Goal-based agents act to achieve their goals, and utility-based agents try to maximize their own expected “happiness (utility)”. </a:t>
            </a:r>
          </a:p>
          <a:p>
            <a:pPr marL="342900" indent="-342900" algn="just">
              <a:lnSpc>
                <a:spcPct val="150000"/>
              </a:lnSpc>
              <a:buFont typeface="Arial" panose="020B0604020202020204" pitchFamily="34" charset="0"/>
              <a:buChar char="•"/>
            </a:pPr>
            <a:r>
              <a:rPr lang="en-US" b="1" dirty="0"/>
              <a:t>All agents can improve their performance through learning.</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170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Task Environment?</a:t>
            </a:r>
          </a:p>
        </p:txBody>
      </p:sp>
      <p:sp>
        <p:nvSpPr>
          <p:cNvPr id="3" name="Subtitle 2"/>
          <p:cNvSpPr>
            <a:spLocks noGrp="1"/>
          </p:cNvSpPr>
          <p:nvPr>
            <p:ph type="subTitle" idx="1"/>
          </p:nvPr>
        </p:nvSpPr>
        <p:spPr>
          <a:xfrm>
            <a:off x="190858" y="1290819"/>
            <a:ext cx="11810283" cy="4503589"/>
          </a:xfrm>
        </p:spPr>
        <p:txBody>
          <a:bodyPr>
            <a:normAutofit fontScale="92500" lnSpcReduction="10000"/>
          </a:bodyPr>
          <a:lstStyle/>
          <a:p>
            <a:pPr marL="571500" indent="-571500" algn="just">
              <a:buFont typeface="Arial" panose="020B0604020202020204" pitchFamily="34" charset="0"/>
              <a:buChar char="•"/>
            </a:pPr>
            <a:r>
              <a:rPr lang="en-US" sz="2800" b="1" dirty="0"/>
              <a:t>Performance measure: desirable qualities include getting to the correct destination.</a:t>
            </a:r>
          </a:p>
          <a:p>
            <a:pPr marL="1028700" lvl="1" indent="-571500" algn="just">
              <a:lnSpc>
                <a:spcPct val="150000"/>
              </a:lnSpc>
              <a:buFont typeface="+mj-lt"/>
              <a:buAutoNum type="arabicPeriod"/>
            </a:pPr>
            <a:r>
              <a:rPr lang="en-US" sz="2400" b="1" dirty="0"/>
              <a:t>Minimizing fuel consumption and wear and tear. </a:t>
            </a:r>
          </a:p>
          <a:p>
            <a:pPr marL="1028700" lvl="1" indent="-571500" algn="l">
              <a:lnSpc>
                <a:spcPct val="150000"/>
              </a:lnSpc>
              <a:buFont typeface="+mj-lt"/>
              <a:buAutoNum type="arabicPeriod"/>
            </a:pPr>
            <a:r>
              <a:rPr lang="en-US" sz="2400" b="1" dirty="0"/>
              <a:t>Minimizing the trip time or cost.</a:t>
            </a:r>
          </a:p>
          <a:p>
            <a:pPr marL="1028700" lvl="1" indent="-571500" algn="l">
              <a:lnSpc>
                <a:spcPct val="150000"/>
              </a:lnSpc>
              <a:buFont typeface="+mj-lt"/>
              <a:buAutoNum type="arabicPeriod"/>
            </a:pPr>
            <a:r>
              <a:rPr lang="en-US" sz="2400" b="1" dirty="0"/>
              <a:t>Minimizing violations of traffic laws and disturbances to other drivers.</a:t>
            </a:r>
          </a:p>
          <a:p>
            <a:pPr marL="1028700" lvl="1" indent="-571500" algn="l">
              <a:lnSpc>
                <a:spcPct val="150000"/>
              </a:lnSpc>
              <a:buFont typeface="+mj-lt"/>
              <a:buAutoNum type="arabicPeriod"/>
            </a:pPr>
            <a:r>
              <a:rPr lang="en-US" sz="2400" b="1" dirty="0"/>
              <a:t>Maximizing safety and passenger comfort.</a:t>
            </a:r>
          </a:p>
          <a:p>
            <a:pPr marL="1028700" lvl="1" indent="-571500" algn="l">
              <a:lnSpc>
                <a:spcPct val="150000"/>
              </a:lnSpc>
              <a:buFont typeface="+mj-lt"/>
              <a:buAutoNum type="arabicPeriod"/>
            </a:pPr>
            <a:r>
              <a:rPr lang="en-US" sz="2400" b="1" dirty="0"/>
              <a:t>Maximizing profits</a:t>
            </a:r>
          </a:p>
          <a:p>
            <a:pPr marL="1028700" lvl="1" indent="-571500" algn="l">
              <a:buFont typeface="+mj-lt"/>
              <a:buAutoNum type="arabicPeriod"/>
            </a:pPr>
            <a:endParaRPr lang="en-US" sz="2400" b="1" dirty="0"/>
          </a:p>
          <a:p>
            <a:pPr lvl="1"/>
            <a:r>
              <a:rPr lang="en-US" sz="3600" b="1" dirty="0">
                <a:solidFill>
                  <a:srgbClr val="FF0000"/>
                </a:solidFill>
              </a:rPr>
              <a:t>Some of these goals conflict, so tradeoffs will be required</a:t>
            </a:r>
          </a:p>
          <a:p>
            <a:pPr marL="571500" indent="-571500" algn="l">
              <a:buFont typeface="Arial" panose="020B0604020202020204" pitchFamily="34" charset="0"/>
              <a:buChar char="•"/>
            </a:pPr>
            <a:endParaRPr lang="en-US" sz="2800" b="1" dirty="0">
              <a:solidFill>
                <a:srgbClr val="FF0000"/>
              </a:solidFill>
            </a:endParaRP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39444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84555" y="2707557"/>
            <a:ext cx="9144000" cy="1033463"/>
          </a:xfrm>
        </p:spPr>
        <p:txBody>
          <a:bodyPr/>
          <a:lstStyle/>
          <a:p>
            <a:r>
              <a:rPr lang="en-US" b="1" dirty="0">
                <a:solidFill>
                  <a:srgbClr val="FF0000"/>
                </a:solidFill>
              </a:rPr>
              <a:t>Thanks for Your Attention</a:t>
            </a:r>
          </a:p>
        </p:txBody>
      </p:sp>
    </p:spTree>
    <p:extLst>
      <p:ext uri="{BB962C8B-B14F-4D97-AF65-F5344CB8AC3E}">
        <p14:creationId xmlns:p14="http://schemas.microsoft.com/office/powerpoint/2010/main" val="303107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Task Environment?</a:t>
            </a:r>
          </a:p>
        </p:txBody>
      </p:sp>
      <p:sp>
        <p:nvSpPr>
          <p:cNvPr id="3" name="Subtitle 2"/>
          <p:cNvSpPr>
            <a:spLocks noGrp="1"/>
          </p:cNvSpPr>
          <p:nvPr>
            <p:ph type="subTitle" idx="1"/>
          </p:nvPr>
        </p:nvSpPr>
        <p:spPr>
          <a:xfrm>
            <a:off x="190858" y="1290819"/>
            <a:ext cx="11810283" cy="5249129"/>
          </a:xfrm>
        </p:spPr>
        <p:txBody>
          <a:bodyPr>
            <a:normAutofit fontScale="92500" lnSpcReduction="10000"/>
          </a:bodyPr>
          <a:lstStyle/>
          <a:p>
            <a:pPr marL="571500" indent="-571500" algn="just">
              <a:buFont typeface="Arial" panose="020B0604020202020204" pitchFamily="34" charset="0"/>
              <a:buChar char="•"/>
            </a:pPr>
            <a:r>
              <a:rPr lang="en-US" sz="2800" b="1" dirty="0"/>
              <a:t>Environment: what is the driving environment that the taxi will face?</a:t>
            </a:r>
          </a:p>
          <a:p>
            <a:pPr marL="1028700" lvl="1" indent="-571500" algn="just">
              <a:lnSpc>
                <a:spcPct val="150000"/>
              </a:lnSpc>
              <a:buFont typeface="+mj-lt"/>
              <a:buAutoNum type="arabicPeriod"/>
            </a:pPr>
            <a:r>
              <a:rPr lang="en-US" sz="2400" b="1" dirty="0"/>
              <a:t>Variety of roads (rural lanes, urban alleys, 12-lane freeways) </a:t>
            </a:r>
          </a:p>
          <a:p>
            <a:pPr marL="1028700" lvl="1" indent="-571500" algn="just">
              <a:lnSpc>
                <a:spcPct val="150000"/>
              </a:lnSpc>
              <a:buFont typeface="+mj-lt"/>
              <a:buAutoNum type="arabicPeriod"/>
            </a:pPr>
            <a:r>
              <a:rPr lang="en-US" sz="2400" b="1" dirty="0"/>
              <a:t>The roads contain other traffic.</a:t>
            </a:r>
          </a:p>
          <a:p>
            <a:pPr marL="1028700" lvl="1" indent="-571500" algn="just">
              <a:lnSpc>
                <a:spcPct val="150000"/>
              </a:lnSpc>
              <a:buFont typeface="+mj-lt"/>
              <a:buAutoNum type="arabicPeriod"/>
            </a:pPr>
            <a:r>
              <a:rPr lang="en-US" sz="2400" b="1" dirty="0"/>
              <a:t>Pedestrians</a:t>
            </a:r>
          </a:p>
          <a:p>
            <a:pPr marL="1028700" lvl="1" indent="-571500" algn="just">
              <a:lnSpc>
                <a:spcPct val="150000"/>
              </a:lnSpc>
              <a:buFont typeface="+mj-lt"/>
              <a:buAutoNum type="arabicPeriod"/>
            </a:pPr>
            <a:r>
              <a:rPr lang="en-US" sz="2400" b="1" dirty="0"/>
              <a:t>Animals</a:t>
            </a:r>
          </a:p>
          <a:p>
            <a:pPr marL="1028700" lvl="1" indent="-571500" algn="just">
              <a:lnSpc>
                <a:spcPct val="150000"/>
              </a:lnSpc>
              <a:buFont typeface="+mj-lt"/>
              <a:buAutoNum type="arabicPeriod"/>
            </a:pPr>
            <a:r>
              <a:rPr lang="en-US" sz="2400" b="1" dirty="0"/>
              <a:t>Road work</a:t>
            </a:r>
          </a:p>
          <a:p>
            <a:pPr marL="1028700" lvl="1" indent="-571500" algn="just">
              <a:lnSpc>
                <a:spcPct val="150000"/>
              </a:lnSpc>
              <a:buFont typeface="+mj-lt"/>
              <a:buAutoNum type="arabicPeriod"/>
            </a:pPr>
            <a:r>
              <a:rPr lang="en-US" sz="2400" b="1" dirty="0"/>
              <a:t>Police cars </a:t>
            </a:r>
          </a:p>
          <a:p>
            <a:pPr marL="1028700" lvl="1" indent="-571500" algn="just">
              <a:lnSpc>
                <a:spcPct val="150000"/>
              </a:lnSpc>
              <a:buFont typeface="+mj-lt"/>
              <a:buAutoNum type="arabicPeriod"/>
            </a:pPr>
            <a:r>
              <a:rPr lang="en-US" sz="2400" b="1" dirty="0"/>
              <a:t>Puddles and potholes. </a:t>
            </a:r>
          </a:p>
          <a:p>
            <a:pPr marL="1028700" lvl="1" indent="-571500" algn="just">
              <a:lnSpc>
                <a:spcPct val="150000"/>
              </a:lnSpc>
              <a:buFont typeface="+mj-lt"/>
              <a:buAutoNum type="arabicPeriod"/>
            </a:pPr>
            <a:r>
              <a:rPr lang="en-US" sz="2400" b="1" dirty="0"/>
              <a:t>Passengers</a:t>
            </a:r>
          </a:p>
          <a:p>
            <a:pPr marL="1028700" lvl="1" indent="-571500" algn="just">
              <a:lnSpc>
                <a:spcPct val="150000"/>
              </a:lnSpc>
              <a:buFont typeface="+mj-lt"/>
              <a:buAutoNum type="arabicPeriod"/>
            </a:pPr>
            <a:r>
              <a:rPr lang="en-US" sz="2400" b="1" dirty="0"/>
              <a:t>Weather conditions. </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206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Task Environment?</a:t>
            </a:r>
          </a:p>
        </p:txBody>
      </p:sp>
      <p:sp>
        <p:nvSpPr>
          <p:cNvPr id="3" name="Subtitle 2"/>
          <p:cNvSpPr>
            <a:spLocks noGrp="1"/>
          </p:cNvSpPr>
          <p:nvPr>
            <p:ph type="subTitle" idx="1"/>
          </p:nvPr>
        </p:nvSpPr>
        <p:spPr>
          <a:xfrm>
            <a:off x="190858" y="1290819"/>
            <a:ext cx="11810283" cy="4320709"/>
          </a:xfrm>
        </p:spPr>
        <p:txBody>
          <a:bodyPr>
            <a:normAutofit/>
          </a:bodyPr>
          <a:lstStyle/>
          <a:p>
            <a:pPr marL="571500" indent="-571500" algn="just">
              <a:buFont typeface="Arial" panose="020B0604020202020204" pitchFamily="34" charset="0"/>
              <a:buChar char="•"/>
            </a:pPr>
            <a:r>
              <a:rPr lang="en-US" sz="2800" b="1" dirty="0"/>
              <a:t>Actuators: </a:t>
            </a:r>
          </a:p>
          <a:p>
            <a:pPr marL="1028700" lvl="1" indent="-571500" algn="just">
              <a:lnSpc>
                <a:spcPct val="150000"/>
              </a:lnSpc>
              <a:buFont typeface="+mj-lt"/>
              <a:buAutoNum type="arabicPeriod"/>
            </a:pPr>
            <a:r>
              <a:rPr lang="en-US" sz="2400" b="1" dirty="0"/>
              <a:t>Accelerator</a:t>
            </a:r>
          </a:p>
          <a:p>
            <a:pPr marL="1028700" lvl="1" indent="-571500" algn="just">
              <a:lnSpc>
                <a:spcPct val="150000"/>
              </a:lnSpc>
              <a:buFont typeface="+mj-lt"/>
              <a:buAutoNum type="arabicPeriod"/>
            </a:pPr>
            <a:r>
              <a:rPr lang="en-US" sz="2400" b="1" dirty="0"/>
              <a:t>Steering</a:t>
            </a:r>
          </a:p>
          <a:p>
            <a:pPr marL="1028700" lvl="1" indent="-571500" algn="just">
              <a:lnSpc>
                <a:spcPct val="150000"/>
              </a:lnSpc>
              <a:buFont typeface="+mj-lt"/>
              <a:buAutoNum type="arabicPeriod"/>
            </a:pPr>
            <a:r>
              <a:rPr lang="en-US" sz="2400" b="1" dirty="0"/>
              <a:t>Braking</a:t>
            </a:r>
          </a:p>
          <a:p>
            <a:pPr marL="1028700" lvl="1" indent="-571500" algn="just">
              <a:lnSpc>
                <a:spcPct val="150000"/>
              </a:lnSpc>
              <a:buFont typeface="+mj-lt"/>
              <a:buAutoNum type="arabicPeriod"/>
            </a:pPr>
            <a:r>
              <a:rPr lang="en-US" sz="2400" b="1" dirty="0"/>
              <a:t>Display screen (Talk back to the passengers)</a:t>
            </a:r>
          </a:p>
          <a:p>
            <a:pPr marL="1028700" lvl="1" indent="-571500" algn="just">
              <a:lnSpc>
                <a:spcPct val="150000"/>
              </a:lnSpc>
              <a:buFont typeface="+mj-lt"/>
              <a:buAutoNum type="arabicPeriod"/>
            </a:pPr>
            <a:r>
              <a:rPr lang="en-US" sz="2400" b="1" dirty="0"/>
              <a:t>Voice (Talk back to the passengers)</a:t>
            </a:r>
          </a:p>
          <a:p>
            <a:pPr marL="1028700" lvl="1" indent="-571500" algn="just">
              <a:lnSpc>
                <a:spcPct val="150000"/>
              </a:lnSpc>
              <a:buFont typeface="+mj-lt"/>
              <a:buAutoNum type="arabicPeriod"/>
            </a:pPr>
            <a:r>
              <a:rPr lang="en-US" sz="2400" b="1" dirty="0"/>
              <a:t>Way to communicate with other vehicles.</a:t>
            </a:r>
          </a:p>
          <a:p>
            <a:pPr marL="571500" indent="-571500" algn="just">
              <a:buFont typeface="Arial" panose="020B0604020202020204" pitchFamily="34" charset="0"/>
              <a:buChar char="•"/>
            </a:pPr>
            <a:endParaRPr lang="en-US" sz="2400"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399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Task Environment?</a:t>
            </a:r>
          </a:p>
        </p:txBody>
      </p:sp>
      <p:sp>
        <p:nvSpPr>
          <p:cNvPr id="3" name="Subtitle 2"/>
          <p:cNvSpPr>
            <a:spLocks noGrp="1"/>
          </p:cNvSpPr>
          <p:nvPr>
            <p:ph type="subTitle" idx="1"/>
          </p:nvPr>
        </p:nvSpPr>
        <p:spPr>
          <a:xfrm>
            <a:off x="190858" y="1290819"/>
            <a:ext cx="11810283" cy="4821223"/>
          </a:xfrm>
        </p:spPr>
        <p:txBody>
          <a:bodyPr>
            <a:normAutofit/>
          </a:bodyPr>
          <a:lstStyle/>
          <a:p>
            <a:pPr marL="571500" indent="-571500" algn="just">
              <a:buFont typeface="Arial" panose="020B0604020202020204" pitchFamily="34" charset="0"/>
              <a:buChar char="•"/>
            </a:pPr>
            <a:r>
              <a:rPr lang="en-US" sz="2800" b="1" dirty="0"/>
              <a:t>Sensor: </a:t>
            </a:r>
          </a:p>
          <a:p>
            <a:pPr marL="1028700" lvl="1" indent="-571500" algn="just">
              <a:lnSpc>
                <a:spcPct val="150000"/>
              </a:lnSpc>
              <a:buFont typeface="+mj-lt"/>
              <a:buAutoNum type="arabicPeriod"/>
            </a:pPr>
            <a:r>
              <a:rPr lang="en-US" sz="2400" b="1" dirty="0"/>
              <a:t>Cameras (see the road)</a:t>
            </a:r>
          </a:p>
          <a:p>
            <a:pPr marL="1028700" lvl="1" indent="-571500" algn="just">
              <a:lnSpc>
                <a:spcPct val="150000"/>
              </a:lnSpc>
              <a:buFont typeface="+mj-lt"/>
              <a:buAutoNum type="arabicPeriod"/>
            </a:pPr>
            <a:r>
              <a:rPr lang="en-US" sz="2400" b="1" dirty="0"/>
              <a:t>Infrared or sonar sensors to detect distances and obstacles</a:t>
            </a:r>
          </a:p>
          <a:p>
            <a:pPr marL="1028700" lvl="1" indent="-571500" algn="just">
              <a:lnSpc>
                <a:spcPct val="150000"/>
              </a:lnSpc>
              <a:buFont typeface="+mj-lt"/>
              <a:buAutoNum type="arabicPeriod"/>
            </a:pPr>
            <a:r>
              <a:rPr lang="en-US" sz="2400" b="1" dirty="0"/>
              <a:t>Speedometer</a:t>
            </a:r>
          </a:p>
          <a:p>
            <a:pPr marL="1028700" lvl="1" indent="-571500" algn="just">
              <a:lnSpc>
                <a:spcPct val="150000"/>
              </a:lnSpc>
              <a:buFont typeface="+mj-lt"/>
              <a:buAutoNum type="arabicPeriod"/>
            </a:pPr>
            <a:r>
              <a:rPr lang="en-US" sz="2400" b="1" dirty="0"/>
              <a:t>Global Positioning System (GPS)</a:t>
            </a:r>
          </a:p>
          <a:p>
            <a:pPr marL="1028700" lvl="1" indent="-571500" algn="just">
              <a:lnSpc>
                <a:spcPct val="150000"/>
              </a:lnSpc>
              <a:buFont typeface="+mj-lt"/>
              <a:buAutoNum type="arabicPeriod"/>
            </a:pPr>
            <a:r>
              <a:rPr lang="en-US" sz="2400" b="1" dirty="0"/>
              <a:t>Keyboard or Microphone for passenger to request destination.</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5275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Properties of task environments?</a:t>
            </a:r>
          </a:p>
        </p:txBody>
      </p:sp>
      <p:sp>
        <p:nvSpPr>
          <p:cNvPr id="3" name="Subtitle 2"/>
          <p:cNvSpPr>
            <a:spLocks noGrp="1"/>
          </p:cNvSpPr>
          <p:nvPr>
            <p:ph type="subTitle" idx="1"/>
          </p:nvPr>
        </p:nvSpPr>
        <p:spPr>
          <a:xfrm>
            <a:off x="190858" y="1290819"/>
            <a:ext cx="11810283" cy="4821223"/>
          </a:xfrm>
        </p:spPr>
        <p:txBody>
          <a:bodyPr>
            <a:normAutofit/>
          </a:bodyPr>
          <a:lstStyle/>
          <a:p>
            <a:pPr marL="457200" indent="-457200" algn="just">
              <a:lnSpc>
                <a:spcPct val="150000"/>
              </a:lnSpc>
              <a:buFont typeface="Arial" panose="020B0604020202020204" pitchFamily="34" charset="0"/>
              <a:buChar char="•"/>
            </a:pPr>
            <a:r>
              <a:rPr lang="en-US" sz="2800" b="1" dirty="0"/>
              <a:t>The range of task environments that might arise in AI is vast.</a:t>
            </a:r>
          </a:p>
          <a:p>
            <a:pPr marL="457200" indent="-457200" algn="just">
              <a:lnSpc>
                <a:spcPct val="150000"/>
              </a:lnSpc>
              <a:buFont typeface="Arial" panose="020B0604020202020204" pitchFamily="34" charset="0"/>
              <a:buChar char="•"/>
            </a:pPr>
            <a:r>
              <a:rPr lang="en-US" sz="2800" b="1" dirty="0"/>
              <a:t>Therefore small dimensions along which task environments can be categorized.</a:t>
            </a:r>
          </a:p>
          <a:p>
            <a:pPr marL="457200" indent="-457200" algn="just">
              <a:lnSpc>
                <a:spcPct val="150000"/>
              </a:lnSpc>
              <a:buFont typeface="Arial" panose="020B0604020202020204" pitchFamily="34" charset="0"/>
              <a:buChar char="•"/>
            </a:pPr>
            <a:r>
              <a:rPr lang="en-US" sz="2800" b="1" dirty="0"/>
              <a:t>These dimensions determine the appropriate agent design.</a:t>
            </a:r>
          </a:p>
          <a:p>
            <a:pPr marL="457200" indent="-457200" algn="just">
              <a:lnSpc>
                <a:spcPct val="150000"/>
              </a:lnSpc>
              <a:buFont typeface="Arial" panose="020B0604020202020204" pitchFamily="34" charset="0"/>
              <a:buChar char="•"/>
            </a:pPr>
            <a:r>
              <a:rPr lang="en-US" sz="2800" b="1" dirty="0"/>
              <a:t>And the principle of techniques for agent implementation. </a:t>
            </a:r>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562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Properties of task environments?</a:t>
            </a:r>
          </a:p>
        </p:txBody>
      </p:sp>
      <p:sp>
        <p:nvSpPr>
          <p:cNvPr id="3" name="Subtitle 2"/>
          <p:cNvSpPr>
            <a:spLocks noGrp="1"/>
          </p:cNvSpPr>
          <p:nvPr>
            <p:ph type="subTitle" idx="1"/>
          </p:nvPr>
        </p:nvSpPr>
        <p:spPr>
          <a:xfrm>
            <a:off x="190858" y="1290819"/>
            <a:ext cx="11810283" cy="5249129"/>
          </a:xfrm>
        </p:spPr>
        <p:txBody>
          <a:bodyPr>
            <a:normAutofit fontScale="92500"/>
          </a:bodyPr>
          <a:lstStyle/>
          <a:p>
            <a:pPr marL="514350" indent="-514350" algn="just">
              <a:lnSpc>
                <a:spcPct val="150000"/>
              </a:lnSpc>
              <a:buFont typeface="+mj-lt"/>
              <a:buAutoNum type="arabicPeriod"/>
            </a:pPr>
            <a:r>
              <a:rPr lang="en-US" sz="2800" b="1" dirty="0"/>
              <a:t>Fully observable vs. partially observable</a:t>
            </a:r>
          </a:p>
          <a:p>
            <a:pPr marL="971550" lvl="1" indent="-514350" algn="just">
              <a:lnSpc>
                <a:spcPct val="150000"/>
              </a:lnSpc>
              <a:buFont typeface="Arial" panose="020B0604020202020204" pitchFamily="34" charset="0"/>
              <a:buChar char="•"/>
            </a:pPr>
            <a:r>
              <a:rPr lang="en-US" sz="2400" b="1" dirty="0"/>
              <a:t>Agent sensors give it access to the complete state of the environment at each point in time.</a:t>
            </a:r>
          </a:p>
          <a:p>
            <a:pPr marL="971550" lvl="1" indent="-514350" algn="just">
              <a:lnSpc>
                <a:spcPct val="150000"/>
              </a:lnSpc>
              <a:buFont typeface="Arial" panose="020B0604020202020204" pitchFamily="34" charset="0"/>
              <a:buChar char="•"/>
            </a:pPr>
            <a:r>
              <a:rPr lang="en-US" sz="2400" b="1" dirty="0"/>
              <a:t>Sensors detect all aspects that are relevant to the choice of action, relevance, in turn, depends on the performance measure.</a:t>
            </a:r>
          </a:p>
          <a:p>
            <a:pPr marL="971550" lvl="1" indent="-514350" algn="just">
              <a:lnSpc>
                <a:spcPct val="150000"/>
              </a:lnSpc>
              <a:buFont typeface="Arial" panose="020B0604020202020204" pitchFamily="34" charset="0"/>
              <a:buChar char="•"/>
            </a:pPr>
            <a:r>
              <a:rPr lang="en-US" sz="2400" b="1" dirty="0"/>
              <a:t>Agent need not to maintain any internal state to keep track of the world.</a:t>
            </a:r>
          </a:p>
          <a:p>
            <a:pPr marL="971550" lvl="1" indent="-514350" algn="just">
              <a:lnSpc>
                <a:spcPct val="150000"/>
              </a:lnSpc>
              <a:buFont typeface="Arial" panose="020B0604020202020204" pitchFamily="34" charset="0"/>
              <a:buChar char="•"/>
            </a:pPr>
            <a:r>
              <a:rPr lang="en-US" sz="2400" b="1" dirty="0"/>
              <a:t>Partially observable environment because of noisy and inaccurate sensors.</a:t>
            </a:r>
          </a:p>
          <a:p>
            <a:pPr marL="971550" lvl="1" indent="-514350" algn="just">
              <a:lnSpc>
                <a:spcPct val="150000"/>
              </a:lnSpc>
              <a:buFont typeface="Arial" panose="020B0604020202020204" pitchFamily="34" charset="0"/>
              <a:buChar char="•"/>
            </a:pPr>
            <a:r>
              <a:rPr lang="en-US" sz="2400" b="1" dirty="0"/>
              <a:t>Or part of the state are simply missing for the sensor data.</a:t>
            </a:r>
          </a:p>
          <a:p>
            <a:pPr marL="971550" lvl="1" indent="-514350" algn="just">
              <a:lnSpc>
                <a:spcPct val="150000"/>
              </a:lnSpc>
              <a:buFont typeface="Arial" panose="020B0604020202020204" pitchFamily="34" charset="0"/>
              <a:buChar char="•"/>
            </a:pPr>
            <a:r>
              <a:rPr lang="en-US" sz="2400" b="1" dirty="0"/>
              <a:t>For example:</a:t>
            </a:r>
          </a:p>
          <a:p>
            <a:pPr lvl="1">
              <a:lnSpc>
                <a:spcPct val="150000"/>
              </a:lnSpc>
            </a:pPr>
            <a:r>
              <a:rPr lang="en-US" sz="2400" b="1" dirty="0">
                <a:solidFill>
                  <a:srgbClr val="FF0000"/>
                </a:solidFill>
              </a:rPr>
              <a:t>an automated taxi cannot see what other drivers are thinking. </a:t>
            </a:r>
          </a:p>
          <a:p>
            <a:pPr marL="971550" lvl="1" indent="-514350" algn="just">
              <a:lnSpc>
                <a:spcPct val="150000"/>
              </a:lnSpc>
              <a:buFont typeface="+mj-lt"/>
              <a:buAutoNum type="arabicPeriod"/>
            </a:pPr>
            <a:endParaRPr lang="en-US" sz="2400"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953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EA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426" y="318052"/>
            <a:ext cx="11595025" cy="935728"/>
          </a:xfrm>
        </p:spPr>
        <p:txBody>
          <a:bodyPr/>
          <a:lstStyle/>
          <a:p>
            <a:r>
              <a:rPr lang="en-US" b="1" dirty="0"/>
              <a:t>Properties of task environments?</a:t>
            </a:r>
          </a:p>
        </p:txBody>
      </p:sp>
      <p:sp>
        <p:nvSpPr>
          <p:cNvPr id="3" name="Subtitle 2"/>
          <p:cNvSpPr>
            <a:spLocks noGrp="1"/>
          </p:cNvSpPr>
          <p:nvPr>
            <p:ph type="subTitle" idx="1"/>
          </p:nvPr>
        </p:nvSpPr>
        <p:spPr>
          <a:xfrm>
            <a:off x="190858" y="1290819"/>
            <a:ext cx="11810283" cy="5249129"/>
          </a:xfrm>
        </p:spPr>
        <p:txBody>
          <a:bodyPr>
            <a:normAutofit/>
          </a:bodyPr>
          <a:lstStyle/>
          <a:p>
            <a:pPr marL="514350" indent="-514350" algn="just">
              <a:lnSpc>
                <a:spcPct val="150000"/>
              </a:lnSpc>
              <a:buAutoNum type="arabicPeriod" startAt="2"/>
            </a:pPr>
            <a:r>
              <a:rPr lang="en-US" sz="2800" b="1" dirty="0"/>
              <a:t>Single agent vs multiagent</a:t>
            </a:r>
            <a:r>
              <a:rPr lang="en-US" sz="2400" b="1" dirty="0">
                <a:solidFill>
                  <a:srgbClr val="FF0000"/>
                </a:solidFill>
              </a:rPr>
              <a:t> </a:t>
            </a:r>
          </a:p>
          <a:p>
            <a:pPr marL="800100" lvl="1" indent="-342900" algn="just">
              <a:lnSpc>
                <a:spcPct val="150000"/>
              </a:lnSpc>
              <a:buFont typeface="Arial" panose="020B0604020202020204" pitchFamily="34" charset="0"/>
              <a:buChar char="•"/>
            </a:pPr>
            <a:r>
              <a:rPr lang="en-US" b="1" dirty="0"/>
              <a:t>An agent solving a crossword puzzle by itself is clearly in a single-agent environment.</a:t>
            </a:r>
          </a:p>
          <a:p>
            <a:pPr marL="800100" lvl="1" indent="-342900" algn="just">
              <a:lnSpc>
                <a:spcPct val="150000"/>
              </a:lnSpc>
              <a:buFont typeface="Arial" panose="020B0604020202020204" pitchFamily="34" charset="0"/>
              <a:buChar char="•"/>
            </a:pPr>
            <a:r>
              <a:rPr lang="en-US" b="1" dirty="0"/>
              <a:t>An agents playing chess is in two agent environment.</a:t>
            </a:r>
          </a:p>
          <a:p>
            <a:pPr marL="800100" lvl="1" indent="-342900" algn="just">
              <a:lnSpc>
                <a:spcPct val="150000"/>
              </a:lnSpc>
              <a:buFont typeface="Arial" panose="020B0604020202020204" pitchFamily="34" charset="0"/>
              <a:buChar char="•"/>
            </a:pPr>
            <a:r>
              <a:rPr lang="en-US" b="1" dirty="0">
                <a:solidFill>
                  <a:srgbClr val="FF0000"/>
                </a:solidFill>
              </a:rPr>
              <a:t>Competitive Multiagent Environment </a:t>
            </a:r>
            <a:r>
              <a:rPr lang="en-US" b="1" dirty="0"/>
              <a:t>(</a:t>
            </a:r>
            <a:r>
              <a:rPr lang="en-US" b="1" dirty="0">
                <a:solidFill>
                  <a:srgbClr val="FF0000"/>
                </a:solidFill>
              </a:rPr>
              <a:t>Ex. Chess agent</a:t>
            </a:r>
            <a:r>
              <a:rPr lang="en-US" b="1" dirty="0"/>
              <a:t>): the opponent entity B is trying to maximize its performance measure, which mean minimized agent A’s performance measure. </a:t>
            </a:r>
          </a:p>
          <a:p>
            <a:pPr marL="800100" lvl="1" indent="-342900" algn="just">
              <a:lnSpc>
                <a:spcPct val="150000"/>
              </a:lnSpc>
              <a:buFont typeface="Arial" panose="020B0604020202020204" pitchFamily="34" charset="0"/>
              <a:buChar char="•"/>
            </a:pPr>
            <a:r>
              <a:rPr lang="en-US" b="1" dirty="0">
                <a:solidFill>
                  <a:srgbClr val="FF0000"/>
                </a:solidFill>
              </a:rPr>
              <a:t>Partially Cooperative Multiagent Environment (Taxi driving)</a:t>
            </a:r>
            <a:r>
              <a:rPr lang="en-US" b="1" dirty="0"/>
              <a:t>: avoiding collisions maximizes the performance measures of all agents. </a:t>
            </a:r>
          </a:p>
          <a:p>
            <a:pPr marL="971550" lvl="1" indent="-514350" algn="just">
              <a:lnSpc>
                <a:spcPct val="150000"/>
              </a:lnSpc>
              <a:buFont typeface="+mj-lt"/>
              <a:buAutoNum type="arabicPeriod"/>
            </a:pPr>
            <a:endParaRPr lang="en-US" sz="2400" b="1" dirty="0"/>
          </a:p>
        </p:txBody>
      </p:sp>
      <p:sp>
        <p:nvSpPr>
          <p:cNvPr id="4" name="AutoShape 2" descr="Artificial intelligence (AI) | Definition, Examples, Types, Applications,  Companies,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571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1678</Words>
  <Application>Microsoft Office PowerPoint</Application>
  <PresentationFormat>شاشة عريضة</PresentationFormat>
  <Paragraphs>171</Paragraphs>
  <Slides>30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30</vt:i4>
      </vt:variant>
    </vt:vector>
  </HeadingPairs>
  <TitlesOfParts>
    <vt:vector size="36" baseType="lpstr">
      <vt:lpstr>Arial</vt:lpstr>
      <vt:lpstr>Calibri</vt:lpstr>
      <vt:lpstr>Calibri Light</vt:lpstr>
      <vt:lpstr>Cambria Math</vt:lpstr>
      <vt:lpstr>Times New Roman</vt:lpstr>
      <vt:lpstr>Office Theme</vt:lpstr>
      <vt:lpstr>Artificial Intelligence</vt:lpstr>
      <vt:lpstr>Task Environment?</vt:lpstr>
      <vt:lpstr>Task Environment?</vt:lpstr>
      <vt:lpstr>Task Environment?</vt:lpstr>
      <vt:lpstr>Task Environment?</vt:lpstr>
      <vt:lpstr>Task Environment?</vt:lpstr>
      <vt:lpstr>Properties of task environments?</vt:lpstr>
      <vt:lpstr>Properties of task environments?</vt:lpstr>
      <vt:lpstr>Properties of task environments?</vt:lpstr>
      <vt:lpstr>Properties of task environments?</vt:lpstr>
      <vt:lpstr>Properties of task environments?</vt:lpstr>
      <vt:lpstr>Properties of task environments?</vt:lpstr>
      <vt:lpstr>Properties of task environments?</vt:lpstr>
      <vt:lpstr>The Structure of Agents?</vt:lpstr>
      <vt:lpstr>Agent Programs?</vt:lpstr>
      <vt:lpstr>Agent Programs?</vt:lpstr>
      <vt:lpstr>Agent Programs?</vt:lpstr>
      <vt:lpstr>Agent Programs?</vt:lpstr>
      <vt:lpstr>Basic Kinds of Agent Programs?</vt:lpstr>
      <vt:lpstr>Basic Kinds of Agent Programs?</vt:lpstr>
      <vt:lpstr>Basic Kinds of Agent Programs?</vt:lpstr>
      <vt:lpstr>Basic Kinds of Agent Programs?</vt:lpstr>
      <vt:lpstr>Basic Kinds of Agent Programs?</vt:lpstr>
      <vt:lpstr>Basic Kinds of Agent Programs?</vt:lpstr>
      <vt:lpstr>Learning agents?</vt:lpstr>
      <vt:lpstr>Learning agents?</vt:lpstr>
      <vt:lpstr>Summary?</vt:lpstr>
      <vt:lpstr>Summary?</vt:lpstr>
      <vt:lpstr>Summary?</vt:lpstr>
      <vt:lpstr>Thanks for Your Attention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Maher</dc:creator>
  <cp:lastModifiedBy>LENOVO</cp:lastModifiedBy>
  <cp:revision>52</cp:revision>
  <dcterms:created xsi:type="dcterms:W3CDTF">2023-09-18T19:29:30Z</dcterms:created>
  <dcterms:modified xsi:type="dcterms:W3CDTF">2023-10-20T20:14:48Z</dcterms:modified>
</cp:coreProperties>
</file>