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87" r:id="rId3"/>
    <p:sldId id="256" r:id="rId4"/>
    <p:sldId id="293" r:id="rId5"/>
    <p:sldId id="294" r:id="rId6"/>
    <p:sldId id="295" r:id="rId7"/>
    <p:sldId id="296" r:id="rId8"/>
    <p:sldId id="297" r:id="rId9"/>
    <p:sldId id="298" r:id="rId10"/>
    <p:sldId id="299" r:id="rId11"/>
    <p:sldId id="300" r:id="rId12"/>
    <p:sldId id="301" r:id="rId13"/>
    <p:sldId id="302" r:id="rId14"/>
    <p:sldId id="303" r:id="rId15"/>
    <p:sldId id="307" r:id="rId16"/>
    <p:sldId id="304" r:id="rId17"/>
    <p:sldId id="288" r:id="rId18"/>
    <p:sldId id="305" r:id="rId19"/>
    <p:sldId id="308" r:id="rId20"/>
    <p:sldId id="289" r:id="rId21"/>
    <p:sldId id="312" r:id="rId22"/>
    <p:sldId id="290" r:id="rId23"/>
    <p:sldId id="291" r:id="rId24"/>
    <p:sldId id="292" r:id="rId25"/>
    <p:sldId id="309" r:id="rId26"/>
    <p:sldId id="310" r:id="rId27"/>
    <p:sldId id="33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21861-EA36-4C70-B3FB-6ECFCDB80665}"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425F4-0C85-40C9-BD1C-80ACA006921A}" type="slidenum">
              <a:rPr lang="en-US" smtClean="0"/>
              <a:t>‹#›</a:t>
            </a:fld>
            <a:endParaRPr lang="en-US"/>
          </a:p>
        </p:txBody>
      </p:sp>
    </p:spTree>
    <p:extLst>
      <p:ext uri="{BB962C8B-B14F-4D97-AF65-F5344CB8AC3E}">
        <p14:creationId xmlns:p14="http://schemas.microsoft.com/office/powerpoint/2010/main" val="150182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425F4-0C85-40C9-BD1C-80ACA006921A}" type="slidenum">
              <a:rPr lang="en-US" smtClean="0"/>
              <a:t>4</a:t>
            </a:fld>
            <a:endParaRPr lang="en-US"/>
          </a:p>
        </p:txBody>
      </p:sp>
    </p:spTree>
    <p:extLst>
      <p:ext uri="{BB962C8B-B14F-4D97-AF65-F5344CB8AC3E}">
        <p14:creationId xmlns:p14="http://schemas.microsoft.com/office/powerpoint/2010/main" val="125620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425F4-0C85-40C9-BD1C-80ACA006921A}" type="slidenum">
              <a:rPr lang="en-US" smtClean="0"/>
              <a:t>18</a:t>
            </a:fld>
            <a:endParaRPr lang="en-US"/>
          </a:p>
        </p:txBody>
      </p:sp>
    </p:spTree>
    <p:extLst>
      <p:ext uri="{BB962C8B-B14F-4D97-AF65-F5344CB8AC3E}">
        <p14:creationId xmlns:p14="http://schemas.microsoft.com/office/powerpoint/2010/main" val="306897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873E-A29C-41D3-93C0-0B3D06CD94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F4E642-667C-4F87-A332-365252A54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BA4EE3-E163-4711-A266-0F24ED733019}"/>
              </a:ext>
            </a:extLst>
          </p:cNvPr>
          <p:cNvSpPr>
            <a:spLocks noGrp="1"/>
          </p:cNvSpPr>
          <p:nvPr>
            <p:ph type="dt" sz="half" idx="10"/>
          </p:nvPr>
        </p:nvSpPr>
        <p:spPr/>
        <p:txBody>
          <a:bodyPr/>
          <a:lstStyle/>
          <a:p>
            <a:fld id="{E2A06F32-A804-4EE4-8B1B-88352F7E09EF}" type="datetimeFigureOut">
              <a:rPr lang="en-US" smtClean="0"/>
              <a:t>10/13/2023</a:t>
            </a:fld>
            <a:endParaRPr lang="en-US"/>
          </a:p>
        </p:txBody>
      </p:sp>
      <p:sp>
        <p:nvSpPr>
          <p:cNvPr id="5" name="Footer Placeholder 4">
            <a:extLst>
              <a:ext uri="{FF2B5EF4-FFF2-40B4-BE49-F238E27FC236}">
                <a16:creationId xmlns:a16="http://schemas.microsoft.com/office/drawing/2014/main" id="{603AF835-F7D7-4BA1-9B63-22D644894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6B6D6-7D90-4FA8-A72C-1E1386A89C8B}"/>
              </a:ext>
            </a:extLst>
          </p:cNvPr>
          <p:cNvSpPr>
            <a:spLocks noGrp="1"/>
          </p:cNvSpPr>
          <p:nvPr>
            <p:ph type="sldNum" sz="quarter" idx="12"/>
          </p:nvPr>
        </p:nvSpPr>
        <p:spPr/>
        <p:txBody>
          <a:bodyPr/>
          <a:lstStyle/>
          <a:p>
            <a:fld id="{9F4C9D32-36EF-4323-8680-E478113994A4}" type="slidenum">
              <a:rPr lang="en-US" smtClean="0"/>
              <a:t>‹#›</a:t>
            </a:fld>
            <a:endParaRPr lang="en-US"/>
          </a:p>
        </p:txBody>
      </p:sp>
    </p:spTree>
    <p:extLst>
      <p:ext uri="{BB962C8B-B14F-4D97-AF65-F5344CB8AC3E}">
        <p14:creationId xmlns:p14="http://schemas.microsoft.com/office/powerpoint/2010/main" val="376427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EA53-D73E-47A6-BD61-57C312D94C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7E302-C0A4-43BF-AC32-25767C6B7A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4B8AF-13CD-4569-8C1E-95ACA199DF0D}"/>
              </a:ext>
            </a:extLst>
          </p:cNvPr>
          <p:cNvSpPr>
            <a:spLocks noGrp="1"/>
          </p:cNvSpPr>
          <p:nvPr>
            <p:ph type="dt" sz="half" idx="10"/>
          </p:nvPr>
        </p:nvSpPr>
        <p:spPr/>
        <p:txBody>
          <a:bodyPr/>
          <a:lstStyle/>
          <a:p>
            <a:fld id="{E2A06F32-A804-4EE4-8B1B-88352F7E09EF}" type="datetimeFigureOut">
              <a:rPr lang="en-US" smtClean="0"/>
              <a:t>10/13/2023</a:t>
            </a:fld>
            <a:endParaRPr lang="en-US"/>
          </a:p>
        </p:txBody>
      </p:sp>
      <p:sp>
        <p:nvSpPr>
          <p:cNvPr id="5" name="Footer Placeholder 4">
            <a:extLst>
              <a:ext uri="{FF2B5EF4-FFF2-40B4-BE49-F238E27FC236}">
                <a16:creationId xmlns:a16="http://schemas.microsoft.com/office/drawing/2014/main" id="{0B52A1D8-7FA3-4D26-9972-262D81D39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B1366-CD8B-4768-AF13-4350137860C6}"/>
              </a:ext>
            </a:extLst>
          </p:cNvPr>
          <p:cNvSpPr>
            <a:spLocks noGrp="1"/>
          </p:cNvSpPr>
          <p:nvPr>
            <p:ph type="sldNum" sz="quarter" idx="12"/>
          </p:nvPr>
        </p:nvSpPr>
        <p:spPr/>
        <p:txBody>
          <a:bodyPr/>
          <a:lstStyle/>
          <a:p>
            <a:fld id="{9F4C9D32-36EF-4323-8680-E478113994A4}" type="slidenum">
              <a:rPr lang="en-US" smtClean="0"/>
              <a:t>‹#›</a:t>
            </a:fld>
            <a:endParaRPr lang="en-US"/>
          </a:p>
        </p:txBody>
      </p:sp>
    </p:spTree>
    <p:extLst>
      <p:ext uri="{BB962C8B-B14F-4D97-AF65-F5344CB8AC3E}">
        <p14:creationId xmlns:p14="http://schemas.microsoft.com/office/powerpoint/2010/main" val="366413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997830-B20A-4B1D-AFA1-D7F0EB66FA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6021B3-1E68-44B6-A12E-4C16287F85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3ACE7-7B44-4974-899F-C70542E92338}"/>
              </a:ext>
            </a:extLst>
          </p:cNvPr>
          <p:cNvSpPr>
            <a:spLocks noGrp="1"/>
          </p:cNvSpPr>
          <p:nvPr>
            <p:ph type="dt" sz="half" idx="10"/>
          </p:nvPr>
        </p:nvSpPr>
        <p:spPr/>
        <p:txBody>
          <a:bodyPr/>
          <a:lstStyle/>
          <a:p>
            <a:fld id="{E2A06F32-A804-4EE4-8B1B-88352F7E09EF}" type="datetimeFigureOut">
              <a:rPr lang="en-US" smtClean="0"/>
              <a:t>10/13/2023</a:t>
            </a:fld>
            <a:endParaRPr lang="en-US"/>
          </a:p>
        </p:txBody>
      </p:sp>
      <p:sp>
        <p:nvSpPr>
          <p:cNvPr id="5" name="Footer Placeholder 4">
            <a:extLst>
              <a:ext uri="{FF2B5EF4-FFF2-40B4-BE49-F238E27FC236}">
                <a16:creationId xmlns:a16="http://schemas.microsoft.com/office/drawing/2014/main" id="{B6830319-B0FE-4EBF-9E78-33C14AEB5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7399D-41F8-4B0A-9407-AF23E377C009}"/>
              </a:ext>
            </a:extLst>
          </p:cNvPr>
          <p:cNvSpPr>
            <a:spLocks noGrp="1"/>
          </p:cNvSpPr>
          <p:nvPr>
            <p:ph type="sldNum" sz="quarter" idx="12"/>
          </p:nvPr>
        </p:nvSpPr>
        <p:spPr/>
        <p:txBody>
          <a:bodyPr/>
          <a:lstStyle/>
          <a:p>
            <a:fld id="{9F4C9D32-36EF-4323-8680-E478113994A4}" type="slidenum">
              <a:rPr lang="en-US" smtClean="0"/>
              <a:t>‹#›</a:t>
            </a:fld>
            <a:endParaRPr lang="en-US"/>
          </a:p>
        </p:txBody>
      </p:sp>
    </p:spTree>
    <p:extLst>
      <p:ext uri="{BB962C8B-B14F-4D97-AF65-F5344CB8AC3E}">
        <p14:creationId xmlns:p14="http://schemas.microsoft.com/office/powerpoint/2010/main" val="364666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49831"/>
          </a:xfrm>
          <a:prstGeom prst="rect">
            <a:avLst/>
          </a:prstGeom>
        </p:spPr>
        <p:txBody>
          <a:bodyPr wrap="square" lIns="0" tIns="0" rIns="0" bIns="0">
            <a:spAutoFit/>
          </a:bodyPr>
          <a:lstStyle>
            <a:lvl1pPr>
              <a:defRPr sz="3573" b="1" i="0">
                <a:solidFill>
                  <a:srgbClr val="443728"/>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221599"/>
          </a:xfrm>
          <a:prstGeom prst="rect">
            <a:avLst/>
          </a:prstGeom>
        </p:spPr>
        <p:txBody>
          <a:bodyPr wrap="square" lIns="0" tIns="0" rIns="0" bIns="0">
            <a:spAutoFit/>
          </a:bodyPr>
          <a:lstStyle>
            <a:lvl1pPr>
              <a:defRPr sz="1440" b="0" i="0">
                <a:solidFill>
                  <a:srgbClr val="443728"/>
                </a:solidFill>
                <a:latin typeface="Lucida Sans"/>
                <a:cs typeface="Lucida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4412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739054" y="748823"/>
            <a:ext cx="8713893" cy="549831"/>
          </a:xfrm>
        </p:spPr>
        <p:txBody>
          <a:bodyPr lIns="0" tIns="0" rIns="0" bIns="0"/>
          <a:lstStyle>
            <a:lvl1pPr>
              <a:defRPr sz="3573" b="1" i="0">
                <a:solidFill>
                  <a:srgbClr val="443728"/>
                </a:solidFill>
                <a:latin typeface="Times New Roman"/>
                <a:cs typeface="Times New Roman"/>
              </a:defRPr>
            </a:lvl1pPr>
          </a:lstStyle>
          <a:p>
            <a:endParaRPr/>
          </a:p>
        </p:txBody>
      </p:sp>
      <p:sp>
        <p:nvSpPr>
          <p:cNvPr id="3" name="Holder 3"/>
          <p:cNvSpPr>
            <a:spLocks noGrp="1"/>
          </p:cNvSpPr>
          <p:nvPr>
            <p:ph type="body" idx="1"/>
          </p:nvPr>
        </p:nvSpPr>
        <p:spPr>
          <a:xfrm>
            <a:off x="672253" y="3357167"/>
            <a:ext cx="6240949" cy="221599"/>
          </a:xfrm>
        </p:spPr>
        <p:txBody>
          <a:bodyPr lIns="0" tIns="0" rIns="0" bIns="0"/>
          <a:lstStyle>
            <a:lvl1pPr>
              <a:defRPr sz="1440" b="0" i="0">
                <a:solidFill>
                  <a:srgbClr val="443728"/>
                </a:solidFill>
                <a:latin typeface="Lucida Sans"/>
                <a:cs typeface="Lucida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18492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39054" y="748823"/>
            <a:ext cx="8713893" cy="549831"/>
          </a:xfrm>
        </p:spPr>
        <p:txBody>
          <a:bodyPr lIns="0" tIns="0" rIns="0" bIns="0"/>
          <a:lstStyle>
            <a:lvl1pPr>
              <a:defRPr sz="3573" b="1" i="0">
                <a:solidFill>
                  <a:srgbClr val="443728"/>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2077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077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49033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739054" y="748823"/>
            <a:ext cx="8713893" cy="549831"/>
          </a:xfrm>
        </p:spPr>
        <p:txBody>
          <a:bodyPr lIns="0" tIns="0" rIns="0" bIns="0"/>
          <a:lstStyle>
            <a:lvl1pPr>
              <a:defRPr sz="3573" b="1" i="0">
                <a:solidFill>
                  <a:srgbClr val="443728"/>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96555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2580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515526"/>
          </a:xfrm>
        </p:spPr>
        <p:txBody>
          <a:bodyPr/>
          <a:lstStyle/>
          <a:p>
            <a:r>
              <a:rPr lang="en-US"/>
              <a:t>Click to edit Master title style</a:t>
            </a:r>
            <a:endParaRPr lang="ar-IQ"/>
          </a:p>
        </p:txBody>
      </p:sp>
      <p:sp>
        <p:nvSpPr>
          <p:cNvPr id="3" name="Subtitle 2"/>
          <p:cNvSpPr>
            <a:spLocks noGrp="1"/>
          </p:cNvSpPr>
          <p:nvPr>
            <p:ph type="subTitle" idx="1"/>
          </p:nvPr>
        </p:nvSpPr>
        <p:spPr>
          <a:xfrm>
            <a:off x="1828800" y="3886200"/>
            <a:ext cx="8534400" cy="207749"/>
          </a:xfrm>
        </p:spPr>
        <p:txBody>
          <a:bodyPr/>
          <a:lstStyle>
            <a:lvl1pPr marL="0" indent="0" algn="ctr">
              <a:buNone/>
              <a:defRPr>
                <a:solidFill>
                  <a:schemeClr val="tx1">
                    <a:tint val="75000"/>
                  </a:schemeClr>
                </a:solidFill>
              </a:defRPr>
            </a:lvl1pPr>
            <a:lvl2pPr marL="456970" indent="0" algn="ctr">
              <a:buNone/>
              <a:defRPr>
                <a:solidFill>
                  <a:schemeClr val="tx1">
                    <a:tint val="75000"/>
                  </a:schemeClr>
                </a:solidFill>
              </a:defRPr>
            </a:lvl2pPr>
            <a:lvl3pPr marL="913941" indent="0" algn="ctr">
              <a:buNone/>
              <a:defRPr>
                <a:solidFill>
                  <a:schemeClr val="tx1">
                    <a:tint val="75000"/>
                  </a:schemeClr>
                </a:solidFill>
              </a:defRPr>
            </a:lvl3pPr>
            <a:lvl4pPr marL="1370911" indent="0" algn="ctr">
              <a:buNone/>
              <a:defRPr>
                <a:solidFill>
                  <a:schemeClr val="tx1">
                    <a:tint val="75000"/>
                  </a:schemeClr>
                </a:solidFill>
              </a:defRPr>
            </a:lvl4pPr>
            <a:lvl5pPr marL="1827882" indent="0" algn="ctr">
              <a:buNone/>
              <a:defRPr>
                <a:solidFill>
                  <a:schemeClr val="tx1">
                    <a:tint val="75000"/>
                  </a:schemeClr>
                </a:solidFill>
              </a:defRPr>
            </a:lvl5pPr>
            <a:lvl6pPr marL="2284852" indent="0" algn="ctr">
              <a:buNone/>
              <a:defRPr>
                <a:solidFill>
                  <a:schemeClr val="tx1">
                    <a:tint val="75000"/>
                  </a:schemeClr>
                </a:solidFill>
              </a:defRPr>
            </a:lvl6pPr>
            <a:lvl7pPr marL="2741822" indent="0" algn="ctr">
              <a:buNone/>
              <a:defRPr>
                <a:solidFill>
                  <a:schemeClr val="tx1">
                    <a:tint val="75000"/>
                  </a:schemeClr>
                </a:solidFill>
              </a:defRPr>
            </a:lvl7pPr>
            <a:lvl8pPr marL="3198793" indent="0" algn="ctr">
              <a:buNone/>
              <a:defRPr>
                <a:solidFill>
                  <a:schemeClr val="tx1">
                    <a:tint val="75000"/>
                  </a:schemeClr>
                </a:solidFill>
              </a:defRPr>
            </a:lvl8pPr>
            <a:lvl9pPr marL="3655763"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a:xfrm>
            <a:off x="609600" y="6377940"/>
            <a:ext cx="2804160" cy="276999"/>
          </a:xfrm>
        </p:spPr>
        <p:txBody>
          <a:bodyPr/>
          <a:lstStyle/>
          <a:p>
            <a:fld id="{EA3DE912-4701-4AC3-8B36-7A38325792D7}" type="datetimeFigureOut">
              <a:rPr lang="ar-IQ" smtClean="0"/>
              <a:t>29/03/1445</a:t>
            </a:fld>
            <a:endParaRPr lang="ar-IQ"/>
          </a:p>
        </p:txBody>
      </p:sp>
      <p:sp>
        <p:nvSpPr>
          <p:cNvPr id="5" name="Footer Placeholder 4"/>
          <p:cNvSpPr>
            <a:spLocks noGrp="1"/>
          </p:cNvSpPr>
          <p:nvPr>
            <p:ph type="ftr" sz="quarter" idx="11"/>
          </p:nvPr>
        </p:nvSpPr>
        <p:spPr>
          <a:xfrm>
            <a:off x="4145280" y="6377940"/>
            <a:ext cx="3901440" cy="276999"/>
          </a:xfrm>
        </p:spPr>
        <p:txBody>
          <a:bodyPr/>
          <a:lstStyle/>
          <a:p>
            <a:endParaRPr lang="ar-IQ"/>
          </a:p>
        </p:txBody>
      </p:sp>
      <p:sp>
        <p:nvSpPr>
          <p:cNvPr id="6" name="Slide Number Placeholder 5"/>
          <p:cNvSpPr>
            <a:spLocks noGrp="1"/>
          </p:cNvSpPr>
          <p:nvPr>
            <p:ph type="sldNum" sz="quarter" idx="12"/>
          </p:nvPr>
        </p:nvSpPr>
        <p:spPr>
          <a:xfrm>
            <a:off x="8778240" y="6377940"/>
            <a:ext cx="2804160" cy="276999"/>
          </a:xfrm>
        </p:spPr>
        <p:txBody>
          <a:bodyPr/>
          <a:lstStyle/>
          <a:p>
            <a:fld id="{FB9301D9-90F1-4FAA-BC6F-2F001FD92252}" type="slidenum">
              <a:rPr lang="ar-IQ" smtClean="0"/>
              <a:t>‹#›</a:t>
            </a:fld>
            <a:endParaRPr lang="ar-IQ"/>
          </a:p>
        </p:txBody>
      </p:sp>
    </p:spTree>
    <p:extLst>
      <p:ext uri="{BB962C8B-B14F-4D97-AF65-F5344CB8AC3E}">
        <p14:creationId xmlns:p14="http://schemas.microsoft.com/office/powerpoint/2010/main" val="188285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7DC66-252E-43BC-A47F-A5C13A176C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DDC7CC-A2C1-4534-B5CA-343EF021F4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DB90E0-78D0-4886-98AE-22DB8C278681}"/>
              </a:ext>
            </a:extLst>
          </p:cNvPr>
          <p:cNvSpPr>
            <a:spLocks noGrp="1"/>
          </p:cNvSpPr>
          <p:nvPr>
            <p:ph type="dt" sz="half" idx="10"/>
          </p:nvPr>
        </p:nvSpPr>
        <p:spPr/>
        <p:txBody>
          <a:bodyPr/>
          <a:lstStyle/>
          <a:p>
            <a:fld id="{E2A06F32-A804-4EE4-8B1B-88352F7E09EF}" type="datetimeFigureOut">
              <a:rPr lang="en-US" smtClean="0"/>
              <a:t>10/13/2023</a:t>
            </a:fld>
            <a:endParaRPr lang="en-US"/>
          </a:p>
        </p:txBody>
      </p:sp>
      <p:sp>
        <p:nvSpPr>
          <p:cNvPr id="5" name="Footer Placeholder 4">
            <a:extLst>
              <a:ext uri="{FF2B5EF4-FFF2-40B4-BE49-F238E27FC236}">
                <a16:creationId xmlns:a16="http://schemas.microsoft.com/office/drawing/2014/main" id="{8ADF3BFC-3AD9-43B4-A068-B90CBE6B9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EA6F3-8C7F-4693-B9C1-5DEEC801F7B5}"/>
              </a:ext>
            </a:extLst>
          </p:cNvPr>
          <p:cNvSpPr>
            <a:spLocks noGrp="1"/>
          </p:cNvSpPr>
          <p:nvPr>
            <p:ph type="sldNum" sz="quarter" idx="12"/>
          </p:nvPr>
        </p:nvSpPr>
        <p:spPr/>
        <p:txBody>
          <a:bodyPr/>
          <a:lstStyle/>
          <a:p>
            <a:fld id="{9F4C9D32-36EF-4323-8680-E478113994A4}" type="slidenum">
              <a:rPr lang="en-US" smtClean="0"/>
              <a:t>‹#›</a:t>
            </a:fld>
            <a:endParaRPr lang="en-US"/>
          </a:p>
        </p:txBody>
      </p:sp>
    </p:spTree>
    <p:extLst>
      <p:ext uri="{BB962C8B-B14F-4D97-AF65-F5344CB8AC3E}">
        <p14:creationId xmlns:p14="http://schemas.microsoft.com/office/powerpoint/2010/main" val="255366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EF9F-F4B0-461B-A822-A02AF9298B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5F586E-387A-4CA0-B81E-760134D9A5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DAE810-6DB5-4B3A-A71C-550684D7EED5}"/>
              </a:ext>
            </a:extLst>
          </p:cNvPr>
          <p:cNvSpPr>
            <a:spLocks noGrp="1"/>
          </p:cNvSpPr>
          <p:nvPr>
            <p:ph type="dt" sz="half" idx="10"/>
          </p:nvPr>
        </p:nvSpPr>
        <p:spPr/>
        <p:txBody>
          <a:bodyPr/>
          <a:lstStyle/>
          <a:p>
            <a:fld id="{E2A06F32-A804-4EE4-8B1B-88352F7E09EF}" type="datetimeFigureOut">
              <a:rPr lang="en-US" smtClean="0"/>
              <a:t>10/13/2023</a:t>
            </a:fld>
            <a:endParaRPr lang="en-US"/>
          </a:p>
        </p:txBody>
      </p:sp>
      <p:sp>
        <p:nvSpPr>
          <p:cNvPr id="5" name="Footer Placeholder 4">
            <a:extLst>
              <a:ext uri="{FF2B5EF4-FFF2-40B4-BE49-F238E27FC236}">
                <a16:creationId xmlns:a16="http://schemas.microsoft.com/office/drawing/2014/main" id="{9AFF6EFA-7174-4B25-82A3-5050ADC7B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F9AA6-4C56-4EF6-9F4F-CB75F44BF031}"/>
              </a:ext>
            </a:extLst>
          </p:cNvPr>
          <p:cNvSpPr>
            <a:spLocks noGrp="1"/>
          </p:cNvSpPr>
          <p:nvPr>
            <p:ph type="sldNum" sz="quarter" idx="12"/>
          </p:nvPr>
        </p:nvSpPr>
        <p:spPr/>
        <p:txBody>
          <a:bodyPr/>
          <a:lstStyle/>
          <a:p>
            <a:fld id="{9F4C9D32-36EF-4323-8680-E478113994A4}" type="slidenum">
              <a:rPr lang="en-US" smtClean="0"/>
              <a:t>‹#›</a:t>
            </a:fld>
            <a:endParaRPr lang="en-US"/>
          </a:p>
        </p:txBody>
      </p:sp>
    </p:spTree>
    <p:extLst>
      <p:ext uri="{BB962C8B-B14F-4D97-AF65-F5344CB8AC3E}">
        <p14:creationId xmlns:p14="http://schemas.microsoft.com/office/powerpoint/2010/main" val="328706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75FC-BD21-4086-A342-3AB884FFDA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80A06-217E-4ABA-B75B-14AD00FC6C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F401F-A016-444F-8592-9AD3DBB134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032B85-0A6F-4DD7-A8DE-98D8868EC883}"/>
              </a:ext>
            </a:extLst>
          </p:cNvPr>
          <p:cNvSpPr>
            <a:spLocks noGrp="1"/>
          </p:cNvSpPr>
          <p:nvPr>
            <p:ph type="dt" sz="half" idx="10"/>
          </p:nvPr>
        </p:nvSpPr>
        <p:spPr/>
        <p:txBody>
          <a:bodyPr/>
          <a:lstStyle/>
          <a:p>
            <a:fld id="{E2A06F32-A804-4EE4-8B1B-88352F7E09EF}" type="datetimeFigureOut">
              <a:rPr lang="en-US" smtClean="0"/>
              <a:t>10/13/2023</a:t>
            </a:fld>
            <a:endParaRPr lang="en-US"/>
          </a:p>
        </p:txBody>
      </p:sp>
      <p:sp>
        <p:nvSpPr>
          <p:cNvPr id="6" name="Footer Placeholder 5">
            <a:extLst>
              <a:ext uri="{FF2B5EF4-FFF2-40B4-BE49-F238E27FC236}">
                <a16:creationId xmlns:a16="http://schemas.microsoft.com/office/drawing/2014/main" id="{0E8F70C8-5242-4BF8-BBED-75322BAD9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40A07F-22AD-4A41-8E62-A158F7780454}"/>
              </a:ext>
            </a:extLst>
          </p:cNvPr>
          <p:cNvSpPr>
            <a:spLocks noGrp="1"/>
          </p:cNvSpPr>
          <p:nvPr>
            <p:ph type="sldNum" sz="quarter" idx="12"/>
          </p:nvPr>
        </p:nvSpPr>
        <p:spPr/>
        <p:txBody>
          <a:bodyPr/>
          <a:lstStyle/>
          <a:p>
            <a:fld id="{9F4C9D32-36EF-4323-8680-E478113994A4}" type="slidenum">
              <a:rPr lang="en-US" smtClean="0"/>
              <a:t>‹#›</a:t>
            </a:fld>
            <a:endParaRPr lang="en-US"/>
          </a:p>
        </p:txBody>
      </p:sp>
    </p:spTree>
    <p:extLst>
      <p:ext uri="{BB962C8B-B14F-4D97-AF65-F5344CB8AC3E}">
        <p14:creationId xmlns:p14="http://schemas.microsoft.com/office/powerpoint/2010/main" val="407494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79BC-9799-4827-A9E1-D506F6CDEF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BAA5D6-7E94-4171-91EA-6685845D9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D2CD86-3E41-443F-BFA9-D9918C9FAC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F206A-8FB8-4BEA-916B-D6366E4661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29BE51-24A1-4F81-B69B-43690CAC6F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5CE67E-4B7A-4C01-A32A-DB8930E26544}"/>
              </a:ext>
            </a:extLst>
          </p:cNvPr>
          <p:cNvSpPr>
            <a:spLocks noGrp="1"/>
          </p:cNvSpPr>
          <p:nvPr>
            <p:ph type="dt" sz="half" idx="10"/>
          </p:nvPr>
        </p:nvSpPr>
        <p:spPr/>
        <p:txBody>
          <a:bodyPr/>
          <a:lstStyle/>
          <a:p>
            <a:fld id="{E2A06F32-A804-4EE4-8B1B-88352F7E09EF}" type="datetimeFigureOut">
              <a:rPr lang="en-US" smtClean="0"/>
              <a:t>10/13/2023</a:t>
            </a:fld>
            <a:endParaRPr lang="en-US"/>
          </a:p>
        </p:txBody>
      </p:sp>
      <p:sp>
        <p:nvSpPr>
          <p:cNvPr id="8" name="Footer Placeholder 7">
            <a:extLst>
              <a:ext uri="{FF2B5EF4-FFF2-40B4-BE49-F238E27FC236}">
                <a16:creationId xmlns:a16="http://schemas.microsoft.com/office/drawing/2014/main" id="{C6AD8569-44B5-4246-96D9-72906CA069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AC5BA8-313F-4CBE-A72C-87C2BCFCF0DA}"/>
              </a:ext>
            </a:extLst>
          </p:cNvPr>
          <p:cNvSpPr>
            <a:spLocks noGrp="1"/>
          </p:cNvSpPr>
          <p:nvPr>
            <p:ph type="sldNum" sz="quarter" idx="12"/>
          </p:nvPr>
        </p:nvSpPr>
        <p:spPr/>
        <p:txBody>
          <a:bodyPr/>
          <a:lstStyle/>
          <a:p>
            <a:fld id="{9F4C9D32-36EF-4323-8680-E478113994A4}" type="slidenum">
              <a:rPr lang="en-US" smtClean="0"/>
              <a:t>‹#›</a:t>
            </a:fld>
            <a:endParaRPr lang="en-US"/>
          </a:p>
        </p:txBody>
      </p:sp>
    </p:spTree>
    <p:extLst>
      <p:ext uri="{BB962C8B-B14F-4D97-AF65-F5344CB8AC3E}">
        <p14:creationId xmlns:p14="http://schemas.microsoft.com/office/powerpoint/2010/main" val="152602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CB4D-E476-438C-BF51-360AEDA422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FC8A1C-547B-4A0B-A275-1FE485BFA14C}"/>
              </a:ext>
            </a:extLst>
          </p:cNvPr>
          <p:cNvSpPr>
            <a:spLocks noGrp="1"/>
          </p:cNvSpPr>
          <p:nvPr>
            <p:ph type="dt" sz="half" idx="10"/>
          </p:nvPr>
        </p:nvSpPr>
        <p:spPr/>
        <p:txBody>
          <a:bodyPr/>
          <a:lstStyle/>
          <a:p>
            <a:fld id="{E2A06F32-A804-4EE4-8B1B-88352F7E09EF}" type="datetimeFigureOut">
              <a:rPr lang="en-US" smtClean="0"/>
              <a:t>10/13/2023</a:t>
            </a:fld>
            <a:endParaRPr lang="en-US"/>
          </a:p>
        </p:txBody>
      </p:sp>
      <p:sp>
        <p:nvSpPr>
          <p:cNvPr id="4" name="Footer Placeholder 3">
            <a:extLst>
              <a:ext uri="{FF2B5EF4-FFF2-40B4-BE49-F238E27FC236}">
                <a16:creationId xmlns:a16="http://schemas.microsoft.com/office/drawing/2014/main" id="{B22A2D4D-2555-4965-BDE4-6BE1ADC436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C90057-4912-4A63-95AA-398BDD6E9EB8}"/>
              </a:ext>
            </a:extLst>
          </p:cNvPr>
          <p:cNvSpPr>
            <a:spLocks noGrp="1"/>
          </p:cNvSpPr>
          <p:nvPr>
            <p:ph type="sldNum" sz="quarter" idx="12"/>
          </p:nvPr>
        </p:nvSpPr>
        <p:spPr/>
        <p:txBody>
          <a:bodyPr/>
          <a:lstStyle/>
          <a:p>
            <a:fld id="{9F4C9D32-36EF-4323-8680-E478113994A4}" type="slidenum">
              <a:rPr lang="en-US" smtClean="0"/>
              <a:t>‹#›</a:t>
            </a:fld>
            <a:endParaRPr lang="en-US"/>
          </a:p>
        </p:txBody>
      </p:sp>
    </p:spTree>
    <p:extLst>
      <p:ext uri="{BB962C8B-B14F-4D97-AF65-F5344CB8AC3E}">
        <p14:creationId xmlns:p14="http://schemas.microsoft.com/office/powerpoint/2010/main" val="303398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786434-A76A-4A59-B24A-77E0DEBF6195}"/>
              </a:ext>
            </a:extLst>
          </p:cNvPr>
          <p:cNvSpPr>
            <a:spLocks noGrp="1"/>
          </p:cNvSpPr>
          <p:nvPr>
            <p:ph type="dt" sz="half" idx="10"/>
          </p:nvPr>
        </p:nvSpPr>
        <p:spPr/>
        <p:txBody>
          <a:bodyPr/>
          <a:lstStyle/>
          <a:p>
            <a:fld id="{E2A06F32-A804-4EE4-8B1B-88352F7E09EF}" type="datetimeFigureOut">
              <a:rPr lang="en-US" smtClean="0"/>
              <a:t>10/13/2023</a:t>
            </a:fld>
            <a:endParaRPr lang="en-US"/>
          </a:p>
        </p:txBody>
      </p:sp>
      <p:sp>
        <p:nvSpPr>
          <p:cNvPr id="3" name="Footer Placeholder 2">
            <a:extLst>
              <a:ext uri="{FF2B5EF4-FFF2-40B4-BE49-F238E27FC236}">
                <a16:creationId xmlns:a16="http://schemas.microsoft.com/office/drawing/2014/main" id="{7BB5FA99-393B-4335-AB35-A2CF7EC5B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327A4C-FDEB-48B0-8472-0001F2441613}"/>
              </a:ext>
            </a:extLst>
          </p:cNvPr>
          <p:cNvSpPr>
            <a:spLocks noGrp="1"/>
          </p:cNvSpPr>
          <p:nvPr>
            <p:ph type="sldNum" sz="quarter" idx="12"/>
          </p:nvPr>
        </p:nvSpPr>
        <p:spPr/>
        <p:txBody>
          <a:bodyPr/>
          <a:lstStyle/>
          <a:p>
            <a:fld id="{9F4C9D32-36EF-4323-8680-E478113994A4}" type="slidenum">
              <a:rPr lang="en-US" smtClean="0"/>
              <a:t>‹#›</a:t>
            </a:fld>
            <a:endParaRPr lang="en-US"/>
          </a:p>
        </p:txBody>
      </p:sp>
    </p:spTree>
    <p:extLst>
      <p:ext uri="{BB962C8B-B14F-4D97-AF65-F5344CB8AC3E}">
        <p14:creationId xmlns:p14="http://schemas.microsoft.com/office/powerpoint/2010/main" val="5717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4D2E-1345-4199-A168-96EB83982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40880F-3507-4DA9-B43B-9D00366E7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FFF08D-BBF2-43DF-8C8B-A0A9A9D0F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9417A8-2654-452F-B9DB-3F82C1F5E44B}"/>
              </a:ext>
            </a:extLst>
          </p:cNvPr>
          <p:cNvSpPr>
            <a:spLocks noGrp="1"/>
          </p:cNvSpPr>
          <p:nvPr>
            <p:ph type="dt" sz="half" idx="10"/>
          </p:nvPr>
        </p:nvSpPr>
        <p:spPr/>
        <p:txBody>
          <a:bodyPr/>
          <a:lstStyle/>
          <a:p>
            <a:fld id="{E2A06F32-A804-4EE4-8B1B-88352F7E09EF}" type="datetimeFigureOut">
              <a:rPr lang="en-US" smtClean="0"/>
              <a:t>10/13/2023</a:t>
            </a:fld>
            <a:endParaRPr lang="en-US"/>
          </a:p>
        </p:txBody>
      </p:sp>
      <p:sp>
        <p:nvSpPr>
          <p:cNvPr id="6" name="Footer Placeholder 5">
            <a:extLst>
              <a:ext uri="{FF2B5EF4-FFF2-40B4-BE49-F238E27FC236}">
                <a16:creationId xmlns:a16="http://schemas.microsoft.com/office/drawing/2014/main" id="{A58D1893-3A30-4349-8681-A03D5C973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79DF1-0C3B-4858-BC71-8AE2DC497D70}"/>
              </a:ext>
            </a:extLst>
          </p:cNvPr>
          <p:cNvSpPr>
            <a:spLocks noGrp="1"/>
          </p:cNvSpPr>
          <p:nvPr>
            <p:ph type="sldNum" sz="quarter" idx="12"/>
          </p:nvPr>
        </p:nvSpPr>
        <p:spPr/>
        <p:txBody>
          <a:bodyPr/>
          <a:lstStyle/>
          <a:p>
            <a:fld id="{9F4C9D32-36EF-4323-8680-E478113994A4}" type="slidenum">
              <a:rPr lang="en-US" smtClean="0"/>
              <a:t>‹#›</a:t>
            </a:fld>
            <a:endParaRPr lang="en-US"/>
          </a:p>
        </p:txBody>
      </p:sp>
    </p:spTree>
    <p:extLst>
      <p:ext uri="{BB962C8B-B14F-4D97-AF65-F5344CB8AC3E}">
        <p14:creationId xmlns:p14="http://schemas.microsoft.com/office/powerpoint/2010/main" val="21140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45B32-DEE8-4D17-9207-529C29F466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17C656-EDCA-45A1-B575-D234E76765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662C2A-D626-44FD-B41F-5E25E674E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9629B-ABFB-4DE7-8BB5-2A52C37B6893}"/>
              </a:ext>
            </a:extLst>
          </p:cNvPr>
          <p:cNvSpPr>
            <a:spLocks noGrp="1"/>
          </p:cNvSpPr>
          <p:nvPr>
            <p:ph type="dt" sz="half" idx="10"/>
          </p:nvPr>
        </p:nvSpPr>
        <p:spPr/>
        <p:txBody>
          <a:bodyPr/>
          <a:lstStyle/>
          <a:p>
            <a:fld id="{E2A06F32-A804-4EE4-8B1B-88352F7E09EF}" type="datetimeFigureOut">
              <a:rPr lang="en-US" smtClean="0"/>
              <a:t>10/13/2023</a:t>
            </a:fld>
            <a:endParaRPr lang="en-US"/>
          </a:p>
        </p:txBody>
      </p:sp>
      <p:sp>
        <p:nvSpPr>
          <p:cNvPr id="6" name="Footer Placeholder 5">
            <a:extLst>
              <a:ext uri="{FF2B5EF4-FFF2-40B4-BE49-F238E27FC236}">
                <a16:creationId xmlns:a16="http://schemas.microsoft.com/office/drawing/2014/main" id="{75BEA581-14FC-4E37-A127-E0CCFC7C2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2BB58-8556-4F85-AA53-757586DDC338}"/>
              </a:ext>
            </a:extLst>
          </p:cNvPr>
          <p:cNvSpPr>
            <a:spLocks noGrp="1"/>
          </p:cNvSpPr>
          <p:nvPr>
            <p:ph type="sldNum" sz="quarter" idx="12"/>
          </p:nvPr>
        </p:nvSpPr>
        <p:spPr/>
        <p:txBody>
          <a:bodyPr/>
          <a:lstStyle/>
          <a:p>
            <a:fld id="{9F4C9D32-36EF-4323-8680-E478113994A4}" type="slidenum">
              <a:rPr lang="en-US" smtClean="0"/>
              <a:t>‹#›</a:t>
            </a:fld>
            <a:endParaRPr lang="en-US"/>
          </a:p>
        </p:txBody>
      </p:sp>
    </p:spTree>
    <p:extLst>
      <p:ext uri="{BB962C8B-B14F-4D97-AF65-F5344CB8AC3E}">
        <p14:creationId xmlns:p14="http://schemas.microsoft.com/office/powerpoint/2010/main" val="203179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EF9848-7551-4E78-9D69-A034EEDF2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EDA4A7-9280-4D13-A893-BA671DF23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A41F0-6912-4B7A-9836-70A747C20D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06F32-A804-4EE4-8B1B-88352F7E09EF}" type="datetimeFigureOut">
              <a:rPr lang="en-US" smtClean="0"/>
              <a:t>10/13/2023</a:t>
            </a:fld>
            <a:endParaRPr lang="en-US"/>
          </a:p>
        </p:txBody>
      </p:sp>
      <p:sp>
        <p:nvSpPr>
          <p:cNvPr id="5" name="Footer Placeholder 4">
            <a:extLst>
              <a:ext uri="{FF2B5EF4-FFF2-40B4-BE49-F238E27FC236}">
                <a16:creationId xmlns:a16="http://schemas.microsoft.com/office/drawing/2014/main" id="{728BE466-7C34-481E-9A51-B7B445E982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DE83B8-121B-49AE-AAD1-665DD45F0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9D32-36EF-4323-8680-E478113994A4}" type="slidenum">
              <a:rPr lang="en-US" smtClean="0"/>
              <a:t>‹#›</a:t>
            </a:fld>
            <a:endParaRPr lang="en-US"/>
          </a:p>
        </p:txBody>
      </p:sp>
    </p:spTree>
    <p:extLst>
      <p:ext uri="{BB962C8B-B14F-4D97-AF65-F5344CB8AC3E}">
        <p14:creationId xmlns:p14="http://schemas.microsoft.com/office/powerpoint/2010/main" val="193459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1223"/>
          </a:xfrm>
          <a:custGeom>
            <a:avLst/>
            <a:gdLst/>
            <a:ahLst/>
            <a:cxnLst/>
            <a:rect l="l" t="t" r="r" b="b"/>
            <a:pathLst>
              <a:path w="11430000" h="6419850">
                <a:moveTo>
                  <a:pt x="11429999" y="6419849"/>
                </a:moveTo>
                <a:lnTo>
                  <a:pt x="0" y="6419849"/>
                </a:lnTo>
                <a:lnTo>
                  <a:pt x="0" y="0"/>
                </a:lnTo>
                <a:lnTo>
                  <a:pt x="11429999" y="0"/>
                </a:lnTo>
                <a:lnTo>
                  <a:pt x="11429999" y="6419849"/>
                </a:lnTo>
                <a:close/>
              </a:path>
            </a:pathLst>
          </a:custGeom>
          <a:solidFill>
            <a:srgbClr val="FFFBFA"/>
          </a:solidFill>
        </p:spPr>
        <p:txBody>
          <a:bodyPr wrap="square" lIns="0" tIns="0" rIns="0" bIns="0" rtlCol="0"/>
          <a:lstStyle/>
          <a:p>
            <a:endParaRPr sz="1920"/>
          </a:p>
        </p:txBody>
      </p:sp>
      <p:sp>
        <p:nvSpPr>
          <p:cNvPr id="17" name="bg object 17"/>
          <p:cNvSpPr/>
          <p:nvPr/>
        </p:nvSpPr>
        <p:spPr>
          <a:xfrm>
            <a:off x="5080" y="5083"/>
            <a:ext cx="12181840" cy="6841058"/>
          </a:xfrm>
          <a:custGeom>
            <a:avLst/>
            <a:gdLst/>
            <a:ahLst/>
            <a:cxnLst/>
            <a:rect l="l" t="t" r="r" b="b"/>
            <a:pathLst>
              <a:path w="11420475" h="6410325">
                <a:moveTo>
                  <a:pt x="0" y="0"/>
                </a:moveTo>
                <a:lnTo>
                  <a:pt x="11420474" y="0"/>
                </a:lnTo>
                <a:lnTo>
                  <a:pt x="11420474" y="6410324"/>
                </a:lnTo>
                <a:lnTo>
                  <a:pt x="0" y="6410324"/>
                </a:lnTo>
                <a:lnTo>
                  <a:pt x="0" y="0"/>
                </a:lnTo>
                <a:close/>
              </a:path>
            </a:pathLst>
          </a:custGeom>
          <a:ln w="9524">
            <a:solidFill>
              <a:srgbClr val="E4DFDE"/>
            </a:solidFill>
          </a:ln>
        </p:spPr>
        <p:txBody>
          <a:bodyPr wrap="square" lIns="0" tIns="0" rIns="0" bIns="0" rtlCol="0"/>
          <a:lstStyle/>
          <a:p>
            <a:endParaRPr sz="1920"/>
          </a:p>
        </p:txBody>
      </p:sp>
      <p:sp>
        <p:nvSpPr>
          <p:cNvPr id="2" name="Holder 2"/>
          <p:cNvSpPr>
            <a:spLocks noGrp="1"/>
          </p:cNvSpPr>
          <p:nvPr>
            <p:ph type="title"/>
          </p:nvPr>
        </p:nvSpPr>
        <p:spPr>
          <a:xfrm>
            <a:off x="1739054" y="748823"/>
            <a:ext cx="8713893" cy="515526"/>
          </a:xfrm>
          <a:prstGeom prst="rect">
            <a:avLst/>
          </a:prstGeom>
        </p:spPr>
        <p:txBody>
          <a:bodyPr wrap="square" lIns="0" tIns="0" rIns="0" bIns="0">
            <a:spAutoFit/>
          </a:bodyPr>
          <a:lstStyle>
            <a:lvl1pPr>
              <a:defRPr sz="3350" b="1" i="0">
                <a:solidFill>
                  <a:srgbClr val="443728"/>
                </a:solidFill>
                <a:latin typeface="Times New Roman"/>
                <a:cs typeface="Times New Roman"/>
              </a:defRPr>
            </a:lvl1pPr>
          </a:lstStyle>
          <a:p>
            <a:endParaRPr/>
          </a:p>
        </p:txBody>
      </p:sp>
      <p:sp>
        <p:nvSpPr>
          <p:cNvPr id="3" name="Holder 3"/>
          <p:cNvSpPr>
            <a:spLocks noGrp="1"/>
          </p:cNvSpPr>
          <p:nvPr>
            <p:ph type="body" idx="1"/>
          </p:nvPr>
        </p:nvSpPr>
        <p:spPr>
          <a:xfrm>
            <a:off x="672253" y="3357167"/>
            <a:ext cx="6240949" cy="207749"/>
          </a:xfrm>
          <a:prstGeom prst="rect">
            <a:avLst/>
          </a:prstGeom>
        </p:spPr>
        <p:txBody>
          <a:bodyPr wrap="square" lIns="0" tIns="0" rIns="0" bIns="0">
            <a:spAutoFit/>
          </a:bodyPr>
          <a:lstStyle>
            <a:lvl1pPr>
              <a:defRPr sz="1350" b="0" i="0">
                <a:solidFill>
                  <a:srgbClr val="443728"/>
                </a:solidFill>
                <a:latin typeface="Lucida Sans"/>
                <a:cs typeface="Lucida San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44219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87695">
        <a:defRPr>
          <a:latin typeface="+mn-lt"/>
          <a:ea typeface="+mn-ea"/>
          <a:cs typeface="+mn-cs"/>
        </a:defRPr>
      </a:lvl2pPr>
      <a:lvl3pPr marL="975390">
        <a:defRPr>
          <a:latin typeface="+mn-lt"/>
          <a:ea typeface="+mn-ea"/>
          <a:cs typeface="+mn-cs"/>
        </a:defRPr>
      </a:lvl3pPr>
      <a:lvl4pPr marL="1463086">
        <a:defRPr>
          <a:latin typeface="+mn-lt"/>
          <a:ea typeface="+mn-ea"/>
          <a:cs typeface="+mn-cs"/>
        </a:defRPr>
      </a:lvl4pPr>
      <a:lvl5pPr marL="1950781">
        <a:defRPr>
          <a:latin typeface="+mn-lt"/>
          <a:ea typeface="+mn-ea"/>
          <a:cs typeface="+mn-cs"/>
        </a:defRPr>
      </a:lvl5pPr>
      <a:lvl6pPr marL="2438476">
        <a:defRPr>
          <a:latin typeface="+mn-lt"/>
          <a:ea typeface="+mn-ea"/>
          <a:cs typeface="+mn-cs"/>
        </a:defRPr>
      </a:lvl6pPr>
      <a:lvl7pPr marL="2926171">
        <a:defRPr>
          <a:latin typeface="+mn-lt"/>
          <a:ea typeface="+mn-ea"/>
          <a:cs typeface="+mn-cs"/>
        </a:defRPr>
      </a:lvl7pPr>
      <a:lvl8pPr marL="3413867">
        <a:defRPr>
          <a:latin typeface="+mn-lt"/>
          <a:ea typeface="+mn-ea"/>
          <a:cs typeface="+mn-cs"/>
        </a:defRPr>
      </a:lvl8pPr>
      <a:lvl9pPr marL="3901562">
        <a:defRPr>
          <a:latin typeface="+mn-lt"/>
          <a:ea typeface="+mn-ea"/>
          <a:cs typeface="+mn-cs"/>
        </a:defRPr>
      </a:lvl9pPr>
    </p:bodyStyle>
    <p:otherStyle>
      <a:lvl1pPr marL="0">
        <a:defRPr>
          <a:latin typeface="+mn-lt"/>
          <a:ea typeface="+mn-ea"/>
          <a:cs typeface="+mn-cs"/>
        </a:defRPr>
      </a:lvl1pPr>
      <a:lvl2pPr marL="487695">
        <a:defRPr>
          <a:latin typeface="+mn-lt"/>
          <a:ea typeface="+mn-ea"/>
          <a:cs typeface="+mn-cs"/>
        </a:defRPr>
      </a:lvl2pPr>
      <a:lvl3pPr marL="975390">
        <a:defRPr>
          <a:latin typeface="+mn-lt"/>
          <a:ea typeface="+mn-ea"/>
          <a:cs typeface="+mn-cs"/>
        </a:defRPr>
      </a:lvl3pPr>
      <a:lvl4pPr marL="1463086">
        <a:defRPr>
          <a:latin typeface="+mn-lt"/>
          <a:ea typeface="+mn-ea"/>
          <a:cs typeface="+mn-cs"/>
        </a:defRPr>
      </a:lvl4pPr>
      <a:lvl5pPr marL="1950781">
        <a:defRPr>
          <a:latin typeface="+mn-lt"/>
          <a:ea typeface="+mn-ea"/>
          <a:cs typeface="+mn-cs"/>
        </a:defRPr>
      </a:lvl5pPr>
      <a:lvl6pPr marL="2438476">
        <a:defRPr>
          <a:latin typeface="+mn-lt"/>
          <a:ea typeface="+mn-ea"/>
          <a:cs typeface="+mn-cs"/>
        </a:defRPr>
      </a:lvl6pPr>
      <a:lvl7pPr marL="2926171">
        <a:defRPr>
          <a:latin typeface="+mn-lt"/>
          <a:ea typeface="+mn-ea"/>
          <a:cs typeface="+mn-cs"/>
        </a:defRPr>
      </a:lvl7pPr>
      <a:lvl8pPr marL="3413867">
        <a:defRPr>
          <a:latin typeface="+mn-lt"/>
          <a:ea typeface="+mn-ea"/>
          <a:cs typeface="+mn-cs"/>
        </a:defRPr>
      </a:lvl8pPr>
      <a:lvl9pPr marL="390156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65230" y="202046"/>
            <a:ext cx="9277144" cy="4558490"/>
          </a:xfrm>
        </p:spPr>
        <p:txBody>
          <a:bodyPr>
            <a:noAutofit/>
          </a:bodyPr>
          <a:lstStyle/>
          <a:p>
            <a:pPr algn="ctr"/>
            <a:r>
              <a:rPr lang="en-US" sz="1999" dirty="0"/>
              <a:t>                                                                                                </a:t>
            </a:r>
            <a:br>
              <a:rPr lang="en-US" sz="1999" dirty="0"/>
            </a:br>
            <a:br>
              <a:rPr lang="en-US" sz="1999" dirty="0"/>
            </a:br>
            <a:br>
              <a:rPr lang="en-US" sz="1999" dirty="0"/>
            </a:br>
            <a:br>
              <a:rPr lang="en-US" sz="1999" dirty="0"/>
            </a:br>
            <a:br>
              <a:rPr lang="en-US" sz="1999" dirty="0"/>
            </a:br>
            <a:br>
              <a:rPr lang="en-US" sz="1999" dirty="0"/>
            </a:br>
            <a:br>
              <a:rPr lang="ar-IQ" sz="1999" dirty="0"/>
            </a:br>
            <a:r>
              <a:rPr lang="ar-IQ" sz="1999" dirty="0"/>
              <a:t>المرحلة الثانية 2023-2024</a:t>
            </a:r>
            <a:br>
              <a:rPr lang="en-US" sz="1999" dirty="0"/>
            </a:br>
            <a:br>
              <a:rPr lang="ar-IQ" sz="1999" dirty="0"/>
            </a:br>
            <a:r>
              <a:rPr lang="en-US" sz="4267" dirty="0"/>
              <a:t>Medical Terminology</a:t>
            </a:r>
            <a:br>
              <a:rPr lang="en-US" sz="4267" dirty="0"/>
            </a:br>
            <a:br>
              <a:rPr lang="ar-IQ" sz="4267" dirty="0"/>
            </a:br>
            <a:r>
              <a:rPr lang="en-US" sz="4267" dirty="0"/>
              <a:t>Lecture :4</a:t>
            </a:r>
            <a:r>
              <a:rPr lang="en-US" sz="4267" baseline="30000" dirty="0"/>
              <a:t>th</a:t>
            </a:r>
            <a:r>
              <a:rPr lang="en-US" sz="4267" dirty="0"/>
              <a:t> </a:t>
            </a:r>
            <a:r>
              <a:rPr lang="en-US" sz="2000" dirty="0">
                <a:solidFill>
                  <a:srgbClr val="1F1F1F"/>
                </a:solidFill>
                <a:effectLst/>
                <a:latin typeface="Arial" panose="020B0604020202020204" pitchFamily="34" charset="0"/>
                <a:ea typeface="Times New Roman" panose="02020603050405020304" pitchFamily="18" charset="0"/>
              </a:rPr>
              <a:t>Medical Terminology Denotes Medical Actions </a:t>
            </a:r>
            <a:br>
              <a:rPr lang="en-US" sz="2000" dirty="0"/>
            </a:br>
            <a:endParaRPr lang="en-US" sz="2000" dirty="0"/>
          </a:p>
        </p:txBody>
      </p:sp>
      <p:sp>
        <p:nvSpPr>
          <p:cNvPr id="3" name="عنوان فرعي 2"/>
          <p:cNvSpPr>
            <a:spLocks noGrp="1"/>
          </p:cNvSpPr>
          <p:nvPr>
            <p:ph type="subTitle" idx="4294967295"/>
          </p:nvPr>
        </p:nvSpPr>
        <p:spPr>
          <a:xfrm>
            <a:off x="2196444" y="5548235"/>
            <a:ext cx="8530186" cy="657448"/>
          </a:xfrm>
          <a:prstGeom prst="rect">
            <a:avLst/>
          </a:prstGeom>
        </p:spPr>
        <p:txBody>
          <a:bodyPr>
            <a:normAutofit fontScale="25000" lnSpcReduction="20000"/>
          </a:bodyPr>
          <a:lstStyle/>
          <a:p>
            <a:r>
              <a:rPr lang="en-US" sz="9600" b="1" dirty="0">
                <a:latin typeface="Times New Roman" panose="02020603050405020304" pitchFamily="18" charset="0"/>
                <a:cs typeface="Times New Roman" panose="02020603050405020304" pitchFamily="18" charset="0"/>
              </a:rPr>
              <a:t>         Dr. Ali Hussein Al-</a:t>
            </a:r>
            <a:r>
              <a:rPr lang="en-US" sz="9600" b="1" dirty="0" err="1">
                <a:latin typeface="Times New Roman" panose="02020603050405020304" pitchFamily="18" charset="0"/>
                <a:cs typeface="Times New Roman" panose="02020603050405020304" pitchFamily="18" charset="0"/>
              </a:rPr>
              <a:t>Nasrawi</a:t>
            </a:r>
            <a:endParaRPr lang="en-US" sz="9600" b="1" dirty="0">
              <a:latin typeface="Times New Roman" panose="02020603050405020304" pitchFamily="18" charset="0"/>
              <a:cs typeface="Times New Roman" panose="02020603050405020304" pitchFamily="18" charset="0"/>
            </a:endParaRPr>
          </a:p>
          <a:p>
            <a:r>
              <a:rPr lang="en-US" sz="9600" b="1" dirty="0">
                <a:latin typeface="Times New Roman" panose="02020603050405020304" pitchFamily="18" charset="0"/>
                <a:cs typeface="Times New Roman" panose="02020603050405020304" pitchFamily="18" charset="0"/>
              </a:rPr>
              <a:t>  Otorhinolaryngologist specialist</a:t>
            </a:r>
          </a:p>
        </p:txBody>
      </p:sp>
      <p:pic>
        <p:nvPicPr>
          <p:cNvPr id="8" name="Picture 7">
            <a:extLst>
              <a:ext uri="{FF2B5EF4-FFF2-40B4-BE49-F238E27FC236}">
                <a16:creationId xmlns:a16="http://schemas.microsoft.com/office/drawing/2014/main" id="{93B88449-6FD5-5919-5A9A-9AB0ECF56228}"/>
              </a:ext>
            </a:extLst>
          </p:cNvPr>
          <p:cNvPicPr>
            <a:picLocks noChangeAspect="1"/>
          </p:cNvPicPr>
          <p:nvPr/>
        </p:nvPicPr>
        <p:blipFill>
          <a:blip r:embed="rId2"/>
          <a:stretch>
            <a:fillRect/>
          </a:stretch>
        </p:blipFill>
        <p:spPr>
          <a:xfrm>
            <a:off x="8956422" y="108063"/>
            <a:ext cx="2915849" cy="3069603"/>
          </a:xfrm>
          <a:prstGeom prst="rect">
            <a:avLst/>
          </a:prstGeom>
        </p:spPr>
      </p:pic>
      <p:pic>
        <p:nvPicPr>
          <p:cNvPr id="10" name="Picture 9">
            <a:extLst>
              <a:ext uri="{FF2B5EF4-FFF2-40B4-BE49-F238E27FC236}">
                <a16:creationId xmlns:a16="http://schemas.microsoft.com/office/drawing/2014/main" id="{72D4A165-81C9-8178-6794-FDD0ED50CC52}"/>
              </a:ext>
            </a:extLst>
          </p:cNvPr>
          <p:cNvPicPr>
            <a:picLocks noChangeAspect="1"/>
          </p:cNvPicPr>
          <p:nvPr/>
        </p:nvPicPr>
        <p:blipFill>
          <a:blip r:embed="rId3"/>
          <a:stretch>
            <a:fillRect/>
          </a:stretch>
        </p:blipFill>
        <p:spPr>
          <a:xfrm>
            <a:off x="2826644" y="652317"/>
            <a:ext cx="3442764" cy="1193799"/>
          </a:xfrm>
          <a:prstGeom prst="rect">
            <a:avLst/>
          </a:prstGeom>
        </p:spPr>
      </p:pic>
    </p:spTree>
    <p:extLst>
      <p:ext uri="{BB962C8B-B14F-4D97-AF65-F5344CB8AC3E}">
        <p14:creationId xmlns:p14="http://schemas.microsoft.com/office/powerpoint/2010/main" val="324626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2217E4-9C60-4F1B-9679-CA3A3305FF4A}"/>
              </a:ext>
            </a:extLst>
          </p:cNvPr>
          <p:cNvSpPr txBox="1"/>
          <p:nvPr/>
        </p:nvSpPr>
        <p:spPr>
          <a:xfrm>
            <a:off x="0" y="593890"/>
            <a:ext cx="9813303" cy="5271828"/>
          </a:xfrm>
          <a:prstGeom prst="rect">
            <a:avLst/>
          </a:prstGeom>
          <a:noFill/>
        </p:spPr>
        <p:txBody>
          <a:bodyPr wrap="square">
            <a:spAutoFit/>
          </a:bodyPr>
          <a:lstStyle/>
          <a:p>
            <a:pPr marL="0" marR="0">
              <a:lnSpc>
                <a:spcPct val="107000"/>
              </a:lnSpc>
              <a:spcBef>
                <a:spcPts val="1800"/>
              </a:spcBef>
              <a:spcAft>
                <a:spcPts val="1800"/>
              </a:spcAft>
            </a:pPr>
            <a:r>
              <a:rPr lang="en-US" sz="28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IX- Mammography</a:t>
            </a:r>
          </a:p>
          <a:p>
            <a:pPr marL="0" marR="0">
              <a:lnSpc>
                <a:spcPct val="107000"/>
              </a:lnSpc>
              <a:spcBef>
                <a:spcPts val="1800"/>
              </a:spcBef>
              <a:spcAft>
                <a:spcPts val="1800"/>
              </a:spcAft>
            </a:pPr>
            <a:endParaRPr lang="en-US" sz="28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1800"/>
              </a:spcBef>
              <a:spcAft>
                <a:spcPts val="1800"/>
              </a:spcAft>
            </a:pPr>
            <a:endParaRPr lang="en-US" sz="28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 mammogram is an X-ray of the breast.</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dirty="0">
              <a:solidFill>
                <a:srgbClr val="1F1F1F"/>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dirty="0">
              <a:solidFill>
                <a:srgbClr val="1F1F1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Mammography is used to screen for breast cancer in women over the age of 40.</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Mammography">
            <a:extLst>
              <a:ext uri="{FF2B5EF4-FFF2-40B4-BE49-F238E27FC236}">
                <a16:creationId xmlns:a16="http://schemas.microsoft.com/office/drawing/2014/main" id="{E52EF88C-9E24-4AE1-8612-FB9B385361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93410" y="94267"/>
            <a:ext cx="5998590" cy="4958499"/>
          </a:xfrm>
          <a:prstGeom prst="rect">
            <a:avLst/>
          </a:prstGeom>
          <a:noFill/>
          <a:ln>
            <a:noFill/>
          </a:ln>
        </p:spPr>
      </p:pic>
    </p:spTree>
    <p:extLst>
      <p:ext uri="{BB962C8B-B14F-4D97-AF65-F5344CB8AC3E}">
        <p14:creationId xmlns:p14="http://schemas.microsoft.com/office/powerpoint/2010/main" val="339475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87B92E-BAC3-43A2-A515-BAEDEF99997A}"/>
              </a:ext>
            </a:extLst>
          </p:cNvPr>
          <p:cNvSpPr txBox="1"/>
          <p:nvPr/>
        </p:nvSpPr>
        <p:spPr>
          <a:xfrm>
            <a:off x="263951" y="735291"/>
            <a:ext cx="11928049" cy="4612609"/>
          </a:xfrm>
          <a:prstGeom prst="rect">
            <a:avLst/>
          </a:prstGeom>
          <a:noFill/>
        </p:spPr>
        <p:txBody>
          <a:bodyPr wrap="square">
            <a:spAutoFit/>
          </a:bodyPr>
          <a:lstStyle/>
          <a:p>
            <a:pPr marL="0" marR="0">
              <a:lnSpc>
                <a:spcPct val="107000"/>
              </a:lnSpc>
              <a:spcBef>
                <a:spcPts val="1800"/>
              </a:spcBef>
              <a:spcAft>
                <a:spcPts val="1800"/>
              </a:spcAft>
            </a:pPr>
            <a:r>
              <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X </a:t>
            </a:r>
            <a:r>
              <a:rPr lang="en-US" sz="28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MRI :</a:t>
            </a:r>
          </a:p>
          <a:p>
            <a:pPr marL="0" marR="0">
              <a:lnSpc>
                <a:spcPct val="107000"/>
              </a:lnSpc>
              <a:spcBef>
                <a:spcPts val="1800"/>
              </a:spcBef>
              <a:spcAft>
                <a:spcPts val="1800"/>
              </a:spcAft>
            </a:pPr>
            <a:endParaRPr lang="en-US" sz="28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Magnetic resonance imaging (MRI) is a procedure that uses a strong magnetic field and</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dirty="0">
              <a:solidFill>
                <a:srgbClr val="1F1F1F"/>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radio waves to create detailed images of the inside of the body.</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MRI can be used to diagnose a wide range of conditions, including brain tumors, spinal cord injuries, and ligament tears.</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2964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B7DE1-EA1C-48D8-A28C-9B1056FC6CCF}"/>
              </a:ext>
            </a:extLst>
          </p:cNvPr>
          <p:cNvSpPr txBox="1"/>
          <p:nvPr/>
        </p:nvSpPr>
        <p:spPr>
          <a:xfrm>
            <a:off x="131976" y="914400"/>
            <a:ext cx="7390614" cy="3254289"/>
          </a:xfrm>
          <a:prstGeom prst="rect">
            <a:avLst/>
          </a:prstGeom>
          <a:noFill/>
        </p:spPr>
        <p:txBody>
          <a:bodyPr wrap="square">
            <a:spAutoFit/>
          </a:bodyPr>
          <a:lstStyle/>
          <a:p>
            <a:pPr marL="0" marR="0">
              <a:lnSpc>
                <a:spcPct val="107000"/>
              </a:lnSpc>
              <a:spcBef>
                <a:spcPts val="1800"/>
              </a:spcBef>
              <a:spcAft>
                <a:spcPts val="1800"/>
              </a:spcAft>
            </a:pPr>
            <a:r>
              <a:rPr lang="en-US" sz="32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XI-  CT scan</a:t>
            </a:r>
            <a:endParaRPr lang="en-US" sz="32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Computed tomography (CT) scan is a procedure that uses X-rays to create detailed images of the inside of the body.</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dirty="0">
              <a:solidFill>
                <a:srgbClr val="1F1F1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CT scans can be used to diagnose a wide range of conditions, including cancer, heart disease, and stroke.</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AEFA9BB-66E4-4AD2-86EA-98E8FF54BB7A}"/>
              </a:ext>
            </a:extLst>
          </p:cNvPr>
          <p:cNvPicPr>
            <a:picLocks noChangeAspect="1"/>
          </p:cNvPicPr>
          <p:nvPr/>
        </p:nvPicPr>
        <p:blipFill>
          <a:blip r:embed="rId2"/>
          <a:stretch>
            <a:fillRect/>
          </a:stretch>
        </p:blipFill>
        <p:spPr>
          <a:xfrm>
            <a:off x="7423925" y="1071662"/>
            <a:ext cx="4274739" cy="3981105"/>
          </a:xfrm>
          <a:prstGeom prst="rect">
            <a:avLst/>
          </a:prstGeom>
        </p:spPr>
      </p:pic>
    </p:spTree>
    <p:extLst>
      <p:ext uri="{BB962C8B-B14F-4D97-AF65-F5344CB8AC3E}">
        <p14:creationId xmlns:p14="http://schemas.microsoft.com/office/powerpoint/2010/main" val="413513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EB6201-D5EB-451B-9402-3DC4BE7C3E78}"/>
              </a:ext>
            </a:extLst>
          </p:cNvPr>
          <p:cNvSpPr txBox="1"/>
          <p:nvPr/>
        </p:nvSpPr>
        <p:spPr>
          <a:xfrm>
            <a:off x="879050" y="299079"/>
            <a:ext cx="6094428" cy="5388463"/>
          </a:xfrm>
          <a:prstGeom prst="rect">
            <a:avLst/>
          </a:prstGeom>
          <a:noFill/>
        </p:spPr>
        <p:txBody>
          <a:bodyPr wrap="square">
            <a:spAutoFit/>
          </a:bodyPr>
          <a:lstStyle/>
          <a:p>
            <a:pPr marL="0" marR="0">
              <a:lnSpc>
                <a:spcPct val="107000"/>
              </a:lnSpc>
              <a:spcBef>
                <a:spcPts val="1800"/>
              </a:spcBef>
              <a:spcAft>
                <a:spcPts val="1800"/>
              </a:spcAf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Other examples of medical terminology denoting medical actions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Angiography</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Arthroscopy</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750"/>
              </a:spcAft>
              <a:buSzPts val="1000"/>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Cesarean section</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Electrocardiogram (EKG)</a:t>
            </a:r>
            <a:endParaRPr lang="en-US" dirty="0">
              <a:solidFill>
                <a:srgbClr val="1F1F1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Electromyogram (EMG)</a:t>
            </a:r>
            <a:endParaRPr lang="en-US" sz="16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Gastroscopy</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Gastroscopy">
            <a:extLst>
              <a:ext uri="{FF2B5EF4-FFF2-40B4-BE49-F238E27FC236}">
                <a16:creationId xmlns:a16="http://schemas.microsoft.com/office/drawing/2014/main" id="{F21EAF39-82B2-47D0-B44C-B49A9E0844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46776" y="5467546"/>
            <a:ext cx="1653540" cy="1325881"/>
          </a:xfrm>
          <a:prstGeom prst="rect">
            <a:avLst/>
          </a:prstGeom>
          <a:noFill/>
          <a:ln>
            <a:noFill/>
          </a:ln>
        </p:spPr>
      </p:pic>
      <p:pic>
        <p:nvPicPr>
          <p:cNvPr id="5" name="Picture 4" descr="Electromyogram (EMG)">
            <a:extLst>
              <a:ext uri="{FF2B5EF4-FFF2-40B4-BE49-F238E27FC236}">
                <a16:creationId xmlns:a16="http://schemas.microsoft.com/office/drawing/2014/main" id="{A784B7A6-6296-4DB4-B313-AA4322CC01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69874"/>
            <a:ext cx="1426158" cy="1097672"/>
          </a:xfrm>
          <a:prstGeom prst="rect">
            <a:avLst/>
          </a:prstGeom>
          <a:noFill/>
          <a:ln>
            <a:noFill/>
          </a:ln>
        </p:spPr>
      </p:pic>
      <p:pic>
        <p:nvPicPr>
          <p:cNvPr id="6" name="Picture 5" descr="Electrocardiogram (EKG)">
            <a:extLst>
              <a:ext uri="{FF2B5EF4-FFF2-40B4-BE49-F238E27FC236}">
                <a16:creationId xmlns:a16="http://schemas.microsoft.com/office/drawing/2014/main" id="{D61A7606-8641-4403-9086-FF0D56E6307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39603" y="2766060"/>
            <a:ext cx="1766897" cy="1325880"/>
          </a:xfrm>
          <a:prstGeom prst="rect">
            <a:avLst/>
          </a:prstGeom>
          <a:noFill/>
          <a:ln>
            <a:noFill/>
          </a:ln>
        </p:spPr>
      </p:pic>
      <p:pic>
        <p:nvPicPr>
          <p:cNvPr id="7" name="Picture 6" descr="Cesarean section">
            <a:extLst>
              <a:ext uri="{FF2B5EF4-FFF2-40B4-BE49-F238E27FC236}">
                <a16:creationId xmlns:a16="http://schemas.microsoft.com/office/drawing/2014/main" id="{4B4F0C11-B3D8-40B1-B75B-A5D303AD56B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406480" y="2973450"/>
            <a:ext cx="1766897" cy="1325880"/>
          </a:xfrm>
          <a:prstGeom prst="rect">
            <a:avLst/>
          </a:prstGeom>
          <a:noFill/>
          <a:ln>
            <a:noFill/>
          </a:ln>
        </p:spPr>
      </p:pic>
      <p:pic>
        <p:nvPicPr>
          <p:cNvPr id="9" name="Picture 8" descr="Arthroscopy">
            <a:extLst>
              <a:ext uri="{FF2B5EF4-FFF2-40B4-BE49-F238E27FC236}">
                <a16:creationId xmlns:a16="http://schemas.microsoft.com/office/drawing/2014/main" id="{1D32EF88-5EC5-47DD-9C16-EDC1179839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613531" y="964755"/>
            <a:ext cx="2377440" cy="1905000"/>
          </a:xfrm>
          <a:prstGeom prst="rect">
            <a:avLst/>
          </a:prstGeom>
          <a:noFill/>
          <a:ln>
            <a:noFill/>
          </a:ln>
        </p:spPr>
      </p:pic>
      <p:pic>
        <p:nvPicPr>
          <p:cNvPr id="10" name="Picture 9" descr="Angiography">
            <a:extLst>
              <a:ext uri="{FF2B5EF4-FFF2-40B4-BE49-F238E27FC236}">
                <a16:creationId xmlns:a16="http://schemas.microsoft.com/office/drawing/2014/main" id="{1DE38F2B-57F5-4441-9E3A-75498FBED5E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431357" y="664196"/>
            <a:ext cx="2770636" cy="2309253"/>
          </a:xfrm>
          <a:prstGeom prst="rect">
            <a:avLst/>
          </a:prstGeom>
          <a:noFill/>
          <a:ln>
            <a:noFill/>
          </a:ln>
        </p:spPr>
      </p:pic>
    </p:spTree>
    <p:extLst>
      <p:ext uri="{BB962C8B-B14F-4D97-AF65-F5344CB8AC3E}">
        <p14:creationId xmlns:p14="http://schemas.microsoft.com/office/powerpoint/2010/main" val="1005006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endectomy">
            <a:extLst>
              <a:ext uri="{FF2B5EF4-FFF2-40B4-BE49-F238E27FC236}">
                <a16:creationId xmlns:a16="http://schemas.microsoft.com/office/drawing/2014/main" id="{08FEC751-950C-4D4B-9766-AF9D0E5691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38937" y="603115"/>
            <a:ext cx="3967451" cy="4083835"/>
          </a:xfrm>
          <a:prstGeom prst="rect">
            <a:avLst/>
          </a:prstGeom>
          <a:noFill/>
          <a:ln>
            <a:noFill/>
          </a:ln>
        </p:spPr>
      </p:pic>
      <p:sp>
        <p:nvSpPr>
          <p:cNvPr id="6" name="TextBox 5">
            <a:extLst>
              <a:ext uri="{FF2B5EF4-FFF2-40B4-BE49-F238E27FC236}">
                <a16:creationId xmlns:a16="http://schemas.microsoft.com/office/drawing/2014/main" id="{81754331-1B6A-4FD4-B0EE-7604DA112C6D}"/>
              </a:ext>
            </a:extLst>
          </p:cNvPr>
          <p:cNvSpPr txBox="1"/>
          <p:nvPr/>
        </p:nvSpPr>
        <p:spPr>
          <a:xfrm>
            <a:off x="8843440" y="5147233"/>
            <a:ext cx="2390573" cy="324576"/>
          </a:xfrm>
          <a:prstGeom prst="rect">
            <a:avLst/>
          </a:prstGeom>
          <a:noFill/>
        </p:spPr>
        <p:txBody>
          <a:bodyPr wrap="square">
            <a:spAutoFit/>
          </a:bodyPr>
          <a:lstStyle/>
          <a:p>
            <a:pPr marL="0" marR="0">
              <a:lnSpc>
                <a:spcPts val="1800"/>
              </a:lnSpc>
              <a:spcBef>
                <a:spcPts val="1800"/>
              </a:spcBef>
              <a:spcAft>
                <a:spcPts val="1800"/>
              </a:spcAf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appendectomy</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49F837EA-6A5D-4170-B8EE-943F0054A87A}"/>
              </a:ext>
            </a:extLst>
          </p:cNvPr>
          <p:cNvSpPr txBox="1"/>
          <p:nvPr/>
        </p:nvSpPr>
        <p:spPr>
          <a:xfrm>
            <a:off x="899622" y="678759"/>
            <a:ext cx="6094378" cy="4216795"/>
          </a:xfrm>
          <a:prstGeom prst="rect">
            <a:avLst/>
          </a:prstGeom>
          <a:noFill/>
        </p:spPr>
        <p:txBody>
          <a:bodyPr wrap="square">
            <a:spAutoFit/>
          </a:bodyPr>
          <a:lstStyle/>
          <a:p>
            <a:pPr marL="0" marR="0">
              <a:lnSpc>
                <a:spcPct val="107000"/>
              </a:lnSpc>
              <a:spcBef>
                <a:spcPts val="1800"/>
              </a:spcBef>
              <a:spcAft>
                <a:spcPts val="1800"/>
              </a:spcAft>
            </a:pPr>
            <a:r>
              <a:rPr lang="en-US"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Appendectomy</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An appendectomy is a surgical procedure to remove the appendix.</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appendix is a small finger-shaped organ that projects from the large intestine.</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dirty="0">
              <a:solidFill>
                <a:srgbClr val="1F1F1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Appendectomy is typically performed to treat appendicitis, which is an inflammation of the appendix.</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7688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EA6FE3-4249-4237-9D95-F94F1F153356}"/>
              </a:ext>
            </a:extLst>
          </p:cNvPr>
          <p:cNvSpPr txBox="1"/>
          <p:nvPr/>
        </p:nvSpPr>
        <p:spPr>
          <a:xfrm>
            <a:off x="433633" y="273377"/>
            <a:ext cx="5437380" cy="4996752"/>
          </a:xfrm>
          <a:prstGeom prst="rect">
            <a:avLst/>
          </a:prstGeom>
          <a:noFill/>
        </p:spPr>
        <p:txBody>
          <a:bodyPr wrap="square">
            <a:spAutoFit/>
          </a:bodyPr>
          <a:lstStyle/>
          <a:p>
            <a:pPr marR="0" lvl="0">
              <a:lnSpc>
                <a:spcPct val="107000"/>
              </a:lnSpc>
              <a:spcBef>
                <a:spcPts val="0"/>
              </a:spcBef>
              <a:spcAft>
                <a:spcPts val="750"/>
              </a:spcAft>
              <a:buSzPts val="1000"/>
              <a:tabLst>
                <a:tab pos="457200" algn="l"/>
              </a:tabLst>
            </a:pPr>
            <a:endParaRPr lang="en-US" dirty="0">
              <a:solidFill>
                <a:srgbClr val="1F1F1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Nebulization</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dirty="0">
              <a:solidFill>
                <a:srgbClr val="1F1F1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Physical therapy</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dirty="0">
              <a:solidFill>
                <a:srgbClr val="1F1F1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Radiation therapy</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dirty="0">
              <a:solidFill>
                <a:srgbClr val="1F1F1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Ultrasound</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Nebulization">
            <a:extLst>
              <a:ext uri="{FF2B5EF4-FFF2-40B4-BE49-F238E27FC236}">
                <a16:creationId xmlns:a16="http://schemas.microsoft.com/office/drawing/2014/main" id="{3EBE2BFD-DCDE-4616-8D64-87602D8B84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18468" y="1222736"/>
            <a:ext cx="2377440" cy="1905000"/>
          </a:xfrm>
          <a:prstGeom prst="rect">
            <a:avLst/>
          </a:prstGeom>
          <a:noFill/>
          <a:ln>
            <a:noFill/>
          </a:ln>
        </p:spPr>
      </p:pic>
      <p:pic>
        <p:nvPicPr>
          <p:cNvPr id="6" name="Picture 5" descr="Ultrasound">
            <a:extLst>
              <a:ext uri="{FF2B5EF4-FFF2-40B4-BE49-F238E27FC236}">
                <a16:creationId xmlns:a16="http://schemas.microsoft.com/office/drawing/2014/main" id="{170FE0EE-A5A9-4F39-9A5C-D1CE64C097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01829" y="4716585"/>
            <a:ext cx="2377440" cy="1905000"/>
          </a:xfrm>
          <a:prstGeom prst="rect">
            <a:avLst/>
          </a:prstGeom>
          <a:noFill/>
          <a:ln>
            <a:noFill/>
          </a:ln>
        </p:spPr>
      </p:pic>
    </p:spTree>
    <p:extLst>
      <p:ext uri="{BB962C8B-B14F-4D97-AF65-F5344CB8AC3E}">
        <p14:creationId xmlns:p14="http://schemas.microsoft.com/office/powerpoint/2010/main" val="203917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52171-C20E-415B-8590-478ACAD734B2}"/>
              </a:ext>
            </a:extLst>
          </p:cNvPr>
          <p:cNvSpPr txBox="1"/>
          <p:nvPr/>
        </p:nvSpPr>
        <p:spPr>
          <a:xfrm>
            <a:off x="150829" y="245097"/>
            <a:ext cx="8370467" cy="3789242"/>
          </a:xfrm>
          <a:prstGeom prst="rect">
            <a:avLst/>
          </a:prstGeom>
          <a:noFill/>
        </p:spPr>
        <p:txBody>
          <a:bodyPr wrap="square">
            <a:spAutoFit/>
          </a:bodyPr>
          <a:lstStyle/>
          <a:p>
            <a:pPr marL="342900" marR="0" lvl="0" indent="-342900" rtl="0">
              <a:lnSpc>
                <a:spcPct val="107000"/>
              </a:lnSpc>
              <a:spcBef>
                <a:spcPts val="0"/>
              </a:spcBef>
              <a:spcAft>
                <a:spcPts val="0"/>
              </a:spcAft>
              <a:tabLst>
                <a:tab pos="457200" algn="l"/>
              </a:tabLst>
            </a:pPr>
            <a:r>
              <a:rPr lang="en-US" sz="2000" b="1"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Incision</a:t>
            </a: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The act of cutting into tissue. Common medical terms related to incisions include: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Incision: A cut made in the body during surgery.</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Excision: The complete removal of tissue, often including a tumor or lesion.</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endPar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endParaRPr lang="en-US" sz="2000" dirty="0">
              <a:solidFill>
                <a:srgbClr val="000000"/>
              </a:solidFill>
              <a:latin typeface="Segoe UI" panose="020B0502040204020203"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endParaRPr lang="en-US" sz="135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endParaRPr lang="en-US" sz="1350" dirty="0">
              <a:solidFill>
                <a:srgbClr val="000000"/>
              </a:solidFill>
              <a:latin typeface="Segoe UI" panose="020B0502040204020203"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endParaRPr lang="en-US" sz="135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endParaRPr lang="en-US" sz="1350" dirty="0">
              <a:solidFill>
                <a:srgbClr val="000000"/>
              </a:solidFill>
              <a:latin typeface="Segoe UI" panose="020B0502040204020203"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928A8E7-FA9D-4491-9A93-76A1FBC0EF1B}"/>
              </a:ext>
            </a:extLst>
          </p:cNvPr>
          <p:cNvSpPr txBox="1"/>
          <p:nvPr/>
        </p:nvSpPr>
        <p:spPr>
          <a:xfrm>
            <a:off x="0" y="3826913"/>
            <a:ext cx="8446416" cy="2662267"/>
          </a:xfrm>
          <a:prstGeom prst="rect">
            <a:avLst/>
          </a:prstGeom>
          <a:noFill/>
        </p:spPr>
        <p:txBody>
          <a:bodyPr wrap="square">
            <a:spAutoFit/>
          </a:bodyPr>
          <a:lstStyle/>
          <a:p>
            <a:pPr marR="0" lvl="0" rtl="0">
              <a:lnSpc>
                <a:spcPct val="107000"/>
              </a:lnSpc>
              <a:spcBef>
                <a:spcPts val="0"/>
              </a:spcBef>
              <a:spcAft>
                <a:spcPts val="0"/>
              </a:spcAft>
              <a:tabLst>
                <a:tab pos="400050" algn="l"/>
              </a:tabLst>
            </a:pPr>
            <a:r>
              <a:rPr lang="en-US" sz="2000" b="1"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Resection</a:t>
            </a: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The partial removal of an organ, </a:t>
            </a:r>
          </a:p>
          <a:p>
            <a:pPr marR="0" lvl="0" rtl="0">
              <a:lnSpc>
                <a:spcPct val="107000"/>
              </a:lnSpc>
              <a:spcBef>
                <a:spcPts val="0"/>
              </a:spcBef>
              <a:spcAft>
                <a:spcPts val="0"/>
              </a:spcAft>
              <a:tabLst>
                <a:tab pos="400050" algn="l"/>
              </a:tabLst>
            </a:pPr>
            <a:r>
              <a:rPr lang="en-US" sz="2000" dirty="0">
                <a:solidFill>
                  <a:srgbClr val="000000"/>
                </a:solidFill>
                <a:latin typeface="Segoe UI" panose="020B0502040204020203" pitchFamily="34" charset="0"/>
                <a:ea typeface="Times New Roman" panose="02020603050405020304" pitchFamily="18" charset="0"/>
                <a:cs typeface="Arial" panose="020B0604020202020204" pitchFamily="34" charset="0"/>
              </a:rPr>
              <a:t>                                                        </a:t>
            </a: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tissue, or</a:t>
            </a:r>
          </a:p>
          <a:p>
            <a:pPr marR="0" lvl="0" rtl="0">
              <a:lnSpc>
                <a:spcPct val="107000"/>
              </a:lnSpc>
              <a:spcBef>
                <a:spcPts val="0"/>
              </a:spcBef>
              <a:spcAft>
                <a:spcPts val="0"/>
              </a:spcAft>
              <a:tabLst>
                <a:tab pos="400050" algn="l"/>
              </a:tabLst>
            </a:pPr>
            <a:r>
              <a:rPr lang="en-US" sz="2000" dirty="0">
                <a:solidFill>
                  <a:srgbClr val="000000"/>
                </a:solidFill>
                <a:latin typeface="Segoe UI" panose="020B0502040204020203" pitchFamily="34" charset="0"/>
                <a:ea typeface="Times New Roman" panose="02020603050405020304" pitchFamily="18" charset="0"/>
                <a:cs typeface="Arial" panose="020B0604020202020204" pitchFamily="34" charset="0"/>
              </a:rPr>
              <a:t>                                                       </a:t>
            </a: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structure. </a:t>
            </a:r>
          </a:p>
          <a:p>
            <a:pPr marR="0" lvl="0" rtl="0">
              <a:lnSpc>
                <a:spcPct val="107000"/>
              </a:lnSpc>
              <a:spcBef>
                <a:spcPts val="0"/>
              </a:spcBef>
              <a:spcAft>
                <a:spcPts val="0"/>
              </a:spcAft>
              <a:tabLst>
                <a:tab pos="400050" algn="l"/>
              </a:tabLst>
            </a:pP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For example:</a:t>
            </a:r>
          </a:p>
          <a:p>
            <a:pPr marR="0" lvl="0" rtl="0">
              <a:lnSpc>
                <a:spcPct val="107000"/>
              </a:lnSpc>
              <a:spcBef>
                <a:spcPts val="0"/>
              </a:spcBef>
              <a:spcAft>
                <a:spcPts val="0"/>
              </a:spcAft>
              <a:tabLst>
                <a:tab pos="400050" algn="l"/>
              </a:tabLst>
            </a:pPr>
            <a:endPar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endParaRPr>
          </a:p>
          <a:p>
            <a:r>
              <a:rPr lang="en-US" sz="2000" dirty="0">
                <a:solidFill>
                  <a:srgbClr val="000000"/>
                </a:solidFill>
                <a:effectLst/>
                <a:latin typeface="Segoe UI" panose="020B0502040204020203" pitchFamily="34" charset="0"/>
                <a:ea typeface="Times New Roman" panose="02020603050405020304" pitchFamily="18" charset="0"/>
              </a:rPr>
              <a:t>Lobar resection: Removal of a specific lobe of an organ </a:t>
            </a:r>
          </a:p>
          <a:p>
            <a:r>
              <a:rPr lang="en-US" sz="2000" dirty="0">
                <a:solidFill>
                  <a:srgbClr val="000000"/>
                </a:solidFill>
                <a:effectLst/>
                <a:latin typeface="Segoe UI" panose="020B0502040204020203" pitchFamily="34" charset="0"/>
                <a:ea typeface="Times New Roman" panose="02020603050405020304" pitchFamily="18" charset="0"/>
              </a:rPr>
              <a:t> such as a lung or </a:t>
            </a:r>
          </a:p>
          <a:p>
            <a:r>
              <a:rPr lang="en-US" sz="2000" dirty="0">
                <a:solidFill>
                  <a:srgbClr val="000000"/>
                </a:solidFill>
                <a:latin typeface="Segoe UI" panose="020B0502040204020203" pitchFamily="34" charset="0"/>
                <a:ea typeface="Times New Roman" panose="02020603050405020304" pitchFamily="18" charset="0"/>
              </a:rPr>
              <a:t>                </a:t>
            </a:r>
            <a:r>
              <a:rPr lang="en-US" sz="2000" dirty="0">
                <a:solidFill>
                  <a:srgbClr val="000000"/>
                </a:solidFill>
                <a:effectLst/>
                <a:latin typeface="Segoe UI" panose="020B0502040204020203" pitchFamily="34" charset="0"/>
                <a:ea typeface="Times New Roman" panose="02020603050405020304" pitchFamily="18" charset="0"/>
              </a:rPr>
              <a:t>liver</a:t>
            </a:r>
            <a:endParaRPr lang="en-US" sz="2000" dirty="0"/>
          </a:p>
        </p:txBody>
      </p:sp>
      <p:pic>
        <p:nvPicPr>
          <p:cNvPr id="1026" name="Picture 2" descr="undefined">
            <a:extLst>
              <a:ext uri="{FF2B5EF4-FFF2-40B4-BE49-F238E27FC236}">
                <a16:creationId xmlns:a16="http://schemas.microsoft.com/office/drawing/2014/main" id="{8459CE8C-CCAB-4132-AB16-5E0EABAA3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015" y="74069"/>
            <a:ext cx="2678245" cy="37528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ypes of colorectal cancer resection surgeries">
            <a:extLst>
              <a:ext uri="{FF2B5EF4-FFF2-40B4-BE49-F238E27FC236}">
                <a16:creationId xmlns:a16="http://schemas.microsoft.com/office/drawing/2014/main" id="{CCD97F02-FC23-4F82-B557-43420E5AF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571875"/>
            <a:ext cx="403860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71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oracentesis">
            <a:extLst>
              <a:ext uri="{FF2B5EF4-FFF2-40B4-BE49-F238E27FC236}">
                <a16:creationId xmlns:a16="http://schemas.microsoft.com/office/drawing/2014/main" id="{126A2D43-C532-4F9D-8757-156D3D6C839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94054" y="0"/>
            <a:ext cx="4236445" cy="3271100"/>
          </a:xfrm>
          <a:prstGeom prst="rect">
            <a:avLst/>
          </a:prstGeom>
          <a:noFill/>
          <a:ln>
            <a:noFill/>
          </a:ln>
        </p:spPr>
      </p:pic>
      <p:sp>
        <p:nvSpPr>
          <p:cNvPr id="8" name="TextBox 7">
            <a:extLst>
              <a:ext uri="{FF2B5EF4-FFF2-40B4-BE49-F238E27FC236}">
                <a16:creationId xmlns:a16="http://schemas.microsoft.com/office/drawing/2014/main" id="{768F718B-FEDE-4C7F-9CB6-B4832D51316A}"/>
              </a:ext>
            </a:extLst>
          </p:cNvPr>
          <p:cNvSpPr txBox="1"/>
          <p:nvPr/>
        </p:nvSpPr>
        <p:spPr>
          <a:xfrm>
            <a:off x="0" y="893514"/>
            <a:ext cx="7381188" cy="6786473"/>
          </a:xfrm>
          <a:prstGeom prst="rect">
            <a:avLst/>
          </a:prstGeom>
          <a:noFill/>
        </p:spPr>
        <p:txBody>
          <a:bodyPr wrap="square">
            <a:spAutoFit/>
          </a:bodyPr>
          <a:lstStyle/>
          <a:p>
            <a:pPr marL="342900" indent="-342900">
              <a:lnSpc>
                <a:spcPts val="1800"/>
              </a:lnSpc>
              <a:spcBef>
                <a:spcPts val="1800"/>
              </a:spcBef>
              <a:spcAft>
                <a:spcPts val="1800"/>
              </a:spcAft>
              <a:buSzPts val="1000"/>
              <a:buFont typeface="Symbol" panose="05050102010706020507" pitchFamily="18" charset="2"/>
              <a:buChar char=""/>
              <a:tabLst>
                <a:tab pos="457200" algn="l"/>
              </a:tabLst>
            </a:pP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r>
              <a:rPr lang="en-US" sz="1800" b="1"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centesis</a:t>
            </a: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puncture</a:t>
            </a:r>
          </a:p>
          <a:p>
            <a:pPr marL="342900" indent="-342900">
              <a:lnSpc>
                <a:spcPts val="1800"/>
              </a:lnSpc>
              <a:spcBef>
                <a:spcPts val="1800"/>
              </a:spcBef>
              <a:spcAft>
                <a:spcPts val="1800"/>
              </a:spcAft>
              <a:buSzPts val="1000"/>
              <a:buFont typeface="Symbol" panose="05050102010706020507" pitchFamily="18" charset="2"/>
              <a:buChar char=""/>
              <a:tabLst>
                <a:tab pos="457200" algn="l"/>
              </a:tabLst>
            </a:pPr>
            <a:endPar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1800"/>
              </a:lnSpc>
              <a:spcBef>
                <a:spcPts val="1800"/>
              </a:spcBef>
              <a:spcAft>
                <a:spcPts val="180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r>
              <a:rPr lang="en-US" sz="180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centesis</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thoracentesis (puncture of the chest wall to remove fluid),</a:t>
            </a:r>
          </a:p>
          <a:p>
            <a:pPr marL="342900" indent="-342900">
              <a:lnSpc>
                <a:spcPts val="1800"/>
              </a:lnSpc>
              <a:spcBef>
                <a:spcPts val="1800"/>
              </a:spcBef>
              <a:spcAft>
                <a:spcPts val="1800"/>
              </a:spcAft>
              <a:buSzPts val="1000"/>
              <a:buFont typeface="Symbol" panose="05050102010706020507" pitchFamily="18" charset="2"/>
              <a:buChar char=""/>
              <a:tabLst>
                <a:tab pos="457200" algn="l"/>
              </a:tabLst>
            </a:pPr>
            <a:endPar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1800"/>
              </a:lnSpc>
              <a:spcBef>
                <a:spcPts val="1800"/>
              </a:spcBef>
              <a:spcAft>
                <a:spcPts val="180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lumbar puncture (puncture of the spine to remove cerebrospinal fluid)</a:t>
            </a:r>
            <a:endParaRPr lang="en-US" sz="1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800"/>
              </a:lnSpc>
              <a:spcBef>
                <a:spcPts val="1800"/>
              </a:spcBef>
              <a:spcAft>
                <a:spcPts val="180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nSpc>
                <a:spcPts val="1800"/>
              </a:lnSpc>
              <a:spcBef>
                <a:spcPts val="1800"/>
              </a:spcBef>
              <a:spcAft>
                <a:spcPts val="1800"/>
              </a:spcAft>
              <a:buSzPts val="1000"/>
              <a:buFont typeface="Symbol" panose="05050102010706020507" pitchFamily="18" charset="2"/>
              <a:buChar char=""/>
              <a:tabLst>
                <a:tab pos="457200" algn="l"/>
              </a:tabLst>
            </a:pPr>
            <a:endParaRPr lang="en-US" dirty="0">
              <a:solidFill>
                <a:srgbClr val="1F1F1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ts val="1800"/>
              </a:lnSpc>
              <a:spcBef>
                <a:spcPts val="1800"/>
              </a:spcBef>
              <a:spcAft>
                <a:spcPts val="1800"/>
              </a:spcAft>
              <a:buSzPts val="1000"/>
              <a:buFont typeface="Symbol" panose="05050102010706020507" pitchFamily="18" charset="2"/>
              <a:buChar char=""/>
              <a:tabLst>
                <a:tab pos="457200" algn="l"/>
              </a:tabLst>
            </a:pPr>
            <a:endParaRPr lang="en-US" sz="16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ts val="1800"/>
              </a:lnSpc>
              <a:spcBef>
                <a:spcPts val="1800"/>
              </a:spcBef>
              <a:spcAft>
                <a:spcPts val="1800"/>
              </a:spcAft>
              <a:buSzPts val="1000"/>
              <a:buFont typeface="Symbol" panose="05050102010706020507" pitchFamily="18" charset="2"/>
              <a:buChar char=""/>
              <a:tabLst>
                <a:tab pos="457200" algn="l"/>
              </a:tabLst>
            </a:pPr>
            <a:endParaRPr lang="en-US" sz="1600" dirty="0">
              <a:solidFill>
                <a:srgbClr val="1F1F1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ts val="1800"/>
              </a:lnSpc>
              <a:spcBef>
                <a:spcPts val="1800"/>
              </a:spcBef>
              <a:spcAft>
                <a:spcPts val="180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Lumbar puncture">
            <a:extLst>
              <a:ext uri="{FF2B5EF4-FFF2-40B4-BE49-F238E27FC236}">
                <a16:creationId xmlns:a16="http://schemas.microsoft.com/office/drawing/2014/main" id="{0972C4CA-C57E-4010-B5B4-4F74D91002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28206" y="3429000"/>
            <a:ext cx="4368140" cy="3549101"/>
          </a:xfrm>
          <a:prstGeom prst="rect">
            <a:avLst/>
          </a:prstGeom>
          <a:noFill/>
          <a:ln>
            <a:noFill/>
          </a:ln>
        </p:spPr>
      </p:pic>
    </p:spTree>
    <p:extLst>
      <p:ext uri="{BB962C8B-B14F-4D97-AF65-F5344CB8AC3E}">
        <p14:creationId xmlns:p14="http://schemas.microsoft.com/office/powerpoint/2010/main" val="154449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hinoplasty">
            <a:extLst>
              <a:ext uri="{FF2B5EF4-FFF2-40B4-BE49-F238E27FC236}">
                <a16:creationId xmlns:a16="http://schemas.microsoft.com/office/drawing/2014/main" id="{D10BC5D9-720D-4982-BD96-FC2FE112FE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04953" y="0"/>
            <a:ext cx="3978110" cy="3026004"/>
          </a:xfrm>
          <a:prstGeom prst="rect">
            <a:avLst/>
          </a:prstGeom>
          <a:noFill/>
          <a:ln>
            <a:noFill/>
          </a:ln>
        </p:spPr>
      </p:pic>
      <p:pic>
        <p:nvPicPr>
          <p:cNvPr id="3" name="Picture 2" descr="knee arthroplasty">
            <a:extLst>
              <a:ext uri="{FF2B5EF4-FFF2-40B4-BE49-F238E27FC236}">
                <a16:creationId xmlns:a16="http://schemas.microsoft.com/office/drawing/2014/main" id="{560DD61D-5335-4363-800A-CFA8415886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772399" y="3349374"/>
            <a:ext cx="4299627" cy="2662320"/>
          </a:xfrm>
          <a:prstGeom prst="rect">
            <a:avLst/>
          </a:prstGeom>
          <a:noFill/>
          <a:ln>
            <a:noFill/>
          </a:ln>
        </p:spPr>
      </p:pic>
      <p:sp>
        <p:nvSpPr>
          <p:cNvPr id="5" name="TextBox 4">
            <a:extLst>
              <a:ext uri="{FF2B5EF4-FFF2-40B4-BE49-F238E27FC236}">
                <a16:creationId xmlns:a16="http://schemas.microsoft.com/office/drawing/2014/main" id="{A269C134-9A8B-43B2-BDEE-5F0F0A602B58}"/>
              </a:ext>
            </a:extLst>
          </p:cNvPr>
          <p:cNvSpPr txBox="1"/>
          <p:nvPr/>
        </p:nvSpPr>
        <p:spPr>
          <a:xfrm>
            <a:off x="707746" y="2036189"/>
            <a:ext cx="6718954" cy="3787062"/>
          </a:xfrm>
          <a:prstGeom prst="rect">
            <a:avLst/>
          </a:prstGeom>
          <a:noFill/>
        </p:spPr>
        <p:txBody>
          <a:bodyPr wrap="square">
            <a:spAutoFit/>
          </a:bodyPr>
          <a:lstStyle/>
          <a:p>
            <a:pPr marL="342900" marR="0" lvl="0" indent="-342900">
              <a:lnSpc>
                <a:spcPts val="1800"/>
              </a:lnSpc>
              <a:spcBef>
                <a:spcPts val="1800"/>
              </a:spcBef>
              <a:spcAft>
                <a:spcPts val="180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r>
              <a:rPr lang="en-US" sz="180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plasty</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repair or reconstruction</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800"/>
              </a:lnSpc>
              <a:spcBef>
                <a:spcPts val="1800"/>
              </a:spcBef>
              <a:spcAft>
                <a:spcPts val="180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r>
              <a:rPr lang="en-US" sz="180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plasty</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creation of a new structure</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800"/>
              </a:lnSpc>
              <a:spcBef>
                <a:spcPts val="1800"/>
              </a:spcBef>
              <a:spcAft>
                <a:spcPts val="180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r>
              <a:rPr lang="en-US" sz="180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plasty</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replacement of a structure</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800"/>
              </a:lnSpc>
              <a:spcBef>
                <a:spcPts val="1800"/>
              </a:spcBef>
              <a:spcAft>
                <a:spcPts val="180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r>
              <a:rPr lang="en-US" sz="180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plasty</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transfer of a structure</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800"/>
              </a:lnSpc>
              <a:spcBef>
                <a:spcPts val="1800"/>
              </a:spcBef>
              <a:spcAft>
                <a:spcPts val="180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r>
              <a:rPr lang="en-US" sz="180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plasty</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widening of a structure</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ts val="1800"/>
              </a:lnSpc>
              <a:spcBef>
                <a:spcPts val="1800"/>
              </a:spcBef>
              <a:spcAft>
                <a:spcPts val="180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r>
              <a:rPr lang="en-US" sz="1800" dirty="0" err="1">
                <a:solidFill>
                  <a:srgbClr val="1F1F1F"/>
                </a:solidFill>
                <a:effectLst/>
                <a:latin typeface="Arial" panose="020B0604020202020204" pitchFamily="34" charset="0"/>
                <a:ea typeface="Times New Roman" panose="02020603050405020304" pitchFamily="18" charset="0"/>
                <a:cs typeface="Arial" panose="020B0604020202020204" pitchFamily="34" charset="0"/>
              </a:rPr>
              <a:t>plasty</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narrowing of a structure</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01E52105-BB95-404A-9524-1FC3DCE89226}"/>
              </a:ext>
            </a:extLst>
          </p:cNvPr>
          <p:cNvSpPr txBox="1"/>
          <p:nvPr/>
        </p:nvSpPr>
        <p:spPr>
          <a:xfrm>
            <a:off x="8698168" y="2712887"/>
            <a:ext cx="2706642" cy="344325"/>
          </a:xfrm>
          <a:prstGeom prst="rect">
            <a:avLst/>
          </a:prstGeom>
          <a:noFill/>
        </p:spPr>
        <p:txBody>
          <a:bodyPr wrap="square">
            <a:spAutoFit/>
          </a:bodyPr>
          <a:lstStyle/>
          <a:p>
            <a:pPr marL="0" marR="0">
              <a:lnSpc>
                <a:spcPts val="1800"/>
              </a:lnSpc>
              <a:spcBef>
                <a:spcPts val="1800"/>
              </a:spcBef>
              <a:spcAft>
                <a:spcPts val="1800"/>
              </a:spcAft>
            </a:pPr>
            <a:r>
              <a:rPr lang="en-US" sz="24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rhinoplasty</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9551E7D-0007-4DFB-9435-6A3888791C60}"/>
              </a:ext>
            </a:extLst>
          </p:cNvPr>
          <p:cNvSpPr txBox="1"/>
          <p:nvPr/>
        </p:nvSpPr>
        <p:spPr>
          <a:xfrm>
            <a:off x="8698168" y="6408746"/>
            <a:ext cx="2886683" cy="324576"/>
          </a:xfrm>
          <a:prstGeom prst="rect">
            <a:avLst/>
          </a:prstGeom>
          <a:noFill/>
        </p:spPr>
        <p:txBody>
          <a:bodyPr wrap="square">
            <a:spAutoFit/>
          </a:bodyPr>
          <a:lstStyle/>
          <a:p>
            <a:pPr marL="0" marR="0">
              <a:lnSpc>
                <a:spcPts val="1800"/>
              </a:lnSpc>
              <a:spcBef>
                <a:spcPts val="1800"/>
              </a:spcBef>
              <a:spcAft>
                <a:spcPts val="1800"/>
              </a:spcAft>
            </a:pP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knee arthroplasty</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307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7E07A5-DF96-4058-953F-D5508B646F85}"/>
              </a:ext>
            </a:extLst>
          </p:cNvPr>
          <p:cNvSpPr txBox="1"/>
          <p:nvPr/>
        </p:nvSpPr>
        <p:spPr>
          <a:xfrm>
            <a:off x="332648" y="358218"/>
            <a:ext cx="7925232" cy="6250429"/>
          </a:xfrm>
          <a:prstGeom prst="rect">
            <a:avLst/>
          </a:prstGeom>
          <a:noFill/>
        </p:spPr>
        <p:txBody>
          <a:bodyPr wrap="square">
            <a:spAutoFit/>
          </a:bodyPr>
          <a:lstStyle/>
          <a:p>
            <a:pPr marR="0" lvl="0" rtl="0">
              <a:lnSpc>
                <a:spcPct val="107000"/>
              </a:lnSpc>
              <a:spcBef>
                <a:spcPts val="0"/>
              </a:spcBef>
              <a:spcAft>
                <a:spcPts val="0"/>
              </a:spcAft>
              <a:tabLst>
                <a:tab pos="400050" algn="l"/>
              </a:tabLst>
            </a:pPr>
            <a:r>
              <a:rPr lang="en-US" sz="2800" b="1"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3-Biopsy</a:t>
            </a:r>
            <a:r>
              <a:rPr lang="en-US" sz="28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 </a:t>
            </a:r>
          </a:p>
          <a:p>
            <a:pPr marR="0" lvl="0" rtl="0">
              <a:lnSpc>
                <a:spcPct val="107000"/>
              </a:lnSpc>
              <a:spcBef>
                <a:spcPts val="0"/>
              </a:spcBef>
              <a:spcAft>
                <a:spcPts val="0"/>
              </a:spcAft>
              <a:tabLst>
                <a:tab pos="400050" algn="l"/>
              </a:tabLst>
            </a:pPr>
            <a:endParaRPr lang="en-US" sz="2800" dirty="0">
              <a:solidFill>
                <a:srgbClr val="FF0000"/>
              </a:solidFill>
              <a:latin typeface="Segoe UI" panose="020B0502040204020203" pitchFamily="34" charset="0"/>
              <a:ea typeface="Times New Roman" panose="02020603050405020304" pitchFamily="18" charset="0"/>
              <a:cs typeface="Arial" panose="020B0604020202020204" pitchFamily="34" charset="0"/>
            </a:endParaRPr>
          </a:p>
          <a:p>
            <a:pPr marR="0" lvl="0" rtl="0">
              <a:lnSpc>
                <a:spcPct val="107000"/>
              </a:lnSpc>
              <a:spcBef>
                <a:spcPts val="0"/>
              </a:spcBef>
              <a:spcAft>
                <a:spcPts val="0"/>
              </a:spcAft>
              <a:tabLst>
                <a:tab pos="400050" algn="l"/>
              </a:tabLst>
            </a:pPr>
            <a:endParaRPr lang="en-US" sz="28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endParaRPr>
          </a:p>
          <a:p>
            <a:pPr marR="0" lvl="0" rtl="0">
              <a:lnSpc>
                <a:spcPct val="107000"/>
              </a:lnSpc>
              <a:spcBef>
                <a:spcPts val="0"/>
              </a:spcBef>
              <a:spcAft>
                <a:spcPts val="0"/>
              </a:spcAft>
              <a:tabLst>
                <a:tab pos="400050" algn="l"/>
              </a:tabLst>
            </a:pPr>
            <a:r>
              <a:rPr lang="en-US"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The removal of a small piece of tissue for examination. Types of   biopsies include:</a:t>
            </a:r>
          </a:p>
          <a:p>
            <a:pPr marR="0" lvl="0" rtl="0">
              <a:lnSpc>
                <a:spcPct val="107000"/>
              </a:lnSpc>
              <a:spcBef>
                <a:spcPts val="0"/>
              </a:spcBef>
              <a:spcAft>
                <a:spcPts val="0"/>
              </a:spcAft>
              <a:tabLst>
                <a:tab pos="400050" algn="l"/>
              </a:tabLst>
            </a:pPr>
            <a:endParaRPr lang="en-US"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endParaRPr>
          </a:p>
          <a:p>
            <a:pPr marR="0" lvl="0" rtl="0">
              <a:lnSpc>
                <a:spcPct val="107000"/>
              </a:lnSpc>
              <a:spcBef>
                <a:spcPts val="0"/>
              </a:spcBef>
              <a:spcAft>
                <a:spcPts val="0"/>
              </a:spcAft>
              <a:tabLst>
                <a:tab pos="400050" algn="l"/>
              </a:tabLst>
            </a:pPr>
            <a:endParaRPr lang="en-US"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endParaRPr>
          </a:p>
          <a:p>
            <a:pPr marR="0" lvl="1" rtl="0">
              <a:lnSpc>
                <a:spcPct val="107000"/>
              </a:lnSpc>
              <a:spcBef>
                <a:spcPts val="0"/>
              </a:spcBef>
              <a:spcAft>
                <a:spcPts val="0"/>
              </a:spcAft>
              <a:buSzPts val="1000"/>
              <a:tabLst>
                <a:tab pos="914400" algn="l"/>
              </a:tabLst>
            </a:pPr>
            <a:r>
              <a:rPr lang="en-US" dirty="0">
                <a:solidFill>
                  <a:srgbClr val="FF0000"/>
                </a:solidFill>
                <a:latin typeface="Segoe UI" panose="020B0502040204020203" pitchFamily="34" charset="0"/>
                <a:ea typeface="Times New Roman" panose="02020603050405020304" pitchFamily="18" charset="0"/>
                <a:cs typeface="Arial" panose="020B0604020202020204" pitchFamily="34" charset="0"/>
              </a:rPr>
              <a:t>Excisional biopsy: </a:t>
            </a:r>
            <a:r>
              <a:rPr lang="en-US" sz="18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The complete removal of tissue, often including a</a:t>
            </a:r>
          </a:p>
          <a:p>
            <a:pPr marR="0" lvl="1" rtl="0">
              <a:lnSpc>
                <a:spcPct val="107000"/>
              </a:lnSpc>
              <a:spcBef>
                <a:spcPts val="0"/>
              </a:spcBef>
              <a:spcAft>
                <a:spcPts val="0"/>
              </a:spcAft>
              <a:buSzPts val="1000"/>
              <a:tabLst>
                <a:tab pos="914400" algn="l"/>
              </a:tabLst>
            </a:pPr>
            <a:r>
              <a:rPr lang="en-US" sz="18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tumor or lesion. </a:t>
            </a:r>
          </a:p>
          <a:p>
            <a:pPr marR="0" lvl="1" rtl="0">
              <a:lnSpc>
                <a:spcPct val="107000"/>
              </a:lnSpc>
              <a:spcBef>
                <a:spcPts val="0"/>
              </a:spcBef>
              <a:spcAft>
                <a:spcPts val="0"/>
              </a:spcAft>
              <a:buSzPts val="1000"/>
              <a:tabLst>
                <a:tab pos="914400" algn="l"/>
              </a:tabLs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lvl="0">
              <a:lnSpc>
                <a:spcPct val="107000"/>
              </a:lnSpc>
              <a:tabLst>
                <a:tab pos="400050" algn="l"/>
              </a:tabLst>
            </a:pP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Needle biopsy: </a:t>
            </a:r>
            <a:r>
              <a:rPr lang="en-US"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Using a thin needle to obtain a tissue sample.</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Removing an entire lump or suspicious tissue.</a:t>
            </a:r>
          </a:p>
          <a:p>
            <a:pPr marR="0" lvl="1">
              <a:lnSpc>
                <a:spcPct val="107000"/>
              </a:lnSpc>
              <a:spcBef>
                <a:spcPts val="0"/>
              </a:spcBef>
              <a:spcAft>
                <a:spcPts val="0"/>
              </a:spcAft>
              <a:buSzPts val="1000"/>
              <a:tabLst>
                <a:tab pos="914400" algn="l"/>
              </a:tabLst>
            </a:pPr>
            <a:endParaRPr lang="en-US" dirty="0">
              <a:solidFill>
                <a:srgbClr val="000000"/>
              </a:solidFill>
              <a:latin typeface="Segoe UI" panose="020B0502040204020203" pitchFamily="34" charset="0"/>
              <a:ea typeface="Times New Roman" panose="02020603050405020304" pitchFamily="18" charset="0"/>
              <a:cs typeface="Arial" panose="020B0604020202020204" pitchFamily="34" charset="0"/>
            </a:endParaRPr>
          </a:p>
          <a:p>
            <a:pPr marR="0" lvl="1">
              <a:lnSpc>
                <a:spcPct val="107000"/>
              </a:lnSpc>
              <a:spcBef>
                <a:spcPts val="0"/>
              </a:spcBef>
              <a:spcAft>
                <a:spcPts val="0"/>
              </a:spcAft>
              <a:buSzPts val="1000"/>
              <a:tabLst>
                <a:tab pos="914400" algn="l"/>
              </a:tabLst>
            </a:pPr>
            <a:endParaRPr lang="en-US"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endParaRPr>
          </a:p>
          <a:p>
            <a:pPr marR="0" lvl="1">
              <a:lnSpc>
                <a:spcPct val="107000"/>
              </a:lnSpc>
              <a:spcBef>
                <a:spcPts val="0"/>
              </a:spcBef>
              <a:spcAft>
                <a:spcPts val="0"/>
              </a:spcAft>
              <a:buSzPts val="1000"/>
              <a:tabLst>
                <a:tab pos="91440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Incisional biopsy: </a:t>
            </a:r>
            <a:r>
              <a:rPr lang="en-US"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Taking a small piece of a larger tissue mass.</a:t>
            </a:r>
          </a:p>
          <a:p>
            <a:pPr marR="0" lvl="1">
              <a:lnSpc>
                <a:spcPct val="107000"/>
              </a:lnSpc>
              <a:spcBef>
                <a:spcPts val="0"/>
              </a:spcBef>
              <a:spcAft>
                <a:spcPts val="0"/>
              </a:spcAft>
              <a:buSzPts val="1000"/>
              <a:tabLst>
                <a:tab pos="914400" algn="l"/>
              </a:tabLst>
            </a:pPr>
            <a:endParaRPr lang="en-US" dirty="0">
              <a:solidFill>
                <a:srgbClr val="000000"/>
              </a:solidFill>
              <a:latin typeface="Segoe UI" panose="020B0502040204020203"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endParaRPr lang="en-US" sz="135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Biopsy">
            <a:extLst>
              <a:ext uri="{FF2B5EF4-FFF2-40B4-BE49-F238E27FC236}">
                <a16:creationId xmlns:a16="http://schemas.microsoft.com/office/drawing/2014/main" id="{58F2ED74-37AE-41C3-A500-B42BB662FA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91893" y="197963"/>
            <a:ext cx="3667459" cy="3120658"/>
          </a:xfrm>
          <a:prstGeom prst="rect">
            <a:avLst/>
          </a:prstGeom>
          <a:noFill/>
          <a:ln>
            <a:noFill/>
          </a:ln>
        </p:spPr>
      </p:pic>
    </p:spTree>
    <p:extLst>
      <p:ext uri="{BB962C8B-B14F-4D97-AF65-F5344CB8AC3E}">
        <p14:creationId xmlns:p14="http://schemas.microsoft.com/office/powerpoint/2010/main" val="373055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3926F3-78D1-4A9D-9BB1-4B48B9FCD70B}"/>
              </a:ext>
            </a:extLst>
          </p:cNvPr>
          <p:cNvSpPr txBox="1"/>
          <p:nvPr/>
        </p:nvSpPr>
        <p:spPr>
          <a:xfrm>
            <a:off x="1472939" y="390368"/>
            <a:ext cx="6094428" cy="369332"/>
          </a:xfrm>
          <a:prstGeom prst="rect">
            <a:avLst/>
          </a:prstGeom>
          <a:noFill/>
        </p:spPr>
        <p:txBody>
          <a:bodyPr wrap="square">
            <a:spAutoFit/>
          </a:bodyPr>
          <a:lstStyle/>
          <a:p>
            <a:r>
              <a:rPr lang="en-US" sz="1800" dirty="0">
                <a:solidFill>
                  <a:srgbClr val="1F1F1F"/>
                </a:solidFill>
                <a:effectLst/>
                <a:latin typeface="Arial" panose="020B0604020202020204" pitchFamily="34" charset="0"/>
                <a:ea typeface="Times New Roman" panose="02020603050405020304" pitchFamily="18" charset="0"/>
              </a:rPr>
              <a:t>Medical Terminology Denotes Medical Actions </a:t>
            </a:r>
            <a:endParaRPr lang="en-US" dirty="0"/>
          </a:p>
        </p:txBody>
      </p:sp>
      <p:sp>
        <p:nvSpPr>
          <p:cNvPr id="5" name="TextBox 4">
            <a:extLst>
              <a:ext uri="{FF2B5EF4-FFF2-40B4-BE49-F238E27FC236}">
                <a16:creationId xmlns:a16="http://schemas.microsoft.com/office/drawing/2014/main" id="{B63B7AF5-80BF-4FB2-A13A-2D57262072CB}"/>
              </a:ext>
            </a:extLst>
          </p:cNvPr>
          <p:cNvSpPr txBox="1"/>
          <p:nvPr/>
        </p:nvSpPr>
        <p:spPr>
          <a:xfrm>
            <a:off x="1036948" y="1414022"/>
            <a:ext cx="8104695" cy="4017895"/>
          </a:xfrm>
          <a:prstGeom prst="rect">
            <a:avLst/>
          </a:prstGeom>
          <a:noFill/>
        </p:spPr>
        <p:txBody>
          <a:bodyPr wrap="square">
            <a:spAutoFit/>
          </a:bodyPr>
          <a:lstStyle/>
          <a:p>
            <a:pPr marL="0" marR="0">
              <a:lnSpc>
                <a:spcPts val="1800"/>
              </a:lnSpc>
              <a:spcBef>
                <a:spcPts val="1800"/>
              </a:spcBef>
              <a:spcAft>
                <a:spcPts val="1800"/>
              </a:spcAf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Medical terminology is the language used by healthcare professionals to communicate with each other and with their patients.</a:t>
            </a:r>
          </a:p>
          <a:p>
            <a:pPr marL="0" marR="0">
              <a:lnSpc>
                <a:spcPts val="1800"/>
              </a:lnSpc>
              <a:spcBef>
                <a:spcPts val="1800"/>
              </a:spcBef>
              <a:spcAft>
                <a:spcPts val="1800"/>
              </a:spcAf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It is important for medical students to learn medical terminology so that they can understand and interpret medical records, communicate effectively with their colleagues and patients, and document their own findings and assessments.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800"/>
              </a:lnSpc>
              <a:spcBef>
                <a:spcPts val="1800"/>
              </a:spcBef>
              <a:spcAft>
                <a:spcPts val="1800"/>
              </a:spcAf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One way to learn medical terminology is to focus on suffixes. </a:t>
            </a:r>
          </a:p>
          <a:p>
            <a:pPr marL="0" marR="0">
              <a:lnSpc>
                <a:spcPts val="1800"/>
              </a:lnSpc>
              <a:spcBef>
                <a:spcPts val="1800"/>
              </a:spcBef>
              <a:spcAft>
                <a:spcPts val="1800"/>
              </a:spcAf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Suffixes are added to the end of words to change their meaning.</a:t>
            </a:r>
          </a:p>
          <a:p>
            <a:pPr marL="0" marR="0">
              <a:lnSpc>
                <a:spcPts val="1800"/>
              </a:lnSpc>
              <a:spcBef>
                <a:spcPts val="1800"/>
              </a:spcBef>
              <a:spcAft>
                <a:spcPts val="1800"/>
              </a:spcAf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In medical terminology, suffixes are often used to denote medical actions.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4203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480515-8B77-47C2-8738-3A2A067E5572}"/>
              </a:ext>
            </a:extLst>
          </p:cNvPr>
          <p:cNvSpPr txBox="1"/>
          <p:nvPr/>
        </p:nvSpPr>
        <p:spPr>
          <a:xfrm>
            <a:off x="735291" y="829559"/>
            <a:ext cx="8406352" cy="438671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tab pos="400050" algn="l"/>
              </a:tabLst>
              <a:defRPr/>
            </a:pPr>
            <a:r>
              <a:rPr kumimoji="0" lang="en-US" sz="2800" b="1" i="0" u="none" strike="noStrike" kern="1200" cap="none" spc="0" normalizeH="0" baseline="0" noProof="0" dirty="0">
                <a:ln>
                  <a:noFill/>
                </a:ln>
                <a:solidFill>
                  <a:srgbClr val="FF0000"/>
                </a:solidFill>
                <a:effectLst/>
                <a:uLnTx/>
                <a:uFillTx/>
                <a:latin typeface="Segoe UI" panose="020B0502040204020203" pitchFamily="34" charset="0"/>
                <a:ea typeface="Times New Roman" panose="02020603050405020304" pitchFamily="18" charset="0"/>
                <a:cs typeface="Arial" panose="020B0604020202020204" pitchFamily="34" charset="0"/>
              </a:rPr>
              <a:t>4-Amputation</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tab pos="400050" algn="l"/>
              </a:tabLst>
              <a:defRPr/>
            </a:pPr>
            <a:endParaRPr lang="en-US" dirty="0">
              <a:solidFill>
                <a:srgbClr val="000000"/>
              </a:solidFill>
              <a:latin typeface="Segoe UI" panose="020B0502040204020203"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tab pos="400050" algn="l"/>
              </a:tabLst>
              <a:defRPr/>
            </a:pP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tab pos="400050" algn="l"/>
              </a:tabLst>
              <a:defRPr/>
            </a:pPr>
            <a:endParaRPr lang="en-US" dirty="0">
              <a:solidFill>
                <a:srgbClr val="000000"/>
              </a:solidFill>
              <a:latin typeface="Segoe UI" panose="020B0502040204020203"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tab pos="400050" algn="l"/>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Arial" panose="020B0604020202020204" pitchFamily="34" charset="0"/>
              </a:rPr>
              <a:t>The surgical removal of a limb or part of a limb. Terms related to amputation include:</a:t>
            </a:r>
          </a:p>
          <a:p>
            <a:pPr marL="0" marR="0" lvl="0" indent="0" algn="l" defTabSz="914400" rtl="0" eaLnBrk="1" fontAlgn="auto" latinLnBrk="0" hangingPunct="1">
              <a:lnSpc>
                <a:spcPct val="107000"/>
              </a:lnSpc>
              <a:spcBef>
                <a:spcPts val="0"/>
              </a:spcBef>
              <a:spcAft>
                <a:spcPts val="0"/>
              </a:spcAft>
              <a:buClrTx/>
              <a:buSzTx/>
              <a:buFontTx/>
              <a:buNone/>
              <a:tabLst>
                <a:tab pos="400050" algn="l"/>
              </a:tabLst>
              <a:defRPr/>
            </a:pPr>
            <a:endParaRPr lang="en-US" dirty="0">
              <a:solidFill>
                <a:srgbClr val="000000"/>
              </a:solidFill>
              <a:latin typeface="Segoe UI" panose="020B0502040204020203"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tab pos="400050" algn="l"/>
              </a:tabLst>
              <a:defRPr/>
            </a:pP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Arial" panose="020B0604020202020204" pitchFamily="34" charset="0"/>
            </a:endParaRPr>
          </a:p>
          <a:p>
            <a:pPr marL="742950" marR="0" lvl="1" indent="-285750" algn="l" defTabSz="914400" rtl="0" eaLnBrk="1" fontAlgn="auto" latinLnBrk="0" hangingPunct="1">
              <a:lnSpc>
                <a:spcPct val="107000"/>
              </a:lnSpc>
              <a:spcBef>
                <a:spcPts val="0"/>
              </a:spcBef>
              <a:spcAft>
                <a:spcPts val="0"/>
              </a:spcAft>
              <a:buClrTx/>
              <a:buSzPts val="1000"/>
              <a:buFont typeface="Arial" panose="020B0604020202020204" pitchFamily="34" charset="0"/>
              <a:buChar char="•"/>
              <a:tabLst>
                <a:tab pos="914400" algn="l"/>
              </a:tabLst>
              <a:defRPr/>
            </a:pPr>
            <a:r>
              <a:rPr kumimoji="0" lang="en-US" sz="1800" b="0" i="0" u="none" strike="noStrike" kern="1200" cap="none" spc="0" normalizeH="0" baseline="0" noProof="0" dirty="0">
                <a:ln>
                  <a:noFill/>
                </a:ln>
                <a:solidFill>
                  <a:srgbClr val="FF0000"/>
                </a:solidFill>
                <a:effectLst/>
                <a:uLnTx/>
                <a:uFillTx/>
                <a:latin typeface="Segoe UI" panose="020B0502040204020203" pitchFamily="34" charset="0"/>
                <a:ea typeface="Times New Roman" panose="02020603050405020304" pitchFamily="18" charset="0"/>
                <a:cs typeface="Arial" panose="020B0604020202020204" pitchFamily="34" charset="0"/>
              </a:rPr>
              <a:t> Above-knee amputation (AKA): </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Arial" panose="020B0604020202020204" pitchFamily="34" charset="0"/>
              </a:rPr>
              <a:t>Removal of the leg above the knee.</a:t>
            </a:r>
          </a:p>
          <a:p>
            <a:pPr marL="742950" marR="0" lvl="1" indent="-285750" algn="l" defTabSz="914400" rtl="0" eaLnBrk="1" fontAlgn="auto" latinLnBrk="0" hangingPunct="1">
              <a:lnSpc>
                <a:spcPct val="107000"/>
              </a:lnSpc>
              <a:spcBef>
                <a:spcPts val="0"/>
              </a:spcBef>
              <a:spcAft>
                <a:spcPts val="0"/>
              </a:spcAft>
              <a:buClrTx/>
              <a:buSzPts val="1000"/>
              <a:buFont typeface="Wingdings" panose="05000000000000000000" pitchFamily="2" charset="2"/>
              <a:buChar char="ü"/>
              <a:tabLst>
                <a:tab pos="914400" algn="l"/>
              </a:tabLst>
              <a:defRPr/>
            </a:pPr>
            <a:endParaRPr lang="en-US" dirty="0">
              <a:solidFill>
                <a:srgbClr val="000000"/>
              </a:solidFill>
              <a:latin typeface="Segoe UI" panose="020B0502040204020203"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7000"/>
              </a:lnSpc>
              <a:spcBef>
                <a:spcPts val="0"/>
              </a:spcBef>
              <a:spcAft>
                <a:spcPts val="0"/>
              </a:spcAft>
              <a:buClrTx/>
              <a:buSzPts val="1000"/>
              <a:buFont typeface="Wingdings" panose="05000000000000000000" pitchFamily="2" charset="2"/>
              <a:buChar char="ü"/>
              <a:tabLst>
                <a:tab pos="914400" algn="l"/>
              </a:tabLst>
              <a:defRPr/>
            </a:pP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7000"/>
              </a:lnSpc>
              <a:spcBef>
                <a:spcPts val="0"/>
              </a:spcBef>
              <a:spcAft>
                <a:spcPts val="0"/>
              </a:spcAft>
              <a:buClrTx/>
              <a:buSzPts val="1000"/>
              <a:buFont typeface="Wingdings" panose="05000000000000000000" pitchFamily="2" charset="2"/>
              <a:buChar char="ü"/>
              <a:tabLst>
                <a:tab pos="914400" algn="l"/>
              </a:tabLst>
              <a:defRPr/>
            </a:pPr>
            <a:endParaRPr lang="en-US" dirty="0">
              <a:solidFill>
                <a:srgbClr val="000000"/>
              </a:solidFill>
              <a:latin typeface="Segoe UI" panose="020B0502040204020203"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7000"/>
              </a:lnSpc>
              <a:spcBef>
                <a:spcPts val="0"/>
              </a:spcBef>
              <a:spcAft>
                <a:spcPts val="0"/>
              </a:spcAft>
              <a:buClrTx/>
              <a:buSzPts val="1000"/>
              <a:buFont typeface="Wingdings" panose="05000000000000000000" pitchFamily="2" charset="2"/>
              <a:buChar char="ü"/>
              <a:tabLst>
                <a:tab pos="914400" algn="l"/>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defRPr/>
            </a:pPr>
            <a:r>
              <a:rPr kumimoji="0" lang="en-US" b="0" i="0" u="none" strike="noStrike" kern="1200" cap="none" spc="0" normalizeH="0" baseline="0" noProof="0" dirty="0">
                <a:ln>
                  <a:noFill/>
                </a:ln>
                <a:solidFill>
                  <a:srgbClr val="FF0000"/>
                </a:solidFill>
                <a:effectLst/>
                <a:uLnTx/>
                <a:uFillTx/>
                <a:latin typeface="Segoe UI" panose="020B0502040204020203" pitchFamily="34" charset="0"/>
                <a:ea typeface="Times New Roman" panose="02020603050405020304" pitchFamily="18" charset="0"/>
                <a:cs typeface="+mn-cs"/>
              </a:rPr>
              <a:t>Below-knee amputation (BKA</a:t>
            </a:r>
            <a:r>
              <a:rPr kumimoji="0" lang="en-US"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mn-cs"/>
              </a:rPr>
              <a:t>): Removal of the leg below the knee</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37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D0AF0F-12ED-446F-BDF6-348ED00542E0}"/>
              </a:ext>
            </a:extLst>
          </p:cNvPr>
          <p:cNvSpPr txBox="1"/>
          <p:nvPr/>
        </p:nvSpPr>
        <p:spPr>
          <a:xfrm>
            <a:off x="301658" y="216817"/>
            <a:ext cx="11170763" cy="5608202"/>
          </a:xfrm>
          <a:prstGeom prst="rect">
            <a:avLst/>
          </a:prstGeom>
          <a:noFill/>
        </p:spPr>
        <p:txBody>
          <a:bodyPr wrap="square">
            <a:spAutoFit/>
          </a:bodyPr>
          <a:lstStyle/>
          <a:p>
            <a:pPr marR="0" lvl="0" rtl="0">
              <a:lnSpc>
                <a:spcPct val="107000"/>
              </a:lnSpc>
              <a:spcBef>
                <a:spcPts val="0"/>
              </a:spcBef>
              <a:spcAft>
                <a:spcPts val="0"/>
              </a:spcAft>
              <a:tabLst>
                <a:tab pos="400050" algn="l"/>
              </a:tabLst>
            </a:pPr>
            <a:r>
              <a:rPr lang="en-US" sz="2400" b="1"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Reconstruction</a:t>
            </a: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The process of restoring or reshaping a body part. This can involve procedures such as: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sz="20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Plastic surgery</a:t>
            </a: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Surgery for aesthetic or reconstructive purposes.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sz="20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Reconstructive</a:t>
            </a: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surgery: Restoring the form or function of a damaged or missing body part.</a:t>
            </a:r>
          </a:p>
          <a:p>
            <a:pPr marR="0" lvl="1">
              <a:lnSpc>
                <a:spcPct val="107000"/>
              </a:lnSpc>
              <a:spcBef>
                <a:spcPts val="0"/>
              </a:spcBef>
              <a:spcAft>
                <a:spcPts val="0"/>
              </a:spcAft>
              <a:buSzPts val="1000"/>
              <a:tabLst>
                <a:tab pos="914400" algn="l"/>
              </a:tabLst>
            </a:pPr>
            <a:endParaRPr lang="en-US" sz="2000" dirty="0">
              <a:solidFill>
                <a:srgbClr val="000000"/>
              </a:solidFill>
              <a:latin typeface="Segoe UI" panose="020B0502040204020203"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tabLst>
                <a:tab pos="400050" algn="l"/>
              </a:tabLst>
            </a:pPr>
            <a:r>
              <a:rPr lang="en-US" sz="2400" b="1"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Transplantation</a:t>
            </a:r>
            <a:r>
              <a:rPr lang="en-US" sz="24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 </a:t>
            </a: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The surgical transfer of an organ or tissue from one person to another. Common transplant procedures include: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sz="20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Kidney transplantation</a:t>
            </a: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Replacing a damaged or nonfunctional kidney with a healthy one.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sz="20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Heart transplantation</a:t>
            </a: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Replacing a failing heart with a donor heart.</a:t>
            </a:r>
          </a:p>
          <a:p>
            <a:pPr marR="0" lvl="1">
              <a:lnSpc>
                <a:spcPct val="107000"/>
              </a:lnSpc>
              <a:spcBef>
                <a:spcPts val="0"/>
              </a:spcBef>
              <a:spcAft>
                <a:spcPts val="0"/>
              </a:spcAft>
              <a:buSzPts val="1000"/>
              <a:tabLst>
                <a:tab pos="914400" algn="l"/>
              </a:tabLst>
            </a:pPr>
            <a:endParaRPr lang="en-US" sz="2000" dirty="0">
              <a:solidFill>
                <a:srgbClr val="000000"/>
              </a:solidFill>
              <a:latin typeface="Segoe UI" panose="020B0502040204020203"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endParaRPr lang="en-US" sz="2000" dirty="0">
              <a:solidFill>
                <a:srgbClr val="000000"/>
              </a:solidFill>
              <a:effectLst/>
              <a:latin typeface="Segoe UI" panose="020B0502040204020203"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tabLst>
                <a:tab pos="400050" algn="l"/>
              </a:tabLst>
            </a:pPr>
            <a:r>
              <a:rPr lang="en-US" sz="2800" b="1"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Ablation</a:t>
            </a:r>
            <a:r>
              <a:rPr lang="en-US" sz="28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a:t>
            </a:r>
            <a:r>
              <a:rPr lang="en-US" sz="28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a:t>
            </a: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The removal or destruction of tissue, often using heat or cold. Examples include: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sz="20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Radiofrequency ablation: </a:t>
            </a: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Using heat to destroy cancerous tissue.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sz="20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Cryoablation</a:t>
            </a: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Using cold to freeze and destroy abnormal tissue.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8294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F81938-5DE4-4A09-98CB-9112B31B1A9B}"/>
              </a:ext>
            </a:extLst>
          </p:cNvPr>
          <p:cNvSpPr txBox="1"/>
          <p:nvPr/>
        </p:nvSpPr>
        <p:spPr>
          <a:xfrm>
            <a:off x="254523" y="367646"/>
            <a:ext cx="11453567" cy="5999976"/>
          </a:xfrm>
          <a:prstGeom prst="rect">
            <a:avLst/>
          </a:prstGeom>
          <a:noFill/>
        </p:spPr>
        <p:txBody>
          <a:bodyPr wrap="square">
            <a:spAutoFit/>
          </a:bodyPr>
          <a:lstStyle/>
          <a:p>
            <a:pPr marR="0" lvl="0" rtl="0">
              <a:lnSpc>
                <a:spcPct val="107000"/>
              </a:lnSpc>
              <a:spcBef>
                <a:spcPts val="0"/>
              </a:spcBef>
              <a:spcAft>
                <a:spcPts val="0"/>
              </a:spcAft>
              <a:tabLst>
                <a:tab pos="400050" algn="l"/>
              </a:tabLst>
            </a:pPr>
            <a:r>
              <a:rPr lang="en-US" sz="2400" b="1"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Anastomosis</a:t>
            </a:r>
            <a:r>
              <a:rPr lang="en-US" sz="24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 </a:t>
            </a:r>
          </a:p>
          <a:p>
            <a:pPr marR="0" lvl="0" rtl="0">
              <a:lnSpc>
                <a:spcPct val="107000"/>
              </a:lnSpc>
              <a:spcBef>
                <a:spcPts val="0"/>
              </a:spcBef>
              <a:spcAft>
                <a:spcPts val="0"/>
              </a:spcAft>
              <a:tabLst>
                <a:tab pos="400050" algn="l"/>
              </a:tabLst>
            </a:pPr>
            <a:endParaRPr lang="en-US" sz="2400" dirty="0">
              <a:solidFill>
                <a:srgbClr val="FF0000"/>
              </a:solidFill>
              <a:latin typeface="Segoe UI" panose="020B0502040204020203" pitchFamily="34" charset="0"/>
              <a:ea typeface="Times New Roman" panose="02020603050405020304" pitchFamily="18" charset="0"/>
              <a:cs typeface="Arial" panose="020B0604020202020204" pitchFamily="34" charset="0"/>
            </a:endParaRPr>
          </a:p>
          <a:p>
            <a:pPr marR="0" lvl="0" rtl="0">
              <a:lnSpc>
                <a:spcPct val="107000"/>
              </a:lnSpc>
              <a:spcBef>
                <a:spcPts val="0"/>
              </a:spcBef>
              <a:spcAft>
                <a:spcPts val="0"/>
              </a:spcAft>
              <a:tabLst>
                <a:tab pos="400050" algn="l"/>
              </a:tabLst>
            </a:pPr>
            <a:r>
              <a:rPr lang="en-US" sz="24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The surgical connection of two structures, such as blood vessels or sections of the intestine.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sz="24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Gastrointestinal anastomosis:</a:t>
            </a:r>
            <a:r>
              <a:rPr lang="en-US" sz="24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Joining two parts of the digestive tract, often after a resection.</a:t>
            </a:r>
          </a:p>
          <a:p>
            <a:pPr marR="0" lvl="1">
              <a:lnSpc>
                <a:spcPct val="107000"/>
              </a:lnSpc>
              <a:spcBef>
                <a:spcPts val="0"/>
              </a:spcBef>
              <a:spcAft>
                <a:spcPts val="0"/>
              </a:spcAft>
              <a:buSzPts val="1000"/>
              <a:tabLst>
                <a:tab pos="914400" algn="l"/>
              </a:tabLs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tabLst>
                <a:tab pos="400050" algn="l"/>
              </a:tabLst>
            </a:pPr>
            <a:r>
              <a:rPr lang="en-US" sz="2400" b="1"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Suturing</a:t>
            </a:r>
            <a:r>
              <a:rPr lang="en-US" sz="24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 </a:t>
            </a:r>
            <a:r>
              <a:rPr lang="en-US" sz="24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The act of sewing together tissue, typically with stitches. This includes: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sz="24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Interrupted sutures: </a:t>
            </a:r>
            <a:r>
              <a:rPr lang="en-US" sz="24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Individual stitches used to close a wound.</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sz="24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Continuous sutures: </a:t>
            </a:r>
            <a:r>
              <a:rPr lang="en-US" sz="24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A single, continuous stitch used to close a wound.</a:t>
            </a:r>
          </a:p>
          <a:p>
            <a:pPr marR="0" lvl="1">
              <a:lnSpc>
                <a:spcPct val="107000"/>
              </a:lnSpc>
              <a:spcBef>
                <a:spcPts val="0"/>
              </a:spcBef>
              <a:spcAft>
                <a:spcPts val="0"/>
              </a:spcAft>
              <a:buSzPts val="1000"/>
              <a:tabLst>
                <a:tab pos="914400" algn="l"/>
              </a:tabLs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tabLst>
                <a:tab pos="400050" algn="l"/>
              </a:tabLst>
            </a:pPr>
            <a:r>
              <a:rPr lang="en-US" sz="2400" b="1"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Ligation</a:t>
            </a:r>
            <a:r>
              <a:rPr lang="en-US" sz="24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 </a:t>
            </a:r>
            <a:r>
              <a:rPr lang="en-US" sz="24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The process of tying off or closing a blood vessel,</a:t>
            </a:r>
          </a:p>
          <a:p>
            <a:pPr marR="0" lvl="0">
              <a:lnSpc>
                <a:spcPct val="107000"/>
              </a:lnSpc>
              <a:spcBef>
                <a:spcPts val="0"/>
              </a:spcBef>
              <a:spcAft>
                <a:spcPts val="0"/>
              </a:spcAft>
              <a:tabLst>
                <a:tab pos="400050" algn="l"/>
              </a:tabLst>
            </a:pPr>
            <a:r>
              <a:rPr lang="en-US" sz="24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 duct, or other structure.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sz="24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Tubal ligation: </a:t>
            </a:r>
            <a:r>
              <a:rPr lang="en-US" sz="24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A surgical procedure for female sterilization by tying or sealing the fallopian tubes.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5198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32AA61-65EB-4556-9366-D813E7067583}"/>
              </a:ext>
            </a:extLst>
          </p:cNvPr>
          <p:cNvSpPr txBox="1"/>
          <p:nvPr/>
        </p:nvSpPr>
        <p:spPr>
          <a:xfrm>
            <a:off x="248239" y="217867"/>
            <a:ext cx="6642755" cy="5010218"/>
          </a:xfrm>
          <a:prstGeom prst="rect">
            <a:avLst/>
          </a:prstGeom>
          <a:noFill/>
        </p:spPr>
        <p:txBody>
          <a:bodyPr wrap="square">
            <a:spAutoFit/>
          </a:bodyPr>
          <a:lstStyle/>
          <a:p>
            <a:pPr marR="0" lvl="0" rtl="0">
              <a:lnSpc>
                <a:spcPct val="107000"/>
              </a:lnSpc>
              <a:spcBef>
                <a:spcPts val="0"/>
              </a:spcBef>
              <a:spcAft>
                <a:spcPts val="0"/>
              </a:spcAft>
              <a:tabLst>
                <a:tab pos="400050" algn="l"/>
              </a:tabLst>
            </a:pPr>
            <a:r>
              <a:rPr lang="en-US" sz="2800" b="1"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Endoscopy</a:t>
            </a:r>
            <a:r>
              <a:rPr lang="en-US" sz="2800" dirty="0">
                <a:solidFill>
                  <a:srgbClr val="FF0000"/>
                </a:solidFill>
                <a:effectLst/>
                <a:latin typeface="Segoe UI" panose="020B0502040204020203" pitchFamily="34" charset="0"/>
                <a:ea typeface="Times New Roman" panose="02020603050405020304" pitchFamily="18" charset="0"/>
                <a:cs typeface="Arial" panose="020B0604020202020204" pitchFamily="34" charset="0"/>
              </a:rPr>
              <a:t>: </a:t>
            </a:r>
          </a:p>
          <a:p>
            <a:pPr marR="0" lvl="0" rtl="0">
              <a:lnSpc>
                <a:spcPct val="107000"/>
              </a:lnSpc>
              <a:spcBef>
                <a:spcPts val="0"/>
              </a:spcBef>
              <a:spcAft>
                <a:spcPts val="0"/>
              </a:spcAft>
              <a:tabLst>
                <a:tab pos="400050" algn="l"/>
              </a:tabLst>
            </a:pP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A procedure that involves examining the interior of a body cavity or organ using a thin, flexible tube with a camera.</a:t>
            </a:r>
          </a:p>
          <a:p>
            <a:pPr marR="0" lvl="0" rtl="0">
              <a:lnSpc>
                <a:spcPct val="107000"/>
              </a:lnSpc>
              <a:spcBef>
                <a:spcPts val="0"/>
              </a:spcBef>
              <a:spcAft>
                <a:spcPts val="0"/>
              </a:spcAft>
              <a:tabLst>
                <a:tab pos="400050" algn="l"/>
              </a:tabLs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Colonoscopy: Examining the colon.</a:t>
            </a:r>
          </a:p>
          <a:p>
            <a:pPr marR="0" lvl="1">
              <a:lnSpc>
                <a:spcPct val="107000"/>
              </a:lnSpc>
              <a:spcBef>
                <a:spcPts val="0"/>
              </a:spcBef>
              <a:spcAft>
                <a:spcPts val="0"/>
              </a:spcAft>
              <a:buSzPts val="1000"/>
              <a:tabLst>
                <a:tab pos="914400" algn="l"/>
              </a:tabLs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1">
              <a:lnSpc>
                <a:spcPct val="107000"/>
              </a:lnSpc>
              <a:spcBef>
                <a:spcPts val="0"/>
              </a:spcBef>
              <a:spcAft>
                <a:spcPts val="0"/>
              </a:spcAft>
              <a:buSzPts val="1000"/>
              <a:tabLst>
                <a:tab pos="914400" algn="l"/>
              </a:tabLst>
            </a:pP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Gastroscopy: Examining the stomach.</a:t>
            </a:r>
          </a:p>
          <a:p>
            <a:pPr marR="0" lvl="1">
              <a:lnSpc>
                <a:spcPct val="107000"/>
              </a:lnSpc>
              <a:spcBef>
                <a:spcPts val="0"/>
              </a:spcBef>
              <a:spcAft>
                <a:spcPts val="0"/>
              </a:spcAft>
              <a:buSzPts val="1000"/>
              <a:tabLst>
                <a:tab pos="914400" algn="l"/>
              </a:tabLs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1500"/>
              </a:spcBef>
              <a:spcAft>
                <a:spcPts val="500"/>
              </a:spcAft>
            </a:pPr>
            <a:r>
              <a:rPr lang="en-US" sz="2000" dirty="0">
                <a:solidFill>
                  <a:srgbClr val="000000"/>
                </a:solidFill>
                <a:effectLst/>
                <a:latin typeface="Segoe UI" panose="020B0502040204020203" pitchFamily="34" charset="0"/>
                <a:ea typeface="Times New Roman" panose="02020603050405020304" pitchFamily="18" charset="0"/>
                <a:cs typeface="Arial" panose="020B0604020202020204" pitchFamily="34" charset="0"/>
              </a:rPr>
              <a:t>These are just a few examples of medical actions and the associated terminology used in the medical field. The terminology helps medical professionals communicate clearly and accurately about various procedures and treatments.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Gastroscopy">
            <a:extLst>
              <a:ext uri="{FF2B5EF4-FFF2-40B4-BE49-F238E27FC236}">
                <a16:creationId xmlns:a16="http://schemas.microsoft.com/office/drawing/2014/main" id="{31BB09A0-DE6F-48BB-AEBF-23EF88B12F0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26664" y="377072"/>
            <a:ext cx="4703975" cy="4496585"/>
          </a:xfrm>
          <a:prstGeom prst="rect">
            <a:avLst/>
          </a:prstGeom>
          <a:noFill/>
          <a:ln>
            <a:noFill/>
          </a:ln>
        </p:spPr>
      </p:pic>
    </p:spTree>
    <p:extLst>
      <p:ext uri="{BB962C8B-B14F-4D97-AF65-F5344CB8AC3E}">
        <p14:creationId xmlns:p14="http://schemas.microsoft.com/office/powerpoint/2010/main" val="3707720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3076D-220E-4192-AADB-1556A448E837}"/>
              </a:ext>
            </a:extLst>
          </p:cNvPr>
          <p:cNvSpPr txBox="1"/>
          <p:nvPr/>
        </p:nvSpPr>
        <p:spPr>
          <a:xfrm>
            <a:off x="358218" y="84841"/>
            <a:ext cx="11670384" cy="6263253"/>
          </a:xfrm>
          <a:prstGeom prst="rect">
            <a:avLst/>
          </a:prstGeom>
          <a:noFill/>
        </p:spPr>
        <p:txBody>
          <a:bodyPr wrap="square">
            <a:spAutoFit/>
          </a:bodyPr>
          <a:lstStyle/>
          <a:p>
            <a:pPr algn="ctr"/>
            <a:r>
              <a:rPr lang="en-US" sz="2300" b="1" i="0" dirty="0">
                <a:solidFill>
                  <a:srgbClr val="FF0000"/>
                </a:solidFill>
                <a:effectLst/>
                <a:latin typeface="Google Sans"/>
              </a:rPr>
              <a:t>Medical terms denoting therapeutic procedures such as :</a:t>
            </a:r>
          </a:p>
          <a:p>
            <a:pPr algn="ctr"/>
            <a:r>
              <a:rPr lang="en-US" sz="2300" b="1" i="0" dirty="0">
                <a:solidFill>
                  <a:srgbClr val="FF0000"/>
                </a:solidFill>
                <a:effectLst/>
                <a:latin typeface="Google Sans"/>
              </a:rPr>
              <a:t>therapy, </a:t>
            </a:r>
          </a:p>
          <a:p>
            <a:pPr algn="ctr"/>
            <a:r>
              <a:rPr lang="en-US" sz="2300" b="1" i="0" dirty="0">
                <a:solidFill>
                  <a:srgbClr val="FF0000"/>
                </a:solidFill>
                <a:effectLst/>
                <a:latin typeface="Google Sans"/>
              </a:rPr>
              <a:t>medication, </a:t>
            </a:r>
          </a:p>
          <a:p>
            <a:pPr algn="ctr"/>
            <a:r>
              <a:rPr lang="en-US" sz="2300" b="1" i="0" dirty="0">
                <a:solidFill>
                  <a:srgbClr val="FF0000"/>
                </a:solidFill>
                <a:effectLst/>
                <a:latin typeface="Google Sans"/>
              </a:rPr>
              <a:t>and intervention include:</a:t>
            </a:r>
          </a:p>
          <a:p>
            <a:pPr algn="l"/>
            <a:endParaRPr lang="en-US" sz="2300" b="1" i="0" dirty="0">
              <a:solidFill>
                <a:srgbClr val="1F1F1F"/>
              </a:solidFill>
              <a:effectLst/>
              <a:latin typeface="Google Sans"/>
            </a:endParaRPr>
          </a:p>
          <a:p>
            <a:pPr algn="l">
              <a:buFont typeface="Arial" panose="020B0604020202020204" pitchFamily="34" charset="0"/>
              <a:buChar char="•"/>
            </a:pPr>
            <a:r>
              <a:rPr lang="en-US" sz="2000" b="1" i="0" dirty="0">
                <a:solidFill>
                  <a:srgbClr val="1F1F1F"/>
                </a:solidFill>
                <a:effectLst/>
                <a:latin typeface="Google Sans"/>
              </a:rPr>
              <a:t>Therapy: </a:t>
            </a:r>
            <a:r>
              <a:rPr lang="en-US" sz="2000" b="0" i="0" dirty="0">
                <a:solidFill>
                  <a:srgbClr val="1F1F1F"/>
                </a:solidFill>
                <a:effectLst/>
                <a:latin typeface="Google Sans"/>
              </a:rPr>
              <a:t>Any treatment intended to improve a person's physical, emotional, or cognitive well-being. Examples of therapy include :physical therapy, </a:t>
            </a:r>
          </a:p>
          <a:p>
            <a:pPr algn="l"/>
            <a:r>
              <a:rPr lang="en-US" sz="2000" dirty="0">
                <a:solidFill>
                  <a:srgbClr val="1F1F1F"/>
                </a:solidFill>
                <a:latin typeface="Google Sans"/>
              </a:rPr>
              <a:t>                                   </a:t>
            </a:r>
            <a:r>
              <a:rPr lang="en-US" sz="2000" b="0" i="0" dirty="0">
                <a:solidFill>
                  <a:srgbClr val="1F1F1F"/>
                </a:solidFill>
                <a:effectLst/>
                <a:latin typeface="Google Sans"/>
              </a:rPr>
              <a:t>occupational therapy, </a:t>
            </a:r>
          </a:p>
          <a:p>
            <a:pPr algn="l"/>
            <a:r>
              <a:rPr lang="en-US" sz="2000" dirty="0">
                <a:solidFill>
                  <a:srgbClr val="1F1F1F"/>
                </a:solidFill>
                <a:latin typeface="Google Sans"/>
              </a:rPr>
              <a:t>                                   s</a:t>
            </a:r>
            <a:r>
              <a:rPr lang="en-US" sz="2000" b="0" i="0" dirty="0">
                <a:solidFill>
                  <a:srgbClr val="1F1F1F"/>
                </a:solidFill>
                <a:effectLst/>
                <a:latin typeface="Google Sans"/>
              </a:rPr>
              <a:t>peech therapy, and </a:t>
            </a:r>
          </a:p>
          <a:p>
            <a:pPr algn="l"/>
            <a:r>
              <a:rPr lang="en-US" sz="2000" dirty="0">
                <a:solidFill>
                  <a:srgbClr val="1F1F1F"/>
                </a:solidFill>
                <a:latin typeface="Google Sans"/>
              </a:rPr>
              <a:t>                                   </a:t>
            </a:r>
            <a:r>
              <a:rPr lang="en-US" sz="2000" b="0" i="0" dirty="0">
                <a:solidFill>
                  <a:srgbClr val="1F1F1F"/>
                </a:solidFill>
                <a:effectLst/>
                <a:latin typeface="Google Sans"/>
              </a:rPr>
              <a:t>cognitive-behavioral therapy.</a:t>
            </a:r>
          </a:p>
          <a:p>
            <a:pPr algn="l">
              <a:buFont typeface="Arial" panose="020B0604020202020204" pitchFamily="34" charset="0"/>
              <a:buChar char="•"/>
            </a:pPr>
            <a:endParaRPr lang="en-US" sz="2000" b="0" i="0" dirty="0">
              <a:solidFill>
                <a:srgbClr val="1F1F1F"/>
              </a:solidFill>
              <a:effectLst/>
              <a:latin typeface="Google Sans"/>
            </a:endParaRPr>
          </a:p>
          <a:p>
            <a:pPr algn="l">
              <a:buFont typeface="Arial" panose="020B0604020202020204" pitchFamily="34" charset="0"/>
              <a:buChar char="•"/>
            </a:pPr>
            <a:r>
              <a:rPr lang="en-US" sz="2000" b="1" i="0" dirty="0">
                <a:solidFill>
                  <a:srgbClr val="1F1F1F"/>
                </a:solidFill>
                <a:effectLst/>
                <a:latin typeface="Google Sans"/>
              </a:rPr>
              <a:t>Medication</a:t>
            </a:r>
            <a:r>
              <a:rPr lang="en-US" b="0" i="0" dirty="0">
                <a:solidFill>
                  <a:srgbClr val="1F1F1F"/>
                </a:solidFill>
                <a:effectLst/>
                <a:latin typeface="Google Sans"/>
              </a:rPr>
              <a:t>: A substance used to treat, prevent, or cure a disease or condition. </a:t>
            </a:r>
          </a:p>
          <a:p>
            <a:pPr algn="l"/>
            <a:r>
              <a:rPr lang="en-US" b="0" i="0" dirty="0">
                <a:solidFill>
                  <a:srgbClr val="1F1F1F"/>
                </a:solidFill>
                <a:effectLst/>
                <a:latin typeface="Google Sans"/>
              </a:rPr>
              <a:t>                           Medications can be taken orally, </a:t>
            </a:r>
          </a:p>
          <a:p>
            <a:pPr algn="l"/>
            <a:r>
              <a:rPr lang="en-US" dirty="0">
                <a:solidFill>
                  <a:srgbClr val="1F1F1F"/>
                </a:solidFill>
                <a:latin typeface="Google Sans"/>
              </a:rPr>
              <a:t>                            </a:t>
            </a:r>
            <a:r>
              <a:rPr lang="en-US" b="0" i="0" dirty="0">
                <a:solidFill>
                  <a:srgbClr val="1F1F1F"/>
                </a:solidFill>
                <a:effectLst/>
                <a:latin typeface="Google Sans"/>
              </a:rPr>
              <a:t>injected, or </a:t>
            </a:r>
          </a:p>
          <a:p>
            <a:pPr algn="l"/>
            <a:r>
              <a:rPr lang="en-US" dirty="0">
                <a:solidFill>
                  <a:srgbClr val="1F1F1F"/>
                </a:solidFill>
                <a:latin typeface="Google Sans"/>
              </a:rPr>
              <a:t>                            </a:t>
            </a:r>
            <a:r>
              <a:rPr lang="en-US" b="0" i="0" dirty="0">
                <a:solidFill>
                  <a:srgbClr val="1F1F1F"/>
                </a:solidFill>
                <a:effectLst/>
                <a:latin typeface="Google Sans"/>
              </a:rPr>
              <a:t>applied to the skin.</a:t>
            </a:r>
          </a:p>
          <a:p>
            <a:pPr algn="l">
              <a:buFont typeface="Arial" panose="020B0604020202020204" pitchFamily="34" charset="0"/>
              <a:buChar char="•"/>
            </a:pPr>
            <a:endParaRPr lang="en-US" b="0" i="0" dirty="0">
              <a:solidFill>
                <a:srgbClr val="1F1F1F"/>
              </a:solidFill>
              <a:effectLst/>
              <a:latin typeface="Google Sans"/>
            </a:endParaRPr>
          </a:p>
          <a:p>
            <a:pPr algn="l">
              <a:buFont typeface="Arial" panose="020B0604020202020204" pitchFamily="34" charset="0"/>
              <a:buChar char="•"/>
            </a:pPr>
            <a:r>
              <a:rPr lang="en-US" sz="2000" b="1" i="0" dirty="0">
                <a:solidFill>
                  <a:srgbClr val="1F1F1F"/>
                </a:solidFill>
                <a:effectLst/>
                <a:latin typeface="Google Sans"/>
              </a:rPr>
              <a:t>Intervention: </a:t>
            </a:r>
            <a:r>
              <a:rPr lang="en-US" b="0" i="0" dirty="0">
                <a:solidFill>
                  <a:srgbClr val="1F1F1F"/>
                </a:solidFill>
                <a:effectLst/>
                <a:latin typeface="Google Sans"/>
              </a:rPr>
              <a:t>A medical procedure or treatment that is performed to prevent or treat a disease or condition.</a:t>
            </a:r>
          </a:p>
          <a:p>
            <a:pPr algn="l"/>
            <a:r>
              <a:rPr lang="en-US" b="0" i="0" dirty="0">
                <a:solidFill>
                  <a:srgbClr val="1F1F1F"/>
                </a:solidFill>
                <a:effectLst/>
                <a:latin typeface="Google Sans"/>
              </a:rPr>
              <a:t> Examples of interventions include : surgery, </a:t>
            </a:r>
          </a:p>
          <a:p>
            <a:pPr algn="l"/>
            <a:r>
              <a:rPr lang="en-US" dirty="0">
                <a:solidFill>
                  <a:srgbClr val="1F1F1F"/>
                </a:solidFill>
                <a:latin typeface="Google Sans"/>
              </a:rPr>
              <a:t>                                                                </a:t>
            </a:r>
            <a:r>
              <a:rPr lang="en-US" b="0" i="0" dirty="0">
                <a:solidFill>
                  <a:srgbClr val="1F1F1F"/>
                </a:solidFill>
                <a:effectLst/>
                <a:latin typeface="Google Sans"/>
              </a:rPr>
              <a:t>radiation therapy, and </a:t>
            </a:r>
          </a:p>
          <a:p>
            <a:pPr algn="l"/>
            <a:r>
              <a:rPr lang="en-US" dirty="0">
                <a:solidFill>
                  <a:srgbClr val="1F1F1F"/>
                </a:solidFill>
                <a:latin typeface="Google Sans"/>
              </a:rPr>
              <a:t>                                                                </a:t>
            </a:r>
            <a:r>
              <a:rPr lang="en-US" b="0" i="0" dirty="0">
                <a:solidFill>
                  <a:srgbClr val="1F1F1F"/>
                </a:solidFill>
                <a:effectLst/>
                <a:latin typeface="Google Sans"/>
              </a:rPr>
              <a:t>chemotherapy.</a:t>
            </a:r>
          </a:p>
        </p:txBody>
      </p:sp>
    </p:spTree>
    <p:extLst>
      <p:ext uri="{BB962C8B-B14F-4D97-AF65-F5344CB8AC3E}">
        <p14:creationId xmlns:p14="http://schemas.microsoft.com/office/powerpoint/2010/main" val="1078963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108A86-CC1E-4145-B752-613C46829483}"/>
              </a:ext>
            </a:extLst>
          </p:cNvPr>
          <p:cNvSpPr txBox="1"/>
          <p:nvPr/>
        </p:nvSpPr>
        <p:spPr>
          <a:xfrm>
            <a:off x="263950" y="61203"/>
            <a:ext cx="11764651" cy="6309420"/>
          </a:xfrm>
          <a:prstGeom prst="rect">
            <a:avLst/>
          </a:prstGeom>
          <a:noFill/>
        </p:spPr>
        <p:txBody>
          <a:bodyPr wrap="square">
            <a:spAutoFit/>
          </a:bodyPr>
          <a:lstStyle/>
          <a:p>
            <a:pPr algn="l"/>
            <a:r>
              <a:rPr lang="en-US" sz="2400" b="0" i="0" dirty="0">
                <a:solidFill>
                  <a:srgbClr val="1F1F1F"/>
                </a:solidFill>
                <a:effectLst/>
                <a:latin typeface="Google Sans"/>
              </a:rPr>
              <a:t>Here are some examples of specific medical terms denoting therapeutic procedures</a:t>
            </a:r>
            <a:r>
              <a:rPr lang="en-US" b="0" i="0" dirty="0">
                <a:solidFill>
                  <a:srgbClr val="1F1F1F"/>
                </a:solidFill>
                <a:effectLst/>
                <a:latin typeface="Google Sans"/>
              </a:rPr>
              <a:t>:</a:t>
            </a:r>
          </a:p>
          <a:p>
            <a:pPr algn="l"/>
            <a:endParaRPr lang="en-US" b="0" i="0" dirty="0">
              <a:solidFill>
                <a:srgbClr val="1F1F1F"/>
              </a:solidFill>
              <a:effectLst/>
              <a:latin typeface="Google Sans"/>
            </a:endParaRPr>
          </a:p>
          <a:p>
            <a:pPr algn="l">
              <a:buFont typeface="Arial" panose="020B0604020202020204" pitchFamily="34" charset="0"/>
              <a:buChar char="•"/>
            </a:pPr>
            <a:r>
              <a:rPr lang="en-US" sz="2400" b="1" i="0" dirty="0">
                <a:solidFill>
                  <a:srgbClr val="FF0000"/>
                </a:solidFill>
                <a:effectLst/>
                <a:latin typeface="Google Sans"/>
              </a:rPr>
              <a:t>Physical(physiotherapy) therapy</a:t>
            </a:r>
            <a:r>
              <a:rPr lang="en-US" b="0" i="0" dirty="0">
                <a:solidFill>
                  <a:srgbClr val="1F1F1F"/>
                </a:solidFill>
                <a:effectLst/>
                <a:latin typeface="Google Sans"/>
              </a:rPr>
              <a:t>: A type of therapy that helps people recover from injuries or improve their physical function.</a:t>
            </a:r>
          </a:p>
          <a:p>
            <a:pPr algn="l">
              <a:buFont typeface="Arial" panose="020B0604020202020204" pitchFamily="34" charset="0"/>
              <a:buChar char="•"/>
            </a:pPr>
            <a:endParaRPr lang="en-US" b="0" i="0" dirty="0">
              <a:solidFill>
                <a:srgbClr val="1F1F1F"/>
              </a:solidFill>
              <a:effectLst/>
              <a:latin typeface="Google Sans"/>
            </a:endParaRPr>
          </a:p>
          <a:p>
            <a:pPr algn="l">
              <a:buFont typeface="Arial" panose="020B0604020202020204" pitchFamily="34" charset="0"/>
              <a:buChar char="•"/>
            </a:pPr>
            <a:r>
              <a:rPr lang="en-US" sz="2000" b="1" i="0" dirty="0">
                <a:solidFill>
                  <a:srgbClr val="FF0000"/>
                </a:solidFill>
                <a:effectLst/>
                <a:latin typeface="Google Sans"/>
              </a:rPr>
              <a:t>Occupational therapy</a:t>
            </a:r>
            <a:r>
              <a:rPr lang="en-US" b="1" i="0" dirty="0">
                <a:solidFill>
                  <a:srgbClr val="1F1F1F"/>
                </a:solidFill>
                <a:effectLst/>
                <a:latin typeface="Google Sans"/>
              </a:rPr>
              <a:t>: </a:t>
            </a:r>
            <a:r>
              <a:rPr lang="en-US" b="0" i="0" dirty="0">
                <a:solidFill>
                  <a:srgbClr val="1F1F1F"/>
                </a:solidFill>
                <a:effectLst/>
                <a:latin typeface="Google Sans"/>
              </a:rPr>
              <a:t>A type of therapy that helps people learn or relearn the skills they need to live independently and perform their daily activities.</a:t>
            </a:r>
          </a:p>
          <a:p>
            <a:pPr algn="l">
              <a:buFont typeface="Arial" panose="020B0604020202020204" pitchFamily="34" charset="0"/>
              <a:buChar char="•"/>
            </a:pPr>
            <a:endParaRPr lang="en-US" b="0" i="0" dirty="0">
              <a:solidFill>
                <a:srgbClr val="1F1F1F"/>
              </a:solidFill>
              <a:effectLst/>
              <a:latin typeface="Google Sans"/>
            </a:endParaRPr>
          </a:p>
          <a:p>
            <a:pPr algn="l">
              <a:buFont typeface="Arial" panose="020B0604020202020204" pitchFamily="34" charset="0"/>
              <a:buChar char="•"/>
            </a:pPr>
            <a:r>
              <a:rPr lang="en-US" sz="2000" b="1" i="0" dirty="0">
                <a:solidFill>
                  <a:srgbClr val="FF0000"/>
                </a:solidFill>
                <a:effectLst/>
                <a:latin typeface="Google Sans"/>
              </a:rPr>
              <a:t>Speech therapy: </a:t>
            </a:r>
            <a:r>
              <a:rPr lang="en-US" b="0" i="0" dirty="0">
                <a:solidFill>
                  <a:srgbClr val="1F1F1F"/>
                </a:solidFill>
                <a:effectLst/>
                <a:latin typeface="Google Sans"/>
              </a:rPr>
              <a:t>A type of therapy that helps people improve their speech and communication skills.</a:t>
            </a:r>
          </a:p>
          <a:p>
            <a:pPr algn="l">
              <a:buFont typeface="Arial" panose="020B0604020202020204" pitchFamily="34" charset="0"/>
              <a:buChar char="•"/>
            </a:pPr>
            <a:endParaRPr lang="en-US" b="0" i="0" dirty="0">
              <a:solidFill>
                <a:srgbClr val="1F1F1F"/>
              </a:solidFill>
              <a:effectLst/>
              <a:latin typeface="Google Sans"/>
            </a:endParaRPr>
          </a:p>
          <a:p>
            <a:pPr algn="l">
              <a:buFont typeface="Arial" panose="020B0604020202020204" pitchFamily="34" charset="0"/>
              <a:buChar char="•"/>
            </a:pPr>
            <a:r>
              <a:rPr lang="en-US" sz="2000" b="1" i="0" dirty="0">
                <a:solidFill>
                  <a:srgbClr val="FF0000"/>
                </a:solidFill>
                <a:effectLst/>
                <a:latin typeface="Google Sans"/>
              </a:rPr>
              <a:t>Cognitive-behavioral therapy (CBT): </a:t>
            </a:r>
            <a:r>
              <a:rPr lang="en-US" b="0" i="0" dirty="0">
                <a:solidFill>
                  <a:srgbClr val="1F1F1F"/>
                </a:solidFill>
                <a:effectLst/>
                <a:latin typeface="Google Sans"/>
              </a:rPr>
              <a:t>A  therapy that helps people identify and change negative thoughts and behaviors.</a:t>
            </a:r>
          </a:p>
          <a:p>
            <a:pPr algn="l">
              <a:buFont typeface="Arial" panose="020B0604020202020204" pitchFamily="34" charset="0"/>
              <a:buChar char="•"/>
            </a:pPr>
            <a:endParaRPr lang="en-US" b="0" i="0" dirty="0">
              <a:solidFill>
                <a:srgbClr val="1F1F1F"/>
              </a:solidFill>
              <a:effectLst/>
              <a:latin typeface="Google Sans"/>
            </a:endParaRPr>
          </a:p>
          <a:p>
            <a:pPr algn="l">
              <a:buFont typeface="Arial" panose="020B0604020202020204" pitchFamily="34" charset="0"/>
              <a:buChar char="•"/>
            </a:pPr>
            <a:r>
              <a:rPr lang="en-US" sz="2000" b="1" i="0" dirty="0">
                <a:solidFill>
                  <a:srgbClr val="FF0000"/>
                </a:solidFill>
                <a:effectLst/>
                <a:latin typeface="Google Sans"/>
              </a:rPr>
              <a:t>Medication: </a:t>
            </a:r>
            <a:r>
              <a:rPr lang="en-US" b="0" i="0" dirty="0">
                <a:solidFill>
                  <a:srgbClr val="1F1F1F"/>
                </a:solidFill>
                <a:effectLst/>
                <a:latin typeface="Google Sans"/>
              </a:rPr>
              <a:t>Drugs such as antibiotics, antidepressants, and painkillers.</a:t>
            </a:r>
          </a:p>
          <a:p>
            <a:pPr algn="l">
              <a:buFont typeface="Arial" panose="020B0604020202020204" pitchFamily="34" charset="0"/>
              <a:buChar char="•"/>
            </a:pPr>
            <a:endParaRPr lang="en-US" b="0" i="0" dirty="0">
              <a:solidFill>
                <a:srgbClr val="1F1F1F"/>
              </a:solidFill>
              <a:effectLst/>
              <a:latin typeface="Google Sans"/>
            </a:endParaRPr>
          </a:p>
          <a:p>
            <a:pPr algn="l">
              <a:buFont typeface="Arial" panose="020B0604020202020204" pitchFamily="34" charset="0"/>
              <a:buChar char="•"/>
            </a:pPr>
            <a:r>
              <a:rPr lang="en-US" sz="2000" b="1" i="0" dirty="0">
                <a:solidFill>
                  <a:srgbClr val="FF0000"/>
                </a:solidFill>
                <a:effectLst/>
                <a:latin typeface="Google Sans"/>
              </a:rPr>
              <a:t>Surgery: </a:t>
            </a:r>
            <a:r>
              <a:rPr lang="en-US" b="0" i="0" dirty="0">
                <a:solidFill>
                  <a:srgbClr val="1F1F1F"/>
                </a:solidFill>
                <a:effectLst/>
                <a:latin typeface="Google Sans"/>
              </a:rPr>
              <a:t>A medical procedure that involves cutting into the body to repair or remove damaged tissue.</a:t>
            </a:r>
          </a:p>
          <a:p>
            <a:pPr algn="l">
              <a:buFont typeface="Arial" panose="020B0604020202020204" pitchFamily="34" charset="0"/>
              <a:buChar char="•"/>
            </a:pPr>
            <a:endParaRPr lang="en-US" b="0" i="0" dirty="0">
              <a:solidFill>
                <a:srgbClr val="1F1F1F"/>
              </a:solidFill>
              <a:effectLst/>
              <a:latin typeface="Google Sans"/>
            </a:endParaRPr>
          </a:p>
          <a:p>
            <a:pPr algn="l">
              <a:buFont typeface="Arial" panose="020B0604020202020204" pitchFamily="34" charset="0"/>
              <a:buChar char="•"/>
            </a:pPr>
            <a:r>
              <a:rPr lang="en-US" sz="2000" b="1" i="0" dirty="0">
                <a:solidFill>
                  <a:srgbClr val="FF0000"/>
                </a:solidFill>
                <a:effectLst/>
                <a:latin typeface="Google Sans"/>
              </a:rPr>
              <a:t>Radiation therapy(Radiotherapy): </a:t>
            </a:r>
            <a:r>
              <a:rPr lang="en-US" b="0" i="0" dirty="0">
                <a:solidFill>
                  <a:srgbClr val="1F1F1F"/>
                </a:solidFill>
                <a:effectLst/>
                <a:latin typeface="Google Sans"/>
              </a:rPr>
              <a:t>A type of cancer treatment that uses high-energy radiation to kill cancer cells.</a:t>
            </a:r>
          </a:p>
          <a:p>
            <a:pPr algn="l">
              <a:buFont typeface="Arial" panose="020B0604020202020204" pitchFamily="34" charset="0"/>
              <a:buChar char="•"/>
            </a:pPr>
            <a:endParaRPr lang="en-US" b="0" i="0" dirty="0">
              <a:solidFill>
                <a:srgbClr val="1F1F1F"/>
              </a:solidFill>
              <a:effectLst/>
              <a:latin typeface="Google Sans"/>
            </a:endParaRPr>
          </a:p>
          <a:p>
            <a:pPr algn="l">
              <a:buFont typeface="Arial" panose="020B0604020202020204" pitchFamily="34" charset="0"/>
              <a:buChar char="•"/>
            </a:pPr>
            <a:r>
              <a:rPr lang="en-US" sz="2000" b="1" i="0" dirty="0">
                <a:solidFill>
                  <a:srgbClr val="FF0000"/>
                </a:solidFill>
                <a:effectLst/>
                <a:latin typeface="Google Sans"/>
              </a:rPr>
              <a:t>Chemotherapy: </a:t>
            </a:r>
            <a:r>
              <a:rPr lang="en-US" b="0" i="0" dirty="0">
                <a:solidFill>
                  <a:srgbClr val="1F1F1F"/>
                </a:solidFill>
                <a:effectLst/>
                <a:latin typeface="Google Sans"/>
              </a:rPr>
              <a:t>A type of cancer treatment that uses drugs to kill cancer cells.</a:t>
            </a:r>
          </a:p>
          <a:p>
            <a:pPr algn="l"/>
            <a:r>
              <a:rPr lang="en-US" b="0" i="0" dirty="0">
                <a:solidFill>
                  <a:srgbClr val="1F1F1F"/>
                </a:solidFill>
                <a:effectLst/>
                <a:latin typeface="Google Sans"/>
              </a:rPr>
              <a:t>It is important to note that these are just a few examples of medical terms denoting therapeutic procedures. There are many other medical terms that can be used to describe different types of therapies, medications, and interventions.</a:t>
            </a:r>
          </a:p>
        </p:txBody>
      </p:sp>
    </p:spTree>
    <p:extLst>
      <p:ext uri="{BB962C8B-B14F-4D97-AF65-F5344CB8AC3E}">
        <p14:creationId xmlns:p14="http://schemas.microsoft.com/office/powerpoint/2010/main" val="4222733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hank You Pictures, Images, Graphics - Page 2">
            <a:extLst>
              <a:ext uri="{FF2B5EF4-FFF2-40B4-BE49-F238E27FC236}">
                <a16:creationId xmlns:a16="http://schemas.microsoft.com/office/drawing/2014/main" id="{16D8F7E8-1834-0342-489D-4E03CF32FB1A}"/>
              </a:ext>
            </a:extLst>
          </p:cNvPr>
          <p:cNvSpPr>
            <a:spLocks noChangeAspect="1" noChangeArrowheads="1"/>
          </p:cNvSpPr>
          <p:nvPr/>
        </p:nvSpPr>
        <p:spPr bwMode="auto">
          <a:xfrm>
            <a:off x="5974080" y="3307080"/>
            <a:ext cx="243840" cy="2438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a:p>
        </p:txBody>
      </p:sp>
      <p:sp>
        <p:nvSpPr>
          <p:cNvPr id="3" name="AutoShape 4" descr="Thank you for coming out to MinneSober 2015! - Out &amp; Sober Minnesota">
            <a:extLst>
              <a:ext uri="{FF2B5EF4-FFF2-40B4-BE49-F238E27FC236}">
                <a16:creationId xmlns:a16="http://schemas.microsoft.com/office/drawing/2014/main" id="{85595447-7658-E47C-DCF2-2E3EDC7DBAF4}"/>
              </a:ext>
            </a:extLst>
          </p:cNvPr>
          <p:cNvSpPr>
            <a:spLocks noChangeAspect="1" noChangeArrowheads="1"/>
          </p:cNvSpPr>
          <p:nvPr/>
        </p:nvSpPr>
        <p:spPr bwMode="auto">
          <a:xfrm>
            <a:off x="6096000" y="3429000"/>
            <a:ext cx="243840" cy="2438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51608A80-9794-B0FA-5628-D419DA87D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61" y="285135"/>
            <a:ext cx="11122751" cy="6381079"/>
          </a:xfrm>
          <a:prstGeom prst="rect">
            <a:avLst/>
          </a:prstGeom>
        </p:spPr>
      </p:pic>
    </p:spTree>
    <p:extLst>
      <p:ext uri="{BB962C8B-B14F-4D97-AF65-F5344CB8AC3E}">
        <p14:creationId xmlns:p14="http://schemas.microsoft.com/office/powerpoint/2010/main" val="220040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E8B2B8-C8CF-4704-BDD8-9539E752E477}"/>
              </a:ext>
            </a:extLst>
          </p:cNvPr>
          <p:cNvSpPr txBox="1"/>
          <p:nvPr/>
        </p:nvSpPr>
        <p:spPr>
          <a:xfrm>
            <a:off x="386499" y="311086"/>
            <a:ext cx="10991654" cy="5541645"/>
          </a:xfrm>
          <a:prstGeom prst="rect">
            <a:avLst/>
          </a:prstGeom>
          <a:noFill/>
        </p:spPr>
        <p:txBody>
          <a:bodyPr wrap="square">
            <a:spAutoFit/>
          </a:bodyPr>
          <a:lstStyle/>
          <a:p>
            <a:pPr marL="0" marR="0">
              <a:lnSpc>
                <a:spcPct val="107000"/>
              </a:lnSpc>
              <a:spcBef>
                <a:spcPts val="1800"/>
              </a:spcBef>
              <a:spcAft>
                <a:spcPts val="1800"/>
              </a:spcAft>
            </a:pP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Introduction</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Medical terminology denoting medical actions are the medical terms that describe procedures performed on the patient or body.</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These terms are often composed of Greek or Latin roots that indicate the literal meaning.</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Medical terminology denoting medical actions is important for effective communication between healthcare professionals and patients.</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This terminology allows doctors, nurses, and other healthcare practitioners to describe and understand medical procedures accurately.</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Patients can also benefit from understanding medical terminology denoting medical actions. This can help patients to understand what is happening to them during medical treatment and to make informed decisions about their healthcare.</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4406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1DC795-6C45-433F-BF42-4775A2F8DECF}"/>
              </a:ext>
            </a:extLst>
          </p:cNvPr>
          <p:cNvSpPr txBox="1"/>
          <p:nvPr/>
        </p:nvSpPr>
        <p:spPr>
          <a:xfrm>
            <a:off x="329940" y="235670"/>
            <a:ext cx="11227322" cy="5474897"/>
          </a:xfrm>
          <a:prstGeom prst="rect">
            <a:avLst/>
          </a:prstGeom>
          <a:noFill/>
        </p:spPr>
        <p:txBody>
          <a:bodyPr wrap="square">
            <a:spAutoFit/>
          </a:bodyPr>
          <a:lstStyle/>
          <a:p>
            <a:pPr marL="0" marR="0">
              <a:lnSpc>
                <a:spcPct val="107000"/>
              </a:lnSpc>
              <a:spcBef>
                <a:spcPts val="1800"/>
              </a:spcBef>
              <a:spcAft>
                <a:spcPts val="1800"/>
              </a:spcAft>
            </a:pPr>
            <a:r>
              <a:rPr lang="en-US" sz="28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III-Types of medical terminology denoting medical actions:</a:t>
            </a:r>
          </a:p>
          <a:p>
            <a:pPr marL="0" marR="0">
              <a:lnSpc>
                <a:spcPct val="107000"/>
              </a:lnSpc>
              <a:spcBef>
                <a:spcPts val="1800"/>
              </a:spcBef>
              <a:spcAft>
                <a:spcPts val="1800"/>
              </a:spcAft>
            </a:pPr>
            <a:endParaRPr lang="en-US"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20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Medical terminology denoting medical actions can be divided into several categories, including:</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20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750"/>
              </a:spcAft>
              <a:buSzPts val="1000"/>
              <a:buFont typeface="Courier New" panose="02070309020205020404" pitchFamily="49" charset="0"/>
              <a:buChar char="o"/>
              <a:tabLst>
                <a:tab pos="914400" algn="l"/>
              </a:tabLst>
            </a:pPr>
            <a:r>
              <a:rPr lang="en-US" sz="20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Terms denoting surgical procedures: such as "surgery", "operation", and "procedure".</a:t>
            </a:r>
          </a:p>
          <a:p>
            <a:pPr marL="742950" marR="0" lvl="1" indent="-285750">
              <a:lnSpc>
                <a:spcPct val="107000"/>
              </a:lnSpc>
              <a:spcBef>
                <a:spcPts val="0"/>
              </a:spcBef>
              <a:spcAft>
                <a:spcPts val="750"/>
              </a:spcAft>
              <a:buSzPts val="1000"/>
              <a:buFont typeface="Courier New" panose="02070309020205020404" pitchFamily="49" charset="0"/>
              <a:buChar char="o"/>
              <a:tabLst>
                <a:tab pos="914400" algn="l"/>
              </a:tabLst>
            </a:pPr>
            <a:endParaRPr lang="en-US" sz="20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750"/>
              </a:spcAft>
              <a:buSzPts val="1000"/>
              <a:buFont typeface="Courier New" panose="02070309020205020404" pitchFamily="49" charset="0"/>
              <a:buChar char="o"/>
              <a:tabLst>
                <a:tab pos="914400" algn="l"/>
              </a:tabLst>
            </a:pPr>
            <a:endParaRPr lang="en-US" sz="20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750"/>
              </a:spcAft>
              <a:buSzPts val="1000"/>
              <a:buFont typeface="Courier New" panose="02070309020205020404" pitchFamily="49" charset="0"/>
              <a:buChar char="o"/>
              <a:tabLst>
                <a:tab pos="914400" algn="l"/>
              </a:tabLst>
            </a:pPr>
            <a:r>
              <a:rPr lang="en-US" sz="20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Terms denoting diagnostic procedures: such as "examination", "test", and "imaging".</a:t>
            </a:r>
          </a:p>
          <a:p>
            <a:pPr marL="742950" marR="0" lvl="1" indent="-285750">
              <a:lnSpc>
                <a:spcPct val="107000"/>
              </a:lnSpc>
              <a:spcBef>
                <a:spcPts val="0"/>
              </a:spcBef>
              <a:spcAft>
                <a:spcPts val="750"/>
              </a:spcAft>
              <a:buSzPts val="1000"/>
              <a:buFont typeface="Courier New" panose="02070309020205020404" pitchFamily="49" charset="0"/>
              <a:buChar char="o"/>
              <a:tabLst>
                <a:tab pos="914400" algn="l"/>
              </a:tabLst>
            </a:pPr>
            <a:endParaRPr lang="en-US" sz="20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750"/>
              </a:spcAft>
              <a:buSzPts val="1000"/>
              <a:buFont typeface="Courier New" panose="02070309020205020404" pitchFamily="49" charset="0"/>
              <a:buChar char="o"/>
              <a:tabLst>
                <a:tab pos="914400" algn="l"/>
              </a:tabLst>
            </a:pPr>
            <a:endParaRPr lang="en-US" sz="20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750"/>
              </a:spcAft>
              <a:buSzPts val="1000"/>
              <a:buFont typeface="Courier New" panose="02070309020205020404" pitchFamily="49" charset="0"/>
              <a:buChar char="o"/>
              <a:tabLst>
                <a:tab pos="914400" algn="l"/>
              </a:tabLst>
            </a:pPr>
            <a:r>
              <a:rPr lang="en-US" sz="20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Terms denoting therapeutic procedures: such as "therapy", "medication", and "intervention".</a:t>
            </a:r>
            <a:endParaRPr lang="en-US" sz="20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889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D8F7-FDB1-462D-BCB1-9E47C8634C83}"/>
              </a:ext>
            </a:extLst>
          </p:cNvPr>
          <p:cNvSpPr txBox="1"/>
          <p:nvPr/>
        </p:nvSpPr>
        <p:spPr>
          <a:xfrm>
            <a:off x="311084" y="103694"/>
            <a:ext cx="11717518" cy="6366679"/>
          </a:xfrm>
          <a:prstGeom prst="rect">
            <a:avLst/>
          </a:prstGeom>
          <a:noFill/>
        </p:spPr>
        <p:txBody>
          <a:bodyPr wrap="square">
            <a:spAutoFit/>
          </a:bodyPr>
          <a:lstStyle/>
          <a:p>
            <a:pPr marL="0" marR="0">
              <a:lnSpc>
                <a:spcPct val="107000"/>
              </a:lnSpc>
              <a:spcBef>
                <a:spcPts val="1800"/>
              </a:spcBef>
              <a:spcAft>
                <a:spcPts val="1800"/>
              </a:spcAft>
            </a:pPr>
            <a:r>
              <a:rPr lang="en-US"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IV-Examples of medical terminology denoting medical actions</a:t>
            </a:r>
            <a:endPar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1800"/>
              </a:spcBef>
              <a:spcAft>
                <a:spcPts val="1800"/>
              </a:spcAft>
            </a:pPr>
            <a:r>
              <a:rPr lang="en-US"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Terms denoting surgical procedures:</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Surgery: A medical procedure in which a cut is made in the body.</a:t>
            </a:r>
            <a:endParaRPr lang="en-US"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Operation: A medical procedure performed under general or local anesthesia.</a:t>
            </a:r>
            <a:endParaRPr lang="en-US"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Procedure: A medical procedure performed without making a cut in the body.</a:t>
            </a:r>
            <a:endParaRPr lang="en-US"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1800"/>
              </a:spcBef>
              <a:spcAft>
                <a:spcPts val="1800"/>
              </a:spcAft>
            </a:pPr>
            <a:r>
              <a:rPr lang="en-US"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Terms denoting diagnostic procedures:</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Examination: A physical examination performed by a doctor to look for any signs or symptoms of disease.</a:t>
            </a:r>
            <a:endParaRPr lang="en-US"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Test: A test performed to determine the cause of a disease or injury.</a:t>
            </a:r>
            <a:endParaRPr lang="en-US"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Imaging: A procedure used to create images of the inside of the body, such as X-rays, MRI, and CT scans.</a:t>
            </a:r>
            <a:endParaRPr lang="en-US"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1800"/>
              </a:spcBef>
              <a:spcAft>
                <a:spcPts val="1800"/>
              </a:spcAft>
            </a:pPr>
            <a:r>
              <a:rPr lang="en-US"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Terms denoting therapeutic procedures:</a:t>
            </a:r>
            <a:endParaRPr lang="en-US"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Therapy: A medical treatment used to treat a disease or injury.</a:t>
            </a:r>
            <a:endParaRPr lang="en-US"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Medication: A drug used to treat a disease or injury.</a:t>
            </a:r>
            <a:endParaRPr lang="en-US"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Intervention: A medical procedure performed to prevent or treat a disease or injury.</a:t>
            </a:r>
            <a:endParaRPr lang="en-US"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8295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16F6CC-905A-4C05-B6FA-7DDD4E4A4AEE}"/>
              </a:ext>
            </a:extLst>
          </p:cNvPr>
          <p:cNvSpPr txBox="1"/>
          <p:nvPr/>
        </p:nvSpPr>
        <p:spPr>
          <a:xfrm>
            <a:off x="525292" y="346425"/>
            <a:ext cx="11566189" cy="4572727"/>
          </a:xfrm>
          <a:prstGeom prst="rect">
            <a:avLst/>
          </a:prstGeom>
          <a:noFill/>
        </p:spPr>
        <p:txBody>
          <a:bodyPr wrap="square">
            <a:spAutoFit/>
          </a:bodyPr>
          <a:lstStyle/>
          <a:p>
            <a:pPr marL="0" marR="0">
              <a:lnSpc>
                <a:spcPct val="107000"/>
              </a:lnSpc>
              <a:spcBef>
                <a:spcPts val="1800"/>
              </a:spcBef>
              <a:spcAft>
                <a:spcPts val="1800"/>
              </a:spcAft>
            </a:pPr>
            <a:r>
              <a:rPr lang="en-US" sz="20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V-Importance of understanding medical terminology denoting medical actions:</a:t>
            </a:r>
            <a:endParaRPr lang="en-US" sz="20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1800"/>
              </a:spcBef>
              <a:spcAft>
                <a:spcPts val="1800"/>
              </a:spcAft>
            </a:pP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Medical terminology denoting medical actions is important for the following reasons:</a:t>
            </a:r>
          </a:p>
          <a:p>
            <a:pPr marL="0" marR="0">
              <a:lnSpc>
                <a:spcPct val="107000"/>
              </a:lnSpc>
              <a:spcBef>
                <a:spcPts val="1800"/>
              </a:spcBef>
              <a:spcAft>
                <a:spcPts val="1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Wingdings" panose="05000000000000000000" pitchFamily="2" charset="2"/>
              <a:buChar char="q"/>
              <a:tabLst>
                <a:tab pos="457200" algn="l"/>
              </a:tabLst>
            </a:pPr>
            <a:r>
              <a:rPr lang="en-US"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It allows healthcare professionals to communicate effectively with each other and with patients.</a:t>
            </a:r>
          </a:p>
          <a:p>
            <a:pPr marL="342900" marR="0" lvl="0" indent="-342900">
              <a:lnSpc>
                <a:spcPct val="107000"/>
              </a:lnSpc>
              <a:spcBef>
                <a:spcPts val="0"/>
              </a:spcBef>
              <a:spcAft>
                <a:spcPts val="750"/>
              </a:spcAft>
              <a:buSzPts val="1000"/>
              <a:buFont typeface="Wingdings" panose="05000000000000000000" pitchFamily="2" charset="2"/>
              <a:buChar char="q"/>
              <a:tabLst>
                <a:tab pos="457200" algn="l"/>
              </a:tabLst>
            </a:pPr>
            <a:endParaRPr lang="en-US" b="1"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Wingdings" panose="05000000000000000000" pitchFamily="2" charset="2"/>
              <a:buChar char="q"/>
              <a:tabLst>
                <a:tab pos="457200" algn="l"/>
              </a:tabLst>
            </a:pP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It enables patients to understand what is happening to them during medical treatment and to make informed decisions about their healthcare.</a:t>
            </a:r>
          </a:p>
          <a:p>
            <a:pPr marL="342900" marR="0" lvl="0" indent="-342900">
              <a:lnSpc>
                <a:spcPct val="107000"/>
              </a:lnSpc>
              <a:spcBef>
                <a:spcPts val="0"/>
              </a:spcBef>
              <a:spcAft>
                <a:spcPts val="750"/>
              </a:spcAft>
              <a:buSzPts val="1000"/>
              <a:buFont typeface="Wingdings" panose="05000000000000000000" pitchFamily="2" charset="2"/>
              <a:buChar char="q"/>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Wingdings" panose="05000000000000000000" pitchFamily="2" charset="2"/>
              <a:buChar char="q"/>
              <a:tabLst>
                <a:tab pos="457200" algn="l"/>
              </a:tabLst>
            </a:pP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It is essential for medical students and healthcare workers to learn in order to provide safe and effective care.</a:t>
            </a:r>
            <a:endParaRPr lang="en-US" sz="1600" b="1"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45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8246B-6D3C-456A-8651-799F57BB163D}"/>
              </a:ext>
            </a:extLst>
          </p:cNvPr>
          <p:cNvSpPr txBox="1"/>
          <p:nvPr/>
        </p:nvSpPr>
        <p:spPr>
          <a:xfrm>
            <a:off x="273378" y="466927"/>
            <a:ext cx="11594368" cy="6158417"/>
          </a:xfrm>
          <a:prstGeom prst="rect">
            <a:avLst/>
          </a:prstGeom>
          <a:noFill/>
        </p:spPr>
        <p:txBody>
          <a:bodyPr wrap="square">
            <a:spAutoFit/>
          </a:bodyPr>
          <a:lstStyle/>
          <a:p>
            <a:pPr marL="0" marR="0">
              <a:lnSpc>
                <a:spcPct val="107000"/>
              </a:lnSpc>
              <a:spcBef>
                <a:spcPts val="1800"/>
              </a:spcBef>
              <a:spcAft>
                <a:spcPts val="1800"/>
              </a:spcAft>
            </a:pPr>
            <a:r>
              <a:rPr lang="en-US" sz="18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VI-Examples of specific medical terminology denoting medical actions</a:t>
            </a:r>
            <a:endParaRPr lang="en-US" sz="16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1800"/>
              </a:spcBef>
              <a:spcAft>
                <a:spcPts val="1800"/>
              </a:spcAf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Cardiac catheterization</a:t>
            </a:r>
          </a:p>
          <a:p>
            <a:pPr marL="0" marR="0">
              <a:lnSpc>
                <a:spcPct val="107000"/>
              </a:lnSpc>
              <a:spcBef>
                <a:spcPts val="1800"/>
              </a:spcBef>
              <a:spcAft>
                <a:spcPts val="1800"/>
              </a:spcAft>
            </a:pPr>
            <a:endPar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1800"/>
              </a:spcBef>
              <a:spcAft>
                <a:spcPts val="1800"/>
              </a:spcAft>
            </a:pPr>
            <a:endPar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1800"/>
              </a:spcBef>
              <a:spcAft>
                <a:spcPts val="18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Cardiac catheterization is a procedure in which a thin tube is inserted into a blood vessel and threaded through the heart.</a:t>
            </a:r>
          </a:p>
          <a:p>
            <a:pPr marR="0" lvl="0">
              <a:lnSpc>
                <a:spcPct val="107000"/>
              </a:lnSpc>
              <a:spcBef>
                <a:spcPts val="0"/>
              </a:spcBef>
              <a:spcAft>
                <a:spcPts val="750"/>
              </a:spcAft>
              <a:buSzPts val="1000"/>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This procedure can be used to diagnose and treat heart conditions,</a:t>
            </a:r>
          </a:p>
          <a:p>
            <a:pPr marR="0" lvl="0">
              <a:lnSpc>
                <a:spcPct val="107000"/>
              </a:lnSpc>
              <a:spcBef>
                <a:spcPts val="0"/>
              </a:spcBef>
              <a:spcAft>
                <a:spcPts val="750"/>
              </a:spcAft>
              <a:buSzPts val="1000"/>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such as coronary artery disease, </a:t>
            </a:r>
          </a:p>
          <a:p>
            <a:pPr marR="0" lvl="0">
              <a:lnSpc>
                <a:spcPct val="107000"/>
              </a:lnSpc>
              <a:spcBef>
                <a:spcPts val="0"/>
              </a:spcBef>
              <a:spcAft>
                <a:spcPts val="750"/>
              </a:spcAft>
              <a:buSzPts val="1000"/>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valvular heart disease,</a:t>
            </a:r>
          </a:p>
          <a:p>
            <a:pPr marR="0" lvl="0">
              <a:lnSpc>
                <a:spcPct val="107000"/>
              </a:lnSpc>
              <a:spcBef>
                <a:spcPts val="0"/>
              </a:spcBef>
              <a:spcAft>
                <a:spcPts val="750"/>
              </a:spcAft>
              <a:buSzPts val="1000"/>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and heart failure.</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Cardiac catheterization">
            <a:extLst>
              <a:ext uri="{FF2B5EF4-FFF2-40B4-BE49-F238E27FC236}">
                <a16:creationId xmlns:a16="http://schemas.microsoft.com/office/drawing/2014/main" id="{F82BC286-A07B-40C3-B074-62F34AACAB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73038" y="466927"/>
            <a:ext cx="3694707" cy="3190673"/>
          </a:xfrm>
          <a:prstGeom prst="rect">
            <a:avLst/>
          </a:prstGeom>
          <a:noFill/>
          <a:ln>
            <a:noFill/>
          </a:ln>
        </p:spPr>
      </p:pic>
    </p:spTree>
    <p:extLst>
      <p:ext uri="{BB962C8B-B14F-4D97-AF65-F5344CB8AC3E}">
        <p14:creationId xmlns:p14="http://schemas.microsoft.com/office/powerpoint/2010/main" val="122575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8224BC-3820-4EAA-97C1-0E5BA109E51B}"/>
              </a:ext>
            </a:extLst>
          </p:cNvPr>
          <p:cNvSpPr txBox="1"/>
          <p:nvPr/>
        </p:nvSpPr>
        <p:spPr>
          <a:xfrm>
            <a:off x="1102935" y="791852"/>
            <a:ext cx="10284643" cy="3682996"/>
          </a:xfrm>
          <a:prstGeom prst="rect">
            <a:avLst/>
          </a:prstGeom>
          <a:noFill/>
        </p:spPr>
        <p:txBody>
          <a:bodyPr wrap="square">
            <a:spAutoFit/>
          </a:bodyPr>
          <a:lstStyle/>
          <a:p>
            <a:pPr marL="0" marR="0">
              <a:lnSpc>
                <a:spcPct val="107000"/>
              </a:lnSpc>
              <a:spcBef>
                <a:spcPts val="1800"/>
              </a:spcBef>
              <a:spcAft>
                <a:spcPts val="1800"/>
              </a:spcAf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VII-  </a:t>
            </a:r>
            <a:r>
              <a:rPr lang="en-US" sz="24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Appendectomy</a:t>
            </a:r>
          </a:p>
          <a:p>
            <a:pPr marL="0" marR="0">
              <a:lnSpc>
                <a:spcPct val="107000"/>
              </a:lnSpc>
              <a:spcBef>
                <a:spcPts val="1800"/>
              </a:spcBef>
              <a:spcAft>
                <a:spcPts val="1800"/>
              </a:spcAft>
            </a:pPr>
            <a:endParaRPr lang="en-US" sz="24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An appendectomy is a surgical procedure to remove the appendix.</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 appendix is a small finger-shaped organ that projects from the large intestine.</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Appendectomy is typically performed to treat appendicitis, which is an inflammation of the appendix.</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949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79F0B6-754C-4F67-A60E-E0A2D19A5F49}"/>
              </a:ext>
            </a:extLst>
          </p:cNvPr>
          <p:cNvSpPr txBox="1"/>
          <p:nvPr/>
        </p:nvSpPr>
        <p:spPr>
          <a:xfrm>
            <a:off x="414778" y="452488"/>
            <a:ext cx="11302739" cy="3316934"/>
          </a:xfrm>
          <a:prstGeom prst="rect">
            <a:avLst/>
          </a:prstGeom>
          <a:noFill/>
        </p:spPr>
        <p:txBody>
          <a:bodyPr wrap="square">
            <a:spAutoFit/>
          </a:bodyPr>
          <a:lstStyle/>
          <a:p>
            <a:pPr marL="0" marR="0">
              <a:lnSpc>
                <a:spcPct val="107000"/>
              </a:lnSpc>
              <a:spcBef>
                <a:spcPts val="1800"/>
              </a:spcBef>
              <a:spcAft>
                <a:spcPts val="1800"/>
              </a:spcAft>
            </a:pP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VIII-  Colonoscopy</a:t>
            </a:r>
          </a:p>
          <a:p>
            <a:pPr marL="0" marR="0">
              <a:lnSpc>
                <a:spcPct val="107000"/>
              </a:lnSpc>
              <a:spcBef>
                <a:spcPts val="1800"/>
              </a:spcBef>
              <a:spcAft>
                <a:spcPts val="1800"/>
              </a:spcAft>
            </a:pP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 colonoscopy is a procedure in which a thin, flexible tube with a camera on the end is inserted into the rectum and threaded through the colon.</a:t>
            </a: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dirty="0">
              <a:solidFill>
                <a:srgbClr val="1F1F1F"/>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750"/>
              </a:spcAft>
              <a:buSzPts val="1000"/>
              <a:buFont typeface="Symbol" panose="05050102010706020507" pitchFamily="18" charset="2"/>
              <a:buChar char=""/>
              <a:tabLst>
                <a:tab pos="457200" algn="l"/>
              </a:tabLst>
            </a:pP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This procedure can be used to diagnose and treat colon cancer, polyps, and other conditions of the colon.</a:t>
            </a:r>
            <a:endParaRPr lang="en-US" sz="16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889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1825</Words>
  <Application>Microsoft Office PowerPoint</Application>
  <PresentationFormat>Widescreen</PresentationFormat>
  <Paragraphs>271</Paragraphs>
  <Slides>26</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Arial</vt:lpstr>
      <vt:lpstr>Calibri</vt:lpstr>
      <vt:lpstr>Calibri Light</vt:lpstr>
      <vt:lpstr>Courier New</vt:lpstr>
      <vt:lpstr>Google Sans</vt:lpstr>
      <vt:lpstr>Lucida Sans</vt:lpstr>
      <vt:lpstr>Segoe UI</vt:lpstr>
      <vt:lpstr>Symbol</vt:lpstr>
      <vt:lpstr>Times New Roman</vt:lpstr>
      <vt:lpstr>Wingdings</vt:lpstr>
      <vt:lpstr>Office Theme</vt:lpstr>
      <vt:lpstr>1_Office Theme</vt:lpstr>
      <vt:lpstr>                                                                                                       المرحلة الثانية 2023-2024  Medical Terminology  Lecture :4th Medical Terminology Denotes Medical Actions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المرحلة الثانية 2023-2024                       Medical Terminology  Lecture :Introduction</dc:title>
  <dc:creator>ali alnasrawi</dc:creator>
  <cp:lastModifiedBy>ali alnasrawi</cp:lastModifiedBy>
  <cp:revision>12</cp:revision>
  <dcterms:created xsi:type="dcterms:W3CDTF">2023-10-12T16:55:43Z</dcterms:created>
  <dcterms:modified xsi:type="dcterms:W3CDTF">2023-10-13T18:36:32Z</dcterms:modified>
</cp:coreProperties>
</file>