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8" r:id="rId22"/>
    <p:sldId id="277" r:id="rId23"/>
    <p:sldId id="279" r:id="rId24"/>
    <p:sldId id="280" r:id="rId25"/>
    <p:sldId id="281" r:id="rId26"/>
    <p:sldId id="282" r:id="rId27"/>
    <p:sldId id="283" r:id="rId2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0875E78-94D1-4815-9754-1CF3E086BB7D}" type="datetimeFigureOut">
              <a:rPr lang="ar-IQ" smtClean="0"/>
              <a:t>18/02/1443</a:t>
            </a:fld>
            <a:endParaRPr lang="ar-IQ"/>
          </a:p>
        </p:txBody>
      </p:sp>
      <p:sp>
        <p:nvSpPr>
          <p:cNvPr id="8" name="Slide Number Placeholder 7"/>
          <p:cNvSpPr>
            <a:spLocks noGrp="1"/>
          </p:cNvSpPr>
          <p:nvPr>
            <p:ph type="sldNum" sz="quarter" idx="11"/>
          </p:nvPr>
        </p:nvSpPr>
        <p:spPr/>
        <p:txBody>
          <a:bodyPr/>
          <a:lstStyle/>
          <a:p>
            <a:fld id="{4730C0E2-F6A3-452F-90D7-85B317A1E797}"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75E78-94D1-4815-9754-1CF3E086BB7D}" type="datetimeFigureOut">
              <a:rPr lang="ar-IQ" smtClean="0"/>
              <a:t>18/02/1443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30C0E2-F6A3-452F-90D7-85B317A1E79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75E78-94D1-4815-9754-1CF3E086BB7D}" type="datetimeFigureOut">
              <a:rPr lang="ar-IQ" smtClean="0"/>
              <a:t>18/02/1443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30C0E2-F6A3-452F-90D7-85B317A1E79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875E78-94D1-4815-9754-1CF3E086BB7D}" type="datetimeFigureOut">
              <a:rPr lang="ar-IQ" smtClean="0"/>
              <a:t>18/02/1443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30C0E2-F6A3-452F-90D7-85B317A1E79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875E78-94D1-4815-9754-1CF3E086BB7D}" type="datetimeFigureOut">
              <a:rPr lang="ar-IQ" smtClean="0"/>
              <a:t>18/02/1443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30C0E2-F6A3-452F-90D7-85B317A1E79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0875E78-94D1-4815-9754-1CF3E086BB7D}" type="datetimeFigureOut">
              <a:rPr lang="ar-IQ" smtClean="0"/>
              <a:t>18/02/1443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30C0E2-F6A3-452F-90D7-85B317A1E797}" type="slidenum">
              <a:rPr lang="ar-IQ" smtClean="0"/>
              <a:t>‹#›</a:t>
            </a:fld>
            <a:endParaRPr lang="ar-IQ"/>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0875E78-94D1-4815-9754-1CF3E086BB7D}" type="datetimeFigureOut">
              <a:rPr lang="ar-IQ" smtClean="0"/>
              <a:t>18/02/1443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730C0E2-F6A3-452F-90D7-85B317A1E797}" type="slidenum">
              <a:rPr lang="ar-IQ" smtClean="0"/>
              <a:t>‹#›</a:t>
            </a:fld>
            <a:endParaRPr lang="ar-IQ"/>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875E78-94D1-4815-9754-1CF3E086BB7D}" type="datetimeFigureOut">
              <a:rPr lang="ar-IQ" smtClean="0"/>
              <a:t>18/02/1443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730C0E2-F6A3-452F-90D7-85B317A1E79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75E78-94D1-4815-9754-1CF3E086BB7D}" type="datetimeFigureOut">
              <a:rPr lang="ar-IQ" smtClean="0"/>
              <a:t>18/02/1443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730C0E2-F6A3-452F-90D7-85B317A1E79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875E78-94D1-4815-9754-1CF3E086BB7D}" type="datetimeFigureOut">
              <a:rPr lang="ar-IQ" smtClean="0"/>
              <a:t>18/02/1443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30C0E2-F6A3-452F-90D7-85B317A1E79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875E78-94D1-4815-9754-1CF3E086BB7D}" type="datetimeFigureOut">
              <a:rPr lang="ar-IQ" smtClean="0"/>
              <a:t>18/02/1443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30C0E2-F6A3-452F-90D7-85B317A1E79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80875E78-94D1-4815-9754-1CF3E086BB7D}" type="datetimeFigureOut">
              <a:rPr lang="ar-IQ" smtClean="0"/>
              <a:t>18/02/1443</a:t>
            </a:fld>
            <a:endParaRPr lang="ar-IQ"/>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4730C0E2-F6A3-452F-90D7-85B317A1E797}" type="slidenum">
              <a:rPr lang="ar-IQ" smtClean="0"/>
              <a:t>‹#›</a:t>
            </a:fld>
            <a:endParaRPr lang="ar-IQ"/>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r" defTabSz="914400" rtl="1"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r" defTabSz="914400" rtl="1"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908720"/>
            <a:ext cx="7315200" cy="2595025"/>
          </a:xfrm>
        </p:spPr>
        <p:txBody>
          <a:bodyPr/>
          <a:lstStyle/>
          <a:p>
            <a:r>
              <a:rPr lang="en-US" b="1" dirty="0"/>
              <a:t>Maxillofacial trauma</a:t>
            </a:r>
            <a:r>
              <a:rPr lang="en-US" dirty="0"/>
              <a:t/>
            </a:r>
            <a:br>
              <a:rPr lang="en-US" dirty="0"/>
            </a:br>
            <a:endParaRPr lang="ar-IQ" dirty="0"/>
          </a:p>
        </p:txBody>
      </p:sp>
      <p:sp>
        <p:nvSpPr>
          <p:cNvPr id="3" name="Subtitle 2"/>
          <p:cNvSpPr>
            <a:spLocks noGrp="1"/>
          </p:cNvSpPr>
          <p:nvPr>
            <p:ph type="subTitle" idx="1"/>
          </p:nvPr>
        </p:nvSpPr>
        <p:spPr/>
        <p:txBody>
          <a:bodyPr/>
          <a:lstStyle/>
          <a:p>
            <a:r>
              <a:rPr lang="en-US" dirty="0" err="1" smtClean="0"/>
              <a:t>Dr.Mohammed</a:t>
            </a:r>
            <a:r>
              <a:rPr lang="en-US" dirty="0" smtClean="0"/>
              <a:t> </a:t>
            </a:r>
            <a:r>
              <a:rPr lang="en-US" dirty="0" err="1" smtClean="0"/>
              <a:t>Alaraji</a:t>
            </a:r>
            <a:endParaRPr lang="en-US" dirty="0" smtClean="0"/>
          </a:p>
          <a:p>
            <a:r>
              <a:rPr lang="en-US" dirty="0" smtClean="0"/>
              <a:t>B.D.S.F.I.B.M.S</a:t>
            </a:r>
            <a:endParaRPr lang="ar-IQ" dirty="0"/>
          </a:p>
        </p:txBody>
      </p:sp>
    </p:spTree>
    <p:extLst>
      <p:ext uri="{BB962C8B-B14F-4D97-AF65-F5344CB8AC3E}">
        <p14:creationId xmlns:p14="http://schemas.microsoft.com/office/powerpoint/2010/main" val="542032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7762056" cy="6120679"/>
          </a:xfrm>
        </p:spPr>
        <p:txBody>
          <a:bodyPr>
            <a:normAutofit fontScale="92500" lnSpcReduction="10000"/>
          </a:bodyPr>
          <a:lstStyle/>
          <a:p>
            <a:pPr lvl="0" algn="just" rtl="0">
              <a:lnSpc>
                <a:spcPct val="150000"/>
              </a:lnSpc>
            </a:pPr>
            <a:r>
              <a:rPr lang="en-US" dirty="0">
                <a:latin typeface="Times New Roman" pitchFamily="18" charset="0"/>
                <a:cs typeface="Times New Roman" pitchFamily="18" charset="0"/>
              </a:rPr>
              <a:t>Temporary reduction and stabilization of anterior mandibular fractures with a (stay or bridle wire) around stable teeth on either side of the fracture if possible can reduce bleeding and support the mandible</a:t>
            </a:r>
            <a:r>
              <a:rPr lang="en-US" dirty="0" smtClean="0">
                <a:latin typeface="Times New Roman" pitchFamily="18" charset="0"/>
                <a:cs typeface="Times New Roman" pitchFamily="18" charset="0"/>
              </a:rPr>
              <a:t>.</a:t>
            </a:r>
          </a:p>
          <a:p>
            <a:pPr algn="just" rtl="0">
              <a:lnSpc>
                <a:spcPct val="150000"/>
              </a:lnSpc>
            </a:pPr>
            <a:r>
              <a:rPr lang="en-US" dirty="0">
                <a:latin typeface="Times New Roman" pitchFamily="18" charset="0"/>
                <a:cs typeface="Times New Roman" pitchFamily="18" charset="0"/>
              </a:rPr>
              <a:t>Collapsed maxillary fractures may cause airway obstruction. It can be displaced backwards and downwards along the inclined surface of the relatively thick skull base, resulting in impaction of the soft palate into the pharyngeal space. The maxilla should be gently repositioned to maintain the airway and control hemorrhage.</a:t>
            </a:r>
          </a:p>
          <a:p>
            <a:pPr lvl="0" algn="just" rtl="0">
              <a:lnSpc>
                <a:spcPct val="150000"/>
              </a:lnSpc>
            </a:pPr>
            <a:r>
              <a:rPr lang="en-US" dirty="0">
                <a:latin typeface="Times New Roman" pitchFamily="18" charset="0"/>
                <a:cs typeface="Times New Roman" pitchFamily="18" charset="0"/>
              </a:rPr>
              <a:t>Insertion of </a:t>
            </a:r>
            <a:r>
              <a:rPr lang="en-US" dirty="0" err="1">
                <a:latin typeface="Times New Roman" pitchFamily="18" charset="0"/>
                <a:cs typeface="Times New Roman" pitchFamily="18" charset="0"/>
              </a:rPr>
              <a:t>oropharyngeal</a:t>
            </a:r>
            <a:r>
              <a:rPr lang="en-US" dirty="0">
                <a:latin typeface="Times New Roman" pitchFamily="18" charset="0"/>
                <a:cs typeface="Times New Roman" pitchFamily="18" charset="0"/>
              </a:rPr>
              <a:t> or nasopharyngeal airway can secure the </a:t>
            </a:r>
            <a:r>
              <a:rPr lang="en-US" dirty="0" smtClean="0">
                <a:latin typeface="Times New Roman" pitchFamily="18" charset="0"/>
                <a:cs typeface="Times New Roman" pitchFamily="18" charset="0"/>
              </a:rPr>
              <a:t>airway.</a:t>
            </a:r>
          </a:p>
          <a:p>
            <a:pPr lvl="0" algn="just" rtl="0">
              <a:lnSpc>
                <a:spcPct val="150000"/>
              </a:lnSpc>
            </a:pPr>
            <a:r>
              <a:rPr lang="en-US" dirty="0">
                <a:latin typeface="Times New Roman" pitchFamily="18" charset="0"/>
                <a:cs typeface="Times New Roman" pitchFamily="18" charset="0"/>
              </a:rPr>
              <a:t>Endotracheal intubation is necessary to secure airway if the patient has more severe damage, cannot maintain the airway, requires </a:t>
            </a:r>
            <a:r>
              <a:rPr lang="en-US" dirty="0" smtClean="0">
                <a:latin typeface="Times New Roman" pitchFamily="18" charset="0"/>
                <a:cs typeface="Times New Roman" pitchFamily="18" charset="0"/>
              </a:rPr>
              <a:t>ventilation.</a:t>
            </a:r>
          </a:p>
          <a:p>
            <a:pPr algn="just" rtl="0">
              <a:lnSpc>
                <a:spcPct val="150000"/>
              </a:lnSpc>
            </a:pPr>
            <a:r>
              <a:rPr lang="en-US" dirty="0">
                <a:latin typeface="Times New Roman" pitchFamily="18" charset="0"/>
                <a:cs typeface="Times New Roman" pitchFamily="18" charset="0"/>
              </a:rPr>
              <a:t>Emergency surgical airway is required when the airway cannot be secured by any other means. Surgical airway is obtained by </a:t>
            </a:r>
            <a:r>
              <a:rPr lang="en-US" b="1" i="1" dirty="0" err="1">
                <a:latin typeface="Times New Roman" pitchFamily="18" charset="0"/>
                <a:cs typeface="Times New Roman" pitchFamily="18" charset="0"/>
              </a:rPr>
              <a:t>cricothyroidotomy</a:t>
            </a:r>
            <a:r>
              <a:rPr lang="en-US" b="1" i="1" dirty="0">
                <a:latin typeface="Times New Roman" pitchFamily="18" charset="0"/>
                <a:cs typeface="Times New Roman" pitchFamily="18" charset="0"/>
              </a:rPr>
              <a:t> </a:t>
            </a:r>
            <a:r>
              <a:rPr lang="en-US" dirty="0">
                <a:latin typeface="Times New Roman" pitchFamily="18" charset="0"/>
                <a:cs typeface="Times New Roman" pitchFamily="18" charset="0"/>
              </a:rPr>
              <a:t>(also known as </a:t>
            </a:r>
            <a:r>
              <a:rPr lang="en-US" dirty="0" err="1">
                <a:latin typeface="Times New Roman" pitchFamily="18" charset="0"/>
                <a:cs typeface="Times New Roman" pitchFamily="18" charset="0"/>
              </a:rPr>
              <a:t>cricothyrotomy</a:t>
            </a:r>
            <a:r>
              <a:rPr lang="en-US" dirty="0">
                <a:latin typeface="Times New Roman" pitchFamily="18" charset="0"/>
                <a:cs typeface="Times New Roman" pitchFamily="18" charset="0"/>
              </a:rPr>
              <a:t>) or </a:t>
            </a:r>
            <a:r>
              <a:rPr lang="en-US" b="1" i="1" dirty="0">
                <a:latin typeface="Times New Roman" pitchFamily="18" charset="0"/>
                <a:cs typeface="Times New Roman" pitchFamily="18" charset="0"/>
              </a:rPr>
              <a:t>tracheostomy</a:t>
            </a:r>
            <a:r>
              <a:rPr lang="en-US" dirty="0">
                <a:latin typeface="Times New Roman" pitchFamily="18" charset="0"/>
                <a:cs typeface="Times New Roman" pitchFamily="18" charset="0"/>
              </a:rPr>
              <a:t>.</a:t>
            </a:r>
          </a:p>
          <a:p>
            <a:pPr lvl="0" algn="just" rtl="0">
              <a:lnSpc>
                <a:spcPct val="150000"/>
              </a:lnSpc>
            </a:pPr>
            <a:endParaRPr lang="en-US" dirty="0">
              <a:latin typeface="Times New Roman" pitchFamily="18" charset="0"/>
              <a:cs typeface="Times New Roman" pitchFamily="18" charset="0"/>
            </a:endParaRP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2727537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7315200" cy="1154097"/>
          </a:xfrm>
        </p:spPr>
        <p:txBody>
          <a:bodyPr/>
          <a:lstStyle/>
          <a:p>
            <a:r>
              <a:rPr lang="en-US" b="1" dirty="0" err="1">
                <a:latin typeface="Times New Roman" pitchFamily="18" charset="0"/>
                <a:cs typeface="Times New Roman" pitchFamily="18" charset="0"/>
              </a:rPr>
              <a:t>Cricothyroidotomy</a:t>
            </a: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914400" y="1484785"/>
            <a:ext cx="7315200" cy="4824576"/>
          </a:xfrm>
        </p:spPr>
        <p:txBody>
          <a:bodyPr/>
          <a:lstStyle/>
          <a:p>
            <a:pPr algn="just" rtl="0">
              <a:lnSpc>
                <a:spcPct val="150000"/>
              </a:lnSpc>
            </a:pPr>
            <a:r>
              <a:rPr lang="en-US" dirty="0">
                <a:latin typeface="Times New Roman" pitchFamily="18" charset="0"/>
                <a:cs typeface="Times New Roman" pitchFamily="18" charset="0"/>
              </a:rPr>
              <a:t>is the fastest and safest method of obtaining a surgical airway. Needle </a:t>
            </a:r>
            <a:r>
              <a:rPr lang="en-US" dirty="0" err="1">
                <a:latin typeface="Times New Roman" pitchFamily="18" charset="0"/>
                <a:cs typeface="Times New Roman" pitchFamily="18" charset="0"/>
              </a:rPr>
              <a:t>cricothyroidotomy</a:t>
            </a:r>
            <a:r>
              <a:rPr lang="en-US" dirty="0">
                <a:latin typeface="Times New Roman" pitchFamily="18" charset="0"/>
                <a:cs typeface="Times New Roman" pitchFamily="18" charset="0"/>
              </a:rPr>
              <a:t> is a temporary procedure that is used to oxygenate patients (for approximately 45 minutes) while a definitive airway is being quickly prepared, in this procedure a cannula is introduced into the lumen of the trachea through the </a:t>
            </a:r>
            <a:r>
              <a:rPr lang="en-US" dirty="0" err="1">
                <a:latin typeface="Times New Roman" pitchFamily="18" charset="0"/>
                <a:cs typeface="Times New Roman" pitchFamily="18" charset="0"/>
              </a:rPr>
              <a:t>cricothyroid</a:t>
            </a:r>
            <a:r>
              <a:rPr lang="en-US" dirty="0">
                <a:latin typeface="Times New Roman" pitchFamily="18" charset="0"/>
                <a:cs typeface="Times New Roman" pitchFamily="18" charset="0"/>
              </a:rPr>
              <a:t> membrane to deliver oxygen</a:t>
            </a:r>
            <a:r>
              <a:rPr lang="en-US" dirty="0" smtClean="0">
                <a:latin typeface="Times New Roman" pitchFamily="18" charset="0"/>
                <a:cs typeface="Times New Roman" pitchFamily="18" charset="0"/>
              </a:rPr>
              <a:t>.</a:t>
            </a:r>
          </a:p>
          <a:p>
            <a:pPr algn="just" rtl="0">
              <a:lnSpc>
                <a:spcPct val="150000"/>
              </a:lnSpc>
            </a:pPr>
            <a:endParaRPr lang="en-US" dirty="0">
              <a:latin typeface="Times New Roman" pitchFamily="18" charset="0"/>
              <a:cs typeface="Times New Roman" pitchFamily="18" charset="0"/>
            </a:endParaRP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062059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315200" cy="1154097"/>
          </a:xfrm>
        </p:spPr>
        <p:txBody>
          <a:bodyPr/>
          <a:lstStyle/>
          <a:p>
            <a:r>
              <a:rPr lang="en-US" b="1" dirty="0"/>
              <a:t>Tracheostomy</a:t>
            </a:r>
            <a:endParaRPr lang="ar-IQ" dirty="0"/>
          </a:p>
        </p:txBody>
      </p:sp>
      <p:sp>
        <p:nvSpPr>
          <p:cNvPr id="3" name="Content Placeholder 2"/>
          <p:cNvSpPr>
            <a:spLocks noGrp="1"/>
          </p:cNvSpPr>
          <p:nvPr>
            <p:ph idx="1"/>
          </p:nvPr>
        </p:nvSpPr>
        <p:spPr/>
        <p:txBody>
          <a:bodyPr/>
          <a:lstStyle/>
          <a:p>
            <a:pPr algn="just" rtl="0">
              <a:lnSpc>
                <a:spcPct val="150000"/>
              </a:lnSpc>
            </a:pPr>
            <a:r>
              <a:rPr lang="en-US" dirty="0">
                <a:latin typeface="Times New Roman" pitchFamily="18" charset="0"/>
                <a:cs typeface="Times New Roman" pitchFamily="18" charset="0"/>
              </a:rPr>
              <a:t>an incision is made halfway between cricoid cartilage and suprasternal notch, dissection continues down to the 2nd and 3rd tracheal rings, then a window is excised through the trachea and the tracheostomy tube is inserted and secured.</a:t>
            </a: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321671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315200" cy="1154097"/>
          </a:xfrm>
        </p:spPr>
        <p:txBody>
          <a:bodyPr>
            <a:normAutofit/>
          </a:bodyPr>
          <a:lstStyle/>
          <a:p>
            <a:r>
              <a:rPr lang="en-US" sz="2400" b="1" dirty="0">
                <a:latin typeface="Times New Roman" pitchFamily="18" charset="0"/>
                <a:cs typeface="Times New Roman" pitchFamily="18" charset="0"/>
              </a:rPr>
              <a:t>Indications for tracheostomy in maxillofacial injuries</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ar-IQ" sz="24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988841"/>
            <a:ext cx="7315200" cy="4320520"/>
          </a:xfrm>
        </p:spPr>
        <p:txBody>
          <a:bodyPr/>
          <a:lstStyle/>
          <a:p>
            <a:pPr algn="just" rtl="0">
              <a:lnSpc>
                <a:spcPct val="150000"/>
              </a:lnSpc>
            </a:pPr>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prolonged artificial ventilation is necessary </a:t>
            </a:r>
            <a:r>
              <a:rPr lang="en-US" dirty="0" smtClean="0">
                <a:latin typeface="Times New Roman" pitchFamily="18" charset="0"/>
                <a:cs typeface="Times New Roman" pitchFamily="18" charset="0"/>
              </a:rPr>
              <a:t>.</a:t>
            </a:r>
          </a:p>
          <a:p>
            <a:pPr algn="just" rtl="0">
              <a:lnSpc>
                <a:spcPct val="150000"/>
              </a:lnSpc>
            </a:pPr>
            <a:r>
              <a:rPr lang="en-US" dirty="0">
                <a:latin typeface="Times New Roman" pitchFamily="18" charset="0"/>
                <a:cs typeface="Times New Roman" pitchFamily="18" charset="0"/>
              </a:rPr>
              <a:t>To facilitate general anesthesia during surgical repair of complex facial injuries. </a:t>
            </a:r>
          </a:p>
          <a:p>
            <a:pPr algn="just" rtl="0">
              <a:lnSpc>
                <a:spcPct val="150000"/>
              </a:lnSpc>
            </a:pPr>
            <a:r>
              <a:rPr lang="en-US" dirty="0">
                <a:latin typeface="Times New Roman" pitchFamily="18" charset="0"/>
                <a:cs typeface="Times New Roman" pitchFamily="18" charset="0"/>
              </a:rPr>
              <a:t>To ensure a safe postoperative recovery after extensive surgery.</a:t>
            </a:r>
          </a:p>
          <a:p>
            <a:pPr algn="just" rtl="0">
              <a:lnSpc>
                <a:spcPct val="150000"/>
              </a:lnSpc>
            </a:pPr>
            <a:r>
              <a:rPr lang="en-US" dirty="0">
                <a:latin typeface="Times New Roman" pitchFamily="18" charset="0"/>
                <a:cs typeface="Times New Roman" pitchFamily="18" charset="0"/>
              </a:rPr>
              <a:t>Following serious hemorrhage into the airway, particularly when a further secondary hemorrhage is a possibility.</a:t>
            </a: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2344656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6632"/>
            <a:ext cx="7315200" cy="1154097"/>
          </a:xfrm>
        </p:spPr>
        <p:txBody>
          <a:bodyPr/>
          <a:lstStyle/>
          <a:p>
            <a:r>
              <a:rPr lang="en-US" b="1" dirty="0">
                <a:latin typeface="Times New Roman" pitchFamily="18" charset="0"/>
                <a:cs typeface="Times New Roman" pitchFamily="18" charset="0"/>
              </a:rPr>
              <a:t>Breathing and ventilation</a:t>
            </a: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395536" y="1484784"/>
            <a:ext cx="8208912" cy="5112567"/>
          </a:xfrm>
        </p:spPr>
        <p:txBody>
          <a:bodyPr/>
          <a:lstStyle/>
          <a:p>
            <a:pPr algn="just" rtl="0">
              <a:lnSpc>
                <a:spcPct val="150000"/>
              </a:lnSpc>
            </a:pPr>
            <a:r>
              <a:rPr lang="en-US" dirty="0">
                <a:latin typeface="Times New Roman" pitchFamily="18" charset="0"/>
                <a:cs typeface="Times New Roman" pitchFamily="18" charset="0"/>
              </a:rPr>
              <a:t>Once airway is secured, the efficiency of breathing and ventilation must be assessed by auscultation and chest radiographs</a:t>
            </a:r>
            <a:r>
              <a:rPr lang="en-US" dirty="0" smtClean="0">
                <a:latin typeface="Times New Roman" pitchFamily="18" charset="0"/>
                <a:cs typeface="Times New Roman" pitchFamily="18" charset="0"/>
              </a:rPr>
              <a:t>.</a:t>
            </a:r>
          </a:p>
          <a:p>
            <a:pPr marL="45720" indent="0" algn="just" rtl="0">
              <a:lnSpc>
                <a:spcPct val="150000"/>
              </a:lnSpc>
              <a:buNone/>
            </a:pPr>
            <a:r>
              <a:rPr lang="en-US" dirty="0">
                <a:latin typeface="Times New Roman" pitchFamily="18" charset="0"/>
                <a:cs typeface="Times New Roman" pitchFamily="18" charset="0"/>
              </a:rPr>
              <a:t>Serious chest injuries that compromise ventilation are</a:t>
            </a:r>
            <a:r>
              <a:rPr lang="en-US" dirty="0" smtClean="0">
                <a:latin typeface="Times New Roman" pitchFamily="18" charset="0"/>
                <a:cs typeface="Times New Roman" pitchFamily="18" charset="0"/>
              </a:rPr>
              <a:t>:</a:t>
            </a:r>
          </a:p>
          <a:p>
            <a:pPr algn="just" rtl="0">
              <a:lnSpc>
                <a:spcPct val="150000"/>
              </a:lnSpc>
              <a:buFont typeface="Wingdings" pitchFamily="2" charset="2"/>
              <a:buChar char="v"/>
            </a:pPr>
            <a:r>
              <a:rPr lang="en-US" b="1" i="1" u="sng" dirty="0">
                <a:latin typeface="Times New Roman" pitchFamily="18" charset="0"/>
                <a:cs typeface="Times New Roman" pitchFamily="18" charset="0"/>
              </a:rPr>
              <a:t>Pneumothorax </a:t>
            </a:r>
            <a:r>
              <a:rPr lang="en-US" dirty="0">
                <a:latin typeface="Times New Roman" pitchFamily="18" charset="0"/>
                <a:cs typeface="Times New Roman" pitchFamily="18" charset="0"/>
              </a:rPr>
              <a:t>which develops from damage to the chest wall or laceration of the lung pleura, with a resulting loss of negative </a:t>
            </a:r>
            <a:r>
              <a:rPr lang="en-US" dirty="0" err="1">
                <a:latin typeface="Times New Roman" pitchFamily="18" charset="0"/>
                <a:cs typeface="Times New Roman" pitchFamily="18" charset="0"/>
              </a:rPr>
              <a:t>intrapleural</a:t>
            </a:r>
            <a:r>
              <a:rPr lang="en-US" dirty="0">
                <a:latin typeface="Times New Roman" pitchFamily="18" charset="0"/>
                <a:cs typeface="Times New Roman" pitchFamily="18" charset="0"/>
              </a:rPr>
              <a:t> pressure, it</a:t>
            </a:r>
            <a:r>
              <a:rPr lang="en-US" b="1" dirty="0">
                <a:latin typeface="Times New Roman" pitchFamily="18" charset="0"/>
                <a:cs typeface="Times New Roman" pitchFamily="18" charset="0"/>
              </a:rPr>
              <a:t> can </a:t>
            </a:r>
            <a:r>
              <a:rPr lang="en-US" dirty="0">
                <a:latin typeface="Times New Roman" pitchFamily="18" charset="0"/>
                <a:cs typeface="Times New Roman" pitchFamily="18" charset="0"/>
              </a:rPr>
              <a:t>be: open, closed or tension pneumothorax</a:t>
            </a:r>
            <a:r>
              <a:rPr lang="en-US" dirty="0" smtClean="0">
                <a:latin typeface="Times New Roman" pitchFamily="18" charset="0"/>
                <a:cs typeface="Times New Roman" pitchFamily="18" charset="0"/>
              </a:rPr>
              <a:t>.</a:t>
            </a:r>
          </a:p>
          <a:p>
            <a:pPr algn="just" rtl="0">
              <a:lnSpc>
                <a:spcPct val="150000"/>
              </a:lnSpc>
              <a:buFont typeface="Wingdings" pitchFamily="2" charset="2"/>
              <a:buChar char="v"/>
            </a:pPr>
            <a:r>
              <a:rPr lang="en-US" b="1" i="1" u="sng" dirty="0" err="1">
                <a:latin typeface="Times New Roman" pitchFamily="18" charset="0"/>
                <a:cs typeface="Times New Roman" pitchFamily="18" charset="0"/>
              </a:rPr>
              <a:t>Hemothorax</a:t>
            </a:r>
            <a:r>
              <a:rPr lang="en-US" dirty="0">
                <a:latin typeface="Times New Roman" pitchFamily="18" charset="0"/>
                <a:cs typeface="Times New Roman" pitchFamily="18" charset="0"/>
              </a:rPr>
              <a:t> is the collection of blood in the pleural cavity. </a:t>
            </a:r>
          </a:p>
          <a:p>
            <a:pPr algn="just" rtl="0">
              <a:lnSpc>
                <a:spcPct val="150000"/>
              </a:lnSpc>
              <a:buFont typeface="Wingdings" pitchFamily="2" charset="2"/>
              <a:buChar char="v"/>
            </a:pPr>
            <a:endParaRPr lang="en-US" dirty="0">
              <a:latin typeface="Times New Roman" pitchFamily="18" charset="0"/>
              <a:cs typeface="Times New Roman" pitchFamily="18" charset="0"/>
            </a:endParaRP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459859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ar-IQ" dirty="0"/>
          </a:p>
        </p:txBody>
      </p:sp>
      <p:sp>
        <p:nvSpPr>
          <p:cNvPr id="3" name="Content Placeholder 2"/>
          <p:cNvSpPr>
            <a:spLocks noGrp="1"/>
          </p:cNvSpPr>
          <p:nvPr>
            <p:ph idx="1"/>
          </p:nvPr>
        </p:nvSpPr>
        <p:spPr>
          <a:xfrm>
            <a:off x="467544" y="548680"/>
            <a:ext cx="7992888" cy="5976663"/>
          </a:xfrm>
        </p:spPr>
        <p:txBody>
          <a:bodyPr>
            <a:normAutofit lnSpcReduction="10000"/>
          </a:bodyPr>
          <a:lstStyle/>
          <a:p>
            <a:pPr algn="just" rtl="0">
              <a:lnSpc>
                <a:spcPct val="150000"/>
              </a:lnSpc>
              <a:buFont typeface="Wingdings" pitchFamily="2" charset="2"/>
              <a:buChar char="v"/>
            </a:pPr>
            <a:r>
              <a:rPr lang="en-US" b="1" i="1" u="sng" dirty="0">
                <a:latin typeface="Times New Roman" pitchFamily="18" charset="0"/>
                <a:cs typeface="Times New Roman" pitchFamily="18" charset="0"/>
              </a:rPr>
              <a:t>Flail </a:t>
            </a:r>
            <a:r>
              <a:rPr lang="en-US" b="1" i="1" u="sng" dirty="0" smtClean="0">
                <a:latin typeface="Times New Roman" pitchFamily="18" charset="0"/>
                <a:cs typeface="Times New Roman" pitchFamily="18" charset="0"/>
              </a:rPr>
              <a:t>chest</a:t>
            </a:r>
          </a:p>
          <a:p>
            <a:pPr marL="45720" indent="0" algn="just" rtl="0">
              <a:lnSpc>
                <a:spcPct val="150000"/>
              </a:lnSpc>
              <a:buNone/>
            </a:pPr>
            <a:r>
              <a:rPr lang="en-US" dirty="0">
                <a:latin typeface="Times New Roman" pitchFamily="18" charset="0"/>
                <a:cs typeface="Times New Roman" pitchFamily="18" charset="0"/>
              </a:rPr>
              <a:t> occurs when three or more adjacent ribs are fractured in at least two locations, resulting in a freely moving segment of chest wall during respirations.</a:t>
            </a:r>
          </a:p>
          <a:p>
            <a:pPr algn="just" rtl="0">
              <a:lnSpc>
                <a:spcPct val="150000"/>
              </a:lnSpc>
              <a:buFont typeface="Wingdings" pitchFamily="2" charset="2"/>
              <a:buChar char="v"/>
            </a:pPr>
            <a:r>
              <a:rPr lang="en-US" b="1" i="1" u="sng" dirty="0">
                <a:latin typeface="Times New Roman" pitchFamily="18" charset="0"/>
                <a:cs typeface="Times New Roman" pitchFamily="18" charset="0"/>
              </a:rPr>
              <a:t>Diaphragmatic rupture</a:t>
            </a:r>
            <a:r>
              <a:rPr lang="en-US" i="1" u="sng" dirty="0">
                <a:latin typeface="Times New Roman" pitchFamily="18" charset="0"/>
                <a:cs typeface="Times New Roman" pitchFamily="18" charset="0"/>
              </a:rPr>
              <a:t> </a:t>
            </a:r>
          </a:p>
          <a:p>
            <a:pPr marL="45720" indent="0" algn="just" rtl="0">
              <a:lnSpc>
                <a:spcPct val="150000"/>
              </a:lnSpc>
              <a:buNone/>
            </a:pPr>
            <a:r>
              <a:rPr lang="en-US" dirty="0">
                <a:latin typeface="Times New Roman" pitchFamily="18" charset="0"/>
                <a:cs typeface="Times New Roman" pitchFamily="18" charset="0"/>
              </a:rPr>
              <a:t>may result in herniation of </a:t>
            </a:r>
            <a:r>
              <a:rPr lang="en-US" dirty="0" err="1">
                <a:latin typeface="Times New Roman" pitchFamily="18" charset="0"/>
                <a:cs typeface="Times New Roman" pitchFamily="18" charset="0"/>
              </a:rPr>
              <a:t>intraabdominal</a:t>
            </a:r>
            <a:r>
              <a:rPr lang="en-US" dirty="0">
                <a:latin typeface="Times New Roman" pitchFamily="18" charset="0"/>
                <a:cs typeface="Times New Roman" pitchFamily="18" charset="0"/>
              </a:rPr>
              <a:t> contents into the chest. This herniation results in compression of the lung and displacement of the mediastinum to the contralateral side, followed by marked respiratory distress, cyanosis, and hypotension</a:t>
            </a:r>
            <a:r>
              <a:rPr lang="en-US" dirty="0" smtClean="0">
                <a:latin typeface="Times New Roman" pitchFamily="18" charset="0"/>
                <a:cs typeface="Times New Roman" pitchFamily="18" charset="0"/>
              </a:rPr>
              <a:t>.</a:t>
            </a:r>
          </a:p>
          <a:p>
            <a:pPr algn="just" rtl="0">
              <a:lnSpc>
                <a:spcPct val="150000"/>
              </a:lnSpc>
              <a:buFont typeface="Wingdings" pitchFamily="2" charset="2"/>
              <a:buChar char="v"/>
            </a:pPr>
            <a:r>
              <a:rPr lang="en-US" dirty="0">
                <a:latin typeface="Times New Roman" pitchFamily="18" charset="0"/>
                <a:cs typeface="Times New Roman" pitchFamily="18" charset="0"/>
              </a:rPr>
              <a:t> </a:t>
            </a:r>
            <a:r>
              <a:rPr lang="en-US" b="1" i="1" u="sng" dirty="0">
                <a:latin typeface="Times New Roman" pitchFamily="18" charset="0"/>
                <a:cs typeface="Times New Roman" pitchFamily="18" charset="0"/>
              </a:rPr>
              <a:t>Aspiration</a:t>
            </a:r>
            <a:endParaRPr lang="en-US" i="1" u="sng" dirty="0">
              <a:latin typeface="Times New Roman" pitchFamily="18" charset="0"/>
              <a:cs typeface="Times New Roman" pitchFamily="18" charset="0"/>
            </a:endParaRPr>
          </a:p>
          <a:p>
            <a:pPr marL="45720" indent="0" algn="just" rtl="0">
              <a:lnSpc>
                <a:spcPct val="150000"/>
              </a:lnSpc>
              <a:buNone/>
            </a:pPr>
            <a:r>
              <a:rPr lang="en-US" dirty="0">
                <a:latin typeface="Times New Roman" pitchFamily="18" charset="0"/>
                <a:cs typeface="Times New Roman" pitchFamily="18" charset="0"/>
              </a:rPr>
              <a:t>Aspiration</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of teeth, dentures, vomit and other foreign materials. In this case endoscopy may be necessary to remove denture fragments or other foreign bodies.</a:t>
            </a:r>
          </a:p>
          <a:p>
            <a:pPr marL="45720" indent="0" algn="just" rtl="0">
              <a:lnSpc>
                <a:spcPct val="150000"/>
              </a:lnSpc>
              <a:buNone/>
            </a:pPr>
            <a:endParaRPr lang="en-US" dirty="0">
              <a:latin typeface="Times New Roman" pitchFamily="18" charset="0"/>
              <a:cs typeface="Times New Roman" pitchFamily="18" charset="0"/>
            </a:endParaRPr>
          </a:p>
          <a:p>
            <a:pPr algn="just" rtl="0">
              <a:lnSpc>
                <a:spcPct val="150000"/>
              </a:lnSpc>
              <a:buFont typeface="Wingdings" pitchFamily="2" charset="2"/>
              <a:buChar char="v"/>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3228543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315200" cy="1154097"/>
          </a:xfrm>
        </p:spPr>
        <p:txBody>
          <a:bodyPr>
            <a:normAutofit fontScale="90000"/>
          </a:bodyPr>
          <a:lstStyle/>
          <a:p>
            <a:r>
              <a:rPr lang="en-US" b="1" dirty="0">
                <a:latin typeface="Times New Roman" pitchFamily="18" charset="0"/>
                <a:cs typeface="Times New Roman" pitchFamily="18" charset="0"/>
              </a:rPr>
              <a:t>Circulation and hemorrhage control</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323528" y="1484784"/>
            <a:ext cx="7906072" cy="5112567"/>
          </a:xfrm>
        </p:spPr>
        <p:txBody>
          <a:bodyPr/>
          <a:lstStyle/>
          <a:p>
            <a:pPr algn="just" rtl="0">
              <a:lnSpc>
                <a:spcPct val="150000"/>
              </a:lnSpc>
            </a:pPr>
            <a:r>
              <a:rPr lang="en-US" dirty="0">
                <a:latin typeface="Times New Roman" pitchFamily="18" charset="0"/>
                <a:cs typeface="Times New Roman" pitchFamily="18" charset="0"/>
              </a:rPr>
              <a:t>Definitive bleeding control is essential, along with appropriate replacement of intravascular volume</a:t>
            </a:r>
            <a:r>
              <a:rPr lang="en-US" dirty="0" smtClean="0">
                <a:latin typeface="Times New Roman" pitchFamily="18" charset="0"/>
                <a:cs typeface="Times New Roman" pitchFamily="18" charset="0"/>
              </a:rPr>
              <a:t>.</a:t>
            </a:r>
          </a:p>
          <a:p>
            <a:pPr algn="just" rtl="0">
              <a:lnSpc>
                <a:spcPct val="150000"/>
              </a:lnSpc>
            </a:pPr>
            <a:r>
              <a:rPr lang="en-US" dirty="0">
                <a:latin typeface="Times New Roman" pitchFamily="18" charset="0"/>
                <a:cs typeface="Times New Roman" pitchFamily="18" charset="0"/>
              </a:rPr>
              <a:t>The majority of fractures of the facial skeleton are relatively closed injuries and life-threatening hemorrhage is uncommon and hemorrhagic shock is unusual but clinically significant blood loss can occur in patients with </a:t>
            </a:r>
            <a:r>
              <a:rPr lang="en-US" dirty="0" err="1">
                <a:latin typeface="Times New Roman" pitchFamily="18" charset="0"/>
                <a:cs typeface="Times New Roman" pitchFamily="18" charset="0"/>
              </a:rPr>
              <a:t>panfacial</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fractures.</a:t>
            </a: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2287960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2919"/>
            <a:ext cx="8352928" cy="1154097"/>
          </a:xfrm>
        </p:spPr>
        <p:txBody>
          <a:bodyPr>
            <a:normAutofit/>
          </a:bodyPr>
          <a:lstStyle/>
          <a:p>
            <a:r>
              <a:rPr lang="en-US" sz="2800" b="1" dirty="0">
                <a:latin typeface="Times New Roman" pitchFamily="18" charset="0"/>
                <a:cs typeface="Times New Roman" pitchFamily="18" charset="0"/>
              </a:rPr>
              <a:t>The parameters reflecting the degree of </a:t>
            </a:r>
            <a:r>
              <a:rPr lang="en-US" sz="2800" b="1" dirty="0" err="1">
                <a:latin typeface="Times New Roman" pitchFamily="18" charset="0"/>
                <a:cs typeface="Times New Roman" pitchFamily="18" charset="0"/>
              </a:rPr>
              <a:t>hypovolemia</a:t>
            </a:r>
            <a:endParaRPr lang="ar-IQ"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914400" y="1844825"/>
            <a:ext cx="7315200" cy="4464536"/>
          </a:xfrm>
        </p:spPr>
        <p:txBody>
          <a:bodyPr/>
          <a:lstStyle/>
          <a:p>
            <a:pPr algn="l" rtl="0">
              <a:lnSpc>
                <a:spcPct val="150000"/>
              </a:lnSpc>
              <a:buFont typeface="Wingdings" pitchFamily="2" charset="2"/>
              <a:buChar char="q"/>
            </a:pPr>
            <a:r>
              <a:rPr lang="en-US" i="1" dirty="0" smtClean="0">
                <a:latin typeface="Times New Roman" pitchFamily="18" charset="0"/>
                <a:cs typeface="Times New Roman" pitchFamily="18" charset="0"/>
              </a:rPr>
              <a:t> Tachycardia</a:t>
            </a:r>
            <a:r>
              <a:rPr lang="en-US" i="1" dirty="0">
                <a:latin typeface="Times New Roman" pitchFamily="18" charset="0"/>
                <a:cs typeface="Times New Roman" pitchFamily="18" charset="0"/>
              </a:rPr>
              <a:t>;</a:t>
            </a:r>
            <a:r>
              <a:rPr lang="en-US" dirty="0">
                <a:latin typeface="Times New Roman" pitchFamily="18" charset="0"/>
                <a:cs typeface="Times New Roman" pitchFamily="18" charset="0"/>
              </a:rPr>
              <a:t> defined as heart rate greater than 100 beats/min in an adult. </a:t>
            </a:r>
          </a:p>
          <a:p>
            <a:pPr algn="l" rtl="0">
              <a:lnSpc>
                <a:spcPct val="150000"/>
              </a:lnSpc>
              <a:buFont typeface="Wingdings" pitchFamily="2" charset="2"/>
              <a:buChar char="q"/>
            </a:pPr>
            <a:r>
              <a:rPr lang="en-US" i="1" dirty="0" smtClean="0">
                <a:latin typeface="Times New Roman" pitchFamily="18" charset="0"/>
                <a:cs typeface="Times New Roman" pitchFamily="18" charset="0"/>
              </a:rPr>
              <a:t> Hypotension</a:t>
            </a:r>
            <a:endParaRPr lang="en-US" dirty="0">
              <a:latin typeface="Times New Roman" pitchFamily="18" charset="0"/>
              <a:cs typeface="Times New Roman" pitchFamily="18" charset="0"/>
            </a:endParaRPr>
          </a:p>
          <a:p>
            <a:pPr algn="l" rtl="0">
              <a:lnSpc>
                <a:spcPct val="150000"/>
              </a:lnSpc>
              <a:buFont typeface="Wingdings" pitchFamily="2" charset="2"/>
              <a:buChar char="q"/>
            </a:pPr>
            <a:r>
              <a:rPr lang="en-US" dirty="0" smtClean="0">
                <a:latin typeface="Times New Roman" pitchFamily="18" charset="0"/>
                <a:cs typeface="Times New Roman" pitchFamily="18" charset="0"/>
              </a:rPr>
              <a:t> Tachypnea </a:t>
            </a:r>
            <a:endParaRPr lang="en-US" dirty="0">
              <a:latin typeface="Times New Roman" pitchFamily="18" charset="0"/>
              <a:cs typeface="Times New Roman" pitchFamily="18" charset="0"/>
            </a:endParaRPr>
          </a:p>
          <a:p>
            <a:pPr algn="l" rtl="0">
              <a:lnSpc>
                <a:spcPct val="150000"/>
              </a:lnSpc>
              <a:buFont typeface="Wingdings" pitchFamily="2" charset="2"/>
              <a:buChar char="q"/>
            </a:pPr>
            <a:r>
              <a:rPr lang="en-US" dirty="0" smtClean="0">
                <a:latin typeface="Times New Roman" pitchFamily="18" charset="0"/>
                <a:cs typeface="Times New Roman" pitchFamily="18" charset="0"/>
              </a:rPr>
              <a:t> Delayed </a:t>
            </a:r>
            <a:r>
              <a:rPr lang="en-US" dirty="0">
                <a:latin typeface="Times New Roman" pitchFamily="18" charset="0"/>
                <a:cs typeface="Times New Roman" pitchFamily="18" charset="0"/>
              </a:rPr>
              <a:t>capillary return </a:t>
            </a:r>
          </a:p>
          <a:p>
            <a:pPr algn="l" rtl="0">
              <a:lnSpc>
                <a:spcPct val="150000"/>
              </a:lnSpc>
              <a:buFont typeface="Wingdings" pitchFamily="2" charset="2"/>
              <a:buChar char="q"/>
            </a:pPr>
            <a:r>
              <a:rPr lang="en-US" dirty="0" smtClean="0">
                <a:latin typeface="Times New Roman" pitchFamily="18" charset="0"/>
                <a:cs typeface="Times New Roman" pitchFamily="18" charset="0"/>
              </a:rPr>
              <a:t>  Falling </a:t>
            </a:r>
            <a:r>
              <a:rPr lang="en-US" dirty="0">
                <a:latin typeface="Times New Roman" pitchFamily="18" charset="0"/>
                <a:cs typeface="Times New Roman" pitchFamily="18" charset="0"/>
              </a:rPr>
              <a:t>urinary output</a:t>
            </a:r>
          </a:p>
          <a:p>
            <a:pPr algn="l" rtl="0">
              <a:lnSpc>
                <a:spcPct val="150000"/>
              </a:lnSpc>
              <a:buFont typeface="Wingdings" pitchFamily="2" charset="2"/>
              <a:buChar char="q"/>
            </a:pPr>
            <a:r>
              <a:rPr lang="en-US" dirty="0" smtClean="0">
                <a:latin typeface="Times New Roman" pitchFamily="18" charset="0"/>
                <a:cs typeface="Times New Roman" pitchFamily="18" charset="0"/>
              </a:rPr>
              <a:t> Deteriorating </a:t>
            </a:r>
            <a:r>
              <a:rPr lang="en-US" dirty="0">
                <a:latin typeface="Times New Roman" pitchFamily="18" charset="0"/>
                <a:cs typeface="Times New Roman" pitchFamily="18" charset="0"/>
              </a:rPr>
              <a:t>mental status (i.e., increasing confusion</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430505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15416"/>
            <a:ext cx="7315200" cy="1154097"/>
          </a:xfrm>
        </p:spPr>
        <p:txBody>
          <a:bodyPr>
            <a:normAutofit/>
          </a:bodyPr>
          <a:lstStyle/>
          <a:p>
            <a:r>
              <a:rPr lang="en-US" b="1" dirty="0" smtClean="0">
                <a:latin typeface="Times New Roman" pitchFamily="18" charset="0"/>
                <a:cs typeface="Times New Roman" pitchFamily="18" charset="0"/>
              </a:rPr>
              <a:t>Method of bleeding control</a:t>
            </a:r>
            <a:endParaRPr lang="ar-IQ" b="1" dirty="0">
              <a:latin typeface="Times New Roman" pitchFamily="18" charset="0"/>
              <a:cs typeface="Times New Roman" pitchFamily="18" charset="0"/>
            </a:endParaRPr>
          </a:p>
        </p:txBody>
      </p:sp>
      <p:sp>
        <p:nvSpPr>
          <p:cNvPr id="3" name="Content Placeholder 2"/>
          <p:cNvSpPr>
            <a:spLocks noGrp="1"/>
          </p:cNvSpPr>
          <p:nvPr>
            <p:ph idx="1"/>
          </p:nvPr>
        </p:nvSpPr>
        <p:spPr>
          <a:xfrm>
            <a:off x="539552" y="1124744"/>
            <a:ext cx="7690048" cy="5184617"/>
          </a:xfrm>
        </p:spPr>
        <p:txBody>
          <a:bodyPr>
            <a:normAutofit/>
          </a:bodyPr>
          <a:lstStyle/>
          <a:p>
            <a:pPr algn="just" rtl="0">
              <a:lnSpc>
                <a:spcPct val="150000"/>
              </a:lnSpc>
              <a:buFont typeface="Wingdings" pitchFamily="2" charset="2"/>
              <a:buChar char="q"/>
            </a:pPr>
            <a:r>
              <a:rPr lang="en-US" dirty="0">
                <a:latin typeface="Times New Roman" pitchFamily="18" charset="0"/>
                <a:cs typeface="Times New Roman" pitchFamily="18" charset="0"/>
              </a:rPr>
              <a:t>direct manual pressure on the wound or by suturing. </a:t>
            </a:r>
            <a:endParaRPr lang="en-US" dirty="0" smtClean="0">
              <a:latin typeface="Times New Roman" pitchFamily="18" charset="0"/>
              <a:cs typeface="Times New Roman" pitchFamily="18" charset="0"/>
            </a:endParaRPr>
          </a:p>
          <a:p>
            <a:pPr algn="just" rtl="0">
              <a:lnSpc>
                <a:spcPct val="150000"/>
              </a:lnSpc>
              <a:buFont typeface="Wingdings" pitchFamily="2" charset="2"/>
              <a:buChar char="q"/>
            </a:pPr>
            <a:r>
              <a:rPr lang="en-US" dirty="0">
                <a:latin typeface="Times New Roman" pitchFamily="18" charset="0"/>
                <a:cs typeface="Times New Roman" pitchFamily="18" charset="0"/>
              </a:rPr>
              <a:t>Obvious bleeding vessels should be secured with artery forceps, ligated if possible. </a:t>
            </a:r>
            <a:endParaRPr lang="en-US" dirty="0" smtClean="0">
              <a:latin typeface="Times New Roman" pitchFamily="18" charset="0"/>
              <a:cs typeface="Times New Roman" pitchFamily="18" charset="0"/>
            </a:endParaRPr>
          </a:p>
          <a:p>
            <a:pPr algn="just" rtl="0">
              <a:lnSpc>
                <a:spcPct val="150000"/>
              </a:lnSpc>
              <a:buFont typeface="Wingdings" pitchFamily="2" charset="2"/>
              <a:buChar char="q"/>
            </a:pPr>
            <a:r>
              <a:rPr lang="en-US" dirty="0" smtClean="0">
                <a:latin typeface="Times New Roman" pitchFamily="18" charset="0"/>
                <a:cs typeface="Times New Roman" pitchFamily="18" charset="0"/>
              </a:rPr>
              <a:t>bleeding </a:t>
            </a:r>
            <a:r>
              <a:rPr lang="en-US" dirty="0">
                <a:latin typeface="Times New Roman" pitchFamily="18" charset="0"/>
                <a:cs typeface="Times New Roman" pitchFamily="18" charset="0"/>
              </a:rPr>
              <a:t>can occur from grossly displaced fracture of the mandible or </a:t>
            </a:r>
            <a:r>
              <a:rPr lang="en-US" dirty="0" err="1">
                <a:latin typeface="Times New Roman" pitchFamily="18" charset="0"/>
                <a:cs typeface="Times New Roman" pitchFamily="18" charset="0"/>
              </a:rPr>
              <a:t>midface</a:t>
            </a:r>
            <a:r>
              <a:rPr lang="en-US" dirty="0">
                <a:latin typeface="Times New Roman" pitchFamily="18" charset="0"/>
                <a:cs typeface="Times New Roman" pitchFamily="18" charset="0"/>
              </a:rPr>
              <a:t>, this can be controlled by manual reduction of the fracture and temporary immobilization either manually, or by means of a stay wire</a:t>
            </a:r>
            <a:r>
              <a:rPr lang="en-US" dirty="0" smtClean="0">
                <a:latin typeface="Times New Roman" pitchFamily="18" charset="0"/>
                <a:cs typeface="Times New Roman" pitchFamily="18" charset="0"/>
              </a:rPr>
              <a:t>.</a:t>
            </a:r>
          </a:p>
          <a:p>
            <a:pPr algn="just" rtl="0">
              <a:lnSpc>
                <a:spcPct val="150000"/>
              </a:lnSpc>
              <a:buFont typeface="Wingdings" pitchFamily="2" charset="2"/>
              <a:buChar char="q"/>
            </a:pPr>
            <a:r>
              <a:rPr lang="en-US" dirty="0">
                <a:latin typeface="Times New Roman" pitchFamily="18" charset="0"/>
                <a:cs typeface="Times New Roman" pitchFamily="18" charset="0"/>
              </a:rPr>
              <a:t>Epistaxis occurs due to injury to the middle third of the face, it usually stops spontaneously or is easily controlled by lightly packing the nose (anterior nasal packing</a:t>
            </a:r>
            <a:r>
              <a:rPr lang="en-US" dirty="0" smtClean="0">
                <a:latin typeface="Times New Roman" pitchFamily="18" charset="0"/>
                <a:cs typeface="Times New Roman" pitchFamily="18" charset="0"/>
              </a:rPr>
              <a:t>).</a:t>
            </a:r>
          </a:p>
          <a:p>
            <a:pPr algn="just" rtl="0">
              <a:lnSpc>
                <a:spcPct val="150000"/>
              </a:lnSpc>
              <a:buFont typeface="Wingdings" pitchFamily="2" charset="2"/>
              <a:buChar char="q"/>
            </a:pPr>
            <a:r>
              <a:rPr lang="en-US" dirty="0">
                <a:latin typeface="Times New Roman" pitchFamily="18" charset="0"/>
                <a:cs typeface="Times New Roman" pitchFamily="18" charset="0"/>
              </a:rPr>
              <a:t>ligation of the vessels </a:t>
            </a:r>
            <a:r>
              <a:rPr lang="en-US" dirty="0" smtClean="0">
                <a:latin typeface="Times New Roman" pitchFamily="18" charset="0"/>
                <a:cs typeface="Times New Roman" pitchFamily="18" charset="0"/>
              </a:rPr>
              <a:t>.</a:t>
            </a:r>
          </a:p>
          <a:p>
            <a:pPr algn="just" rtl="0">
              <a:lnSpc>
                <a:spcPct val="150000"/>
              </a:lnSpc>
            </a:pPr>
            <a:endParaRPr lang="en-US" dirty="0" smtClean="0">
              <a:latin typeface="Times New Roman" pitchFamily="18" charset="0"/>
              <a:cs typeface="Times New Roman" pitchFamily="18" charset="0"/>
            </a:endParaRP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843260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315200" cy="1154097"/>
          </a:xfrm>
        </p:spPr>
        <p:txBody>
          <a:bodyPr>
            <a:normAutofit fontScale="90000"/>
          </a:bodyPr>
          <a:lstStyle/>
          <a:p>
            <a:r>
              <a:rPr lang="en-US" b="1" dirty="0">
                <a:latin typeface="Times New Roman" pitchFamily="18" charset="0"/>
                <a:cs typeface="Times New Roman" pitchFamily="18" charset="0"/>
              </a:rPr>
              <a:t>Disability due to neurological deficit</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914400" y="1412777"/>
            <a:ext cx="7315200" cy="4896584"/>
          </a:xfrm>
        </p:spPr>
        <p:txBody>
          <a:bodyPr>
            <a:normAutofit lnSpcReduction="10000"/>
          </a:bodyPr>
          <a:lstStyle/>
          <a:p>
            <a:pPr algn="just" rtl="0">
              <a:lnSpc>
                <a:spcPct val="150000"/>
              </a:lnSpc>
            </a:pPr>
            <a:r>
              <a:rPr lang="en-US" dirty="0">
                <a:latin typeface="Times New Roman" pitchFamily="18" charset="0"/>
                <a:cs typeface="Times New Roman" pitchFamily="18" charset="0"/>
              </a:rPr>
              <a:t>A rapid assessment of the patient's neurological disability can be made by noting the patient's response on the four-point </a:t>
            </a:r>
            <a:r>
              <a:rPr lang="en-US" sz="2800" b="1" dirty="0">
                <a:latin typeface="Times New Roman" pitchFamily="18" charset="0"/>
                <a:cs typeface="Times New Roman" pitchFamily="18" charset="0"/>
              </a:rPr>
              <a:t>AVPU </a:t>
            </a:r>
            <a:r>
              <a:rPr lang="en-US" dirty="0">
                <a:latin typeface="Times New Roman" pitchFamily="18" charset="0"/>
                <a:cs typeface="Times New Roman" pitchFamily="18" charset="0"/>
              </a:rPr>
              <a:t>scale</a:t>
            </a:r>
            <a:r>
              <a:rPr lang="en-US" dirty="0" smtClean="0">
                <a:latin typeface="Times New Roman" pitchFamily="18" charset="0"/>
                <a:cs typeface="Times New Roman" pitchFamily="18" charset="0"/>
              </a:rPr>
              <a:t>:</a:t>
            </a:r>
          </a:p>
          <a:p>
            <a:pPr algn="just" rtl="0">
              <a:lnSpc>
                <a:spcPct val="150000"/>
              </a:lnSpc>
              <a:buFont typeface="Wingdings" pitchFamily="2" charset="2"/>
              <a:buChar char="Ø"/>
            </a:pPr>
            <a:r>
              <a:rPr lang="en-US" sz="3200" b="1" dirty="0">
                <a:latin typeface="Times New Roman" pitchFamily="18" charset="0"/>
                <a:cs typeface="Times New Roman" pitchFamily="18" charset="0"/>
              </a:rPr>
              <a:t>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Alert</a:t>
            </a:r>
            <a:r>
              <a:rPr lang="en-US" dirty="0">
                <a:latin typeface="Times New Roman" pitchFamily="18" charset="0"/>
                <a:cs typeface="Times New Roman" pitchFamily="18" charset="0"/>
              </a:rPr>
              <a:t>.</a:t>
            </a:r>
          </a:p>
          <a:p>
            <a:pPr algn="just" rtl="0">
              <a:lnSpc>
                <a:spcPct val="150000"/>
              </a:lnSpc>
              <a:buFont typeface="Wingdings" pitchFamily="2" charset="2"/>
              <a:buChar char="Ø"/>
            </a:pPr>
            <a:r>
              <a:rPr lang="en-US"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  Voice</a:t>
            </a:r>
            <a:r>
              <a:rPr lang="en-US" dirty="0">
                <a:latin typeface="Times New Roman" pitchFamily="18" charset="0"/>
                <a:cs typeface="Times New Roman" pitchFamily="18" charset="0"/>
              </a:rPr>
              <a:t>, able to respond to verbal command.</a:t>
            </a:r>
          </a:p>
          <a:p>
            <a:pPr algn="just" rtl="0">
              <a:lnSpc>
                <a:spcPct val="150000"/>
              </a:lnSpc>
              <a:buFont typeface="Wingdings" pitchFamily="2" charset="2"/>
              <a:buChar char="Ø"/>
            </a:pPr>
            <a:r>
              <a:rPr lang="en-US"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P</a:t>
            </a:r>
            <a:r>
              <a:rPr lang="en-US" sz="3200" dirty="0" smtClean="0">
                <a:latin typeface="Times New Roman" pitchFamily="18" charset="0"/>
                <a:cs typeface="Times New Roman" pitchFamily="18" charset="0"/>
              </a:rPr>
              <a:t> </a:t>
            </a:r>
            <a:r>
              <a:rPr lang="en-US" dirty="0">
                <a:latin typeface="Times New Roman" pitchFamily="18" charset="0"/>
                <a:cs typeface="Times New Roman" pitchFamily="18" charset="0"/>
              </a:rPr>
              <a:t>respond to painful stimuli.</a:t>
            </a:r>
          </a:p>
          <a:p>
            <a:pPr algn="just" rtl="0">
              <a:lnSpc>
                <a:spcPct val="150000"/>
              </a:lnSpc>
              <a:buFont typeface="Wingdings" pitchFamily="2" charset="2"/>
              <a:buChar char="Ø"/>
            </a:pPr>
            <a:r>
              <a:rPr lang="en-US" sz="3200" b="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Unresponsive.</a:t>
            </a:r>
          </a:p>
          <a:p>
            <a:pPr algn="just" rtl="0">
              <a:lnSpc>
                <a:spcPct val="150000"/>
              </a:lnSpc>
              <a:buFont typeface="Wingdings" pitchFamily="2" charset="2"/>
              <a:buChar char="Ø"/>
            </a:pPr>
            <a:endParaRPr lang="en-US" dirty="0">
              <a:latin typeface="Times New Roman" pitchFamily="18" charset="0"/>
              <a:cs typeface="Times New Roman" pitchFamily="18" charset="0"/>
            </a:endParaRP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2016753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124745"/>
            <a:ext cx="7315200" cy="5184616"/>
          </a:xfrm>
        </p:spPr>
        <p:txBody>
          <a:bodyPr/>
          <a:lstStyle/>
          <a:p>
            <a:pPr algn="just" rtl="0">
              <a:lnSpc>
                <a:spcPct val="150000"/>
              </a:lnSpc>
            </a:pPr>
            <a:r>
              <a:rPr lang="en-US" dirty="0">
                <a:latin typeface="Times New Roman" pitchFamily="18" charset="0"/>
                <a:cs typeface="Times New Roman" pitchFamily="18" charset="0"/>
              </a:rPr>
              <a:t>maxillofacial trauma can involve any part of the face and it can have serious effects on both the function and esthetics of the face. The incidence of maxillofacial trauma varies from country to country (and even within the same country), depending on several factors, including the geographic area, the socioeconomic status, the cultural background, alcohol and drug abuse, road traffic legislations and seasons.</a:t>
            </a: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3754382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0"/>
            <a:ext cx="7315200" cy="1154097"/>
          </a:xfrm>
        </p:spPr>
        <p:txBody>
          <a:bodyPr>
            <a:normAutofit fontScale="90000"/>
          </a:bodyPr>
          <a:lstStyle/>
          <a:p>
            <a:r>
              <a:rPr lang="en-US" b="1" dirty="0">
                <a:latin typeface="Times New Roman" pitchFamily="18" charset="0"/>
                <a:cs typeface="Times New Roman" pitchFamily="18" charset="0"/>
              </a:rPr>
              <a:t>Exposure and environment control</a:t>
            </a: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914400" y="2060849"/>
            <a:ext cx="7315200" cy="4248512"/>
          </a:xfrm>
        </p:spPr>
        <p:txBody>
          <a:bodyPr/>
          <a:lstStyle/>
          <a:p>
            <a:pPr algn="just" rtl="0">
              <a:lnSpc>
                <a:spcPct val="150000"/>
              </a:lnSpc>
            </a:pPr>
            <a:r>
              <a:rPr lang="en-US" dirty="0">
                <a:latin typeface="Times New Roman" pitchFamily="18" charset="0"/>
                <a:cs typeface="Times New Roman" pitchFamily="18" charset="0"/>
              </a:rPr>
              <a:t>All trauma patients must be fully exposed. Therefore the environment must be warm and appropriately protected to ensure that the patient suffers no further harm by being exposed to the surrounding ambient temperature. The patient should be fully examined including an examination of the back, if necessary, by using a logroll technique to ensure that otherwise hidden areas have been inspected.</a:t>
            </a: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2441698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Secondary survey</a:t>
            </a:r>
            <a:r>
              <a:rPr lang="en-US" dirty="0"/>
              <a:t/>
            </a:r>
            <a:br>
              <a:rPr lang="en-US" dirty="0"/>
            </a:br>
            <a:endParaRPr lang="ar-IQ" dirty="0"/>
          </a:p>
        </p:txBody>
      </p:sp>
    </p:spTree>
    <p:extLst>
      <p:ext uri="{BB962C8B-B14F-4D97-AF65-F5344CB8AC3E}">
        <p14:creationId xmlns:p14="http://schemas.microsoft.com/office/powerpoint/2010/main" val="2959087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36713"/>
            <a:ext cx="7315200" cy="5472648"/>
          </a:xfrm>
        </p:spPr>
        <p:txBody>
          <a:bodyPr>
            <a:normAutofit/>
          </a:bodyPr>
          <a:lstStyle/>
          <a:p>
            <a:pPr algn="just" rtl="0">
              <a:lnSpc>
                <a:spcPct val="150000"/>
              </a:lnSpc>
            </a:pPr>
            <a:r>
              <a:rPr lang="en-US" dirty="0">
                <a:latin typeface="Times New Roman" pitchFamily="18" charset="0"/>
                <a:cs typeface="Times New Roman" pitchFamily="18" charset="0"/>
              </a:rPr>
              <a:t>It is important at all stages of the management of the trauma victim that reassessment is regularly carried out to ensure that the patient is still stable and to detect any early deterioration. This head-to-toe examination involves examination of all body systems. Once the patient is stabilized and after adequate resuscitation a detailed assessment of the level of head injury is made using a combination of the pupil reactions and the Glasgow Coma Scale.</a:t>
            </a: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785715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315200" cy="1154097"/>
          </a:xfrm>
        </p:spPr>
        <p:txBody>
          <a:bodyPr>
            <a:normAutofit fontScale="90000"/>
          </a:bodyPr>
          <a:lstStyle/>
          <a:p>
            <a:r>
              <a:rPr lang="en-US" b="1" dirty="0">
                <a:latin typeface="Times New Roman" pitchFamily="18" charset="0"/>
                <a:cs typeface="Times New Roman" pitchFamily="18" charset="0"/>
              </a:rPr>
              <a:t>Glasgow coma scale</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539552" y="1556793"/>
            <a:ext cx="8136904" cy="4752568"/>
          </a:xfrm>
        </p:spPr>
        <p:txBody>
          <a:bodyPr>
            <a:normAutofit/>
          </a:bodyPr>
          <a:lstStyle/>
          <a:p>
            <a:pPr algn="just" rtl="0">
              <a:lnSpc>
                <a:spcPct val="150000"/>
              </a:lnSpc>
            </a:pPr>
            <a:r>
              <a:rPr lang="en-US" dirty="0">
                <a:latin typeface="Times New Roman" pitchFamily="18" charset="0"/>
                <a:cs typeface="Times New Roman" pitchFamily="18" charset="0"/>
              </a:rPr>
              <a:t>It is a method of neurological assessment of the level of consciousness; it provides a reliable, objective way of recording the conscious state of a patient. It can be used for initial evaluation as well as regularly recording improving or deteriorating status. Points are awarded using the criteria given in the scale to give a total score between 3 (deeply unconscious and unresponsive) and 15 (fully conscious, alert and orientated). Any patient with a GCS score of less than 8 should be considered as unable to protect their airway.</a:t>
            </a: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2422162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56793"/>
            <a:ext cx="7315200" cy="4752568"/>
          </a:xfrm>
        </p:spPr>
        <p:txBody>
          <a:bodyPr/>
          <a:lstStyle/>
          <a:p>
            <a:pPr algn="l" rtl="0">
              <a:lnSpc>
                <a:spcPct val="150000"/>
              </a:lnSpc>
            </a:pPr>
            <a:r>
              <a:rPr lang="en-US" sz="3600" b="1" u="dash" dirty="0">
                <a:latin typeface="Times New Roman" pitchFamily="18" charset="0"/>
                <a:cs typeface="Times New Roman" pitchFamily="18" charset="0"/>
              </a:rPr>
              <a:t>Best eye response (E)</a:t>
            </a:r>
            <a:endParaRPr lang="en-US" sz="3600" dirty="0">
              <a:latin typeface="Times New Roman" pitchFamily="18" charset="0"/>
              <a:cs typeface="Times New Roman" pitchFamily="18" charset="0"/>
            </a:endParaRPr>
          </a:p>
          <a:p>
            <a:pPr marL="45720" indent="0" algn="l" rtl="0">
              <a:lnSpc>
                <a:spcPct val="150000"/>
              </a:lnSpc>
              <a:buNone/>
            </a:pPr>
            <a:r>
              <a:rPr lang="en-US" dirty="0">
                <a:latin typeface="Times New Roman" pitchFamily="18" charset="0"/>
                <a:cs typeface="Times New Roman" pitchFamily="18" charset="0"/>
              </a:rPr>
              <a:t>Consists of 4 grades :</a:t>
            </a:r>
          </a:p>
          <a:p>
            <a:pPr algn="l" rtl="0">
              <a:lnSpc>
                <a:spcPct val="150000"/>
              </a:lnSpc>
            </a:pPr>
            <a:r>
              <a:rPr lang="en-US" dirty="0" smtClean="0">
                <a:latin typeface="Times New Roman" pitchFamily="18" charset="0"/>
                <a:cs typeface="Times New Roman" pitchFamily="18" charset="0"/>
              </a:rPr>
              <a:t>Grade 4 </a:t>
            </a:r>
            <a:r>
              <a:rPr lang="en-US" dirty="0">
                <a:latin typeface="Times New Roman" pitchFamily="18" charset="0"/>
                <a:cs typeface="Times New Roman" pitchFamily="18" charset="0"/>
              </a:rPr>
              <a:t>Spontaneous eye opening.</a:t>
            </a:r>
          </a:p>
          <a:p>
            <a:pPr algn="l" rtl="0">
              <a:lnSpc>
                <a:spcPct val="150000"/>
              </a:lnSpc>
            </a:pPr>
            <a:r>
              <a:rPr lang="en-US" dirty="0" smtClean="0">
                <a:latin typeface="Times New Roman" pitchFamily="18" charset="0"/>
                <a:cs typeface="Times New Roman" pitchFamily="18" charset="0"/>
              </a:rPr>
              <a:t>Grade 3 Eye </a:t>
            </a:r>
            <a:r>
              <a:rPr lang="en-US" dirty="0">
                <a:latin typeface="Times New Roman" pitchFamily="18" charset="0"/>
                <a:cs typeface="Times New Roman" pitchFamily="18" charset="0"/>
              </a:rPr>
              <a:t>opening in response to command.</a:t>
            </a:r>
          </a:p>
          <a:p>
            <a:pPr algn="l" rtl="0">
              <a:lnSpc>
                <a:spcPct val="150000"/>
              </a:lnSpc>
            </a:pPr>
            <a:r>
              <a:rPr lang="en-US" dirty="0" smtClean="0">
                <a:latin typeface="Times New Roman" pitchFamily="18" charset="0"/>
                <a:cs typeface="Times New Roman" pitchFamily="18" charset="0"/>
              </a:rPr>
              <a:t>Grade 2 </a:t>
            </a:r>
            <a:r>
              <a:rPr lang="en-US" dirty="0">
                <a:latin typeface="Times New Roman" pitchFamily="18" charset="0"/>
                <a:cs typeface="Times New Roman" pitchFamily="18" charset="0"/>
              </a:rPr>
              <a:t>Eye opening in response to painful </a:t>
            </a:r>
            <a:r>
              <a:rPr lang="en-US" dirty="0" smtClean="0">
                <a:latin typeface="Times New Roman" pitchFamily="18" charset="0"/>
                <a:cs typeface="Times New Roman" pitchFamily="18" charset="0"/>
              </a:rPr>
              <a:t>stimulus</a:t>
            </a:r>
          </a:p>
          <a:p>
            <a:pPr algn="l" rtl="0">
              <a:lnSpc>
                <a:spcPct val="150000"/>
              </a:lnSpc>
            </a:pPr>
            <a:r>
              <a:rPr lang="en-US" dirty="0"/>
              <a:t> </a:t>
            </a:r>
            <a:r>
              <a:rPr lang="en-US" dirty="0" smtClean="0">
                <a:latin typeface="Times New Roman" pitchFamily="18" charset="0"/>
                <a:cs typeface="Times New Roman" pitchFamily="18" charset="0"/>
              </a:rPr>
              <a:t>grade</a:t>
            </a:r>
            <a:r>
              <a:rPr lang="en-US" dirty="0" smtClean="0"/>
              <a:t> 1  </a:t>
            </a:r>
            <a:r>
              <a:rPr lang="en-US" dirty="0">
                <a:latin typeface="Times New Roman" pitchFamily="18" charset="0"/>
                <a:cs typeface="Times New Roman" pitchFamily="18" charset="0"/>
              </a:rPr>
              <a:t>No eye </a:t>
            </a:r>
            <a:r>
              <a:rPr lang="en-US" dirty="0" smtClean="0">
                <a:latin typeface="Times New Roman" pitchFamily="18" charset="0"/>
                <a:cs typeface="Times New Roman" pitchFamily="18" charset="0"/>
              </a:rPr>
              <a:t>opening.</a:t>
            </a:r>
            <a:endParaRPr lang="en-US" dirty="0">
              <a:latin typeface="Times New Roman" pitchFamily="18" charset="0"/>
              <a:cs typeface="Times New Roman" pitchFamily="18" charset="0"/>
            </a:endParaRPr>
          </a:p>
          <a:p>
            <a:pPr algn="l"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067308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124745"/>
            <a:ext cx="7315200" cy="5184616"/>
          </a:xfrm>
        </p:spPr>
        <p:txBody>
          <a:bodyPr/>
          <a:lstStyle/>
          <a:p>
            <a:pPr algn="l" rtl="0"/>
            <a:r>
              <a:rPr lang="en-US" sz="3600" b="1" u="dash" dirty="0">
                <a:latin typeface="Times New Roman" pitchFamily="18" charset="0"/>
                <a:cs typeface="Times New Roman" pitchFamily="18" charset="0"/>
              </a:rPr>
              <a:t>Best verbal response (V</a:t>
            </a:r>
            <a:r>
              <a:rPr lang="en-US" sz="3600" u="dash" dirty="0">
                <a:latin typeface="Times New Roman" pitchFamily="18" charset="0"/>
                <a:cs typeface="Times New Roman" pitchFamily="18" charset="0"/>
              </a:rPr>
              <a:t>) </a:t>
            </a:r>
            <a:endParaRPr lang="en-US" sz="3600" dirty="0">
              <a:latin typeface="Times New Roman" pitchFamily="18" charset="0"/>
              <a:cs typeface="Times New Roman" pitchFamily="18" charset="0"/>
            </a:endParaRPr>
          </a:p>
          <a:p>
            <a:pPr marL="45720" indent="0" algn="l" rtl="0">
              <a:buNone/>
            </a:pPr>
            <a:r>
              <a:rPr lang="en-US" dirty="0">
                <a:latin typeface="Times New Roman" pitchFamily="18" charset="0"/>
                <a:cs typeface="Times New Roman" pitchFamily="18" charset="0"/>
              </a:rPr>
              <a:t>Consists of 5 grades:, </a:t>
            </a:r>
          </a:p>
          <a:p>
            <a:pPr algn="just" rtl="0">
              <a:lnSpc>
                <a:spcPct val="150000"/>
              </a:lnSpc>
            </a:pPr>
            <a:r>
              <a:rPr lang="en-US" dirty="0">
                <a:latin typeface="Times New Roman" pitchFamily="18" charset="0"/>
                <a:cs typeface="Times New Roman" pitchFamily="18" charset="0"/>
              </a:rPr>
              <a:t>5. Orientated; coherent and appropriate response to questions.</a:t>
            </a:r>
          </a:p>
          <a:p>
            <a:pPr algn="just" rtl="0">
              <a:lnSpc>
                <a:spcPct val="150000"/>
              </a:lnSpc>
            </a:pPr>
            <a:r>
              <a:rPr lang="en-US" dirty="0">
                <a:latin typeface="Times New Roman" pitchFamily="18" charset="0"/>
                <a:cs typeface="Times New Roman" pitchFamily="18" charset="0"/>
              </a:rPr>
              <a:t>4. Confused conversation. </a:t>
            </a:r>
          </a:p>
          <a:p>
            <a:pPr algn="just" rtl="0">
              <a:lnSpc>
                <a:spcPct val="150000"/>
              </a:lnSpc>
            </a:pPr>
            <a:r>
              <a:rPr lang="en-US" dirty="0">
                <a:latin typeface="Times New Roman" pitchFamily="18" charset="0"/>
                <a:cs typeface="Times New Roman" pitchFamily="18" charset="0"/>
              </a:rPr>
              <a:t>3. Inappropriate words</a:t>
            </a:r>
          </a:p>
          <a:p>
            <a:pPr algn="just" rtl="0">
              <a:lnSpc>
                <a:spcPct val="150000"/>
              </a:lnSpc>
            </a:pPr>
            <a:r>
              <a:rPr lang="en-US" dirty="0">
                <a:latin typeface="Times New Roman" pitchFamily="18" charset="0"/>
                <a:cs typeface="Times New Roman" pitchFamily="18" charset="0"/>
              </a:rPr>
              <a:t>2. Incomprehensible sounds.</a:t>
            </a:r>
          </a:p>
          <a:p>
            <a:pPr algn="just" rtl="0">
              <a:lnSpc>
                <a:spcPct val="150000"/>
              </a:lnSpc>
            </a:pPr>
            <a:r>
              <a:rPr lang="en-US" dirty="0">
                <a:latin typeface="Times New Roman" pitchFamily="18" charset="0"/>
                <a:cs typeface="Times New Roman" pitchFamily="18" charset="0"/>
              </a:rPr>
              <a:t>1-No verbal response...</a:t>
            </a:r>
          </a:p>
          <a:p>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3563488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92696"/>
            <a:ext cx="7315200" cy="5760639"/>
          </a:xfrm>
        </p:spPr>
        <p:txBody>
          <a:bodyPr/>
          <a:lstStyle/>
          <a:p>
            <a:pPr algn="just" rtl="0">
              <a:lnSpc>
                <a:spcPct val="150000"/>
              </a:lnSpc>
            </a:pPr>
            <a:r>
              <a:rPr lang="en-US" sz="3600" b="1" u="dash" dirty="0">
                <a:latin typeface="Times New Roman" pitchFamily="18" charset="0"/>
                <a:cs typeface="Times New Roman" pitchFamily="18" charset="0"/>
              </a:rPr>
              <a:t>Best motor response (M)</a:t>
            </a:r>
            <a:endParaRPr lang="en-US" sz="3600" dirty="0">
              <a:latin typeface="Times New Roman" pitchFamily="18" charset="0"/>
              <a:cs typeface="Times New Roman" pitchFamily="18" charset="0"/>
            </a:endParaRPr>
          </a:p>
          <a:p>
            <a:pPr marL="45720" indent="0" algn="just" rtl="0">
              <a:lnSpc>
                <a:spcPct val="150000"/>
              </a:lnSpc>
              <a:buNone/>
            </a:pPr>
            <a:r>
              <a:rPr lang="en-US" dirty="0">
                <a:latin typeface="Times New Roman" pitchFamily="18" charset="0"/>
                <a:cs typeface="Times New Roman" pitchFamily="18" charset="0"/>
              </a:rPr>
              <a:t>Consists of 6 grades:,</a:t>
            </a:r>
          </a:p>
          <a:p>
            <a:pPr algn="just" rtl="0">
              <a:lnSpc>
                <a:spcPct val="150000"/>
              </a:lnSpc>
            </a:pPr>
            <a:r>
              <a:rPr lang="en-US" dirty="0">
                <a:latin typeface="Times New Roman" pitchFamily="18" charset="0"/>
                <a:cs typeface="Times New Roman" pitchFamily="18" charset="0"/>
              </a:rPr>
              <a:t>6- Obeys command. </a:t>
            </a:r>
          </a:p>
          <a:p>
            <a:pPr algn="just" rtl="0">
              <a:lnSpc>
                <a:spcPct val="150000"/>
              </a:lnSpc>
            </a:pPr>
            <a:r>
              <a:rPr lang="en-US" dirty="0">
                <a:latin typeface="Times New Roman" pitchFamily="18" charset="0"/>
                <a:cs typeface="Times New Roman" pitchFamily="18" charset="0"/>
              </a:rPr>
              <a:t>5. Localizes to pain.</a:t>
            </a:r>
          </a:p>
          <a:p>
            <a:pPr algn="just" rtl="0">
              <a:lnSpc>
                <a:spcPct val="150000"/>
              </a:lnSpc>
            </a:pPr>
            <a:r>
              <a:rPr lang="en-US" dirty="0">
                <a:latin typeface="Times New Roman" pitchFamily="18" charset="0"/>
                <a:cs typeface="Times New Roman" pitchFamily="18" charset="0"/>
              </a:rPr>
              <a:t> 4. Flexion/withdrawal to pain.</a:t>
            </a:r>
          </a:p>
          <a:p>
            <a:pPr algn="just" rtl="0">
              <a:lnSpc>
                <a:spcPct val="150000"/>
              </a:lnSpc>
            </a:pPr>
            <a:r>
              <a:rPr lang="en-US" dirty="0">
                <a:latin typeface="Times New Roman" pitchFamily="18" charset="0"/>
                <a:cs typeface="Times New Roman" pitchFamily="18" charset="0"/>
              </a:rPr>
              <a:t>3. Abnormal flexion (decorticate posture). </a:t>
            </a:r>
          </a:p>
          <a:p>
            <a:pPr algn="just" rtl="0">
              <a:lnSpc>
                <a:spcPct val="150000"/>
              </a:lnSpc>
            </a:pPr>
            <a:r>
              <a:rPr lang="en-US" dirty="0">
                <a:latin typeface="Times New Roman" pitchFamily="18" charset="0"/>
                <a:cs typeface="Times New Roman" pitchFamily="18" charset="0"/>
              </a:rPr>
              <a:t>2. Abnormal extension (</a:t>
            </a:r>
            <a:r>
              <a:rPr lang="en-US" dirty="0" err="1">
                <a:latin typeface="Times New Roman" pitchFamily="18" charset="0"/>
                <a:cs typeface="Times New Roman" pitchFamily="18" charset="0"/>
              </a:rPr>
              <a:t>decerebrate</a:t>
            </a:r>
            <a:r>
              <a:rPr lang="en-US" dirty="0">
                <a:latin typeface="Times New Roman" pitchFamily="18" charset="0"/>
                <a:cs typeface="Times New Roman" pitchFamily="18" charset="0"/>
              </a:rPr>
              <a:t> posture).</a:t>
            </a:r>
          </a:p>
          <a:p>
            <a:pPr algn="just" rtl="0">
              <a:lnSpc>
                <a:spcPct val="150000"/>
              </a:lnSpc>
            </a:pPr>
            <a:r>
              <a:rPr lang="en-US" dirty="0">
                <a:latin typeface="Times New Roman" pitchFamily="18" charset="0"/>
                <a:cs typeface="Times New Roman" pitchFamily="18" charset="0"/>
              </a:rPr>
              <a:t>1. Makes no movements</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766022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ar-IQ" dirty="0"/>
          </a:p>
        </p:txBody>
      </p:sp>
    </p:spTree>
    <p:extLst>
      <p:ext uri="{BB962C8B-B14F-4D97-AF65-F5344CB8AC3E}">
        <p14:creationId xmlns:p14="http://schemas.microsoft.com/office/powerpoint/2010/main" val="4139973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7315200" cy="1154097"/>
          </a:xfrm>
        </p:spPr>
        <p:txBody>
          <a:bodyPr>
            <a:normAutofit fontScale="90000"/>
          </a:bodyPr>
          <a:lstStyle/>
          <a:p>
            <a:r>
              <a:rPr lang="en-US" b="1" dirty="0"/>
              <a:t>Etiology</a:t>
            </a:r>
            <a:r>
              <a:rPr lang="en-US" dirty="0"/>
              <a:t/>
            </a:r>
            <a:br>
              <a:rPr lang="en-US" dirty="0"/>
            </a:br>
            <a:endParaRPr lang="ar-IQ" dirty="0"/>
          </a:p>
        </p:txBody>
      </p:sp>
      <p:sp>
        <p:nvSpPr>
          <p:cNvPr id="3" name="Content Placeholder 2"/>
          <p:cNvSpPr>
            <a:spLocks noGrp="1"/>
          </p:cNvSpPr>
          <p:nvPr>
            <p:ph idx="1"/>
          </p:nvPr>
        </p:nvSpPr>
        <p:spPr>
          <a:xfrm>
            <a:off x="914400" y="1700809"/>
            <a:ext cx="7315200" cy="4608552"/>
          </a:xfrm>
        </p:spPr>
        <p:txBody>
          <a:bodyPr>
            <a:normAutofit/>
          </a:bodyPr>
          <a:lstStyle/>
          <a:p>
            <a:pPr marL="502920" indent="-457200" algn="l" rtl="0">
              <a:lnSpc>
                <a:spcPct val="150000"/>
              </a:lnSpc>
              <a:buFont typeface="+mj-lt"/>
              <a:buAutoNum type="arabicPeriod"/>
            </a:pPr>
            <a:r>
              <a:rPr lang="en-US" b="1" dirty="0" smtClean="0">
                <a:latin typeface="Times New Roman" pitchFamily="18" charset="0"/>
                <a:cs typeface="Times New Roman" pitchFamily="18" charset="0"/>
              </a:rPr>
              <a:t>Road </a:t>
            </a:r>
            <a:r>
              <a:rPr lang="en-US" b="1" dirty="0">
                <a:latin typeface="Times New Roman" pitchFamily="18" charset="0"/>
                <a:cs typeface="Times New Roman" pitchFamily="18" charset="0"/>
              </a:rPr>
              <a:t>traffic accidents (RTA</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marL="502920" indent="-457200" algn="l" rtl="0">
              <a:lnSpc>
                <a:spcPct val="150000"/>
              </a:lnSpc>
              <a:buFont typeface="+mj-lt"/>
              <a:buAutoNum type="arabicPeriod"/>
            </a:pPr>
            <a:r>
              <a:rPr lang="en-US" b="1" dirty="0" smtClean="0">
                <a:latin typeface="Times New Roman" pitchFamily="18" charset="0"/>
                <a:cs typeface="Times New Roman" pitchFamily="18" charset="0"/>
              </a:rPr>
              <a:t>Assaults </a:t>
            </a:r>
            <a:r>
              <a:rPr lang="en-US" b="1" dirty="0">
                <a:latin typeface="Times New Roman" pitchFamily="18" charset="0"/>
                <a:cs typeface="Times New Roman" pitchFamily="18" charset="0"/>
              </a:rPr>
              <a:t>and interpersonal </a:t>
            </a:r>
            <a:r>
              <a:rPr lang="en-US" b="1" dirty="0" smtClean="0">
                <a:latin typeface="Times New Roman" pitchFamily="18" charset="0"/>
                <a:cs typeface="Times New Roman" pitchFamily="18" charset="0"/>
              </a:rPr>
              <a:t>violence.</a:t>
            </a:r>
          </a:p>
          <a:p>
            <a:pPr marL="502920" indent="-457200" algn="l" rtl="0">
              <a:lnSpc>
                <a:spcPct val="150000"/>
              </a:lnSpc>
              <a:buFont typeface="+mj-lt"/>
              <a:buAutoNum type="arabicPeriod"/>
            </a:pPr>
            <a:r>
              <a:rPr lang="en-US" b="1" dirty="0" smtClean="0">
                <a:latin typeface="Times New Roman" pitchFamily="18" charset="0"/>
                <a:cs typeface="Times New Roman" pitchFamily="18" charset="0"/>
              </a:rPr>
              <a:t>Fall</a:t>
            </a:r>
            <a:r>
              <a:rPr lang="en-US" dirty="0" smtClean="0">
                <a:latin typeface="Times New Roman" pitchFamily="18" charset="0"/>
                <a:cs typeface="Times New Roman" pitchFamily="18" charset="0"/>
              </a:rPr>
              <a:t>.</a:t>
            </a:r>
          </a:p>
          <a:p>
            <a:pPr marL="502920" indent="-457200" algn="l" rtl="0">
              <a:lnSpc>
                <a:spcPct val="150000"/>
              </a:lnSpc>
              <a:buFont typeface="+mj-lt"/>
              <a:buAutoNum type="arabicPeriod"/>
            </a:pPr>
            <a:r>
              <a:rPr lang="en-US" b="1" dirty="0" smtClean="0">
                <a:latin typeface="Times New Roman" pitchFamily="18" charset="0"/>
                <a:cs typeface="Times New Roman" pitchFamily="18" charset="0"/>
              </a:rPr>
              <a:t>Sport-related injuries.</a:t>
            </a:r>
          </a:p>
          <a:p>
            <a:pPr marL="502920" indent="-457200" algn="l" rtl="0">
              <a:lnSpc>
                <a:spcPct val="150000"/>
              </a:lnSpc>
              <a:buFont typeface="+mj-lt"/>
              <a:buAutoNum type="arabicPeriod"/>
            </a:pPr>
            <a:r>
              <a:rPr lang="en-US" b="1" dirty="0" smtClean="0">
                <a:latin typeface="Times New Roman" pitchFamily="18" charset="0"/>
                <a:cs typeface="Times New Roman" pitchFamily="18" charset="0"/>
              </a:rPr>
              <a:t>Work-related accidents</a:t>
            </a:r>
            <a:r>
              <a:rPr lang="en-US" b="1" i="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502920" indent="-457200" algn="l" rtl="0">
              <a:lnSpc>
                <a:spcPct val="150000"/>
              </a:lnSpc>
              <a:buFont typeface="+mj-lt"/>
              <a:buAutoNum type="arabicPeriod"/>
            </a:pPr>
            <a:r>
              <a:rPr lang="en-US" b="1" dirty="0" smtClean="0">
                <a:latin typeface="Times New Roman" pitchFamily="18" charset="0"/>
                <a:cs typeface="Times New Roman" pitchFamily="18" charset="0"/>
              </a:rPr>
              <a:t>Gunshot </a:t>
            </a:r>
            <a:r>
              <a:rPr lang="en-US" b="1" dirty="0">
                <a:latin typeface="Times New Roman" pitchFamily="18" charset="0"/>
                <a:cs typeface="Times New Roman" pitchFamily="18" charset="0"/>
              </a:rPr>
              <a:t>or missile </a:t>
            </a:r>
            <a:r>
              <a:rPr lang="en-US" b="1" dirty="0" smtClean="0">
                <a:latin typeface="Times New Roman" pitchFamily="18" charset="0"/>
                <a:cs typeface="Times New Roman" pitchFamily="18" charset="0"/>
              </a:rPr>
              <a:t>injuries.</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909824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878773"/>
            <a:ext cx="7315200" cy="1757545"/>
          </a:xfrm>
        </p:spPr>
        <p:txBody>
          <a:bodyPr>
            <a:normAutofit/>
          </a:bodyPr>
          <a:lstStyle/>
          <a:p>
            <a:r>
              <a:rPr lang="en-US" sz="2800" b="1" dirty="0">
                <a:latin typeface="Times New Roman" pitchFamily="18" charset="0"/>
                <a:cs typeface="Times New Roman" pitchFamily="18" charset="0"/>
              </a:rPr>
              <a:t>Preliminary management of maxillofacial</a:t>
            </a:r>
            <a:endParaRPr lang="ar-IQ" sz="2800" dirty="0">
              <a:latin typeface="Times New Roman" pitchFamily="18" charset="0"/>
              <a:cs typeface="Times New Roman" pitchFamily="18" charset="0"/>
            </a:endParaRPr>
          </a:p>
        </p:txBody>
      </p:sp>
      <p:sp>
        <p:nvSpPr>
          <p:cNvPr id="3" name="Content Placeholder 2"/>
          <p:cNvSpPr>
            <a:spLocks noGrp="1"/>
          </p:cNvSpPr>
          <p:nvPr>
            <p:ph idx="1"/>
          </p:nvPr>
        </p:nvSpPr>
        <p:spPr>
          <a:xfrm>
            <a:off x="611560" y="1052736"/>
            <a:ext cx="7618040" cy="5544616"/>
          </a:xfrm>
        </p:spPr>
        <p:txBody>
          <a:bodyPr>
            <a:normAutofit fontScale="92500" lnSpcReduction="10000"/>
          </a:bodyPr>
          <a:lstStyle/>
          <a:p>
            <a:pPr marL="45720" indent="0" algn="l" rtl="0">
              <a:lnSpc>
                <a:spcPct val="150000"/>
              </a:lnSpc>
              <a:buNone/>
            </a:pPr>
            <a:r>
              <a:rPr lang="en-US" sz="2100" dirty="0">
                <a:latin typeface="Times New Roman" pitchFamily="18" charset="0"/>
                <a:cs typeface="Times New Roman" pitchFamily="18" charset="0"/>
              </a:rPr>
              <a:t>Mortality from trauma has a </a:t>
            </a:r>
            <a:r>
              <a:rPr lang="en-US" sz="2100" dirty="0" err="1">
                <a:latin typeface="Times New Roman" pitchFamily="18" charset="0"/>
                <a:cs typeface="Times New Roman" pitchFamily="18" charset="0"/>
              </a:rPr>
              <a:t>trimodal</a:t>
            </a:r>
            <a:r>
              <a:rPr lang="en-US" sz="2100" dirty="0">
                <a:latin typeface="Times New Roman" pitchFamily="18" charset="0"/>
                <a:cs typeface="Times New Roman" pitchFamily="18" charset="0"/>
              </a:rPr>
              <a:t> distribution with three clearly defined peaks </a:t>
            </a:r>
          </a:p>
          <a:p>
            <a:pPr algn="l" rtl="0">
              <a:lnSpc>
                <a:spcPct val="150000"/>
              </a:lnSpc>
            </a:pPr>
            <a:r>
              <a:rPr lang="en-US" sz="2100" dirty="0">
                <a:latin typeface="Times New Roman" pitchFamily="18" charset="0"/>
                <a:cs typeface="Times New Roman" pitchFamily="18" charset="0"/>
              </a:rPr>
              <a:t>1. The first peak in mortality is within seconds or minutes of the </a:t>
            </a:r>
            <a:r>
              <a:rPr lang="en-US" sz="2100" dirty="0" err="1">
                <a:latin typeface="Times New Roman" pitchFamily="18" charset="0"/>
                <a:cs typeface="Times New Roman" pitchFamily="18" charset="0"/>
              </a:rPr>
              <a:t>event,when</a:t>
            </a:r>
            <a:r>
              <a:rPr lang="en-US" sz="2100" dirty="0">
                <a:latin typeface="Times New Roman" pitchFamily="18" charset="0"/>
                <a:cs typeface="Times New Roman" pitchFamily="18" charset="0"/>
              </a:rPr>
              <a:t> the degree of injury received is the most severe such as severe injury to the brain and the major cardiovascular structures, such as the heart and great vessels.</a:t>
            </a:r>
          </a:p>
          <a:p>
            <a:pPr algn="l" rtl="0">
              <a:lnSpc>
                <a:spcPct val="150000"/>
              </a:lnSpc>
            </a:pPr>
            <a:r>
              <a:rPr lang="en-US" sz="2100" dirty="0">
                <a:latin typeface="Times New Roman" pitchFamily="18" charset="0"/>
                <a:cs typeface="Times New Roman" pitchFamily="18" charset="0"/>
              </a:rPr>
              <a:t> 2. The second peak occurs some minutes to 1 or more hours after the event. Death is attributed to unrecognized serious complications, such as airway compromise, hemorrhage, and head injury. The </a:t>
            </a:r>
            <a:r>
              <a:rPr lang="en-US" sz="2100" b="1" u="sng" dirty="0">
                <a:latin typeface="Times New Roman" pitchFamily="18" charset="0"/>
                <a:cs typeface="Times New Roman" pitchFamily="18" charset="0"/>
              </a:rPr>
              <a:t>golden hour</a:t>
            </a:r>
            <a:r>
              <a:rPr lang="en-US" sz="2100" dirty="0">
                <a:latin typeface="Times New Roman" pitchFamily="18" charset="0"/>
                <a:cs typeface="Times New Roman" pitchFamily="18" charset="0"/>
              </a:rPr>
              <a:t> of care after injury is characterized by the need for rapid assessment and resuscitation. </a:t>
            </a:r>
          </a:p>
          <a:p>
            <a:pPr algn="l" rtl="0">
              <a:lnSpc>
                <a:spcPct val="150000"/>
              </a:lnSpc>
            </a:pPr>
            <a:r>
              <a:rPr lang="en-US" sz="2100" dirty="0">
                <a:latin typeface="Times New Roman" pitchFamily="18" charset="0"/>
                <a:cs typeface="Times New Roman" pitchFamily="18" charset="0"/>
              </a:rPr>
              <a:t>3. The third peak occurs days to weeks after the event, when sepsis or </a:t>
            </a:r>
            <a:r>
              <a:rPr lang="en-US" sz="2100" dirty="0" err="1">
                <a:latin typeface="Times New Roman" pitchFamily="18" charset="0"/>
                <a:cs typeface="Times New Roman" pitchFamily="18" charset="0"/>
              </a:rPr>
              <a:t>multiorgan</a:t>
            </a:r>
            <a:r>
              <a:rPr lang="en-US" sz="2100" dirty="0">
                <a:latin typeface="Times New Roman" pitchFamily="18" charset="0"/>
                <a:cs typeface="Times New Roman" pitchFamily="18" charset="0"/>
              </a:rPr>
              <a:t> failure occur and lead to death.</a:t>
            </a:r>
          </a:p>
          <a:p>
            <a:pPr algn="l"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892302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Primary survey</a:t>
            </a:r>
            <a:r>
              <a:rPr lang="en-US" dirty="0"/>
              <a:t/>
            </a:r>
            <a:br>
              <a:rPr lang="en-US" dirty="0"/>
            </a:b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698767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315200" cy="1154097"/>
          </a:xfrm>
        </p:spPr>
        <p:txBody>
          <a:bodyPr>
            <a:normAutofit/>
          </a:bodyPr>
          <a:lstStyle/>
          <a:p>
            <a:r>
              <a:rPr lang="en-US" sz="3200" dirty="0" smtClean="0">
                <a:latin typeface="Times New Roman" pitchFamily="18" charset="0"/>
                <a:cs typeface="Times New Roman" pitchFamily="18" charset="0"/>
              </a:rPr>
              <a:t>Advanced </a:t>
            </a:r>
            <a:r>
              <a:rPr lang="en-US" sz="3200" dirty="0">
                <a:latin typeface="Times New Roman" pitchFamily="18" charset="0"/>
                <a:cs typeface="Times New Roman" pitchFamily="18" charset="0"/>
              </a:rPr>
              <a:t>trauma life support (ATLS) </a:t>
            </a:r>
            <a:endParaRPr lang="ar-IQ"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l" rtl="0">
              <a:lnSpc>
                <a:spcPct val="150000"/>
              </a:lnSpc>
            </a:pPr>
            <a:r>
              <a:rPr lang="en-US" dirty="0" smtClean="0">
                <a:latin typeface="Times New Roman" pitchFamily="18" charset="0"/>
                <a:cs typeface="Times New Roman" pitchFamily="18" charset="0"/>
              </a:rPr>
              <a:t>This term was </a:t>
            </a:r>
            <a:r>
              <a:rPr lang="en-US" dirty="0">
                <a:latin typeface="Times New Roman" pitchFamily="18" charset="0"/>
                <a:cs typeface="Times New Roman" pitchFamily="18" charset="0"/>
              </a:rPr>
              <a:t>developed by the American College of </a:t>
            </a:r>
            <a:r>
              <a:rPr lang="en-US" dirty="0" smtClean="0">
                <a:latin typeface="Times New Roman" pitchFamily="18" charset="0"/>
                <a:cs typeface="Times New Roman" pitchFamily="18" charset="0"/>
              </a:rPr>
              <a:t>Surgeons Committee </a:t>
            </a:r>
            <a:r>
              <a:rPr lang="en-US" dirty="0">
                <a:latin typeface="Times New Roman" pitchFamily="18" charset="0"/>
                <a:cs typeface="Times New Roman" pitchFamily="18" charset="0"/>
              </a:rPr>
              <a:t>of Trauma to ensure a quick and efficient evaluation of the patient's injuries and almost-simultaneous life saving intervention.</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301665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7315200" cy="1154097"/>
          </a:xfrm>
        </p:spPr>
        <p:txBody>
          <a:bodyPr/>
          <a:lstStyle/>
          <a:p>
            <a:r>
              <a:rPr lang="en-US" dirty="0">
                <a:latin typeface="Times New Roman" pitchFamily="18" charset="0"/>
                <a:cs typeface="Times New Roman" pitchFamily="18" charset="0"/>
              </a:rPr>
              <a:t>The principles </a:t>
            </a:r>
            <a:r>
              <a:rPr lang="en-US" dirty="0" smtClean="0">
                <a:latin typeface="Times New Roman" pitchFamily="18" charset="0"/>
                <a:cs typeface="Times New Roman" pitchFamily="18" charset="0"/>
              </a:rPr>
              <a:t>of( ATLS) </a:t>
            </a: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914400" y="2420889"/>
            <a:ext cx="7315200" cy="3888472"/>
          </a:xfrm>
        </p:spPr>
        <p:txBody>
          <a:bodyPr/>
          <a:lstStyle/>
          <a:p>
            <a:pPr marL="502920" lvl="0" indent="-457200" algn="l" rtl="0">
              <a:lnSpc>
                <a:spcPct val="150000"/>
              </a:lnSpc>
              <a:buFont typeface="+mj-lt"/>
              <a:buAutoNum type="alphaUcPeriod"/>
            </a:pPr>
            <a:r>
              <a:rPr lang="en-US" b="1" u="sng" dirty="0">
                <a:latin typeface="Times New Roman" pitchFamily="18" charset="0"/>
                <a:cs typeface="Times New Roman" pitchFamily="18" charset="0"/>
              </a:rPr>
              <a:t>Airway</a:t>
            </a:r>
            <a:r>
              <a:rPr lang="en-US" dirty="0">
                <a:latin typeface="Times New Roman" pitchFamily="18" charset="0"/>
                <a:cs typeface="Times New Roman" pitchFamily="18" charset="0"/>
              </a:rPr>
              <a:t> with cervical spine control</a:t>
            </a:r>
          </a:p>
          <a:p>
            <a:pPr marL="502920" lvl="0" indent="-457200" algn="l" rtl="0">
              <a:lnSpc>
                <a:spcPct val="150000"/>
              </a:lnSpc>
              <a:buFont typeface="+mj-lt"/>
              <a:buAutoNum type="alphaUcPeriod"/>
            </a:pPr>
            <a:r>
              <a:rPr lang="en-US" b="1" u="sng" dirty="0">
                <a:latin typeface="Times New Roman" pitchFamily="18" charset="0"/>
                <a:cs typeface="Times New Roman" pitchFamily="18" charset="0"/>
              </a:rPr>
              <a:t>Breathing </a:t>
            </a:r>
            <a:r>
              <a:rPr lang="en-US" dirty="0">
                <a:latin typeface="Times New Roman" pitchFamily="18" charset="0"/>
                <a:cs typeface="Times New Roman" pitchFamily="18" charset="0"/>
              </a:rPr>
              <a:t>and ventilation</a:t>
            </a:r>
          </a:p>
          <a:p>
            <a:pPr marL="502920" lvl="0" indent="-457200" algn="l" rtl="0">
              <a:lnSpc>
                <a:spcPct val="150000"/>
              </a:lnSpc>
              <a:buFont typeface="+mj-lt"/>
              <a:buAutoNum type="alphaUcPeriod"/>
            </a:pPr>
            <a:r>
              <a:rPr lang="en-US" b="1" u="sng" dirty="0">
                <a:latin typeface="Times New Roman" pitchFamily="18" charset="0"/>
                <a:cs typeface="Times New Roman" pitchFamily="18" charset="0"/>
              </a:rPr>
              <a:t>Circulation</a:t>
            </a:r>
            <a:r>
              <a:rPr lang="en-US" dirty="0">
                <a:latin typeface="Times New Roman" pitchFamily="18" charset="0"/>
                <a:cs typeface="Times New Roman" pitchFamily="18" charset="0"/>
              </a:rPr>
              <a:t> and hemorrhage control </a:t>
            </a:r>
          </a:p>
          <a:p>
            <a:pPr marL="502920" lvl="0" indent="-457200" algn="l" rtl="0">
              <a:lnSpc>
                <a:spcPct val="150000"/>
              </a:lnSpc>
              <a:buFont typeface="+mj-lt"/>
              <a:buAutoNum type="alphaUcPeriod"/>
            </a:pPr>
            <a:r>
              <a:rPr lang="en-US" b="1" u="sng" dirty="0">
                <a:latin typeface="Times New Roman" pitchFamily="18" charset="0"/>
                <a:cs typeface="Times New Roman" pitchFamily="18" charset="0"/>
              </a:rPr>
              <a:t>Disability</a:t>
            </a:r>
            <a:r>
              <a:rPr lang="en-US" dirty="0">
                <a:latin typeface="Times New Roman" pitchFamily="18" charset="0"/>
                <a:cs typeface="Times New Roman" pitchFamily="18" charset="0"/>
              </a:rPr>
              <a:t> due to neurological deficit </a:t>
            </a:r>
          </a:p>
          <a:p>
            <a:pPr marL="502920" lvl="0" indent="-457200" algn="l" rtl="0">
              <a:lnSpc>
                <a:spcPct val="150000"/>
              </a:lnSpc>
              <a:buFont typeface="+mj-lt"/>
              <a:buAutoNum type="alphaUcPeriod"/>
            </a:pPr>
            <a:r>
              <a:rPr lang="en-US" b="1" u="sng" dirty="0">
                <a:latin typeface="Times New Roman" pitchFamily="18" charset="0"/>
                <a:cs typeface="Times New Roman" pitchFamily="18" charset="0"/>
              </a:rPr>
              <a:t>Exposure</a:t>
            </a:r>
            <a:r>
              <a:rPr lang="en-US" dirty="0">
                <a:latin typeface="Times New Roman" pitchFamily="18" charset="0"/>
                <a:cs typeface="Times New Roman" pitchFamily="18" charset="0"/>
              </a:rPr>
              <a:t> and environment control</a:t>
            </a:r>
          </a:p>
          <a:p>
            <a:pPr marL="502920" indent="-457200" algn="l" rtl="0">
              <a:lnSpc>
                <a:spcPct val="150000"/>
              </a:lnSpc>
              <a:buFont typeface="+mj-lt"/>
              <a:buAutoNum type="alphaUcPeriod"/>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584413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3066"/>
            <a:ext cx="7315200" cy="1154097"/>
          </a:xfrm>
        </p:spPr>
        <p:txBody>
          <a:bodyPr>
            <a:normAutofit fontScale="90000"/>
          </a:bodyPr>
          <a:lstStyle/>
          <a:p>
            <a:r>
              <a:rPr lang="en-US" b="1" dirty="0">
                <a:latin typeface="Times New Roman" pitchFamily="18" charset="0"/>
                <a:cs typeface="Times New Roman" pitchFamily="18" charset="0"/>
              </a:rPr>
              <a:t>Airway and cervical spine control</a:t>
            </a: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914400" y="1916833"/>
            <a:ext cx="7315200" cy="4392528"/>
          </a:xfrm>
        </p:spPr>
        <p:txBody>
          <a:bodyPr/>
          <a:lstStyle/>
          <a:p>
            <a:pPr algn="just" rtl="0">
              <a:lnSpc>
                <a:spcPct val="150000"/>
              </a:lnSpc>
            </a:pPr>
            <a:r>
              <a:rPr lang="en-US" dirty="0">
                <a:latin typeface="Times New Roman" pitchFamily="18" charset="0"/>
                <a:cs typeface="Times New Roman" pitchFamily="18" charset="0"/>
              </a:rPr>
              <a:t>All patients who have been subjected to maxillofacial or head trauma should be presumed to have sustained a cervical spine injury until proven otherwise. </a:t>
            </a:r>
            <a:endParaRPr lang="en-US" dirty="0" smtClean="0">
              <a:latin typeface="Times New Roman" pitchFamily="18" charset="0"/>
              <a:cs typeface="Times New Roman" pitchFamily="18" charset="0"/>
            </a:endParaRPr>
          </a:p>
          <a:p>
            <a:pPr algn="just" rtl="0">
              <a:lnSpc>
                <a:spcPct val="150000"/>
              </a:lnSpc>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cervical spine should be immobilized in the neutral position by means of a </a:t>
            </a:r>
            <a:r>
              <a:rPr lang="en-US" dirty="0" err="1">
                <a:latin typeface="Times New Roman" pitchFamily="18" charset="0"/>
                <a:cs typeface="Times New Roman" pitchFamily="18" charset="0"/>
              </a:rPr>
              <a:t>semirigid</a:t>
            </a:r>
            <a:r>
              <a:rPr lang="en-US" dirty="0">
                <a:latin typeface="Times New Roman" pitchFamily="18" charset="0"/>
                <a:cs typeface="Times New Roman" pitchFamily="18" charset="0"/>
              </a:rPr>
              <a:t> cervical collar or spinal board until definitive radiographs showing all seven cervical vertebrae and the first thoracic vertebra are taken to rule out cervical injury</a:t>
            </a:r>
            <a:r>
              <a:rPr lang="en-US" dirty="0" smtClean="0">
                <a:latin typeface="Times New Roman" pitchFamily="18" charset="0"/>
                <a:cs typeface="Times New Roman" pitchFamily="18" charset="0"/>
              </a:rPr>
              <a:t>.</a:t>
            </a:r>
          </a:p>
          <a:p>
            <a:pPr algn="just" rtl="0">
              <a:lnSpc>
                <a:spcPct val="150000"/>
              </a:lnSpc>
            </a:pPr>
            <a:endParaRPr lang="en-US" dirty="0">
              <a:latin typeface="Times New Roman" pitchFamily="18" charset="0"/>
              <a:cs typeface="Times New Roman" pitchFamily="18" charset="0"/>
            </a:endParaRP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3302932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245"/>
            <a:ext cx="7315200" cy="1154097"/>
          </a:xfrm>
        </p:spPr>
        <p:txBody>
          <a:bodyPr>
            <a:normAutofit/>
          </a:bodyPr>
          <a:lstStyle/>
          <a:p>
            <a:r>
              <a:rPr lang="en-US" sz="2800" b="1" dirty="0" smtClean="0">
                <a:latin typeface="Times New Roman" pitchFamily="18" charset="0"/>
                <a:cs typeface="Times New Roman" pitchFamily="18" charset="0"/>
              </a:rPr>
              <a:t>Techniques to </a:t>
            </a:r>
            <a:r>
              <a:rPr lang="en-US" sz="2800" b="1" dirty="0">
                <a:latin typeface="Times New Roman" pitchFamily="18" charset="0"/>
                <a:cs typeface="Times New Roman" pitchFamily="18" charset="0"/>
              </a:rPr>
              <a:t>provide an unobstructed airway</a:t>
            </a:r>
            <a:endParaRPr lang="ar-IQ" sz="2800" dirty="0">
              <a:latin typeface="Times New Roman" pitchFamily="18" charset="0"/>
              <a:cs typeface="Times New Roman" pitchFamily="18" charset="0"/>
            </a:endParaRPr>
          </a:p>
        </p:txBody>
      </p:sp>
      <p:sp>
        <p:nvSpPr>
          <p:cNvPr id="3" name="Content Placeholder 2"/>
          <p:cNvSpPr>
            <a:spLocks noGrp="1"/>
          </p:cNvSpPr>
          <p:nvPr>
            <p:ph idx="1"/>
          </p:nvPr>
        </p:nvSpPr>
        <p:spPr>
          <a:xfrm>
            <a:off x="467544" y="1556792"/>
            <a:ext cx="7762056" cy="5112568"/>
          </a:xfrm>
        </p:spPr>
        <p:txBody>
          <a:bodyPr>
            <a:normAutofit fontScale="92500" lnSpcReduction="10000"/>
          </a:bodyPr>
          <a:lstStyle/>
          <a:p>
            <a:pPr algn="just" rtl="0">
              <a:lnSpc>
                <a:spcPct val="150000"/>
              </a:lnSpc>
            </a:pPr>
            <a:r>
              <a:rPr lang="en-US" dirty="0">
                <a:latin typeface="Times New Roman" pitchFamily="18" charset="0"/>
                <a:cs typeface="Times New Roman" pitchFamily="18" charset="0"/>
              </a:rPr>
              <a:t>A fully conscious and upright patient is usually able to maintain an adequate </a:t>
            </a:r>
            <a:r>
              <a:rPr lang="en-US" dirty="0" smtClean="0">
                <a:latin typeface="Times New Roman" pitchFamily="18" charset="0"/>
                <a:cs typeface="Times New Roman" pitchFamily="18" charset="0"/>
              </a:rPr>
              <a:t>airway.</a:t>
            </a:r>
          </a:p>
          <a:p>
            <a:pPr lvl="0" algn="just" rtl="0">
              <a:lnSpc>
                <a:spcPct val="150000"/>
              </a:lnSpc>
            </a:pPr>
            <a:r>
              <a:rPr lang="en-US" dirty="0">
                <a:latin typeface="Times New Roman" pitchFamily="18" charset="0"/>
                <a:cs typeface="Times New Roman" pitchFamily="18" charset="0"/>
              </a:rPr>
              <a:t>A careful examination of the oral cavity should be made, any dentures or portions of broken dentures should be removed together with any avulsed teeth, or loose or broken teeth that are so mobile there is a risk of their being inhaled in addition to suction of secretions, blood and mucus to clear the airway</a:t>
            </a:r>
            <a:r>
              <a:rPr lang="en-US" dirty="0" smtClean="0">
                <a:latin typeface="Times New Roman" pitchFamily="18" charset="0"/>
                <a:cs typeface="Times New Roman" pitchFamily="18" charset="0"/>
              </a:rPr>
              <a:t>.</a:t>
            </a:r>
          </a:p>
          <a:p>
            <a:pPr algn="just" rtl="0">
              <a:lnSpc>
                <a:spcPct val="150000"/>
              </a:lnSpc>
            </a:pPr>
            <a:r>
              <a:rPr lang="en-US" dirty="0">
                <a:latin typeface="Times New Roman" pitchFamily="18" charset="0"/>
                <a:cs typeface="Times New Roman" pitchFamily="18" charset="0"/>
              </a:rPr>
              <a:t>Chin lift and jaw thrust help improve the airway, but may be difficult to do in a conscious patient with mandibular fractures. Jaw thrust involves placing the fingers behind the angle of the mandible to push the jaw forwards and upwards while the thumbs push down on the chin or lower lip to open the mouth.</a:t>
            </a:r>
          </a:p>
          <a:p>
            <a:pPr lvl="0" algn="just" rtl="0">
              <a:lnSpc>
                <a:spcPct val="150000"/>
              </a:lnSpc>
            </a:pPr>
            <a:endParaRPr lang="en-US" dirty="0">
              <a:latin typeface="Times New Roman" pitchFamily="18" charset="0"/>
              <a:cs typeface="Times New Roman" pitchFamily="18" charset="0"/>
            </a:endParaRPr>
          </a:p>
          <a:p>
            <a:pPr algn="just" rtl="0">
              <a:lnSpc>
                <a:spcPct val="150000"/>
              </a:lnSpc>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30674544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102</TotalTime>
  <Words>1637</Words>
  <Application>Microsoft Office PowerPoint</Application>
  <PresentationFormat>On-screen Show (4:3)</PresentationFormat>
  <Paragraphs>108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Perspective</vt:lpstr>
      <vt:lpstr>Maxillofacial trauma </vt:lpstr>
      <vt:lpstr>PowerPoint Presentation</vt:lpstr>
      <vt:lpstr>Etiology </vt:lpstr>
      <vt:lpstr>Preliminary management of maxillofacial</vt:lpstr>
      <vt:lpstr>Primary survey </vt:lpstr>
      <vt:lpstr>Advanced trauma life support (ATLS) </vt:lpstr>
      <vt:lpstr>The principles of( ATLS) </vt:lpstr>
      <vt:lpstr>Airway and cervical spine control</vt:lpstr>
      <vt:lpstr>Techniques to provide an unobstructed airway</vt:lpstr>
      <vt:lpstr>PowerPoint Presentation</vt:lpstr>
      <vt:lpstr>Cricothyroidotomy</vt:lpstr>
      <vt:lpstr>Tracheostomy</vt:lpstr>
      <vt:lpstr>Indications for tracheostomy in maxillofacial injuries </vt:lpstr>
      <vt:lpstr>Breathing and ventilation</vt:lpstr>
      <vt:lpstr> </vt:lpstr>
      <vt:lpstr>Circulation and hemorrhage control </vt:lpstr>
      <vt:lpstr>The parameters reflecting the degree of hypovolemia</vt:lpstr>
      <vt:lpstr>Method of bleeding control</vt:lpstr>
      <vt:lpstr>Disability due to neurological deficit </vt:lpstr>
      <vt:lpstr>Exposure and environment control</vt:lpstr>
      <vt:lpstr>Secondary survey </vt:lpstr>
      <vt:lpstr>PowerPoint Presentation</vt:lpstr>
      <vt:lpstr>Glasgow coma scale </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Maxillofacial trauma </dc:title>
  <dc:creator>Dr. Mohammed</dc:creator>
  <cp:lastModifiedBy>Dr. Mohammed</cp:lastModifiedBy>
  <cp:revision>26</cp:revision>
  <dcterms:created xsi:type="dcterms:W3CDTF">2021-09-25T06:27:02Z</dcterms:created>
  <dcterms:modified xsi:type="dcterms:W3CDTF">2021-09-25T09:46:01Z</dcterms:modified>
</cp:coreProperties>
</file>