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65738C-DF45-424D-B5E3-AC31D24BF09D}" type="datetimeFigureOut">
              <a:rPr lang="en-US" smtClean="0"/>
              <a:t>7/30/2023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3A964-07AD-41DC-BA82-6CED2B8973C7}" type="slidenum">
              <a:rPr lang="en-US" smtClean="0"/>
              <a:t>‹#›</a:t>
            </a:fld>
            <a:endParaRPr lang="en-US"/>
          </a:p>
        </p:txBody>
      </p:sp>
    </p:spTree>
    <p:extLst>
      <p:ext uri="{BB962C8B-B14F-4D97-AF65-F5344CB8AC3E}">
        <p14:creationId xmlns:p14="http://schemas.microsoft.com/office/powerpoint/2010/main" val="1539095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FFCCF6A-5105-40B4-9150-8DD5673E7932}" type="datetime1">
              <a:rPr lang="ar-SA" smtClean="0"/>
              <a:t>13/01/1445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E1B019A-EB4C-4080-BD8D-82B20E8FBB96}" type="datetime1">
              <a:rPr lang="ar-SA" smtClean="0"/>
              <a:t>13/01/1445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B658372-60B6-42E5-94C2-1B0D63C46AE6}" type="datetime1">
              <a:rPr lang="ar-SA" smtClean="0"/>
              <a:t>13/01/1445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8B0F33-C709-47BC-9606-0F58298D110B}" type="datetime1">
              <a:rPr lang="ar-SA" smtClean="0"/>
              <a:t>13/01/1445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86DF784-F242-4467-99EA-3FE59F8308D9}" type="datetime1">
              <a:rPr lang="ar-SA" smtClean="0"/>
              <a:t>13/01/1445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5D0B91A-E2D8-42A3-8396-22081819B9EB}" type="datetime1">
              <a:rPr lang="ar-SA" smtClean="0"/>
              <a:t>13/01/1445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DFBB13F-CAF5-4FAB-A0CC-FBE81010DBD2}" type="datetime1">
              <a:rPr lang="ar-SA" smtClean="0"/>
              <a:t>13/01/1445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DDD9DC5-A619-4A84-B460-8E640D3E820B}" type="datetime1">
              <a:rPr lang="ar-SA" smtClean="0"/>
              <a:t>13/01/1445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911606-8AAC-46AA-9D18-A6CDF3DFAF0E}" type="datetime1">
              <a:rPr lang="ar-SA" smtClean="0"/>
              <a:t>13/01/1445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3CD5F7-DCB5-4037-BFFA-1331EE5221BE}" type="datetime1">
              <a:rPr lang="ar-SA" smtClean="0"/>
              <a:t>13/01/1445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D8ADEE-D0EF-413F-B356-490B8A940B5F}" type="datetime1">
              <a:rPr lang="ar-SA" smtClean="0"/>
              <a:t>13/01/1445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5D3FD19-C536-49F7-A1BC-36111A9012DE}" type="datetime1">
              <a:rPr lang="ar-SA" smtClean="0"/>
              <a:t>13/01/1445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4624"/>
            <a:ext cx="8856984" cy="662473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solidFill>
                <a:srgbClr val="FF0000"/>
              </a:solidFill>
            </a:endParaRPr>
          </a:p>
        </p:txBody>
      </p:sp>
      <p:sp>
        <p:nvSpPr>
          <p:cNvPr id="3" name="مستطيل 2"/>
          <p:cNvSpPr/>
          <p:nvPr/>
        </p:nvSpPr>
        <p:spPr>
          <a:xfrm>
            <a:off x="251520" y="1196752"/>
            <a:ext cx="4896544"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ar-IQ" sz="4000" b="1" dirty="0" smtClean="0">
              <a:solidFill>
                <a:srgbClr val="FF0000"/>
              </a:solidFill>
              <a:latin typeface="AGA Arabesque" pitchFamily="2" charset="2"/>
            </a:endParaRPr>
          </a:p>
          <a:p>
            <a:pPr algn="ctr"/>
            <a:endParaRPr lang="ar-IQ" sz="4000" b="1" dirty="0">
              <a:solidFill>
                <a:srgbClr val="FF0000"/>
              </a:solidFill>
              <a:latin typeface="AGA Arabesque" pitchFamily="2" charset="2"/>
            </a:endParaRPr>
          </a:p>
          <a:p>
            <a:pPr algn="ctr"/>
            <a:endParaRPr lang="ar-IQ" sz="4000" b="1" dirty="0" smtClean="0">
              <a:solidFill>
                <a:srgbClr val="FF0000"/>
              </a:solidFill>
              <a:latin typeface="AGA Arabesque" pitchFamily="2" charset="2"/>
            </a:endParaRPr>
          </a:p>
          <a:p>
            <a:pPr algn="ctr"/>
            <a:r>
              <a:rPr lang="ar-IQ" sz="4000" b="1" dirty="0" smtClean="0">
                <a:solidFill>
                  <a:srgbClr val="FF0000"/>
                </a:solidFill>
                <a:latin typeface="AGA Arabesque" pitchFamily="2" charset="2"/>
              </a:rPr>
              <a:t>كلية </a:t>
            </a:r>
            <a:r>
              <a:rPr lang="ar-IQ" sz="4000" b="1" dirty="0">
                <a:solidFill>
                  <a:srgbClr val="FF0000"/>
                </a:solidFill>
                <a:latin typeface="AGA Arabesque" pitchFamily="2" charset="2"/>
              </a:rPr>
              <a:t>الآداب والعلوم </a:t>
            </a:r>
            <a:r>
              <a:rPr lang="ar-IQ" sz="4000" b="1" dirty="0" smtClean="0">
                <a:solidFill>
                  <a:srgbClr val="FF0000"/>
                </a:solidFill>
                <a:latin typeface="AGA Arabesque" pitchFamily="2" charset="2"/>
              </a:rPr>
              <a:t>الإنسانية</a:t>
            </a:r>
          </a:p>
          <a:p>
            <a:pPr algn="ctr"/>
            <a:endParaRPr lang="ar-IQ" sz="4000" b="1" dirty="0" smtClean="0">
              <a:solidFill>
                <a:srgbClr val="FF0000"/>
              </a:solidFill>
              <a:latin typeface="AGA Arabesque" pitchFamily="2" charset="2"/>
            </a:endParaRPr>
          </a:p>
          <a:p>
            <a:pPr algn="ctr"/>
            <a:r>
              <a:rPr lang="ar-IQ" sz="4000" b="1" dirty="0" smtClean="0">
                <a:solidFill>
                  <a:srgbClr val="FF0000"/>
                </a:solidFill>
                <a:latin typeface="AGA Arabesque" pitchFamily="2" charset="2"/>
              </a:rPr>
              <a:t> </a:t>
            </a:r>
          </a:p>
          <a:p>
            <a:pPr algn="ctr"/>
            <a:r>
              <a:rPr lang="ar-IQ" sz="4000" b="1" dirty="0" smtClean="0">
                <a:solidFill>
                  <a:srgbClr val="FF0000"/>
                </a:solidFill>
                <a:latin typeface="AGA Arabesque" pitchFamily="2" charset="2"/>
              </a:rPr>
              <a:t> </a:t>
            </a:r>
            <a:endParaRPr lang="en-US" sz="4000" b="1" dirty="0">
              <a:solidFill>
                <a:srgbClr val="FF0000"/>
              </a:solidFill>
              <a:latin typeface="AGA Arabesque" pitchFamily="2" charset="2"/>
            </a:endParaRPr>
          </a:p>
        </p:txBody>
      </p:sp>
      <p:sp>
        <p:nvSpPr>
          <p:cNvPr id="4" name="مستطيل مستدير الزوايا 3"/>
          <p:cNvSpPr/>
          <p:nvPr/>
        </p:nvSpPr>
        <p:spPr>
          <a:xfrm>
            <a:off x="8028384" y="4005064"/>
            <a:ext cx="864096" cy="2592288"/>
          </a:xfrm>
          <a:prstGeom prst="roundRec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ar-IQ" sz="3600" b="1" dirty="0"/>
              <a:t>المرحلة الرابعة </a:t>
            </a:r>
            <a:endParaRPr lang="en-US" sz="3600" b="1" dirty="0"/>
          </a:p>
        </p:txBody>
      </p:sp>
      <p:sp>
        <p:nvSpPr>
          <p:cNvPr id="5" name="شكل بيضاوي 4"/>
          <p:cNvSpPr/>
          <p:nvPr/>
        </p:nvSpPr>
        <p:spPr>
          <a:xfrm>
            <a:off x="6804248" y="1052736"/>
            <a:ext cx="2088232" cy="194421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3600" b="1" dirty="0">
                <a:latin typeface="AGA Arabesque" pitchFamily="2" charset="2"/>
              </a:rPr>
              <a:t>جامعة المستقبل </a:t>
            </a:r>
          </a:p>
        </p:txBody>
      </p:sp>
      <p:sp>
        <p:nvSpPr>
          <p:cNvPr id="9" name="شكل بيضاوي 8"/>
          <p:cNvSpPr/>
          <p:nvPr/>
        </p:nvSpPr>
        <p:spPr>
          <a:xfrm>
            <a:off x="218380" y="4420171"/>
            <a:ext cx="1617316" cy="1665283"/>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effectLst>
            <a:reflection stA="20000" endPos="29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scene3d>
              <a:camera prst="isometricOffAxis2Right"/>
              <a:lightRig rig="threePt" dir="t"/>
            </a:scene3d>
          </a:bodyPr>
          <a:lstStyle/>
          <a:p>
            <a:pPr algn="ctr"/>
            <a:endParaRPr lang="ar-IQ" sz="3600" b="1" dirty="0">
              <a:latin typeface="AGA Arabesque" pitchFamily="2" charset="2"/>
            </a:endParaRPr>
          </a:p>
        </p:txBody>
      </p:sp>
      <p:sp>
        <p:nvSpPr>
          <p:cNvPr id="11" name="مستطيل 10"/>
          <p:cNvSpPr/>
          <p:nvPr/>
        </p:nvSpPr>
        <p:spPr>
          <a:xfrm rot="5400000">
            <a:off x="4419499" y="2131923"/>
            <a:ext cx="1015663" cy="5914074"/>
          </a:xfrm>
          <a:prstGeom prst="rect">
            <a:avLst/>
          </a:prstGeom>
          <a:solidFill>
            <a:schemeClr val="bg1"/>
          </a:solidFill>
        </p:spPr>
        <p:txBody>
          <a:bodyPr vert="vert270" wrap="square">
            <a:spAutoFit/>
          </a:bodyPr>
          <a:lstStyle/>
          <a:p>
            <a:pPr algn="ctr"/>
            <a:r>
              <a:rPr lang="ar-IQ" sz="5400" b="1" dirty="0"/>
              <a:t>مبادئ الإخراج الصحفي </a:t>
            </a:r>
            <a:endParaRPr lang="en-US" sz="5400" b="1" dirty="0"/>
          </a:p>
        </p:txBody>
      </p:sp>
      <p:sp>
        <p:nvSpPr>
          <p:cNvPr id="12" name="مخطط انسيابي: معالجة متعاقبة 11"/>
          <p:cNvSpPr/>
          <p:nvPr/>
        </p:nvSpPr>
        <p:spPr>
          <a:xfrm>
            <a:off x="3419872" y="260648"/>
            <a:ext cx="4896544" cy="648072"/>
          </a:xfrm>
          <a:prstGeom prst="flowChartAlternateProcess">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ar-IQ" sz="2800" b="1" dirty="0" smtClean="0">
                <a:solidFill>
                  <a:srgbClr val="FF0000"/>
                </a:solidFill>
              </a:rPr>
              <a:t>وزارة التعليم العالي والبحث العلمي </a:t>
            </a:r>
            <a:endParaRPr lang="en-US" sz="2800" b="1" dirty="0">
              <a:solidFill>
                <a:srgbClr val="FF0000"/>
              </a:solidFill>
            </a:endParaRPr>
          </a:p>
        </p:txBody>
      </p:sp>
      <p:sp>
        <p:nvSpPr>
          <p:cNvPr id="16" name="انفجار 2 15"/>
          <p:cNvSpPr/>
          <p:nvPr/>
        </p:nvSpPr>
        <p:spPr>
          <a:xfrm>
            <a:off x="827584" y="1988840"/>
            <a:ext cx="2448272" cy="2160240"/>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000" b="1" dirty="0" smtClean="0"/>
              <a:t>المحاضرة الثانية </a:t>
            </a:r>
            <a:endParaRPr lang="en-US" sz="2000" b="1" dirty="0"/>
          </a:p>
        </p:txBody>
      </p:sp>
      <p:sp>
        <p:nvSpPr>
          <p:cNvPr id="17" name="موجة 16"/>
          <p:cNvSpPr/>
          <p:nvPr/>
        </p:nvSpPr>
        <p:spPr>
          <a:xfrm>
            <a:off x="3131840" y="3356992"/>
            <a:ext cx="4104456" cy="936104"/>
          </a:xfrm>
          <a:prstGeom prst="wave">
            <a:avLst>
              <a:gd name="adj1" fmla="val 7448"/>
              <a:gd name="adj2" fmla="val 151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4800" b="1" dirty="0">
                <a:solidFill>
                  <a:srgbClr val="FF0000"/>
                </a:solidFill>
              </a:rPr>
              <a:t>قسم الإعلام </a:t>
            </a:r>
            <a:endParaRPr lang="en-US" sz="4800" b="1" dirty="0">
              <a:solidFill>
                <a:srgbClr val="FF0000"/>
              </a:solidFill>
            </a:endParaRPr>
          </a:p>
        </p:txBody>
      </p:sp>
      <p:sp>
        <p:nvSpPr>
          <p:cNvPr id="22" name="عنصر نائب لرقم الشريحة 21"/>
          <p:cNvSpPr>
            <a:spLocks noGrp="1"/>
          </p:cNvSpPr>
          <p:nvPr>
            <p:ph type="sldNum" sz="quarter" idx="12"/>
          </p:nvPr>
        </p:nvSpPr>
        <p:spPr/>
        <p:txBody>
          <a:bodyPr/>
          <a:lstStyle/>
          <a:p>
            <a:r>
              <a:rPr lang="ar-IQ" smtClean="0"/>
              <a:t>(1)</a:t>
            </a:r>
            <a:endParaRPr lang="ar-SA" dirty="0"/>
          </a:p>
        </p:txBody>
      </p:sp>
      <p:sp>
        <p:nvSpPr>
          <p:cNvPr id="13" name="تمرير أفقي 12"/>
          <p:cNvSpPr/>
          <p:nvPr/>
        </p:nvSpPr>
        <p:spPr>
          <a:xfrm>
            <a:off x="1824388" y="5733256"/>
            <a:ext cx="5771948" cy="768363"/>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ar-SA"/>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ar-IQ" sz="2800" b="1" dirty="0" smtClean="0"/>
              <a:t>الاستاذ المساعد   سعد </a:t>
            </a:r>
            <a:r>
              <a:rPr lang="ar-IQ" sz="2800" b="1" dirty="0" err="1" smtClean="0"/>
              <a:t>دعيبل</a:t>
            </a:r>
            <a:r>
              <a:rPr lang="ar-IQ" sz="2800" b="1" dirty="0" smtClean="0"/>
              <a:t> </a:t>
            </a:r>
            <a:endParaRPr lang="en-US" sz="2800" b="1" dirty="0"/>
          </a:p>
        </p:txBody>
      </p:sp>
    </p:spTree>
    <p:extLst>
      <p:ext uri="{BB962C8B-B14F-4D97-AF65-F5344CB8AC3E}">
        <p14:creationId xmlns:p14="http://schemas.microsoft.com/office/powerpoint/2010/main" val="92383882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نظرة تاريخية </a:t>
            </a:r>
            <a:endParaRPr lang="en-US" dirty="0">
              <a:solidFill>
                <a:srgbClr val="FF0000"/>
              </a:solidFill>
            </a:endParaRPr>
          </a:p>
        </p:txBody>
      </p:sp>
      <p:sp>
        <p:nvSpPr>
          <p:cNvPr id="3" name="عنصر نائب للمحتوى 2"/>
          <p:cNvSpPr>
            <a:spLocks noGrp="1"/>
          </p:cNvSpPr>
          <p:nvPr>
            <p:ph idx="1"/>
          </p:nvPr>
        </p:nvSpPr>
        <p:spPr>
          <a:xfrm>
            <a:off x="2699792" y="1600200"/>
            <a:ext cx="5987008" cy="4525963"/>
          </a:xfrm>
          <a:solidFill>
            <a:schemeClr val="accent6">
              <a:lumMod val="20000"/>
              <a:lumOff val="80000"/>
            </a:schemeClr>
          </a:solidFill>
        </p:spPr>
        <p:txBody>
          <a:bodyPr/>
          <a:lstStyle/>
          <a:p>
            <a:pPr marL="0" indent="0" algn="justLow">
              <a:buNone/>
            </a:pPr>
            <a:r>
              <a:rPr lang="ar-SA" b="1" dirty="0"/>
              <a:t>لقد عرف الاخراج الصحفي نزعات واتجاهات فنية مختلفة في تاريخه القصير، فسادت  المراحل الاولى من عمره النزعة التقنية التي كانت تسعى في اظهار امكانات الطباعة تقنيا. ومع ازدهار الطباعة </a:t>
            </a:r>
            <a:r>
              <a:rPr lang="ar-SA" b="1" dirty="0" err="1"/>
              <a:t>والصحافه</a:t>
            </a:r>
            <a:r>
              <a:rPr lang="ar-SA" b="1" dirty="0"/>
              <a:t> وظهور شخصية المخرج الصحفي ودوره في العمل الصحفي سادت النزعة الجمالية التي سعت الى اضفاء مسحة جمالية متميزة على النتاج الطباعي والصحفي. </a:t>
            </a:r>
            <a:endParaRPr lang="en-US" b="1" dirty="0"/>
          </a:p>
          <a:p>
            <a:pPr marL="0" indent="0" algn="justLow">
              <a:buNone/>
            </a:pPr>
            <a:endParaRPr lang="en-US" b="1" dirty="0"/>
          </a:p>
        </p:txBody>
      </p:sp>
      <p:sp>
        <p:nvSpPr>
          <p:cNvPr id="4" name="مستطيل ذو زوايا قطرية مستديرة 3"/>
          <p:cNvSpPr/>
          <p:nvPr/>
        </p:nvSpPr>
        <p:spPr>
          <a:xfrm>
            <a:off x="467544" y="1635258"/>
            <a:ext cx="2009766" cy="2009766"/>
          </a:xfrm>
          <a:prstGeom prst="round2Diag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ستطيل ذو زوايا قطرية مستديرة 4"/>
          <p:cNvSpPr/>
          <p:nvPr/>
        </p:nvSpPr>
        <p:spPr>
          <a:xfrm>
            <a:off x="482790" y="4011522"/>
            <a:ext cx="2009766" cy="2009766"/>
          </a:xfrm>
          <a:prstGeom prst="round2Diag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10</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23728" y="260648"/>
            <a:ext cx="6563072" cy="6120680"/>
          </a:xfrm>
          <a:solidFill>
            <a:schemeClr val="accent6">
              <a:lumMod val="20000"/>
              <a:lumOff val="80000"/>
            </a:schemeClr>
          </a:solidFill>
        </p:spPr>
        <p:txBody>
          <a:bodyPr>
            <a:noAutofit/>
          </a:bodyPr>
          <a:lstStyle/>
          <a:p>
            <a:pPr marL="0" indent="0" algn="justLow">
              <a:buNone/>
            </a:pPr>
            <a:r>
              <a:rPr lang="ar-SA" sz="3600" b="1" dirty="0"/>
              <a:t>ومع ان </a:t>
            </a:r>
            <a:r>
              <a:rPr lang="ar-SA" sz="3600" b="1" dirty="0" err="1"/>
              <a:t>الصحافه</a:t>
            </a:r>
            <a:r>
              <a:rPr lang="ar-SA" sz="3600" b="1" dirty="0"/>
              <a:t> وجدت منذ </a:t>
            </a:r>
            <a:r>
              <a:rPr lang="ar-SA" sz="3600" b="1" dirty="0" err="1"/>
              <a:t>مايزيد</a:t>
            </a:r>
            <a:r>
              <a:rPr lang="ar-SA" sz="3600" b="1" dirty="0"/>
              <a:t> على اربع قرون، الا ان الاخراج الصحفي لم يدخل التاريخ الا منذ قرن واحد فقط، إذ كانت الصحف بادئ ذي بدء مجرد نشرات جدارية موجهة الى جمهور خاص جدا، وكانت امكاناتها التقنية محددة تماما. وكان يتولى الاخراج طباعون </a:t>
            </a:r>
            <a:r>
              <a:rPr lang="ar-SA" sz="3600" b="1" dirty="0" smtClean="0"/>
              <a:t>لا</a:t>
            </a:r>
            <a:r>
              <a:rPr lang="ar-IQ" sz="3600" b="1" dirty="0" smtClean="0"/>
              <a:t> </a:t>
            </a:r>
            <a:r>
              <a:rPr lang="ar-SA" sz="3600" b="1" dirty="0" smtClean="0"/>
              <a:t>يعنيهم </a:t>
            </a:r>
            <a:r>
              <a:rPr lang="ar-SA" sz="3600" b="1" dirty="0"/>
              <a:t>إدراك مضمون المادة ولا الهدف منها، ويقتصر عملهم على توزيع المواد نشرها على الصفحة وما تستوعبه تماما من دون خطة او هدف.  </a:t>
            </a:r>
            <a:endParaRPr lang="en-US" sz="3600" b="1" dirty="0"/>
          </a:p>
          <a:p>
            <a:pPr marL="0" indent="0" algn="justLow">
              <a:buNone/>
            </a:pPr>
            <a:endParaRPr lang="en-US" sz="3600" b="1" dirty="0"/>
          </a:p>
        </p:txBody>
      </p:sp>
      <p:sp>
        <p:nvSpPr>
          <p:cNvPr id="4" name="شكل بيضاوي 3"/>
          <p:cNvSpPr/>
          <p:nvPr/>
        </p:nvSpPr>
        <p:spPr>
          <a:xfrm>
            <a:off x="323528" y="332656"/>
            <a:ext cx="1656184" cy="18002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شكل بيضاوي 4"/>
          <p:cNvSpPr/>
          <p:nvPr/>
        </p:nvSpPr>
        <p:spPr>
          <a:xfrm>
            <a:off x="323528" y="2492896"/>
            <a:ext cx="1656184" cy="1800200"/>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11</a:t>
            </a:fld>
            <a:endParaRPr lang="ar-SA"/>
          </a:p>
        </p:txBody>
      </p:sp>
      <p:sp>
        <p:nvSpPr>
          <p:cNvPr id="7" name="شكل بيضاوي 6"/>
          <p:cNvSpPr/>
          <p:nvPr/>
        </p:nvSpPr>
        <p:spPr>
          <a:xfrm>
            <a:off x="314799" y="4581128"/>
            <a:ext cx="1656184" cy="1800200"/>
          </a:xfrm>
          <a:prstGeom prst="ellipse">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55976" y="332656"/>
            <a:ext cx="4330824" cy="5793507"/>
          </a:xfrm>
          <a:solidFill>
            <a:schemeClr val="accent6">
              <a:lumMod val="20000"/>
              <a:lumOff val="80000"/>
            </a:schemeClr>
          </a:solidFill>
        </p:spPr>
        <p:txBody>
          <a:bodyPr>
            <a:normAutofit/>
          </a:bodyPr>
          <a:lstStyle/>
          <a:p>
            <a:pPr marL="0" indent="0" algn="justLow">
              <a:buNone/>
            </a:pPr>
            <a:r>
              <a:rPr lang="ar-SA" b="1" dirty="0"/>
              <a:t>في أواخر القرن السابع عشر حدثت تطورات مهمة وتحسينات كبيرة في صناعة الصحافة، فقد تقدمت صناعة مكائن الطباعة وصناعة الحبر والورق تقدما كبيرا، وادخلت أساليب حديثة في مجالين صف الحروف والتصوير، وطورت وسائل النقل والاتصال، وأدى ذلك الى ازدياد سرعة تواتر الانباء.  </a:t>
            </a:r>
            <a:endParaRPr lang="en-US" b="1" dirty="0"/>
          </a:p>
          <a:p>
            <a:pPr marL="0" indent="0" algn="justLow">
              <a:buNone/>
            </a:pPr>
            <a:endParaRPr lang="en-US" b="1" dirty="0"/>
          </a:p>
        </p:txBody>
      </p:sp>
      <p:sp>
        <p:nvSpPr>
          <p:cNvPr id="4" name="مستطيل ذو زوايا قطرية مستديرة 3"/>
          <p:cNvSpPr/>
          <p:nvPr/>
        </p:nvSpPr>
        <p:spPr>
          <a:xfrm>
            <a:off x="467544" y="332656"/>
            <a:ext cx="3297122" cy="2297798"/>
          </a:xfrm>
          <a:prstGeom prst="round2Diag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مستطيل ذو زوايا قطرية مستديرة 4"/>
          <p:cNvSpPr/>
          <p:nvPr/>
        </p:nvSpPr>
        <p:spPr>
          <a:xfrm>
            <a:off x="482790" y="2780928"/>
            <a:ext cx="3297122" cy="3449926"/>
          </a:xfrm>
          <a:prstGeom prst="round2Diag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12</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0" nodeType="clickEffect">
                                  <p:stCondLst>
                                    <p:cond delay="0"/>
                                  </p:stCondLst>
                                  <p:childTnLst>
                                    <p:animRot by="120000">
                                      <p:cBhvr>
                                        <p:cTn id="18" dur="100" fill="hold">
                                          <p:stCondLst>
                                            <p:cond delay="0"/>
                                          </p:stCondLst>
                                        </p:cTn>
                                        <p:tgtEl>
                                          <p:spTgt spid="4"/>
                                        </p:tgtEl>
                                        <p:attrNameLst>
                                          <p:attrName>r</p:attrName>
                                        </p:attrNameLst>
                                      </p:cBhvr>
                                    </p:animRot>
                                    <p:animRot by="-240000">
                                      <p:cBhvr>
                                        <p:cTn id="19" dur="200" fill="hold">
                                          <p:stCondLst>
                                            <p:cond delay="200"/>
                                          </p:stCondLst>
                                        </p:cTn>
                                        <p:tgtEl>
                                          <p:spTgt spid="4"/>
                                        </p:tgtEl>
                                        <p:attrNameLst>
                                          <p:attrName>r</p:attrName>
                                        </p:attrNameLst>
                                      </p:cBhvr>
                                    </p:animRot>
                                    <p:animRot by="240000">
                                      <p:cBhvr>
                                        <p:cTn id="20" dur="200" fill="hold">
                                          <p:stCondLst>
                                            <p:cond delay="400"/>
                                          </p:stCondLst>
                                        </p:cTn>
                                        <p:tgtEl>
                                          <p:spTgt spid="4"/>
                                        </p:tgtEl>
                                        <p:attrNameLst>
                                          <p:attrName>r</p:attrName>
                                        </p:attrNameLst>
                                      </p:cBhvr>
                                    </p:animRot>
                                    <p:animRot by="-240000">
                                      <p:cBhvr>
                                        <p:cTn id="21" dur="200" fill="hold">
                                          <p:stCondLst>
                                            <p:cond delay="600"/>
                                          </p:stCondLst>
                                        </p:cTn>
                                        <p:tgtEl>
                                          <p:spTgt spid="4"/>
                                        </p:tgtEl>
                                        <p:attrNameLst>
                                          <p:attrName>r</p:attrName>
                                        </p:attrNameLst>
                                      </p:cBhvr>
                                    </p:animRot>
                                    <p:animRot by="120000">
                                      <p:cBhvr>
                                        <p:cTn id="22" dur="200" fill="hold">
                                          <p:stCondLst>
                                            <p:cond delay="800"/>
                                          </p:stCondLst>
                                        </p:cTn>
                                        <p:tgtEl>
                                          <p:spTgt spid="4"/>
                                        </p:tgtEl>
                                        <p:attrNameLst>
                                          <p:attrName>r</p:attrName>
                                        </p:attrNameLst>
                                      </p:cBhvr>
                                    </p:animRot>
                                  </p:childTnLst>
                                </p:cTn>
                              </p:par>
                              <p:par>
                                <p:cTn id="23" presetID="32" presetClass="emph" presetSubtype="0" fill="hold" grpId="0" nodeType="withEffect">
                                  <p:stCondLst>
                                    <p:cond delay="0"/>
                                  </p:stCondLst>
                                  <p:childTnLst>
                                    <p:animRot by="120000">
                                      <p:cBhvr>
                                        <p:cTn id="24" dur="100" fill="hold">
                                          <p:stCondLst>
                                            <p:cond delay="0"/>
                                          </p:stCondLst>
                                        </p:cTn>
                                        <p:tgtEl>
                                          <p:spTgt spid="5"/>
                                        </p:tgtEl>
                                        <p:attrNameLst>
                                          <p:attrName>r</p:attrName>
                                        </p:attrNameLst>
                                      </p:cBhvr>
                                    </p:animRot>
                                    <p:animRot by="-240000">
                                      <p:cBhvr>
                                        <p:cTn id="25" dur="200" fill="hold">
                                          <p:stCondLst>
                                            <p:cond delay="200"/>
                                          </p:stCondLst>
                                        </p:cTn>
                                        <p:tgtEl>
                                          <p:spTgt spid="5"/>
                                        </p:tgtEl>
                                        <p:attrNameLst>
                                          <p:attrName>r</p:attrName>
                                        </p:attrNameLst>
                                      </p:cBhvr>
                                    </p:animRot>
                                    <p:animRot by="240000">
                                      <p:cBhvr>
                                        <p:cTn id="26" dur="200" fill="hold">
                                          <p:stCondLst>
                                            <p:cond delay="400"/>
                                          </p:stCondLst>
                                        </p:cTn>
                                        <p:tgtEl>
                                          <p:spTgt spid="5"/>
                                        </p:tgtEl>
                                        <p:attrNameLst>
                                          <p:attrName>r</p:attrName>
                                        </p:attrNameLst>
                                      </p:cBhvr>
                                    </p:animRot>
                                    <p:animRot by="-240000">
                                      <p:cBhvr>
                                        <p:cTn id="27" dur="200" fill="hold">
                                          <p:stCondLst>
                                            <p:cond delay="600"/>
                                          </p:stCondLst>
                                        </p:cTn>
                                        <p:tgtEl>
                                          <p:spTgt spid="5"/>
                                        </p:tgtEl>
                                        <p:attrNameLst>
                                          <p:attrName>r</p:attrName>
                                        </p:attrNameLst>
                                      </p:cBhvr>
                                    </p:animRot>
                                    <p:animRot by="120000">
                                      <p:cBhvr>
                                        <p:cTn id="28"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07904" y="548680"/>
            <a:ext cx="4978896" cy="5577483"/>
          </a:xfrm>
          <a:solidFill>
            <a:schemeClr val="accent6">
              <a:lumMod val="20000"/>
              <a:lumOff val="80000"/>
            </a:schemeClr>
          </a:solidFill>
        </p:spPr>
        <p:txBody>
          <a:bodyPr>
            <a:normAutofit/>
          </a:bodyPr>
          <a:lstStyle/>
          <a:p>
            <a:pPr algn="justLow"/>
            <a:r>
              <a:rPr lang="ar-SA" b="1" dirty="0"/>
              <a:t>لقد ادت الثورة الصناعية واكتشاف الكهرباء وتطور التكنولوجيا، فضلا عن </a:t>
            </a:r>
            <a:r>
              <a:rPr lang="ar-SA" b="1" dirty="0" smtClean="0"/>
              <a:t>انتشار</a:t>
            </a:r>
            <a:r>
              <a:rPr lang="ar-IQ" b="1" dirty="0" smtClean="0"/>
              <a:t> </a:t>
            </a:r>
            <a:r>
              <a:rPr lang="ar-SA" b="1" dirty="0" smtClean="0"/>
              <a:t>التعليم </a:t>
            </a:r>
            <a:r>
              <a:rPr lang="ar-SA" b="1" dirty="0"/>
              <a:t>الى تبدل نوعية الجمهور وازدياد عدد القراء وتوزعهم على مساحات شاسعة وفي مناطق متباعدة، كما طرأ تغير على اهتمامات القراء أدى الى تنوع مواد الصحف ومضاعفة حجم المواد المطلوب نشرها.  </a:t>
            </a:r>
            <a:endParaRPr lang="en-US" b="1" dirty="0"/>
          </a:p>
          <a:p>
            <a:pPr algn="justLow"/>
            <a:endParaRPr lang="en-US" b="1" dirty="0"/>
          </a:p>
        </p:txBody>
      </p:sp>
      <p:sp>
        <p:nvSpPr>
          <p:cNvPr id="4" name="مستطيل مستدير الزوايا 3"/>
          <p:cNvSpPr/>
          <p:nvPr/>
        </p:nvSpPr>
        <p:spPr>
          <a:xfrm>
            <a:off x="539552" y="548680"/>
            <a:ext cx="3024336" cy="4896544"/>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13</a:t>
            </a:fld>
            <a:endParaRPr lang="ar-SA"/>
          </a:p>
        </p:txBody>
      </p:sp>
      <p:sp>
        <p:nvSpPr>
          <p:cNvPr id="8" name="مستطيل مستدير الزوايا 7"/>
          <p:cNvSpPr/>
          <p:nvPr/>
        </p:nvSpPr>
        <p:spPr>
          <a:xfrm>
            <a:off x="683568" y="5661248"/>
            <a:ext cx="2880320" cy="6480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b="1" dirty="0" smtClean="0">
                <a:solidFill>
                  <a:srgbClr val="FF0000"/>
                </a:solidFill>
              </a:rPr>
              <a:t>تطور </a:t>
            </a:r>
            <a:r>
              <a:rPr lang="ar-SA" sz="3200" b="1" dirty="0">
                <a:solidFill>
                  <a:srgbClr val="FF0000"/>
                </a:solidFill>
              </a:rPr>
              <a:t>التكنولوجيا</a:t>
            </a:r>
            <a:endParaRPr lang="en-US" sz="3200" dirty="0">
              <a:solidFill>
                <a:srgbClr val="FF0000"/>
              </a:solidFill>
            </a:endParaRPr>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a:solidFill>
            <a:schemeClr val="accent6">
              <a:lumMod val="20000"/>
              <a:lumOff val="80000"/>
            </a:schemeClr>
          </a:solidFill>
        </p:spPr>
        <p:txBody>
          <a:bodyPr>
            <a:noAutofit/>
          </a:bodyPr>
          <a:lstStyle/>
          <a:p>
            <a:pPr marL="0" indent="0" algn="justLow">
              <a:buNone/>
            </a:pPr>
            <a:r>
              <a:rPr lang="ar-SA" sz="4000" b="1" dirty="0"/>
              <a:t>وبالرغم من ظهور الطباعة التي تولدت منها الصحافة الورقية، لم تكن لها ثوابت تصميمية، بل تحكمت أمزجة ذلك العصر في ارساء قواعدها فقرر الطباعون الاوائل جدولة المواضيع الصحفية على هيئة اعمدة ذات سطور قصيرة لتسهيل متابعتها من قبل القراء، ومازالت صحف اليوم تعتمد ذلك التقسيم الذي اقتنع فيه صحفيو ذلك العصر. وكان فنيو الطبع معنيين دون غيرهم </a:t>
            </a:r>
            <a:r>
              <a:rPr lang="ar-SA" sz="4000" b="1" dirty="0" err="1"/>
              <a:t>بتوظيب</a:t>
            </a:r>
            <a:r>
              <a:rPr lang="ar-SA" sz="4000" b="1" dirty="0"/>
              <a:t> الصفحات وترتيب اعمدتها داخل اطرها المعدنية والزج بها تحت المكابس</a:t>
            </a:r>
            <a:endParaRPr lang="en-US" sz="40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14</a:t>
            </a:fld>
            <a:endParaRPr lang="ar-SA"/>
          </a:p>
        </p:txBody>
      </p:sp>
    </p:spTree>
    <p:extLst>
      <p:ext uri="{BB962C8B-B14F-4D97-AF65-F5344CB8AC3E}">
        <p14:creationId xmlns:p14="http://schemas.microsoft.com/office/powerpoint/2010/main" val="215673475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92688"/>
          </a:xfrm>
          <a:solidFill>
            <a:schemeClr val="accent6">
              <a:lumMod val="20000"/>
              <a:lumOff val="80000"/>
            </a:schemeClr>
          </a:solidFill>
        </p:spPr>
        <p:txBody>
          <a:bodyPr>
            <a:noAutofit/>
          </a:bodyPr>
          <a:lstStyle/>
          <a:p>
            <a:pPr marL="0" indent="0" algn="justLow">
              <a:buNone/>
            </a:pPr>
            <a:r>
              <a:rPr lang="ar-SA" sz="3600" b="1" dirty="0"/>
              <a:t>كان ذلك يتم بحرفية صناعية بحتة، قد </a:t>
            </a:r>
            <a:r>
              <a:rPr lang="ar-SA" sz="3600" b="1" dirty="0" err="1"/>
              <a:t>لاترتقي</a:t>
            </a:r>
            <a:r>
              <a:rPr lang="ar-SA" sz="3600" b="1" dirty="0"/>
              <a:t> الى مستوى الذوق الرفيع الذي وصلت اليه افكار انسان اليوم، مما ادى الى ارساء قواعد جديدة لهذه الحرفة فظهر فن الاخراج الصحفي وعني بتصميم الصفحات وتوزيع عناصرها واظهارها بمظهر يليق بصحافة الحاسبات .  </a:t>
            </a:r>
            <a:endParaRPr lang="en-US" sz="3600" b="1" dirty="0"/>
          </a:p>
          <a:p>
            <a:pPr marL="0" indent="0" algn="justLow">
              <a:buNone/>
            </a:pPr>
            <a:r>
              <a:rPr lang="ar-SA" sz="3600" b="1" dirty="0"/>
              <a:t>ولكي يصبح فن الاخراج الصحفي كغيره من الفنون مقيدا داخل أطر علمية خاصة توضح معالمه، وضعت له بعض القواعد وبنيت على اساس البوادر الاولى التي قام بها الصحفيون والطباعون قديما التي وصلت الى ما وصلت اليه حديثا.  </a:t>
            </a:r>
            <a:endParaRPr lang="en-US" sz="3600" b="1" dirty="0"/>
          </a:p>
          <a:p>
            <a:pPr marL="0" indent="0" algn="justLow">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15</a:t>
            </a:fld>
            <a:endParaRPr lang="ar-SA"/>
          </a:p>
        </p:txBody>
      </p:sp>
    </p:spTree>
    <p:extLst>
      <p:ext uri="{BB962C8B-B14F-4D97-AF65-F5344CB8AC3E}">
        <p14:creationId xmlns:p14="http://schemas.microsoft.com/office/powerpoint/2010/main" val="117862427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a:solidFill>
            <a:schemeClr val="accent6">
              <a:lumMod val="20000"/>
              <a:lumOff val="80000"/>
            </a:schemeClr>
          </a:solidFill>
        </p:spPr>
        <p:txBody>
          <a:bodyPr>
            <a:noAutofit/>
          </a:bodyPr>
          <a:lstStyle/>
          <a:p>
            <a:pPr marL="0" indent="0" algn="justLow">
              <a:buNone/>
            </a:pPr>
            <a:r>
              <a:rPr lang="ar-SA" b="1" dirty="0"/>
              <a:t>ومثلما حصل في الفنون الاخرى، حظي فن الاخراج الصحفي في مختلف المدارس بالتطور والابداع , وبات امر دراسته وتعلمه من قبل طلاب الصحافة والفنون امرا ضروريا، بل هو أمر تفرضه منهجية تعلم المهنة والاعلام بجميع فروعها ومعرفة كل </a:t>
            </a:r>
            <a:r>
              <a:rPr lang="ar-SA" b="1" dirty="0" err="1"/>
              <a:t>مايدور</a:t>
            </a:r>
            <a:r>
              <a:rPr lang="ar-SA" b="1" dirty="0"/>
              <a:t> في محيطها .  </a:t>
            </a:r>
            <a:r>
              <a:rPr lang="ar-SA" b="1" dirty="0" smtClean="0"/>
              <a:t>وكان </a:t>
            </a:r>
            <a:r>
              <a:rPr lang="ar-SA" b="1" dirty="0"/>
              <a:t>لظهور الاعلان دورا كبيرا في تنوع حاجات المعلنين ونفوذهم في ازدياد انتشار الصحف وتنوعها وزيادة عددها واحترام المنافسة فيما بينها، لذا فقد اهتم العاملون في الصحف الى تقديم صحف مقروءة على نحو سريع ومريح تتجاوب مع متطلبات القارئ المعاصر. وقد اثر ذلك كله بمضمون الصحف وأسلوب اخراجها، وغدت  </a:t>
            </a:r>
            <a:endParaRPr lang="en-US" b="1" dirty="0"/>
          </a:p>
          <a:p>
            <a:pPr marL="0" indent="0" algn="justLow">
              <a:buNone/>
            </a:pPr>
            <a:r>
              <a:rPr lang="ar-SA" b="1" dirty="0"/>
              <a:t> </a:t>
            </a:r>
            <a:endParaRPr lang="en-US" b="1" dirty="0"/>
          </a:p>
          <a:p>
            <a:pPr marL="0" indent="0" algn="justLow">
              <a:buNone/>
            </a:pPr>
            <a:endParaRPr lang="en-US"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16</a:t>
            </a:fld>
            <a:endParaRPr lang="ar-SA"/>
          </a:p>
        </p:txBody>
      </p:sp>
    </p:spTree>
    <p:extLst>
      <p:ext uri="{BB962C8B-B14F-4D97-AF65-F5344CB8AC3E}">
        <p14:creationId xmlns:p14="http://schemas.microsoft.com/office/powerpoint/2010/main" val="400241357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t>17</a:t>
            </a:fld>
            <a:endParaRPr lang="ar-SA"/>
          </a:p>
        </p:txBody>
      </p:sp>
      <p:sp>
        <p:nvSpPr>
          <p:cNvPr id="3" name="مستطيل 2"/>
          <p:cNvSpPr/>
          <p:nvPr/>
        </p:nvSpPr>
        <p:spPr>
          <a:xfrm>
            <a:off x="323528" y="404664"/>
            <a:ext cx="8640960" cy="6001643"/>
          </a:xfrm>
          <a:prstGeom prst="rect">
            <a:avLst/>
          </a:prstGeom>
          <a:solidFill>
            <a:schemeClr val="accent6">
              <a:lumMod val="20000"/>
              <a:lumOff val="80000"/>
            </a:schemeClr>
          </a:solidFill>
        </p:spPr>
        <p:txBody>
          <a:bodyPr wrap="square">
            <a:spAutoFit/>
          </a:bodyPr>
          <a:lstStyle/>
          <a:p>
            <a:pPr algn="justLow"/>
            <a:r>
              <a:rPr lang="ar-SA" sz="3200" b="1" dirty="0"/>
              <a:t>الصحيفة وسيلة الاعلام الوحيدة التي تعتمد تأثير الكلمة المطبوعة والصورة الملونة في </a:t>
            </a:r>
            <a:r>
              <a:rPr lang="ar-SA" sz="3200" b="1" dirty="0" err="1"/>
              <a:t>القارىء</a:t>
            </a:r>
            <a:r>
              <a:rPr lang="ar-SA" sz="3200" b="1" dirty="0"/>
              <a:t>.  </a:t>
            </a:r>
            <a:endParaRPr lang="en-US" sz="3200" b="1" dirty="0"/>
          </a:p>
          <a:p>
            <a:pPr algn="justLow"/>
            <a:r>
              <a:rPr lang="ar-SA" sz="3200" b="1" dirty="0"/>
              <a:t>وتطور الاخراج الصحفي مع تطور وظيفة الصحيفة في المجتمع، وفرضت على الاخراج الصحفي مهام متعددة، أهمها اسباغ شخصية متميزة على الصحيفة </a:t>
            </a:r>
            <a:r>
              <a:rPr lang="ar-SA" sz="3200" b="1" dirty="0" err="1"/>
              <a:t>والتعبيرعنها</a:t>
            </a:r>
            <a:r>
              <a:rPr lang="ar-SA" sz="3200" b="1" dirty="0"/>
              <a:t> والمحافظة عليها، والاسهام في تحقيق سياسة الصحيفة واظهار توجهاتها وتقويمها </a:t>
            </a:r>
            <a:r>
              <a:rPr lang="ar-SA" sz="3200" b="1" dirty="0" err="1"/>
              <a:t>للاحداث</a:t>
            </a:r>
            <a:r>
              <a:rPr lang="ar-SA" sz="3200" b="1" dirty="0"/>
              <a:t> والموضوعات وموقفها منها، ويكون ذلك بتبني هيكل طباعي متماسك والافادة المساحة المتاحة في الصحيفة قدر الامكان، فضلا عن اعطاء الصحيفة مظهرا جماليا يجذب القارئ وايجاد علاقة مناسبة بين الشكل والمضمون، والمحافظة على وحدة الاسلوب مع التنوع بالشكل وسهولة القراءة، واظهار </a:t>
            </a:r>
            <a:r>
              <a:rPr lang="ar-SA" sz="3200" b="1" dirty="0" err="1"/>
              <a:t>مايشد</a:t>
            </a:r>
            <a:r>
              <a:rPr lang="ar-SA" sz="3200" b="1" dirty="0"/>
              <a:t> انتباه القارئ ويربطه بالصحيفة. </a:t>
            </a:r>
            <a:endParaRPr lang="en-US" sz="3200" b="1" dirty="0"/>
          </a:p>
        </p:txBody>
      </p:sp>
    </p:spTree>
    <p:extLst>
      <p:ext uri="{BB962C8B-B14F-4D97-AF65-F5344CB8AC3E}">
        <p14:creationId xmlns:p14="http://schemas.microsoft.com/office/powerpoint/2010/main" val="139158267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20000"/>
              <a:lumOff val="80000"/>
            </a:schemeClr>
          </a:solidFill>
        </p:spPr>
        <p:txBody>
          <a:bodyPr>
            <a:noAutofit/>
          </a:bodyPr>
          <a:lstStyle/>
          <a:p>
            <a:r>
              <a:rPr lang="ar-IQ" b="1" dirty="0" smtClean="0">
                <a:solidFill>
                  <a:srgbClr val="FF0000"/>
                </a:solidFill>
              </a:rPr>
              <a:t/>
            </a:r>
            <a:br>
              <a:rPr lang="ar-IQ" b="1" dirty="0" smtClean="0">
                <a:solidFill>
                  <a:srgbClr val="FF0000"/>
                </a:solidFill>
              </a:rPr>
            </a:br>
            <a:r>
              <a:rPr lang="ar-SA" b="1" dirty="0" smtClean="0">
                <a:solidFill>
                  <a:srgbClr val="FF0000"/>
                </a:solidFill>
              </a:rPr>
              <a:t>سمات </a:t>
            </a:r>
            <a:r>
              <a:rPr lang="ar-SA" b="1" dirty="0">
                <a:solidFill>
                  <a:srgbClr val="FF0000"/>
                </a:solidFill>
              </a:rPr>
              <a:t>الاخراج الصحفي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عنصر نائب للمحتوى 2"/>
          <p:cNvSpPr>
            <a:spLocks noGrp="1"/>
          </p:cNvSpPr>
          <p:nvPr>
            <p:ph idx="1"/>
          </p:nvPr>
        </p:nvSpPr>
        <p:spPr>
          <a:xfrm>
            <a:off x="2843808" y="1600200"/>
            <a:ext cx="5842992" cy="4525963"/>
          </a:xfrm>
          <a:solidFill>
            <a:schemeClr val="accent6">
              <a:lumMod val="20000"/>
              <a:lumOff val="80000"/>
            </a:schemeClr>
          </a:solidFill>
        </p:spPr>
        <p:txBody>
          <a:bodyPr>
            <a:noAutofit/>
          </a:bodyPr>
          <a:lstStyle/>
          <a:p>
            <a:pPr marL="0" indent="0" algn="justLow">
              <a:buNone/>
            </a:pPr>
            <a:r>
              <a:rPr lang="en-US" b="1" dirty="0"/>
              <a:t>-1</a:t>
            </a:r>
            <a:r>
              <a:rPr lang="ar-SA" dirty="0"/>
              <a:t> هو العملية الصحفية المختصة بإعطاء الصحيفة الشكل أو المظهر الخارجي لجسمها المادي، واخراج بذلك يتمم العملية الصحفية الأخرى السابقة عليه وهي التحرير الذي يخص بأعداد المضمون الصحفي للنشر.  </a:t>
            </a:r>
            <a:endParaRPr lang="en-US" dirty="0"/>
          </a:p>
          <a:p>
            <a:pPr marL="0" indent="0" algn="justLow">
              <a:buNone/>
            </a:pPr>
            <a:r>
              <a:rPr lang="en-US" b="1" dirty="0"/>
              <a:t>-2</a:t>
            </a:r>
            <a:r>
              <a:rPr lang="ar-SA" dirty="0"/>
              <a:t> الفنون التطبيقية الحديثة، ذات الارتباط الوثيق بالتعبير الصحفي والاتصال الجماهيري، وتقيم الأخبار وبيان أهميتها النسبية.  </a:t>
            </a:r>
            <a:endParaRPr lang="en-US" dirty="0"/>
          </a:p>
          <a:p>
            <a:pPr marL="0" indent="0" algn="justLow">
              <a:buNone/>
            </a:pPr>
            <a:endParaRPr lang="en-US" dirty="0"/>
          </a:p>
        </p:txBody>
      </p:sp>
      <p:sp>
        <p:nvSpPr>
          <p:cNvPr id="5" name="مستطيل ذو زوايا قطرية مستديرة 4"/>
          <p:cNvSpPr/>
          <p:nvPr/>
        </p:nvSpPr>
        <p:spPr>
          <a:xfrm>
            <a:off x="395536" y="1628800"/>
            <a:ext cx="2225790" cy="4392488"/>
          </a:xfrm>
          <a:prstGeom prst="round2Diag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عنصر نائب لرقم الشريحة 7"/>
          <p:cNvSpPr>
            <a:spLocks noGrp="1"/>
          </p:cNvSpPr>
          <p:nvPr>
            <p:ph type="sldNum" sz="quarter" idx="12"/>
          </p:nvPr>
        </p:nvSpPr>
        <p:spPr/>
        <p:txBody>
          <a:bodyPr/>
          <a:lstStyle/>
          <a:p>
            <a:fld id="{0B34F065-1154-456A-91E3-76DE8E75E17B}" type="slidenum">
              <a:rPr lang="ar-SA" smtClean="0"/>
              <a:t>2</a:t>
            </a:fld>
            <a:endParaRPr lang="ar-SA"/>
          </a:p>
        </p:txBody>
      </p:sp>
    </p:spTree>
    <p:extLst>
      <p:ext uri="{BB962C8B-B14F-4D97-AF65-F5344CB8AC3E}">
        <p14:creationId xmlns:p14="http://schemas.microsoft.com/office/powerpoint/2010/main" val="31565569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472608"/>
          </a:xfrm>
          <a:solidFill>
            <a:schemeClr val="accent6">
              <a:lumMod val="20000"/>
              <a:lumOff val="80000"/>
            </a:schemeClr>
          </a:solidFill>
        </p:spPr>
        <p:txBody>
          <a:bodyPr>
            <a:noAutofit/>
          </a:bodyPr>
          <a:lstStyle/>
          <a:p>
            <a:pPr marL="0" indent="0" algn="justLow">
              <a:buNone/>
            </a:pPr>
            <a:r>
              <a:rPr lang="en-US" b="1" dirty="0" smtClean="0"/>
              <a:t>3 </a:t>
            </a:r>
            <a:r>
              <a:rPr lang="ar-IQ" b="1" dirty="0" smtClean="0"/>
              <a:t>- </a:t>
            </a:r>
            <a:r>
              <a:rPr lang="ar-SA" b="1" dirty="0" smtClean="0"/>
              <a:t>يعني بجانبين مهمين في الشكل الصحفية اولهما: ما يتضمنه جسم الصحيفة من عناصر كالحروف والصور والفواصل وغير ها، من حيث تصميمها واختيار احجامها وأثقالها. وثانيها: يتصل بتحريك هذه العناصر على الصفحة وتوزيعها يحقق وظائف صحفية وفنية محددة.  </a:t>
            </a:r>
            <a:endParaRPr lang="en-US" b="1" dirty="0" smtClean="0"/>
          </a:p>
          <a:p>
            <a:pPr marL="0" indent="0" algn="justLow">
              <a:buNone/>
            </a:pPr>
            <a:r>
              <a:rPr lang="en-US" b="1" dirty="0" smtClean="0"/>
              <a:t>4</a:t>
            </a:r>
            <a:r>
              <a:rPr lang="ar-SA" b="1" dirty="0" smtClean="0"/>
              <a:t>- الاخراج الصحفي عملية فنية مثل أي عمل ابداعي، فيه قدر من </a:t>
            </a:r>
            <a:r>
              <a:rPr lang="ar-SA" b="1" dirty="0" err="1" smtClean="0"/>
              <a:t>الصنعة</a:t>
            </a:r>
            <a:r>
              <a:rPr lang="ar-SA" b="1" dirty="0" smtClean="0"/>
              <a:t> التي يمكن اكتسابها وتحسينها بالتدريب المستمر والخبرة الطويلة، كما أنه لا يخلو من حس فني لازم لصاحبه، الذي يجب ان يتمتع بالقدرة </a:t>
            </a:r>
            <a:r>
              <a:rPr lang="ar-SA" b="1" dirty="0" err="1" smtClean="0"/>
              <a:t>الفائقه</a:t>
            </a:r>
            <a:r>
              <a:rPr lang="ar-SA" b="1" dirty="0" smtClean="0"/>
              <a:t> على استخدام ادواته بأقصى درجة ممكنة من الجودة في حدود الامكانات المتاحة.  </a:t>
            </a:r>
            <a:endParaRPr lang="en-US" b="1" dirty="0" smtClean="0"/>
          </a:p>
          <a:p>
            <a:pPr marL="0" indent="0" algn="justLow">
              <a:buNone/>
            </a:pPr>
            <a:endParaRPr lang="en-US"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3</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59832" y="548680"/>
            <a:ext cx="5626968" cy="5577483"/>
          </a:xfrm>
          <a:solidFill>
            <a:schemeClr val="accent6">
              <a:lumMod val="20000"/>
              <a:lumOff val="80000"/>
            </a:schemeClr>
          </a:solidFill>
        </p:spPr>
        <p:txBody>
          <a:bodyPr>
            <a:normAutofit/>
          </a:bodyPr>
          <a:lstStyle/>
          <a:p>
            <a:pPr algn="justLow"/>
            <a:r>
              <a:rPr lang="en-US" sz="3600" b="1" dirty="0"/>
              <a:t>5</a:t>
            </a:r>
            <a:r>
              <a:rPr lang="ar-SA" sz="3600" b="1" dirty="0"/>
              <a:t>- الكثير من المتخصصين، يصرون على ان الاخراج الصحفي فن، </a:t>
            </a:r>
            <a:r>
              <a:rPr lang="ar-SA" sz="3600" b="1" dirty="0" smtClean="0"/>
              <a:t>ا</a:t>
            </a:r>
            <a:r>
              <a:rPr lang="ar-IQ" sz="3600" b="1" dirty="0" smtClean="0"/>
              <a:t>ذ</a:t>
            </a:r>
            <a:r>
              <a:rPr lang="ar-SA" sz="3600" b="1" dirty="0" smtClean="0"/>
              <a:t> </a:t>
            </a:r>
            <a:r>
              <a:rPr lang="ar-SA" sz="3600" b="1" dirty="0"/>
              <a:t>يعطي </a:t>
            </a:r>
            <a:r>
              <a:rPr lang="ar-SA" sz="3600" b="1" dirty="0" smtClean="0"/>
              <a:t>الفرص</a:t>
            </a:r>
            <a:r>
              <a:rPr lang="ar-IQ" sz="3600" b="1" dirty="0" smtClean="0"/>
              <a:t>ة</a:t>
            </a:r>
            <a:r>
              <a:rPr lang="ar-SA" sz="3600" b="1" dirty="0" smtClean="0"/>
              <a:t> </a:t>
            </a:r>
            <a:r>
              <a:rPr lang="ar-SA" sz="3600" b="1" dirty="0"/>
              <a:t>للمخرج لكي يقوم بتوظيف عناصر الصفحة بشكل جمالي وفني جذاب يشد </a:t>
            </a:r>
            <a:r>
              <a:rPr lang="ar-SA" sz="3600" b="1" dirty="0" smtClean="0"/>
              <a:t>القارئ، </a:t>
            </a:r>
            <a:r>
              <a:rPr lang="ar-SA" sz="3600" b="1" dirty="0"/>
              <a:t>مستندين في ذلك الى انه </a:t>
            </a:r>
            <a:r>
              <a:rPr lang="ar-SA" sz="3600" b="1" dirty="0" smtClean="0"/>
              <a:t>لا</a:t>
            </a:r>
            <a:r>
              <a:rPr lang="ar-IQ" sz="3600" b="1" dirty="0" smtClean="0"/>
              <a:t> </a:t>
            </a:r>
            <a:r>
              <a:rPr lang="ar-SA" sz="3600" b="1" dirty="0" smtClean="0"/>
              <a:t>توجد </a:t>
            </a:r>
            <a:r>
              <a:rPr lang="ar-SA" sz="3600" b="1" dirty="0"/>
              <a:t>قواعد ثابتة او نظريات محكمة.  </a:t>
            </a:r>
            <a:endParaRPr lang="en-US" sz="3600" b="1" dirty="0"/>
          </a:p>
          <a:p>
            <a:pPr marL="0" indent="0" algn="justLow">
              <a:buNone/>
            </a:pPr>
            <a:endParaRPr lang="en-US" sz="3600" b="1" dirty="0"/>
          </a:p>
        </p:txBody>
      </p:sp>
      <p:sp>
        <p:nvSpPr>
          <p:cNvPr id="4" name="مستطيل ذو زوايا قطرية مستديرة 3"/>
          <p:cNvSpPr/>
          <p:nvPr/>
        </p:nvSpPr>
        <p:spPr>
          <a:xfrm>
            <a:off x="596314" y="692696"/>
            <a:ext cx="2319502" cy="2153782"/>
          </a:xfrm>
          <a:prstGeom prst="round2Diag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مستطيل ذو زوايا قطرية مستديرة 4"/>
          <p:cNvSpPr/>
          <p:nvPr/>
        </p:nvSpPr>
        <p:spPr>
          <a:xfrm>
            <a:off x="611560" y="3717032"/>
            <a:ext cx="2304256" cy="2304256"/>
          </a:xfrm>
          <a:prstGeom prst="round2Diag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4</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20000"/>
              <a:lumOff val="80000"/>
            </a:schemeClr>
          </a:solidFill>
        </p:spPr>
        <p:txBody>
          <a:bodyPr>
            <a:normAutofit/>
          </a:bodyPr>
          <a:lstStyle/>
          <a:p>
            <a:r>
              <a:rPr lang="ar-SA" b="1" dirty="0">
                <a:solidFill>
                  <a:srgbClr val="FF0000"/>
                </a:solidFill>
              </a:rPr>
              <a:t>وظائف الاخراج الصحفي  </a:t>
            </a:r>
            <a:endParaRPr lang="en-US" dirty="0">
              <a:solidFill>
                <a:srgbClr val="FF0000"/>
              </a:solidFill>
            </a:endParaRPr>
          </a:p>
        </p:txBody>
      </p:sp>
      <p:sp>
        <p:nvSpPr>
          <p:cNvPr id="3" name="عنصر نائب للمحتوى 2"/>
          <p:cNvSpPr>
            <a:spLocks noGrp="1"/>
          </p:cNvSpPr>
          <p:nvPr>
            <p:ph idx="1"/>
          </p:nvPr>
        </p:nvSpPr>
        <p:spPr>
          <a:solidFill>
            <a:schemeClr val="accent6">
              <a:lumMod val="20000"/>
              <a:lumOff val="80000"/>
            </a:schemeClr>
          </a:solidFill>
        </p:spPr>
        <p:txBody>
          <a:bodyPr/>
          <a:lstStyle/>
          <a:p>
            <a:pPr marL="0" indent="0" algn="justLow">
              <a:buNone/>
            </a:pPr>
            <a:r>
              <a:rPr lang="en-US" b="1" dirty="0"/>
              <a:t>1</a:t>
            </a:r>
            <a:r>
              <a:rPr lang="ar-SA" b="1" dirty="0"/>
              <a:t>- جذب القارئ: هي قوة الشد الناتجة عن موضوع فيه تباين قوى بين الشكل والارضية، مع استثمار الفضاء وتكوين اشكال مركبة والجذب يهدف الى استحواذ بصر </a:t>
            </a:r>
            <a:r>
              <a:rPr lang="ar-SA" b="1" dirty="0" err="1"/>
              <a:t>القارىء</a:t>
            </a:r>
            <a:r>
              <a:rPr lang="ar-SA" b="1" dirty="0"/>
              <a:t> لصالح صحيفة معينة، على حساب الصحف الاخرى المنافسة. فاذا تحقق الجذب الشكلي للصحيفة، امسكت بأبصار اكبر عدد ممكن من القراء.  ويمكن تحقيق الجذب من خلال العنوان المثير والكبير، الصورة، الالوان مضافا الى ذلك التصميم الكلي للصحفية.  </a:t>
            </a:r>
            <a:endParaRPr lang="en-US" b="1" dirty="0"/>
          </a:p>
          <a:p>
            <a:pPr marL="0" indent="0" algn="justLow">
              <a:buNone/>
            </a:pPr>
            <a:endParaRPr lang="en-US"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71800" y="548680"/>
            <a:ext cx="5915000" cy="5577483"/>
          </a:xfrm>
          <a:solidFill>
            <a:schemeClr val="accent6">
              <a:lumMod val="20000"/>
              <a:lumOff val="80000"/>
            </a:schemeClr>
          </a:solidFill>
        </p:spPr>
        <p:txBody>
          <a:bodyPr>
            <a:normAutofit/>
          </a:bodyPr>
          <a:lstStyle/>
          <a:p>
            <a:pPr marL="0" indent="0" algn="justLow">
              <a:buNone/>
            </a:pPr>
            <a:r>
              <a:rPr lang="en-US" sz="3600" b="1" dirty="0"/>
              <a:t>2</a:t>
            </a:r>
            <a:r>
              <a:rPr lang="ar-SA" sz="3600" b="1" dirty="0"/>
              <a:t>- اثارة اهتمام القارئ: يتم ذلك عن طريق اظهار المواضيع المهمة بطرق تصميمية  تجبر عين </a:t>
            </a:r>
            <a:r>
              <a:rPr lang="ar-SA" sz="3600" b="1" dirty="0" smtClean="0"/>
              <a:t>الرأي </a:t>
            </a:r>
            <a:r>
              <a:rPr lang="ar-SA" sz="3600" b="1" dirty="0"/>
              <a:t>الى قراءتها اولا دون غيرها.  </a:t>
            </a:r>
            <a:endParaRPr lang="en-US" sz="3600" b="1" dirty="0"/>
          </a:p>
          <a:p>
            <a:pPr marL="0" indent="0" algn="justLow">
              <a:buNone/>
            </a:pPr>
            <a:r>
              <a:rPr lang="en-US" sz="3600" b="1" dirty="0"/>
              <a:t>3</a:t>
            </a:r>
            <a:r>
              <a:rPr lang="ar-SA" sz="3600" b="1" dirty="0"/>
              <a:t>- تسهيل عملية القراءة: ليس المهم فقط ان نجذب بصر </a:t>
            </a:r>
            <a:r>
              <a:rPr lang="ar-SA" sz="3600" b="1" dirty="0" err="1"/>
              <a:t>القارىء</a:t>
            </a:r>
            <a:r>
              <a:rPr lang="ar-SA" sz="3600" b="1" dirty="0"/>
              <a:t> او نثير ر غبته في القراءة بل لابد من تيسير قراءة المادة وجعلها عملية ممتعه، واستيعابها في اقصر وقت ممكن.</a:t>
            </a:r>
            <a:endParaRPr lang="en-US" sz="3600" b="1" dirty="0"/>
          </a:p>
          <a:p>
            <a:pPr marL="0" indent="0" algn="justLow">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6</a:t>
            </a:fld>
            <a:endParaRPr lang="ar-SA"/>
          </a:p>
        </p:txBody>
      </p:sp>
      <p:sp>
        <p:nvSpPr>
          <p:cNvPr id="5" name="مستطيل ذو زوايا قطرية مستديرة 4"/>
          <p:cNvSpPr/>
          <p:nvPr/>
        </p:nvSpPr>
        <p:spPr>
          <a:xfrm>
            <a:off x="596314" y="620688"/>
            <a:ext cx="2009766" cy="2592288"/>
          </a:xfrm>
          <a:prstGeom prst="round2Diag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مستطيل ذو زوايا قطرية مستديرة 5"/>
          <p:cNvSpPr/>
          <p:nvPr/>
        </p:nvSpPr>
        <p:spPr>
          <a:xfrm>
            <a:off x="611560" y="3573016"/>
            <a:ext cx="2009766" cy="2448272"/>
          </a:xfrm>
          <a:prstGeom prst="round2Diag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a:solidFill>
            <a:schemeClr val="accent6">
              <a:lumMod val="20000"/>
              <a:lumOff val="80000"/>
            </a:schemeClr>
          </a:solidFill>
        </p:spPr>
        <p:txBody>
          <a:bodyPr>
            <a:noAutofit/>
          </a:bodyPr>
          <a:lstStyle/>
          <a:p>
            <a:pPr marL="0" indent="0">
              <a:buNone/>
            </a:pPr>
            <a:r>
              <a:rPr lang="en-US" sz="3600" b="1" dirty="0"/>
              <a:t>4</a:t>
            </a:r>
            <a:r>
              <a:rPr lang="ar-SA" sz="3600" b="1" dirty="0"/>
              <a:t>- تنظيم عملية القراءة: وهي تنظيم تبويب وتقسيم الصحيفة، الى ابواب وتوزيع الصحفية داخل الصفحة الى اعمدة مع ترك مسافة معقولة بين عمود وآخر، ويفضل القراء الاتجاه الافقي في الاخراج، والذي يتيح نشر الموضوع على عدد كبير من الأعمدة القصيرة فيزداد عدد فترات الراحة. وتقسيم الموضوع الى فقرات.  </a:t>
            </a:r>
            <a:endParaRPr lang="en-US" sz="3600" b="1" dirty="0"/>
          </a:p>
          <a:p>
            <a:pPr marL="0" indent="0">
              <a:buNone/>
            </a:pPr>
            <a:r>
              <a:rPr lang="en-US" sz="3600" b="1" dirty="0"/>
              <a:t>5</a:t>
            </a:r>
            <a:r>
              <a:rPr lang="ar-SA" sz="3600" b="1" dirty="0"/>
              <a:t>- توفير وقت </a:t>
            </a:r>
            <a:r>
              <a:rPr lang="ar-SA" sz="3600" b="1" dirty="0" err="1"/>
              <a:t>القارىء</a:t>
            </a:r>
            <a:r>
              <a:rPr lang="ar-SA" sz="3600" b="1" dirty="0"/>
              <a:t>: كلما كان الاخراج منظما فأن الوقت الذي ينفقه في القراءة  يتركز على الموضوعات قد </a:t>
            </a:r>
            <a:r>
              <a:rPr lang="ar-SA" sz="3600" b="1" dirty="0" err="1"/>
              <a:t>لاتقع</a:t>
            </a:r>
            <a:r>
              <a:rPr lang="ar-SA" sz="3600" b="1" dirty="0"/>
              <a:t> ضمن اهتماماته.  </a:t>
            </a:r>
            <a:endParaRPr lang="en-US" sz="3600" b="1" dirty="0"/>
          </a:p>
          <a:p>
            <a:pPr marL="0" indent="0">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a:solidFill>
            <a:schemeClr val="accent6">
              <a:lumMod val="20000"/>
              <a:lumOff val="80000"/>
            </a:schemeClr>
          </a:solidFill>
        </p:spPr>
        <p:txBody>
          <a:bodyPr>
            <a:noAutofit/>
          </a:bodyPr>
          <a:lstStyle/>
          <a:p>
            <a:pPr marL="0" indent="0" algn="justLow">
              <a:buNone/>
            </a:pPr>
            <a:r>
              <a:rPr lang="en-US" sz="3600" b="1" dirty="0"/>
              <a:t>6</a:t>
            </a:r>
            <a:r>
              <a:rPr lang="ar-SA" sz="3600" b="1" dirty="0"/>
              <a:t>- الارتقاء بذوق القارئ:</a:t>
            </a:r>
            <a:r>
              <a:rPr lang="ar-SA" sz="3600" dirty="0"/>
              <a:t> اخراج الصحف هو الفن الذي يخاطب أبصار القراء بصفة  دورية منتظمة ويقضي أمامه </a:t>
            </a:r>
            <a:r>
              <a:rPr lang="ar-SA" sz="3600" dirty="0" err="1"/>
              <a:t>القارىء</a:t>
            </a:r>
            <a:r>
              <a:rPr lang="ar-SA" sz="3600" dirty="0"/>
              <a:t> وقتا غير قصير، فضلا عن اذا امتازت التكوينات الاخراجية للصفحات المختلفة </a:t>
            </a:r>
            <a:r>
              <a:rPr lang="ar-SA" sz="3600" dirty="0" err="1"/>
              <a:t>بشئ</a:t>
            </a:r>
            <a:r>
              <a:rPr lang="ar-SA" sz="3600" dirty="0"/>
              <a:t> من الجمال. لارتقت اذواق القراء، تماما كما يشاهد الانسان اعمالا فنية جيدة او يستمع الى موسيقى راقية.  </a:t>
            </a:r>
            <a:endParaRPr lang="en-US" sz="3600" dirty="0"/>
          </a:p>
          <a:p>
            <a:pPr marL="0" indent="0" algn="justLow">
              <a:buNone/>
            </a:pPr>
            <a:r>
              <a:rPr lang="en-US" sz="3600" b="1" dirty="0"/>
              <a:t>7</a:t>
            </a:r>
            <a:r>
              <a:rPr lang="ar-SA" sz="3600" b="1" dirty="0"/>
              <a:t>- التعبير عن </a:t>
            </a:r>
            <a:r>
              <a:rPr lang="ar-SA" sz="3600" b="1" dirty="0" err="1"/>
              <a:t>ساسية</a:t>
            </a:r>
            <a:r>
              <a:rPr lang="ar-SA" sz="3600" b="1" dirty="0"/>
              <a:t> الصحيفة: </a:t>
            </a:r>
            <a:r>
              <a:rPr lang="ar-SA" sz="3600" dirty="0"/>
              <a:t>يسبغ الاخراج على الصحيفة هوية مميزة عن الصحف الاخرى لتبدو مختلفة </a:t>
            </a:r>
            <a:r>
              <a:rPr lang="ar-SA" sz="3600" dirty="0" err="1"/>
              <a:t>وممتيزة</a:t>
            </a:r>
            <a:r>
              <a:rPr lang="ar-SA" sz="3600" dirty="0"/>
              <a:t> ويختلف الاخراج من صحيفة الى أخرى تبعا لنهجا وتخصصها. </a:t>
            </a:r>
            <a:endParaRPr lang="en-US" sz="3600" dirty="0"/>
          </a:p>
          <a:p>
            <a:pPr marL="0" indent="0" algn="justLow">
              <a:buNone/>
            </a:pPr>
            <a:r>
              <a:rPr lang="ar-SA" sz="3600" dirty="0"/>
              <a:t> </a:t>
            </a:r>
            <a:endParaRPr lang="en-US" sz="3600" dirty="0"/>
          </a:p>
          <a:p>
            <a:pPr marL="0" indent="0" algn="justLow">
              <a:buNone/>
            </a:pPr>
            <a:endParaRPr lang="en-US" sz="36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20000"/>
              <a:lumOff val="80000"/>
            </a:schemeClr>
          </a:solidFill>
        </p:spPr>
        <p:txBody>
          <a:bodyPr>
            <a:normAutofit/>
          </a:bodyPr>
          <a:lstStyle/>
          <a:p>
            <a:r>
              <a:rPr lang="ar-SA" b="1" dirty="0">
                <a:solidFill>
                  <a:srgbClr val="FF0000"/>
                </a:solidFill>
              </a:rPr>
              <a:t>من هو المخرج الصحفي، وما وظائفه؟:  </a:t>
            </a:r>
            <a:endParaRPr lang="en-US" dirty="0">
              <a:solidFill>
                <a:srgbClr val="FF0000"/>
              </a:solidFill>
            </a:endParaRPr>
          </a:p>
        </p:txBody>
      </p:sp>
      <p:sp>
        <p:nvSpPr>
          <p:cNvPr id="3" name="عنصر نائب للمحتوى 2"/>
          <p:cNvSpPr>
            <a:spLocks noGrp="1"/>
          </p:cNvSpPr>
          <p:nvPr>
            <p:ph idx="1"/>
          </p:nvPr>
        </p:nvSpPr>
        <p:spPr>
          <a:xfrm>
            <a:off x="457200" y="1196752"/>
            <a:ext cx="8229600" cy="4929411"/>
          </a:xfrm>
          <a:solidFill>
            <a:schemeClr val="accent6">
              <a:lumMod val="20000"/>
              <a:lumOff val="80000"/>
            </a:schemeClr>
          </a:solidFill>
        </p:spPr>
        <p:txBody>
          <a:bodyPr>
            <a:noAutofit/>
          </a:bodyPr>
          <a:lstStyle/>
          <a:p>
            <a:pPr marL="0" indent="0" algn="justLow">
              <a:buNone/>
            </a:pPr>
            <a:r>
              <a:rPr lang="ar-SA" sz="2800" b="1" dirty="0"/>
              <a:t>المخرج الصحفي هو حلقة الوصل في الجريدة يتعامل مع </a:t>
            </a:r>
            <a:r>
              <a:rPr lang="ar-SA" sz="2800" b="1" dirty="0" err="1"/>
              <a:t>الإدوات</a:t>
            </a:r>
            <a:r>
              <a:rPr lang="ar-SA" sz="2800" b="1" dirty="0"/>
              <a:t> جميعها </a:t>
            </a:r>
            <a:r>
              <a:rPr lang="ar-SA" sz="2800" b="1" dirty="0" err="1"/>
              <a:t>لاظهار</a:t>
            </a:r>
            <a:r>
              <a:rPr lang="ar-SA" sz="2800" b="1" dirty="0"/>
              <a:t> هوية الجريدة بصورة واضحة تميزها عن باقي الجرائد، وهو ممثل إدارة التحرير للتنسيق مع إدارات التوزيع والمطابع والإعلانات لتحديد المساحات الإعلانية وتوزيعها على الصفحات المختلفة وتحديد شكل الصفحات، وهو المعني برسم </a:t>
            </a:r>
            <a:r>
              <a:rPr lang="ar-SA" sz="2800" b="1" dirty="0" err="1"/>
              <a:t>الماكيتات</a:t>
            </a:r>
            <a:r>
              <a:rPr lang="ar-SA" sz="2800" b="1" dirty="0"/>
              <a:t> على الورق، والاتصال بقسم المعلومات أو الارشيف، كذلك التواصل مع الرسامين والخطاطين وفنيي المطبعة، ومتابعة البروفات مع اقسام التحرير والتصحيح وانتهاء بالمطبعة والتوزيع، والتشاور مع رئيس التحرير ومدير التحرير، فضلا عن الالتزام بالمضمون التحريري وتقديمه بصورة جيدة عن طريق التعامل مع العناصر الإخراجية المختلفة في </a:t>
            </a:r>
            <a:r>
              <a:rPr lang="ar-SA" sz="2800" b="1" dirty="0" err="1"/>
              <a:t>اطارارتباطها</a:t>
            </a:r>
            <a:r>
              <a:rPr lang="ar-SA" sz="2800" b="1" dirty="0"/>
              <a:t> بأدواته.</a:t>
            </a:r>
            <a:endParaRPr lang="en-US" sz="2800" b="1" dirty="0"/>
          </a:p>
          <a:p>
            <a:pPr algn="justLow"/>
            <a:endParaRPr lang="en-US" sz="28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9</a:t>
            </a:fld>
            <a:endParaRPr lang="ar-SA"/>
          </a:p>
        </p:txBody>
      </p:sp>
    </p:spTree>
    <p:extLst>
      <p:ext uri="{BB962C8B-B14F-4D97-AF65-F5344CB8AC3E}">
        <p14:creationId xmlns:p14="http://schemas.microsoft.com/office/powerpoint/2010/main" val="39480810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1217</Words>
  <Application>Microsoft Office PowerPoint</Application>
  <PresentationFormat>عرض على الشاشة (3:4)‏</PresentationFormat>
  <Paragraphs>61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عرض تقديمي في PowerPoint</vt:lpstr>
      <vt:lpstr> سمات الاخراج الصحفي   </vt:lpstr>
      <vt:lpstr>عرض تقديمي في PowerPoint</vt:lpstr>
      <vt:lpstr>عرض تقديمي في PowerPoint</vt:lpstr>
      <vt:lpstr>وظائف الاخراج الصحفي  </vt:lpstr>
      <vt:lpstr>عرض تقديمي في PowerPoint</vt:lpstr>
      <vt:lpstr>عرض تقديمي في PowerPoint</vt:lpstr>
      <vt:lpstr>عرض تقديمي في PowerPoint</vt:lpstr>
      <vt:lpstr>من هو المخرج الصحفي، وما وظائفه؟:  </vt:lpstr>
      <vt:lpstr>نظرة تاريخية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mustafa</dc:creator>
  <cp:lastModifiedBy>mustafa</cp:lastModifiedBy>
  <cp:revision>12</cp:revision>
  <dcterms:created xsi:type="dcterms:W3CDTF">2023-07-29T13:03:51Z</dcterms:created>
  <dcterms:modified xsi:type="dcterms:W3CDTF">2023-07-30T20:52:42Z</dcterms:modified>
</cp:coreProperties>
</file>