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80" r:id="rId2"/>
    <p:sldId id="279" r:id="rId3"/>
    <p:sldId id="256" r:id="rId4"/>
    <p:sldId id="258"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1"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p:scale>
          <a:sx n="90" d="100"/>
          <a:sy n="90" d="100"/>
        </p:scale>
        <p:origin x="79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A579E6C-0AAA-4277-8035-1FB3C8B34E98}" type="datetimeFigureOut">
              <a:rPr lang="en-US" smtClean="0"/>
              <a:t>10/22/2022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493630E-B0CC-4187-A934-BC4E0509F6E0}" type="slidenum">
              <a:rPr lang="en-US" smtClean="0"/>
              <a:t>‹#›</a:t>
            </a:fld>
            <a:endParaRPr lang="en-US"/>
          </a:p>
        </p:txBody>
      </p:sp>
    </p:spTree>
    <p:extLst>
      <p:ext uri="{BB962C8B-B14F-4D97-AF65-F5344CB8AC3E}">
        <p14:creationId xmlns:p14="http://schemas.microsoft.com/office/powerpoint/2010/main" val="32946753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493630E-B0CC-4187-A934-BC4E0509F6E0}" type="slidenum">
              <a:rPr lang="en-US" smtClean="0"/>
              <a:t>5</a:t>
            </a:fld>
            <a:endParaRPr lang="en-US"/>
          </a:p>
        </p:txBody>
      </p:sp>
    </p:spTree>
    <p:extLst>
      <p:ext uri="{BB962C8B-B14F-4D97-AF65-F5344CB8AC3E}">
        <p14:creationId xmlns:p14="http://schemas.microsoft.com/office/powerpoint/2010/main" val="117875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27/03/1444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0141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27/03/1444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85674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27/03/1444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26787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27/03/1444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355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27/03/1444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9925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27/03/1444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0612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3D77D64-1F17-4AD8-A124-B721A3A2894E}" type="datetimeFigureOut">
              <a:rPr lang="ar-SA" smtClean="0"/>
              <a:t>27/03/1444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213358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3D77D64-1F17-4AD8-A124-B721A3A2894E}" type="datetimeFigureOut">
              <a:rPr lang="ar-SA" smtClean="0"/>
              <a:t>27/03/1444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18451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3D77D64-1F17-4AD8-A124-B721A3A2894E}" type="datetimeFigureOut">
              <a:rPr lang="ar-SA" smtClean="0"/>
              <a:t>27/03/1444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4249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27/03/1444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936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27/03/1444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094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D77D64-1F17-4AD8-A124-B721A3A2894E}" type="datetimeFigureOut">
              <a:rPr lang="ar-SA" smtClean="0"/>
              <a:t>27/03/1444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EAE10-05FB-4600-83FD-CF178F304B91}" type="slidenum">
              <a:rPr lang="ar-SA" smtClean="0"/>
              <a:t>‹#›</a:t>
            </a:fld>
            <a:endParaRPr lang="ar-SA"/>
          </a:p>
        </p:txBody>
      </p:sp>
    </p:spTree>
    <p:extLst>
      <p:ext uri="{BB962C8B-B14F-4D97-AF65-F5344CB8AC3E}">
        <p14:creationId xmlns:p14="http://schemas.microsoft.com/office/powerpoint/2010/main" val="53143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sp>
        <p:nvSpPr>
          <p:cNvPr id="5" name="Rectangle 2"/>
          <p:cNvSpPr txBox="1">
            <a:spLocks noChangeArrowheads="1"/>
          </p:cNvSpPr>
          <p:nvPr/>
        </p:nvSpPr>
        <p:spPr>
          <a:xfrm>
            <a:off x="683568" y="476672"/>
            <a:ext cx="8352928" cy="54006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r>
              <a:rPr lang="en-US" sz="7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Lecture #7</a:t>
            </a:r>
            <a:r>
              <a:rPr lang="en-US" sz="11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r>
            <a:br>
              <a:rPr lang="en-US" sz="11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r>
              <a:rPr lang="en-US" sz="11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r>
            <a:br>
              <a:rPr lang="en-US" sz="11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By :</a:t>
            </a:r>
            <a:b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Assistant Prof.</a:t>
            </a:r>
          </a:p>
          <a:p>
            <a:pPr rtl="0">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Dr.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Raad</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 AL-</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Harmoosh</a:t>
            </a:r>
            <a:endParaRPr lang="en-US" sz="11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en-US" sz="1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r>
            <a:br>
              <a:rPr lang="en-US" sz="18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Al-</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Toosi</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University College</a:t>
            </a:r>
            <a:b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Department of Medical Laboratory Techniques</a:t>
            </a:r>
          </a:p>
          <a:p>
            <a:pPr rtl="0">
              <a:defRPr/>
            </a:pPr>
            <a:r>
              <a:rPr lang="en-US"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400" b="1" baseline="30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a:t>
            </a:r>
            <a:r>
              <a:rPr lang="en-US"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Class</a:t>
            </a:r>
            <a:r>
              <a:rPr lang="en-US" sz="2400" dirty="0">
                <a:solidFill>
                  <a:srgbClr val="00B0F0"/>
                </a:solidFill>
                <a:effectLst>
                  <a:outerShdw blurRad="38100" dist="38100" dir="2700000" algn="tl">
                    <a:srgbClr val="000000">
                      <a:alpha val="43137"/>
                    </a:srgbClr>
                  </a:outerShdw>
                </a:effectLst>
              </a:rPr>
              <a:t> </a:t>
            </a:r>
          </a:p>
          <a:p>
            <a:pPr rtl="0">
              <a:defRPr/>
            </a:pPr>
            <a:r>
              <a:rPr lang="en-US" sz="2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Diagnostic Microbiology</a:t>
            </a:r>
            <a:endParaRPr lang="en-US" sz="7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7" descr="C:\Users\hana\Desktop\Untitl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166"/>
            <a:ext cx="9577064" cy="68707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683568" y="476672"/>
            <a:ext cx="8352928" cy="54006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endParaRPr lang="en-US" sz="7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2"/>
          <p:cNvSpPr txBox="1">
            <a:spLocks noChangeArrowheads="1"/>
          </p:cNvSpPr>
          <p:nvPr/>
        </p:nvSpPr>
        <p:spPr>
          <a:xfrm>
            <a:off x="683568" y="332656"/>
            <a:ext cx="8352928" cy="6192688"/>
          </a:xfrm>
          <a:prstGeom prst="rect">
            <a:avLst/>
          </a:prstGeom>
        </p:spPr>
        <p:txBody>
          <a:bodyPr vert="horz" lIns="91440" tIns="45720" rIns="91440" bIns="45720" rtlCol="1" anchor="ctr">
            <a:normAutofit fontScale="47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r>
              <a:rPr lang="en-US" sz="4500" b="1" dirty="0">
                <a:solidFill>
                  <a:prstClr val="black"/>
                </a:solidFill>
                <a:latin typeface="Times New Roman" pitchFamily="18" charset="0"/>
                <a:cs typeface="Times New Roman" pitchFamily="18" charset="0"/>
              </a:rPr>
              <a:t>Lecture #5</a:t>
            </a:r>
          </a:p>
          <a:p>
            <a:pPr rtl="0">
              <a:defRPr/>
            </a:pPr>
            <a:r>
              <a:rPr lang="en-US" sz="4500" b="1" dirty="0">
                <a:solidFill>
                  <a:prstClr val="black"/>
                </a:solidFill>
                <a:latin typeface="Times New Roman" pitchFamily="18" charset="0"/>
                <a:cs typeface="Times New Roman" pitchFamily="18" charset="0"/>
              </a:rPr>
              <a:t>First semester </a:t>
            </a:r>
          </a:p>
          <a:p>
            <a:pPr rtl="0">
              <a:defRPr/>
            </a:pPr>
            <a:endParaRPr lang="en-US" sz="40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5800" b="1" dirty="0">
              <a:solidFill>
                <a:prstClr val="black"/>
              </a:solidFill>
              <a:effectLst>
                <a:outerShdw blurRad="50000" dist="30000" dir="5400000" algn="tl" rotWithShape="0">
                  <a:srgbClr val="000000">
                    <a:alpha val="30000"/>
                  </a:srgbClr>
                </a:outerShdw>
              </a:effectLst>
              <a:latin typeface="Gill Sans MT"/>
              <a:cs typeface="Arial" pitchFamily="34" charset="0"/>
            </a:endParaRPr>
          </a:p>
          <a:p>
            <a:pPr rtl="0">
              <a:spcBef>
                <a:spcPts val="0"/>
              </a:spcBef>
              <a:defRPr/>
            </a:pPr>
            <a:r>
              <a:rPr lang="en-US" sz="9600" b="1" u="sng" dirty="0" err="1">
                <a:solidFill>
                  <a:prstClr val="black"/>
                </a:solidFill>
                <a:latin typeface="Times New Roman" pitchFamily="18" charset="0"/>
                <a:cs typeface="Times New Roman" pitchFamily="18" charset="0"/>
              </a:rPr>
              <a:t>cholecystitis</a:t>
            </a:r>
            <a:r>
              <a:rPr lang="en-US" sz="9600" b="1" u="sng" dirty="0">
                <a:solidFill>
                  <a:prstClr val="black"/>
                </a:solidFill>
                <a:latin typeface="Times New Roman" pitchFamily="18" charset="0"/>
                <a:cs typeface="Times New Roman" pitchFamily="18" charset="0"/>
              </a:rPr>
              <a:t> and </a:t>
            </a:r>
            <a:r>
              <a:rPr lang="en-US" sz="9600" b="1" u="sng" dirty="0" err="1">
                <a:solidFill>
                  <a:prstClr val="black"/>
                </a:solidFill>
                <a:latin typeface="Times New Roman" pitchFamily="18" charset="0"/>
                <a:cs typeface="Times New Roman" pitchFamily="18" charset="0"/>
              </a:rPr>
              <a:t>cholelithiasis</a:t>
            </a:r>
            <a:endParaRPr lang="en-US" sz="9600" b="1" u="sng" dirty="0">
              <a:solidFill>
                <a:prstClr val="black"/>
              </a:solidFill>
              <a:latin typeface="Times New Roman" pitchFamily="18" charset="0"/>
              <a:cs typeface="Times New Roman" pitchFamily="18" charset="0"/>
            </a:endParaRPr>
          </a:p>
          <a:p>
            <a:pPr rtl="0">
              <a:spcBef>
                <a:spcPts val="0"/>
              </a:spcBef>
              <a:defRPr/>
            </a:pPr>
            <a:endParaRPr lang="en-US" sz="9600" b="1" u="sng" dirty="0">
              <a:solidFill>
                <a:prstClr val="black"/>
              </a:solidFill>
              <a:latin typeface="Times New Roman" pitchFamily="18" charset="0"/>
              <a:cs typeface="Times New Roman" pitchFamily="18" charset="0"/>
            </a:endParaRPr>
          </a:p>
          <a:p>
            <a:pPr rtl="0">
              <a:defRPr/>
            </a:pPr>
            <a:r>
              <a:rPr lang="en-US" sz="5800" b="1" dirty="0">
                <a:solidFill>
                  <a:prstClr val="black"/>
                </a:solidFill>
                <a:effectLst>
                  <a:outerShdw blurRad="50000" dist="30000" dir="5400000" algn="tl" rotWithShape="0">
                    <a:srgbClr val="000000">
                      <a:alpha val="30000"/>
                    </a:srgbClr>
                  </a:outerShdw>
                </a:effectLst>
                <a:latin typeface="Gill Sans MT"/>
                <a:cs typeface="Arial" pitchFamily="34" charset="0"/>
              </a:rPr>
              <a:t/>
            </a:r>
            <a:br>
              <a:rPr lang="en-US" sz="5800" b="1" dirty="0">
                <a:solidFill>
                  <a:prstClr val="black"/>
                </a:solidFill>
                <a:effectLst>
                  <a:outerShdw blurRad="50000" dist="30000" dir="5400000" algn="tl" rotWithShape="0">
                    <a:srgbClr val="000000">
                      <a:alpha val="30000"/>
                    </a:srgbClr>
                  </a:outerShdw>
                </a:effectLst>
                <a:latin typeface="Gill Sans MT"/>
                <a:cs typeface="Arial" pitchFamily="34" charset="0"/>
              </a:rPr>
            </a:br>
            <a:r>
              <a:rPr lang="en-US" sz="5800" b="1" dirty="0">
                <a:solidFill>
                  <a:prstClr val="black"/>
                </a:solidFill>
                <a:effectLst>
                  <a:outerShdw blurRad="50000" dist="30000" dir="5400000" algn="tl" rotWithShape="0">
                    <a:srgbClr val="000000">
                      <a:alpha val="30000"/>
                    </a:srgbClr>
                  </a:outerShdw>
                </a:effectLst>
                <a:latin typeface="Gill Sans MT"/>
                <a:cs typeface="Arial" pitchFamily="34" charset="0"/>
              </a:rPr>
              <a:t/>
            </a:r>
            <a:br>
              <a:rPr lang="en-US" sz="5800" b="1" dirty="0">
                <a:solidFill>
                  <a:prstClr val="black"/>
                </a:solidFill>
                <a:effectLst>
                  <a:outerShdw blurRad="50000" dist="30000" dir="5400000" algn="tl" rotWithShape="0">
                    <a:srgbClr val="000000">
                      <a:alpha val="30000"/>
                    </a:srgbClr>
                  </a:outerShdw>
                </a:effectLst>
                <a:latin typeface="Gill Sans MT"/>
                <a:cs typeface="Arial" pitchFamily="34" charset="0"/>
              </a:rPr>
            </a:br>
            <a:r>
              <a:rPr lang="en-US" sz="5800" b="1" dirty="0" smtClean="0">
                <a:solidFill>
                  <a:srgbClr val="FF0000"/>
                </a:solidFill>
                <a:effectLst>
                  <a:outerShdw blurRad="50000" dist="30000" dir="5400000" algn="tl" rotWithShape="0">
                    <a:srgbClr val="000000">
                      <a:alpha val="30000"/>
                    </a:srgbClr>
                  </a:outerShdw>
                </a:effectLst>
                <a:latin typeface="Gill Sans MT"/>
                <a:cs typeface="Arial" pitchFamily="34" charset="0"/>
              </a:rPr>
              <a:t>Professor  Dr. </a:t>
            </a:r>
            <a:r>
              <a:rPr lang="en-US" sz="5800" b="1" dirty="0" err="1" smtClean="0">
                <a:solidFill>
                  <a:srgbClr val="FF0000"/>
                </a:solidFill>
                <a:effectLst>
                  <a:outerShdw blurRad="50000" dist="30000" dir="5400000" algn="tl" rotWithShape="0">
                    <a:srgbClr val="000000">
                      <a:alpha val="30000"/>
                    </a:srgbClr>
                  </a:outerShdw>
                </a:effectLst>
                <a:latin typeface="Gill Sans MT"/>
                <a:cs typeface="Arial" pitchFamily="34" charset="0"/>
              </a:rPr>
              <a:t>Fakhria</a:t>
            </a:r>
            <a:r>
              <a:rPr lang="en-US" sz="5800" b="1" dirty="0" smtClean="0">
                <a:solidFill>
                  <a:srgbClr val="FF0000"/>
                </a:solidFill>
                <a:effectLst>
                  <a:outerShdw blurRad="50000" dist="30000" dir="5400000" algn="tl" rotWithShape="0">
                    <a:srgbClr val="000000">
                      <a:alpha val="30000"/>
                    </a:srgbClr>
                  </a:outerShdw>
                </a:effectLst>
                <a:latin typeface="Gill Sans MT"/>
                <a:cs typeface="Arial" pitchFamily="34" charset="0"/>
              </a:rPr>
              <a:t> </a:t>
            </a:r>
            <a:r>
              <a:rPr lang="en-US" sz="5800" b="1" dirty="0" err="1" smtClean="0">
                <a:solidFill>
                  <a:srgbClr val="FF0000"/>
                </a:solidFill>
                <a:effectLst>
                  <a:outerShdw blurRad="50000" dist="30000" dir="5400000" algn="tl" rotWithShape="0">
                    <a:srgbClr val="000000">
                      <a:alpha val="30000"/>
                    </a:srgbClr>
                  </a:outerShdw>
                </a:effectLst>
                <a:latin typeface="Gill Sans MT"/>
                <a:cs typeface="Arial" pitchFamily="34" charset="0"/>
              </a:rPr>
              <a:t>Jaber</a:t>
            </a:r>
            <a:r>
              <a:rPr lang="en-US" sz="5800" b="1" dirty="0" smtClean="0">
                <a:solidFill>
                  <a:srgbClr val="FF0000"/>
                </a:solidFill>
                <a:effectLst>
                  <a:outerShdw blurRad="50000" dist="30000" dir="5400000" algn="tl" rotWithShape="0">
                    <a:srgbClr val="000000">
                      <a:alpha val="30000"/>
                    </a:srgbClr>
                  </a:outerShdw>
                </a:effectLst>
                <a:latin typeface="Gill Sans MT"/>
                <a:cs typeface="Arial" pitchFamily="34" charset="0"/>
              </a:rPr>
              <a:t> </a:t>
            </a:r>
            <a:endParaRPr lang="en-US" sz="35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1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1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1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endParaRPr lang="en-US" sz="3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en-US" sz="4500" b="1" dirty="0" smtClean="0">
                <a:solidFill>
                  <a:prstClr val="black"/>
                </a:solidFill>
                <a:latin typeface="Times New Roman" pitchFamily="18" charset="0"/>
                <a:cs typeface="Times New Roman" pitchFamily="18" charset="0"/>
              </a:rPr>
              <a:t>Al-</a:t>
            </a:r>
            <a:r>
              <a:rPr lang="en-US" sz="4500" b="1" dirty="0" err="1" smtClean="0">
                <a:solidFill>
                  <a:prstClr val="black"/>
                </a:solidFill>
                <a:latin typeface="Times New Roman" pitchFamily="18" charset="0"/>
                <a:cs typeface="Times New Roman" pitchFamily="18" charset="0"/>
              </a:rPr>
              <a:t>Mustaqbel</a:t>
            </a:r>
            <a:r>
              <a:rPr lang="en-US" sz="4500" b="1" dirty="0" smtClean="0">
                <a:solidFill>
                  <a:prstClr val="black"/>
                </a:solidFill>
                <a:latin typeface="Times New Roman" pitchFamily="18" charset="0"/>
                <a:cs typeface="Times New Roman" pitchFamily="18" charset="0"/>
              </a:rPr>
              <a:t> University </a:t>
            </a:r>
            <a:r>
              <a:rPr lang="en-US" sz="4500" b="1" dirty="0">
                <a:solidFill>
                  <a:prstClr val="black"/>
                </a:solidFill>
                <a:latin typeface="Times New Roman" pitchFamily="18" charset="0"/>
                <a:cs typeface="Times New Roman" pitchFamily="18" charset="0"/>
              </a:rPr>
              <a:t>College</a:t>
            </a:r>
            <a:br>
              <a:rPr lang="en-US" sz="4500" b="1" dirty="0">
                <a:solidFill>
                  <a:prstClr val="black"/>
                </a:solidFill>
                <a:latin typeface="Times New Roman" pitchFamily="18" charset="0"/>
                <a:cs typeface="Times New Roman" pitchFamily="18" charset="0"/>
              </a:rPr>
            </a:br>
            <a:r>
              <a:rPr lang="en-US" sz="3800" b="1" dirty="0">
                <a:solidFill>
                  <a:prstClr val="black"/>
                </a:solidFill>
                <a:latin typeface="Times New Roman" pitchFamily="18" charset="0"/>
                <a:cs typeface="Times New Roman" pitchFamily="18" charset="0"/>
              </a:rPr>
              <a:t>Department of  Nursing</a:t>
            </a:r>
          </a:p>
          <a:p>
            <a:pPr rtl="0">
              <a:defRPr/>
            </a:pPr>
            <a:endPar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pPr rtl="0">
              <a:defRPr/>
            </a:pP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baseline="30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nd </a:t>
            </a:r>
            <a:r>
              <a:rPr lang="en-US"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Class</a:t>
            </a:r>
          </a:p>
          <a:p>
            <a:pPr rtl="0">
              <a:defRPr/>
            </a:pPr>
            <a:r>
              <a:rPr lang="en-US" sz="3600" b="1" dirty="0">
                <a:solidFill>
                  <a:srgbClr val="00B050"/>
                </a:solidFill>
                <a:effectLst>
                  <a:outerShdw blurRad="38100" dist="38100" dir="2700000" algn="tl">
                    <a:srgbClr val="000000">
                      <a:alpha val="43137"/>
                    </a:srgbClr>
                  </a:outerShdw>
                </a:effectLst>
              </a:rPr>
              <a:t>Adult Nursing </a:t>
            </a:r>
          </a:p>
          <a:p>
            <a:pPr rtl="0">
              <a:defRPr/>
            </a:pPr>
            <a:endParaRPr lang="en-US" sz="2400" dirty="0">
              <a:solidFill>
                <a:srgbClr val="00B0F0"/>
              </a:solidFill>
              <a:effectLst>
                <a:outerShdw blurRad="38100" dist="38100" dir="2700000" algn="tl">
                  <a:srgbClr val="000000">
                    <a:alpha val="43137"/>
                  </a:srgbClr>
                </a:outerShdw>
              </a:effectLst>
            </a:endParaRPr>
          </a:p>
        </p:txBody>
      </p:sp>
      <p:sp>
        <p:nvSpPr>
          <p:cNvPr id="9" name="object 9"/>
          <p:cNvSpPr txBox="1"/>
          <p:nvPr/>
        </p:nvSpPr>
        <p:spPr>
          <a:xfrm>
            <a:off x="828246" y="2758689"/>
            <a:ext cx="8315754" cy="538609"/>
          </a:xfrm>
          <a:prstGeom prst="rect">
            <a:avLst/>
          </a:prstGeom>
          <a:noFill/>
          <a:ln/>
          <a:effectLst>
            <a:softEdge rad="635000"/>
          </a:effectLst>
        </p:spPr>
        <p:style>
          <a:lnRef idx="2">
            <a:schemeClr val="accent1"/>
          </a:lnRef>
          <a:fillRef idx="1">
            <a:schemeClr val="lt1"/>
          </a:fillRef>
          <a:effectRef idx="0">
            <a:schemeClr val="accent1"/>
          </a:effectRef>
          <a:fontRef idx="minor">
            <a:schemeClr val="dk1"/>
          </a:fontRef>
        </p:style>
        <p:txBody>
          <a:bodyPr wrap="square" lIns="0" rIns="0" bIns="0">
            <a:spAutoFit/>
          </a:bodyPr>
          <a:lstStyle/>
          <a:p>
            <a:pPr marL="107314" algn="ctr">
              <a:spcBef>
                <a:spcPts val="360"/>
              </a:spcBef>
              <a:defRPr/>
            </a:pPr>
            <a:r>
              <a:rPr sz="3200" b="1" dirty="0">
                <a:solidFill>
                  <a:srgbClr val="0F243E"/>
                </a:solidFill>
                <a:latin typeface="Arial"/>
                <a:cs typeface="Arial"/>
              </a:rPr>
              <a:t>:</a:t>
            </a:r>
            <a:r>
              <a:rPr sz="2800" b="1" dirty="0" smtClean="0">
                <a:solidFill>
                  <a:srgbClr val="FF0000"/>
                </a:solidFill>
                <a:latin typeface="Arial"/>
                <a:cs typeface="Arial"/>
              </a:rPr>
              <a:t>by</a:t>
            </a:r>
            <a:endParaRPr lang="en-US" sz="2800" b="1" dirty="0">
              <a:solidFill>
                <a:srgbClr val="FF0000"/>
              </a:solidFill>
              <a:latin typeface="Arial"/>
              <a:cs typeface="Arial"/>
            </a:endParaRPr>
          </a:p>
        </p:txBody>
      </p:sp>
    </p:spTree>
    <p:extLst>
      <p:ext uri="{BB962C8B-B14F-4D97-AF65-F5344CB8AC3E}">
        <p14:creationId xmlns:p14="http://schemas.microsoft.com/office/powerpoint/2010/main" val="189331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96" y="0"/>
            <a:ext cx="9900592"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539552" y="377397"/>
            <a:ext cx="8352928" cy="5613845"/>
          </a:xfrm>
          <a:prstGeom prst="rect">
            <a:avLst/>
          </a:prstGeom>
        </p:spPr>
        <p:txBody>
          <a:bodyPr wrap="square">
            <a:spAutoFit/>
          </a:bodyPr>
          <a:lstStyle/>
          <a:p>
            <a:pPr marL="342900" lvl="0" indent="-342900" algn="l" rtl="0">
              <a:lnSpc>
                <a:spcPct val="115000"/>
              </a:lnSpc>
              <a:spcAft>
                <a:spcPts val="0"/>
              </a:spcAft>
              <a:buFont typeface="+mj-lt"/>
              <a:buAutoNum type="alphaLcParenR"/>
              <a:tabLst>
                <a:tab pos="457200" algn="l"/>
              </a:tabLst>
            </a:pPr>
            <a:r>
              <a:rPr lang="en-US" sz="2400" dirty="0">
                <a:latin typeface="Times New Roman"/>
                <a:ea typeface="Times New Roman"/>
                <a:cs typeface="+mj-cs"/>
              </a:rPr>
              <a:t>Also causes nausea and vomiting, low-grade fever, and jaundice (with stones or inflammation in the common bile duct</a:t>
            </a:r>
            <a:r>
              <a:rPr lang="ar-SA" sz="2400" dirty="0">
                <a:latin typeface="Times New Roman"/>
                <a:ea typeface="Times New Roman"/>
                <a:cs typeface="+mj-cs"/>
              </a:rPr>
              <a:t> (.</a:t>
            </a:r>
            <a:endParaRPr lang="en-US" sz="1600" dirty="0">
              <a:ea typeface="Calibri"/>
              <a:cs typeface="+mj-cs"/>
            </a:endParaRPr>
          </a:p>
          <a:p>
            <a:pPr marL="342900" lvl="0" indent="-342900" algn="l" rtl="0">
              <a:lnSpc>
                <a:spcPct val="115000"/>
              </a:lnSpc>
              <a:spcAft>
                <a:spcPts val="0"/>
              </a:spcAft>
              <a:buFont typeface="+mj-lt"/>
              <a:buAutoNum type="alphaLcParenR"/>
              <a:tabLst>
                <a:tab pos="457200" algn="l"/>
              </a:tabLst>
            </a:pPr>
            <a:r>
              <a:rPr lang="en-US" sz="2400" dirty="0">
                <a:latin typeface="Times New Roman"/>
                <a:ea typeface="Times New Roman"/>
                <a:cs typeface="+mj-cs"/>
              </a:rPr>
              <a:t>Right upper quadrant guarding and </a:t>
            </a:r>
            <a:r>
              <a:rPr lang="en-US" sz="2400" b="1" dirty="0">
                <a:latin typeface="Times New Roman"/>
                <a:ea typeface="Times New Roman"/>
                <a:cs typeface="+mj-cs"/>
              </a:rPr>
              <a:t>Murphy’s sign </a:t>
            </a:r>
            <a:r>
              <a:rPr lang="en-US" sz="2400" dirty="0">
                <a:latin typeface="Times New Roman"/>
                <a:ea typeface="Times New Roman"/>
                <a:cs typeface="+mj-cs"/>
              </a:rPr>
              <a:t>(inability to take a deep inspiration when examiner’s fingers are pressed below the hepatic margin) are present</a:t>
            </a:r>
            <a:r>
              <a:rPr lang="ar-SA" sz="2400" dirty="0">
                <a:latin typeface="Times New Roman"/>
                <a:ea typeface="Times New Roman"/>
                <a:cs typeface="+mj-cs"/>
              </a:rPr>
              <a:t>. </a:t>
            </a:r>
            <a:endParaRPr lang="en-US" sz="1600" dirty="0">
              <a:ea typeface="Times New Roman"/>
              <a:cs typeface="+mj-cs"/>
            </a:endParaRPr>
          </a:p>
          <a:p>
            <a:pPr lvl="0" algn="l" rtl="0">
              <a:lnSpc>
                <a:spcPct val="115000"/>
              </a:lnSpc>
              <a:spcAft>
                <a:spcPts val="0"/>
              </a:spcAft>
              <a:tabLst>
                <a:tab pos="457200" algn="l"/>
              </a:tabLst>
            </a:pPr>
            <a:r>
              <a:rPr lang="en-US" sz="2400" u="sng" dirty="0">
                <a:latin typeface="Times New Roman"/>
                <a:ea typeface="Times New Roman"/>
                <a:cs typeface="+mj-cs"/>
              </a:rPr>
              <a:t>3</a:t>
            </a:r>
            <a:r>
              <a:rPr lang="en-US" sz="2000" u="sng" dirty="0">
                <a:latin typeface="Times New Roman"/>
                <a:ea typeface="Times New Roman"/>
                <a:cs typeface="+mj-cs"/>
              </a:rPr>
              <a:t> - </a:t>
            </a:r>
            <a:r>
              <a:rPr lang="en-US" sz="2400" u="sng" dirty="0">
                <a:latin typeface="Times New Roman"/>
                <a:ea typeface="Times New Roman"/>
                <a:cs typeface="+mj-cs"/>
              </a:rPr>
              <a:t>Chronic </a:t>
            </a:r>
            <a:r>
              <a:rPr lang="en-US" sz="2400" u="sng" dirty="0" err="1">
                <a:latin typeface="Times New Roman"/>
                <a:ea typeface="Times New Roman"/>
                <a:cs typeface="+mj-cs"/>
              </a:rPr>
              <a:t>cholecystitis</a:t>
            </a:r>
            <a:r>
              <a:rPr lang="en-US" sz="2400" u="sng" dirty="0">
                <a:latin typeface="Times New Roman"/>
                <a:ea typeface="Times New Roman"/>
                <a:cs typeface="+mj-cs"/>
              </a:rPr>
              <a:t> causes</a:t>
            </a:r>
            <a:endParaRPr lang="en-US" sz="1600" dirty="0">
              <a:ea typeface="Calibri"/>
              <a:cs typeface="+mj-cs"/>
            </a:endParaRPr>
          </a:p>
          <a:p>
            <a:pPr marL="742950" lvl="1" indent="-285750" algn="l" rtl="0">
              <a:lnSpc>
                <a:spcPct val="115000"/>
              </a:lnSpc>
              <a:spcAft>
                <a:spcPts val="0"/>
              </a:spcAft>
              <a:buFont typeface="+mj-lt"/>
              <a:buAutoNum type="alphaLcPeriod"/>
              <a:tabLst>
                <a:tab pos="914400" algn="l"/>
              </a:tabLst>
            </a:pPr>
            <a:r>
              <a:rPr lang="en-US" sz="2400" dirty="0">
                <a:latin typeface="Times New Roman"/>
                <a:ea typeface="Times New Roman"/>
                <a:cs typeface="+mj-cs"/>
              </a:rPr>
              <a:t>Heartburn, flatulence, and eructation because of gas accumulation resulting from impaired fat digestion</a:t>
            </a:r>
            <a:endParaRPr lang="en-US" sz="1600" dirty="0">
              <a:ea typeface="Calibri"/>
              <a:cs typeface="+mj-cs"/>
            </a:endParaRPr>
          </a:p>
          <a:p>
            <a:pPr marL="742950" lvl="1" indent="-285750" algn="l" rtl="0">
              <a:lnSpc>
                <a:spcPct val="115000"/>
              </a:lnSpc>
              <a:spcAft>
                <a:spcPts val="0"/>
              </a:spcAft>
              <a:buFont typeface="+mj-lt"/>
              <a:buAutoNum type="alphaLcPeriod"/>
              <a:tabLst>
                <a:tab pos="914400" algn="l"/>
              </a:tabLst>
            </a:pPr>
            <a:r>
              <a:rPr lang="en-US" sz="2400" b="1" dirty="0">
                <a:latin typeface="Times New Roman"/>
                <a:ea typeface="Times New Roman"/>
                <a:cs typeface="+mj-cs"/>
              </a:rPr>
              <a:t>Jaundice</a:t>
            </a:r>
            <a:r>
              <a:rPr lang="en-US" sz="2400" dirty="0">
                <a:latin typeface="Times New Roman"/>
                <a:ea typeface="Times New Roman"/>
                <a:cs typeface="+mj-cs"/>
              </a:rPr>
              <a:t> from obstruction of the common bile duct, the bile is absorbed by the blood and gives the skin and mucous membrane a yellow color causing marked itching. </a:t>
            </a:r>
            <a:endParaRPr lang="en-US" sz="1600" dirty="0">
              <a:ea typeface="Calibri"/>
              <a:cs typeface="+mj-cs"/>
            </a:endParaRPr>
          </a:p>
          <a:p>
            <a:pPr marL="742950" lvl="1" indent="-285750" algn="l" rtl="0">
              <a:lnSpc>
                <a:spcPct val="115000"/>
              </a:lnSpc>
              <a:spcAft>
                <a:spcPts val="0"/>
              </a:spcAft>
              <a:buFont typeface="+mj-lt"/>
              <a:buAutoNum type="alphaLcPeriod"/>
              <a:tabLst>
                <a:tab pos="914400" algn="l"/>
              </a:tabLst>
            </a:pPr>
            <a:r>
              <a:rPr lang="en-US" sz="2400" b="1" dirty="0">
                <a:latin typeface="Times New Roman"/>
                <a:ea typeface="Times New Roman"/>
                <a:cs typeface="+mj-cs"/>
              </a:rPr>
              <a:t>Clay colored stools</a:t>
            </a:r>
            <a:r>
              <a:rPr lang="en-US" sz="2400" dirty="0">
                <a:latin typeface="Times New Roman"/>
                <a:ea typeface="Times New Roman"/>
                <a:cs typeface="+mj-cs"/>
              </a:rPr>
              <a:t>.</a:t>
            </a:r>
            <a:endParaRPr lang="en-US" sz="1600" dirty="0">
              <a:ea typeface="Times New Roman"/>
              <a:cs typeface="+mj-cs"/>
            </a:endParaRPr>
          </a:p>
          <a:p>
            <a:pPr marL="742950" lvl="1" indent="-285750" algn="l" rtl="0">
              <a:lnSpc>
                <a:spcPct val="115000"/>
              </a:lnSpc>
              <a:spcAft>
                <a:spcPts val="0"/>
              </a:spcAft>
              <a:buFont typeface="+mj-lt"/>
              <a:buAutoNum type="alphaLcPeriod"/>
              <a:tabLst>
                <a:tab pos="914400" algn="l"/>
              </a:tabLst>
            </a:pPr>
            <a:r>
              <a:rPr lang="en-US" sz="2400" b="1" dirty="0">
                <a:latin typeface="Times New Roman"/>
                <a:ea typeface="Times New Roman"/>
                <a:cs typeface="+mj-cs"/>
              </a:rPr>
              <a:t> </a:t>
            </a:r>
            <a:r>
              <a:rPr lang="en-US" sz="2400" b="1" dirty="0" err="1">
                <a:latin typeface="Times New Roman"/>
                <a:ea typeface="Times New Roman"/>
                <a:cs typeface="+mj-cs"/>
              </a:rPr>
              <a:t>Steattorrhea</a:t>
            </a:r>
            <a:r>
              <a:rPr lang="en-US" sz="2400" b="1" dirty="0">
                <a:latin typeface="Times New Roman"/>
                <a:ea typeface="Times New Roman"/>
                <a:cs typeface="+mj-cs"/>
              </a:rPr>
              <a:t> </a:t>
            </a:r>
            <a:r>
              <a:rPr lang="en-US" sz="2400" dirty="0">
                <a:latin typeface="Times New Roman"/>
                <a:ea typeface="Times New Roman"/>
                <a:cs typeface="+mj-cs"/>
              </a:rPr>
              <a:t>( presence of fat in the stool) </a:t>
            </a:r>
            <a:endParaRPr lang="en-US" sz="2400" dirty="0">
              <a:cs typeface="+mj-cs"/>
            </a:endParaRPr>
          </a:p>
        </p:txBody>
      </p:sp>
    </p:spTree>
    <p:extLst>
      <p:ext uri="{BB962C8B-B14F-4D97-AF65-F5344CB8AC3E}">
        <p14:creationId xmlns:p14="http://schemas.microsoft.com/office/powerpoint/2010/main" val="303544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899592" y="463599"/>
            <a:ext cx="7992888" cy="4693593"/>
          </a:xfrm>
          <a:prstGeom prst="rect">
            <a:avLst/>
          </a:prstGeom>
        </p:spPr>
        <p:txBody>
          <a:bodyPr wrap="square">
            <a:spAutoFit/>
          </a:bodyPr>
          <a:lstStyle/>
          <a:p>
            <a:pPr algn="l" rtl="0">
              <a:lnSpc>
                <a:spcPct val="115000"/>
              </a:lnSpc>
              <a:spcAft>
                <a:spcPts val="0"/>
              </a:spcAft>
            </a:pPr>
            <a:r>
              <a:rPr lang="en-US" sz="3600" b="1" u="sng" dirty="0">
                <a:latin typeface="Times New Roman"/>
                <a:ea typeface="Times New Roman"/>
                <a:cs typeface="Arial"/>
              </a:rPr>
              <a:t>Diagnostic Evaluation </a:t>
            </a:r>
            <a:endParaRPr lang="en-US" sz="2800" dirty="0">
              <a:ea typeface="Calibri"/>
              <a:cs typeface="Arial"/>
            </a:endParaRPr>
          </a:p>
          <a:p>
            <a:pPr algn="l" rtl="0">
              <a:lnSpc>
                <a:spcPct val="115000"/>
              </a:lnSpc>
              <a:spcAft>
                <a:spcPts val="0"/>
              </a:spcAft>
            </a:pPr>
            <a:r>
              <a:rPr lang="en-US" sz="2800" dirty="0">
                <a:latin typeface="Times New Roman"/>
                <a:ea typeface="Times New Roman"/>
                <a:cs typeface="Arial"/>
              </a:rPr>
              <a:t>1</a:t>
            </a:r>
            <a:r>
              <a:rPr lang="en-US" sz="3200" dirty="0">
                <a:ea typeface="Times New Roman"/>
                <a:cs typeface="Times New Roman"/>
              </a:rPr>
              <a:t>.</a:t>
            </a:r>
            <a:r>
              <a:rPr lang="en-US" sz="3200" dirty="0">
                <a:latin typeface="Times New Roman"/>
                <a:ea typeface="Times New Roman"/>
                <a:cs typeface="Arial"/>
              </a:rPr>
              <a:t>Oral cholecystography, ultrasonography, </a:t>
            </a:r>
          </a:p>
          <a:p>
            <a:pPr algn="l" rtl="0">
              <a:lnSpc>
                <a:spcPct val="115000"/>
              </a:lnSpc>
              <a:spcAft>
                <a:spcPts val="0"/>
              </a:spcAft>
            </a:pPr>
            <a:r>
              <a:rPr lang="en-US" sz="3200" dirty="0">
                <a:latin typeface="Times New Roman"/>
                <a:ea typeface="Times New Roman"/>
                <a:cs typeface="Arial"/>
              </a:rPr>
              <a:t>may visualize stones or inflammation</a:t>
            </a:r>
            <a:r>
              <a:rPr lang="ar-SA" sz="3200" dirty="0">
                <a:latin typeface="Times New Roman"/>
                <a:ea typeface="Times New Roman"/>
              </a:rPr>
              <a:t>. </a:t>
            </a:r>
            <a:endParaRPr lang="en-US" sz="2000" dirty="0">
              <a:ea typeface="Calibri"/>
              <a:cs typeface="Arial"/>
            </a:endParaRPr>
          </a:p>
          <a:p>
            <a:pPr algn="l" rtl="0">
              <a:lnSpc>
                <a:spcPct val="115000"/>
              </a:lnSpc>
              <a:spcAft>
                <a:spcPts val="0"/>
              </a:spcAft>
            </a:pPr>
            <a:r>
              <a:rPr lang="en-US" sz="3200" b="1" dirty="0">
                <a:latin typeface="Times New Roman"/>
                <a:ea typeface="Times New Roman"/>
                <a:cs typeface="Arial"/>
              </a:rPr>
              <a:t>2</a:t>
            </a:r>
            <a:r>
              <a:rPr lang="en-US" sz="3200" b="1" dirty="0">
                <a:latin typeface="Times New Roman"/>
                <a:ea typeface="Times New Roman"/>
              </a:rPr>
              <a:t>.</a:t>
            </a:r>
            <a:r>
              <a:rPr lang="en-US" sz="3200" b="1" dirty="0">
                <a:latin typeface="Times New Roman"/>
                <a:ea typeface="Times New Roman"/>
                <a:cs typeface="Arial"/>
              </a:rPr>
              <a:t>ERCP </a:t>
            </a:r>
            <a:r>
              <a:rPr lang="en-US" sz="3200" dirty="0">
                <a:latin typeface="Times New Roman"/>
                <a:ea typeface="Times New Roman"/>
                <a:cs typeface="Arial"/>
              </a:rPr>
              <a:t>(Endoscopic retrograde</a:t>
            </a:r>
          </a:p>
          <a:p>
            <a:pPr algn="l" rtl="0">
              <a:lnSpc>
                <a:spcPct val="115000"/>
              </a:lnSpc>
              <a:spcAft>
                <a:spcPts val="0"/>
              </a:spcAft>
            </a:pPr>
            <a:r>
              <a:rPr lang="en-US" sz="3200" dirty="0" err="1">
                <a:latin typeface="Times New Roman"/>
                <a:ea typeface="Times New Roman"/>
                <a:cs typeface="Arial"/>
              </a:rPr>
              <a:t>Cholangiopancreatography</a:t>
            </a:r>
            <a:r>
              <a:rPr lang="en-US" sz="3200" dirty="0">
                <a:latin typeface="Times New Roman"/>
                <a:ea typeface="Times New Roman"/>
                <a:cs typeface="Arial"/>
              </a:rPr>
              <a:t>)to visualize location of stones and obstruction</a:t>
            </a:r>
            <a:r>
              <a:rPr lang="ar-SA" sz="3200" dirty="0">
                <a:latin typeface="Times New Roman"/>
                <a:ea typeface="Times New Roman"/>
              </a:rPr>
              <a:t>. </a:t>
            </a:r>
            <a:endParaRPr lang="en-US" sz="2000" dirty="0">
              <a:ea typeface="Calibri"/>
              <a:cs typeface="Arial"/>
            </a:endParaRPr>
          </a:p>
          <a:p>
            <a:pPr algn="l" rtl="0">
              <a:lnSpc>
                <a:spcPct val="115000"/>
              </a:lnSpc>
              <a:spcAft>
                <a:spcPts val="0"/>
              </a:spcAft>
            </a:pPr>
            <a:r>
              <a:rPr lang="en-US" sz="3200" dirty="0">
                <a:latin typeface="Times New Roman"/>
                <a:ea typeface="Times New Roman"/>
                <a:cs typeface="Arial"/>
              </a:rPr>
              <a:t>3</a:t>
            </a:r>
            <a:r>
              <a:rPr lang="ar-SA" sz="3200" dirty="0">
                <a:latin typeface="Times New Roman"/>
                <a:ea typeface="Times New Roman"/>
              </a:rPr>
              <a:t>.</a:t>
            </a:r>
            <a:r>
              <a:rPr lang="en-US" sz="3200" dirty="0">
                <a:latin typeface="Times New Roman"/>
                <a:ea typeface="Times New Roman"/>
                <a:cs typeface="Arial"/>
              </a:rPr>
              <a:t>Elevated conjugated bilirubin due to obstruction</a:t>
            </a:r>
            <a:r>
              <a:rPr lang="ar-SA" sz="2800" dirty="0">
                <a:ea typeface="Times New Roman"/>
                <a:cs typeface="Times New Roman"/>
              </a:rPr>
              <a:t>. </a:t>
            </a:r>
            <a:endParaRPr lang="en-US" sz="2000" dirty="0">
              <a:ea typeface="Calibri"/>
              <a:cs typeface="Arial"/>
            </a:endParaRPr>
          </a:p>
        </p:txBody>
      </p:sp>
    </p:spTree>
    <p:extLst>
      <p:ext uri="{BB962C8B-B14F-4D97-AF65-F5344CB8AC3E}">
        <p14:creationId xmlns:p14="http://schemas.microsoft.com/office/powerpoint/2010/main" val="7177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863080" y="476672"/>
            <a:ext cx="8280920" cy="5047536"/>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Arial"/>
              </a:rPr>
              <a:t>Clinical Management</a:t>
            </a:r>
            <a:endParaRPr lang="en-US" sz="2000" dirty="0">
              <a:ea typeface="Calibri"/>
              <a:cs typeface="Arial"/>
            </a:endParaRPr>
          </a:p>
          <a:p>
            <a:pPr algn="l" rtl="0">
              <a:lnSpc>
                <a:spcPct val="115000"/>
              </a:lnSpc>
              <a:spcAft>
                <a:spcPts val="0"/>
              </a:spcAft>
            </a:pPr>
            <a:r>
              <a:rPr lang="en-US" sz="2800" b="1" u="sng" dirty="0">
                <a:latin typeface="Times New Roman"/>
                <a:ea typeface="Times New Roman"/>
                <a:cs typeface="Arial"/>
              </a:rPr>
              <a:t>B- Non Pharmacological interventions:</a:t>
            </a:r>
            <a:endParaRPr lang="en-US" sz="2000" dirty="0">
              <a:ea typeface="Calibri"/>
              <a:cs typeface="Arial"/>
            </a:endParaRPr>
          </a:p>
          <a:p>
            <a:pPr marL="228600" indent="-228600" algn="l" rtl="0">
              <a:lnSpc>
                <a:spcPct val="115000"/>
              </a:lnSpc>
              <a:buFont typeface="+mj-lt"/>
              <a:buAutoNum type="arabicPeriod"/>
              <a:tabLst>
                <a:tab pos="457200" algn="l"/>
                <a:tab pos="1828800" algn="l"/>
              </a:tabLst>
            </a:pPr>
            <a:r>
              <a:rPr lang="en-US" sz="2800" dirty="0">
                <a:latin typeface="Times New Roman"/>
                <a:ea typeface="Times New Roman"/>
                <a:cs typeface="Arial"/>
              </a:rPr>
              <a:t>A low fat diet to decrease stimulation of the gall bladder.</a:t>
            </a:r>
            <a:endParaRPr lang="en-US" dirty="0">
              <a:ea typeface="Times New Roman"/>
              <a:cs typeface="Arial"/>
            </a:endParaRPr>
          </a:p>
          <a:p>
            <a:pPr marL="228600" indent="-228600" algn="l" rtl="0">
              <a:lnSpc>
                <a:spcPct val="115000"/>
              </a:lnSpc>
              <a:buFont typeface="+mj-lt"/>
              <a:buAutoNum type="arabicPeriod"/>
              <a:tabLst>
                <a:tab pos="457200" algn="l"/>
                <a:tab pos="1828800" algn="l"/>
              </a:tabLst>
            </a:pPr>
            <a:r>
              <a:rPr lang="en-US" sz="2800" dirty="0">
                <a:latin typeface="Times New Roman"/>
                <a:ea typeface="Times New Roman"/>
                <a:cs typeface="Arial"/>
              </a:rPr>
              <a:t>Weight reduction, including prescribed diet and exercise program.</a:t>
            </a:r>
            <a:endParaRPr lang="en-US" dirty="0">
              <a:ea typeface="Times New Roman"/>
              <a:cs typeface="Arial"/>
            </a:endParaRPr>
          </a:p>
          <a:p>
            <a:pPr marL="228600" indent="-228600" algn="l" rtl="0">
              <a:lnSpc>
                <a:spcPct val="115000"/>
              </a:lnSpc>
              <a:buFont typeface="+mj-lt"/>
              <a:buAutoNum type="arabicPeriod"/>
              <a:tabLst>
                <a:tab pos="457200" algn="l"/>
                <a:tab pos="1828800" algn="l"/>
              </a:tabLst>
            </a:pPr>
            <a:r>
              <a:rPr lang="en-US" sz="2800" dirty="0">
                <a:latin typeface="Times New Roman"/>
                <a:ea typeface="Times New Roman"/>
                <a:cs typeface="Arial"/>
              </a:rPr>
              <a:t>Intravenous fluids for patient given nothing per mouth.</a:t>
            </a:r>
            <a:endParaRPr lang="en-US" dirty="0">
              <a:ea typeface="Times New Roman"/>
              <a:cs typeface="Arial"/>
            </a:endParaRPr>
          </a:p>
          <a:p>
            <a:pPr marL="228600" indent="-228600" algn="l" rtl="0">
              <a:lnSpc>
                <a:spcPct val="115000"/>
              </a:lnSpc>
              <a:buFont typeface="+mj-lt"/>
              <a:buAutoNum type="arabicPeriod"/>
              <a:tabLst>
                <a:tab pos="457200" algn="l"/>
                <a:tab pos="1828800" algn="l"/>
              </a:tabLst>
            </a:pPr>
            <a:r>
              <a:rPr lang="en-US" sz="2800" dirty="0">
                <a:latin typeface="Times New Roman"/>
                <a:ea typeface="Times New Roman"/>
                <a:cs typeface="Arial"/>
              </a:rPr>
              <a:t>Monitoring of serum bilirubin.</a:t>
            </a:r>
            <a:endParaRPr lang="en-US" dirty="0">
              <a:ea typeface="Times New Roman"/>
              <a:cs typeface="Arial"/>
            </a:endParaRPr>
          </a:p>
          <a:p>
            <a:pPr marL="228600" indent="-228600" algn="l" rtl="0">
              <a:lnSpc>
                <a:spcPct val="115000"/>
              </a:lnSpc>
              <a:buFont typeface="+mj-lt"/>
              <a:buAutoNum type="arabicPeriod"/>
              <a:tabLst>
                <a:tab pos="457200" algn="l"/>
                <a:tab pos="1828800" algn="l"/>
              </a:tabLst>
            </a:pPr>
            <a:r>
              <a:rPr lang="en-US" sz="2800" dirty="0">
                <a:latin typeface="Times New Roman"/>
                <a:ea typeface="Times New Roman"/>
                <a:cs typeface="Arial"/>
              </a:rPr>
              <a:t>Assessment of abdominal guarding and rigidity two reliable indicators of peritoneal irritation.  </a:t>
            </a:r>
            <a:endParaRPr lang="en-US" dirty="0">
              <a:ea typeface="Calibri"/>
              <a:cs typeface="Arial"/>
            </a:endParaRPr>
          </a:p>
        </p:txBody>
      </p:sp>
    </p:spTree>
    <p:extLst>
      <p:ext uri="{BB962C8B-B14F-4D97-AF65-F5344CB8AC3E}">
        <p14:creationId xmlns:p14="http://schemas.microsoft.com/office/powerpoint/2010/main" val="133860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827584" y="332656"/>
            <a:ext cx="8064896" cy="6109365"/>
          </a:xfrm>
          <a:prstGeom prst="rect">
            <a:avLst/>
          </a:prstGeom>
        </p:spPr>
        <p:txBody>
          <a:bodyPr wrap="square">
            <a:spAutoFit/>
          </a:bodyPr>
          <a:lstStyle/>
          <a:p>
            <a:pPr algn="l" rtl="0">
              <a:lnSpc>
                <a:spcPct val="115000"/>
              </a:lnSpc>
              <a:spcAft>
                <a:spcPts val="0"/>
              </a:spcAft>
            </a:pPr>
            <a:r>
              <a:rPr lang="en-US" sz="3200" b="1" u="sng" dirty="0">
                <a:latin typeface="Times New Roman"/>
                <a:ea typeface="Times New Roman"/>
                <a:cs typeface="Arial"/>
              </a:rPr>
              <a:t>C- Pharmacological Interventions  </a:t>
            </a:r>
            <a:endParaRPr lang="en-US" sz="2400" dirty="0">
              <a:ea typeface="Calibri"/>
              <a:cs typeface="Arial"/>
            </a:endParaRPr>
          </a:p>
          <a:p>
            <a:pPr marL="742950" marR="914400" lvl="1" indent="-285750" algn="l" rtl="0">
              <a:lnSpc>
                <a:spcPct val="115000"/>
              </a:lnSpc>
              <a:spcAft>
                <a:spcPts val="0"/>
              </a:spcAft>
              <a:buFont typeface="+mj-lt"/>
              <a:buAutoNum type="alphaLcPeriod"/>
              <a:tabLst>
                <a:tab pos="457200" algn="l"/>
                <a:tab pos="914400" algn="l"/>
              </a:tabLst>
            </a:pPr>
            <a:r>
              <a:rPr lang="en-US" sz="2800" b="1" dirty="0" err="1">
                <a:latin typeface="Times New Roman"/>
                <a:ea typeface="Times New Roman"/>
                <a:cs typeface="Arial"/>
              </a:rPr>
              <a:t>Anticholinergics</a:t>
            </a:r>
            <a:r>
              <a:rPr lang="en-US" sz="2800" dirty="0">
                <a:latin typeface="Times New Roman"/>
                <a:ea typeface="Times New Roman"/>
                <a:cs typeface="Arial"/>
              </a:rPr>
              <a:t> such as </a:t>
            </a:r>
            <a:r>
              <a:rPr lang="en-US" sz="2800" dirty="0" err="1">
                <a:latin typeface="Times New Roman"/>
                <a:ea typeface="Times New Roman"/>
                <a:cs typeface="Arial"/>
              </a:rPr>
              <a:t>propantheline</a:t>
            </a:r>
            <a:r>
              <a:rPr lang="en-US" sz="2800" dirty="0">
                <a:latin typeface="Times New Roman"/>
                <a:ea typeface="Times New Roman"/>
                <a:cs typeface="Arial"/>
              </a:rPr>
              <a:t> bromide( Pro-</a:t>
            </a:r>
            <a:r>
              <a:rPr lang="en-US" sz="2800" dirty="0" err="1">
                <a:latin typeface="Times New Roman"/>
                <a:ea typeface="Times New Roman"/>
                <a:cs typeface="Arial"/>
              </a:rPr>
              <a:t>Banthine</a:t>
            </a:r>
            <a:r>
              <a:rPr lang="en-US" sz="2800" dirty="0">
                <a:latin typeface="Times New Roman"/>
                <a:ea typeface="Times New Roman"/>
                <a:cs typeface="Arial"/>
              </a:rPr>
              <a:t>) </a:t>
            </a:r>
            <a:r>
              <a:rPr lang="en-US" sz="2800" b="1" dirty="0">
                <a:latin typeface="Times New Roman"/>
                <a:ea typeface="Times New Roman"/>
                <a:cs typeface="Arial"/>
              </a:rPr>
              <a:t>to relax smooth muscles and prevent Biliary contraction</a:t>
            </a:r>
            <a:r>
              <a:rPr lang="en-US" sz="2800" dirty="0">
                <a:latin typeface="Times New Roman"/>
                <a:ea typeface="Times New Roman"/>
                <a:cs typeface="Arial"/>
              </a:rPr>
              <a:t>.</a:t>
            </a:r>
            <a:endParaRPr lang="en-US" dirty="0">
              <a:ea typeface="Calibri"/>
              <a:cs typeface="Arial"/>
            </a:endParaRPr>
          </a:p>
          <a:p>
            <a:pPr marL="742950" lvl="1" indent="-285750" algn="l" rtl="0">
              <a:lnSpc>
                <a:spcPct val="115000"/>
              </a:lnSpc>
              <a:spcAft>
                <a:spcPts val="0"/>
              </a:spcAft>
              <a:buFont typeface="+mj-lt"/>
              <a:buAutoNum type="alphaLcPeriod"/>
              <a:tabLst>
                <a:tab pos="457200" algn="l"/>
                <a:tab pos="914400" algn="l"/>
              </a:tabLst>
            </a:pPr>
            <a:r>
              <a:rPr lang="en-US" sz="2800" b="1" dirty="0">
                <a:latin typeface="Times New Roman"/>
                <a:ea typeface="Times New Roman"/>
                <a:cs typeface="Arial"/>
              </a:rPr>
              <a:t>Narcotic analgesics </a:t>
            </a:r>
            <a:r>
              <a:rPr lang="en-US" sz="2800" dirty="0">
                <a:latin typeface="Times New Roman"/>
                <a:ea typeface="Times New Roman"/>
                <a:cs typeface="Arial"/>
              </a:rPr>
              <a:t>such as </a:t>
            </a:r>
            <a:r>
              <a:rPr lang="en-US" sz="2800" dirty="0" err="1">
                <a:latin typeface="Times New Roman"/>
                <a:ea typeface="Times New Roman"/>
                <a:cs typeface="Arial"/>
              </a:rPr>
              <a:t>Mepridine</a:t>
            </a:r>
            <a:r>
              <a:rPr lang="en-US" sz="2800" dirty="0">
                <a:latin typeface="Times New Roman"/>
                <a:ea typeface="Times New Roman"/>
                <a:cs typeface="Arial"/>
              </a:rPr>
              <a:t> </a:t>
            </a:r>
            <a:r>
              <a:rPr lang="en-US" sz="2800" b="1" dirty="0">
                <a:latin typeface="Times New Roman"/>
                <a:ea typeface="Times New Roman"/>
                <a:cs typeface="Arial"/>
              </a:rPr>
              <a:t>to relive and decrease incidence of spasms</a:t>
            </a:r>
            <a:r>
              <a:rPr lang="en-US" sz="2800" dirty="0">
                <a:latin typeface="Times New Roman"/>
                <a:ea typeface="Times New Roman"/>
                <a:cs typeface="Arial"/>
              </a:rPr>
              <a:t>.</a:t>
            </a:r>
            <a:endParaRPr lang="en-US" dirty="0">
              <a:ea typeface="Calibri"/>
              <a:cs typeface="Arial"/>
            </a:endParaRPr>
          </a:p>
          <a:p>
            <a:pPr marL="742950" lvl="1" indent="-285750" algn="l" rtl="0">
              <a:lnSpc>
                <a:spcPct val="115000"/>
              </a:lnSpc>
              <a:spcAft>
                <a:spcPts val="0"/>
              </a:spcAft>
              <a:buFont typeface="+mj-lt"/>
              <a:buAutoNum type="alphaLcPeriod"/>
              <a:tabLst>
                <a:tab pos="457200" algn="l"/>
                <a:tab pos="914400" algn="l"/>
              </a:tabLst>
            </a:pPr>
            <a:r>
              <a:rPr lang="en-US" sz="2800" b="1" dirty="0" err="1">
                <a:latin typeface="Times New Roman"/>
                <a:ea typeface="Times New Roman"/>
                <a:cs typeface="Arial"/>
              </a:rPr>
              <a:t>Antiemetics</a:t>
            </a:r>
            <a:r>
              <a:rPr lang="en-US" sz="2800" dirty="0">
                <a:latin typeface="Times New Roman"/>
                <a:ea typeface="Times New Roman"/>
                <a:cs typeface="Arial"/>
              </a:rPr>
              <a:t> to provide relief from nausea and vomiting.</a:t>
            </a:r>
            <a:endParaRPr lang="en-US" dirty="0">
              <a:ea typeface="Calibri"/>
              <a:cs typeface="Arial"/>
            </a:endParaRPr>
          </a:p>
          <a:p>
            <a:pPr marL="742950" lvl="1" indent="-285750" algn="l" rtl="0">
              <a:lnSpc>
                <a:spcPct val="115000"/>
              </a:lnSpc>
              <a:spcAft>
                <a:spcPts val="0"/>
              </a:spcAft>
              <a:buFont typeface="+mj-lt"/>
              <a:buAutoNum type="alphaLcPeriod"/>
              <a:tabLst>
                <a:tab pos="457200" algn="l"/>
                <a:tab pos="914400" algn="l"/>
              </a:tabLst>
            </a:pPr>
            <a:r>
              <a:rPr lang="en-US" sz="2800" b="1" dirty="0" err="1">
                <a:latin typeface="Times New Roman"/>
                <a:ea typeface="Times New Roman"/>
                <a:cs typeface="Arial"/>
              </a:rPr>
              <a:t>chenodeoxycholic</a:t>
            </a:r>
            <a:r>
              <a:rPr lang="en-US" sz="2800" b="1" dirty="0">
                <a:latin typeface="Times New Roman"/>
                <a:ea typeface="Times New Roman"/>
                <a:cs typeface="Arial"/>
              </a:rPr>
              <a:t> acid </a:t>
            </a:r>
            <a:r>
              <a:rPr lang="en-US" sz="2800" dirty="0">
                <a:latin typeface="Times New Roman"/>
                <a:ea typeface="Times New Roman"/>
                <a:cs typeface="Arial"/>
              </a:rPr>
              <a:t>(CDCA), </a:t>
            </a:r>
            <a:r>
              <a:rPr lang="en-US" sz="2800" dirty="0" err="1">
                <a:latin typeface="Times New Roman"/>
                <a:ea typeface="Times New Roman"/>
                <a:cs typeface="Arial"/>
              </a:rPr>
              <a:t>ursodeoxycholic</a:t>
            </a:r>
            <a:r>
              <a:rPr lang="en-US" sz="2800" dirty="0">
                <a:latin typeface="Times New Roman"/>
                <a:ea typeface="Times New Roman"/>
                <a:cs typeface="Arial"/>
              </a:rPr>
              <a:t> acid (</a:t>
            </a:r>
            <a:r>
              <a:rPr lang="en-US" sz="2800" dirty="0" err="1">
                <a:latin typeface="Times New Roman"/>
                <a:ea typeface="Times New Roman"/>
                <a:cs typeface="Arial"/>
              </a:rPr>
              <a:t>Actigall</a:t>
            </a:r>
            <a:r>
              <a:rPr lang="en-US" sz="2800" dirty="0">
                <a:latin typeface="Times New Roman"/>
                <a:ea typeface="Times New Roman"/>
                <a:cs typeface="Arial"/>
              </a:rPr>
              <a:t>), </a:t>
            </a:r>
            <a:r>
              <a:rPr lang="en-US" sz="2800" b="1" dirty="0">
                <a:latin typeface="Times New Roman"/>
                <a:ea typeface="Times New Roman"/>
                <a:cs typeface="Arial"/>
              </a:rPr>
              <a:t>to decrease the size </a:t>
            </a:r>
            <a:r>
              <a:rPr lang="en-US" sz="2800" dirty="0">
                <a:latin typeface="Times New Roman"/>
                <a:ea typeface="Times New Roman"/>
                <a:cs typeface="Arial"/>
              </a:rPr>
              <a:t>of existing cholesterol stones or </a:t>
            </a:r>
            <a:r>
              <a:rPr lang="en-US" sz="2800" b="1" dirty="0">
                <a:latin typeface="Times New Roman"/>
                <a:ea typeface="Times New Roman"/>
                <a:cs typeface="Arial"/>
              </a:rPr>
              <a:t>dissolve small ones</a:t>
            </a:r>
            <a:r>
              <a:rPr lang="ar-SA" sz="2800" dirty="0">
                <a:latin typeface="Times New Roman"/>
                <a:ea typeface="Times New Roman"/>
              </a:rPr>
              <a:t>. </a:t>
            </a:r>
            <a:endParaRPr lang="en-US" dirty="0">
              <a:ea typeface="Calibri"/>
              <a:cs typeface="Arial"/>
            </a:endParaRPr>
          </a:p>
        </p:txBody>
      </p:sp>
    </p:spTree>
    <p:extLst>
      <p:ext uri="{BB962C8B-B14F-4D97-AF65-F5344CB8AC3E}">
        <p14:creationId xmlns:p14="http://schemas.microsoft.com/office/powerpoint/2010/main" val="228261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25252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173190" y="0"/>
            <a:ext cx="7956376" cy="5967788"/>
          </a:xfrm>
          <a:prstGeom prst="rect">
            <a:avLst/>
          </a:prstGeom>
        </p:spPr>
        <p:txBody>
          <a:bodyPr wrap="square">
            <a:spAutoFit/>
          </a:bodyPr>
          <a:lstStyle/>
          <a:p>
            <a:pPr algn="l" rtl="0">
              <a:lnSpc>
                <a:spcPct val="115000"/>
              </a:lnSpc>
              <a:spcAft>
                <a:spcPts val="0"/>
              </a:spcAft>
            </a:pPr>
            <a:r>
              <a:rPr lang="en-US" sz="2400" b="1" u="sng" dirty="0">
                <a:latin typeface="Times New Roman"/>
                <a:ea typeface="Times New Roman"/>
                <a:cs typeface="Arial"/>
              </a:rPr>
              <a:t>D- Surgical management</a:t>
            </a:r>
            <a:r>
              <a:rPr lang="ar-SA" sz="2400" b="1" u="sng" dirty="0">
                <a:latin typeface="Times New Roman"/>
                <a:ea typeface="Times New Roman"/>
              </a:rPr>
              <a:t>. </a:t>
            </a:r>
            <a:endParaRPr lang="en-US" dirty="0">
              <a:ea typeface="Calibri"/>
              <a:cs typeface="Arial"/>
            </a:endParaRPr>
          </a:p>
          <a:p>
            <a:pPr marL="228600" algn="l" rtl="0">
              <a:lnSpc>
                <a:spcPct val="115000"/>
              </a:lnSpc>
              <a:spcAft>
                <a:spcPts val="0"/>
              </a:spcAft>
            </a:pPr>
            <a:r>
              <a:rPr lang="en-US" sz="2400" dirty="0">
                <a:latin typeface="Times New Roman"/>
                <a:ea typeface="Times New Roman"/>
                <a:cs typeface="Arial"/>
              </a:rPr>
              <a:t>a.</a:t>
            </a:r>
            <a:r>
              <a:rPr lang="en-US" sz="2400" dirty="0">
                <a:latin typeface="Times New Roman"/>
                <a:ea typeface="Times New Roman"/>
              </a:rPr>
              <a:t> </a:t>
            </a:r>
            <a:r>
              <a:rPr lang="en-US" sz="2800" b="1" dirty="0">
                <a:latin typeface="Times New Roman"/>
                <a:ea typeface="Times New Roman"/>
                <a:cs typeface="Arial"/>
              </a:rPr>
              <a:t>Cholecystectomy, </a:t>
            </a:r>
            <a:r>
              <a:rPr lang="en-US" sz="2800" dirty="0">
                <a:latin typeface="Times New Roman"/>
                <a:ea typeface="Times New Roman"/>
                <a:cs typeface="Arial"/>
              </a:rPr>
              <a:t>open or laparoscopic</a:t>
            </a:r>
            <a:r>
              <a:rPr lang="ar-SA" sz="2800" dirty="0">
                <a:latin typeface="Times New Roman"/>
                <a:ea typeface="Times New Roman"/>
              </a:rPr>
              <a:t>. </a:t>
            </a:r>
            <a:endParaRPr lang="en-US" dirty="0">
              <a:ea typeface="Calibri"/>
              <a:cs typeface="Arial"/>
            </a:endParaRPr>
          </a:p>
          <a:p>
            <a:pPr marL="228600" algn="l" rtl="0">
              <a:lnSpc>
                <a:spcPct val="115000"/>
              </a:lnSpc>
              <a:spcAft>
                <a:spcPts val="0"/>
              </a:spcAft>
            </a:pPr>
            <a:r>
              <a:rPr lang="en-US" sz="2800" dirty="0">
                <a:latin typeface="Times New Roman"/>
                <a:ea typeface="Times New Roman"/>
                <a:cs typeface="Arial"/>
              </a:rPr>
              <a:t>b.</a:t>
            </a:r>
            <a:r>
              <a:rPr lang="en-US" sz="2800" dirty="0">
                <a:latin typeface="Times New Roman"/>
                <a:ea typeface="Times New Roman"/>
              </a:rPr>
              <a:t> </a:t>
            </a:r>
            <a:r>
              <a:rPr lang="en-US" sz="2800" dirty="0">
                <a:latin typeface="Times New Roman"/>
                <a:ea typeface="Times New Roman"/>
                <a:cs typeface="Arial"/>
              </a:rPr>
              <a:t>Intraoperative cholangiography and </a:t>
            </a:r>
            <a:r>
              <a:rPr lang="en-US" sz="2800" dirty="0" err="1">
                <a:latin typeface="Times New Roman"/>
                <a:ea typeface="Times New Roman"/>
                <a:cs typeface="Arial"/>
              </a:rPr>
              <a:t>choledochoscopy</a:t>
            </a:r>
            <a:r>
              <a:rPr lang="en-US" sz="2800" dirty="0">
                <a:latin typeface="Times New Roman"/>
                <a:ea typeface="Times New Roman"/>
                <a:cs typeface="Arial"/>
              </a:rPr>
              <a:t> for common bile duct exploration</a:t>
            </a:r>
            <a:r>
              <a:rPr lang="ar-SA" sz="2800" dirty="0">
                <a:latin typeface="Times New Roman"/>
                <a:ea typeface="Times New Roman"/>
              </a:rPr>
              <a:t>. </a:t>
            </a:r>
            <a:endParaRPr lang="en-US" dirty="0">
              <a:ea typeface="Calibri"/>
              <a:cs typeface="Arial"/>
            </a:endParaRPr>
          </a:p>
          <a:p>
            <a:pPr marL="228600" algn="l" rtl="0">
              <a:lnSpc>
                <a:spcPct val="115000"/>
              </a:lnSpc>
              <a:spcAft>
                <a:spcPts val="0"/>
              </a:spcAft>
            </a:pPr>
            <a:r>
              <a:rPr lang="en-US" sz="2800" dirty="0">
                <a:latin typeface="Times New Roman"/>
                <a:ea typeface="Times New Roman"/>
                <a:cs typeface="Arial"/>
              </a:rPr>
              <a:t>c.</a:t>
            </a:r>
            <a:r>
              <a:rPr lang="en-US" sz="2800" dirty="0">
                <a:latin typeface="Times New Roman"/>
                <a:ea typeface="Times New Roman"/>
              </a:rPr>
              <a:t> </a:t>
            </a:r>
            <a:r>
              <a:rPr lang="en-US" sz="2800" b="1" dirty="0">
                <a:latin typeface="Times New Roman"/>
                <a:ea typeface="Times New Roman"/>
                <a:cs typeface="Arial"/>
              </a:rPr>
              <a:t>Placement of a T-tube </a:t>
            </a:r>
            <a:r>
              <a:rPr lang="en-US" sz="2800" dirty="0">
                <a:latin typeface="Times New Roman"/>
                <a:ea typeface="Times New Roman"/>
                <a:cs typeface="Arial"/>
              </a:rPr>
              <a:t>in the common bile duct to decompress the biliary tree and allow access into the biliary tree postoperatively.</a:t>
            </a:r>
            <a:endParaRPr lang="en-US" dirty="0">
              <a:ea typeface="Times New Roman"/>
              <a:cs typeface="Arial"/>
            </a:endParaRPr>
          </a:p>
          <a:p>
            <a:pPr marL="228600" algn="l" rtl="0">
              <a:lnSpc>
                <a:spcPct val="115000"/>
              </a:lnSpc>
              <a:spcAft>
                <a:spcPts val="0"/>
              </a:spcAft>
            </a:pPr>
            <a:r>
              <a:rPr lang="en-US" sz="2800" dirty="0">
                <a:latin typeface="Times New Roman"/>
                <a:ea typeface="Times New Roman"/>
                <a:cs typeface="Arial"/>
              </a:rPr>
              <a:t>d. </a:t>
            </a:r>
            <a:r>
              <a:rPr lang="en-US" sz="2800" b="1" dirty="0">
                <a:latin typeface="Times New Roman"/>
                <a:ea typeface="Times New Roman"/>
                <a:cs typeface="Arial"/>
              </a:rPr>
              <a:t>Extracorporeal shock wave lithotripsy</a:t>
            </a:r>
            <a:r>
              <a:rPr lang="en-US" sz="2800" dirty="0">
                <a:latin typeface="Times New Roman"/>
                <a:ea typeface="Times New Roman"/>
                <a:cs typeface="Arial"/>
              </a:rPr>
              <a:t>; is a non invasive procedure that use high energy or high pressure sound waves to break gall stones into small fragments so that they can pas through the common bile duct into the duodenum </a:t>
            </a:r>
            <a:endParaRPr lang="en-US" dirty="0">
              <a:ea typeface="Calibri"/>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319202"/>
            <a:ext cx="2390775" cy="129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70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547664" y="260648"/>
            <a:ext cx="6984776" cy="3985706"/>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Arial"/>
              </a:rPr>
              <a:t>Complications </a:t>
            </a:r>
            <a:endParaRPr lang="en-US" sz="2000" dirty="0">
              <a:ea typeface="Calibri"/>
              <a:cs typeface="Arial"/>
            </a:endParaRPr>
          </a:p>
          <a:p>
            <a:pPr marL="342900" lvl="0" indent="-342900" algn="l" rtl="0">
              <a:lnSpc>
                <a:spcPct val="115000"/>
              </a:lnSpc>
              <a:spcAft>
                <a:spcPts val="0"/>
              </a:spcAft>
              <a:buFont typeface="+mj-lt"/>
              <a:buAutoNum type="arabicParenR"/>
              <a:tabLst>
                <a:tab pos="457200" algn="l"/>
              </a:tabLst>
            </a:pPr>
            <a:r>
              <a:rPr lang="en-US" sz="3200" dirty="0">
                <a:latin typeface="Times New Roman"/>
                <a:ea typeface="Times New Roman"/>
                <a:cs typeface="Arial"/>
              </a:rPr>
              <a:t>Cholangitis </a:t>
            </a:r>
            <a:endParaRPr lang="en-US" sz="2000" dirty="0">
              <a:ea typeface="Calibri"/>
              <a:cs typeface="Arial"/>
            </a:endParaRPr>
          </a:p>
          <a:p>
            <a:pPr marL="342900" lvl="0" indent="-342900" algn="l" rtl="0">
              <a:lnSpc>
                <a:spcPct val="115000"/>
              </a:lnSpc>
              <a:spcAft>
                <a:spcPts val="0"/>
              </a:spcAft>
              <a:buFont typeface="+mj-lt"/>
              <a:buAutoNum type="arabicParenR"/>
              <a:tabLst>
                <a:tab pos="457200" algn="l"/>
              </a:tabLst>
            </a:pPr>
            <a:r>
              <a:rPr lang="en-US" sz="3200" dirty="0">
                <a:latin typeface="Times New Roman"/>
                <a:ea typeface="Times New Roman"/>
                <a:cs typeface="Arial"/>
              </a:rPr>
              <a:t>Necrosis, empyema, or perforation of the gallbladder </a:t>
            </a:r>
            <a:endParaRPr lang="en-US" sz="2000" dirty="0">
              <a:ea typeface="Calibri"/>
              <a:cs typeface="Arial"/>
            </a:endParaRPr>
          </a:p>
          <a:p>
            <a:pPr marL="342900" lvl="0" indent="-342900" algn="l" rtl="0">
              <a:lnSpc>
                <a:spcPct val="115000"/>
              </a:lnSpc>
              <a:spcAft>
                <a:spcPts val="0"/>
              </a:spcAft>
              <a:buFont typeface="+mj-lt"/>
              <a:buAutoNum type="arabicParenR"/>
              <a:tabLst>
                <a:tab pos="457200" algn="l"/>
              </a:tabLst>
            </a:pPr>
            <a:r>
              <a:rPr lang="en-US" sz="3200" dirty="0">
                <a:latin typeface="Times New Roman"/>
                <a:ea typeface="Times New Roman"/>
                <a:cs typeface="Arial"/>
              </a:rPr>
              <a:t>Biliary fistula through the duodenum </a:t>
            </a:r>
            <a:endParaRPr lang="en-US" sz="2000" dirty="0">
              <a:ea typeface="Calibri"/>
              <a:cs typeface="Arial"/>
            </a:endParaRPr>
          </a:p>
          <a:p>
            <a:pPr marL="342900" lvl="0" indent="-342900" algn="l" rtl="0">
              <a:lnSpc>
                <a:spcPct val="115000"/>
              </a:lnSpc>
              <a:spcAft>
                <a:spcPts val="0"/>
              </a:spcAft>
              <a:buFont typeface="+mj-lt"/>
              <a:buAutoNum type="arabicParenR"/>
              <a:tabLst>
                <a:tab pos="457200" algn="l"/>
              </a:tabLst>
            </a:pPr>
            <a:r>
              <a:rPr lang="en-US" sz="3200" dirty="0">
                <a:latin typeface="Times New Roman"/>
                <a:ea typeface="Times New Roman"/>
                <a:cs typeface="Arial"/>
              </a:rPr>
              <a:t>Gallstone ileus </a:t>
            </a:r>
            <a:endParaRPr lang="en-US" sz="2000" dirty="0">
              <a:ea typeface="Calibri"/>
              <a:cs typeface="Arial"/>
            </a:endParaRPr>
          </a:p>
          <a:p>
            <a:pPr marL="342900" lvl="0" indent="-342900" algn="l" rtl="0">
              <a:lnSpc>
                <a:spcPct val="115000"/>
              </a:lnSpc>
              <a:spcAft>
                <a:spcPts val="0"/>
              </a:spcAft>
              <a:buFont typeface="+mj-lt"/>
              <a:buAutoNum type="arabicParenR"/>
              <a:tabLst>
                <a:tab pos="457200" algn="l"/>
              </a:tabLst>
            </a:pPr>
            <a:r>
              <a:rPr lang="en-US" sz="3200" dirty="0">
                <a:latin typeface="Times New Roman"/>
                <a:ea typeface="Times New Roman"/>
                <a:cs typeface="Arial"/>
              </a:rPr>
              <a:t>Adenocarcinoma of the gallbladder </a:t>
            </a:r>
            <a:endParaRPr lang="en-US" sz="2000" dirty="0">
              <a:ea typeface="Calibri"/>
              <a:cs typeface="Arial"/>
            </a:endParaRPr>
          </a:p>
        </p:txBody>
      </p:sp>
    </p:spTree>
    <p:extLst>
      <p:ext uri="{BB962C8B-B14F-4D97-AF65-F5344CB8AC3E}">
        <p14:creationId xmlns:p14="http://schemas.microsoft.com/office/powerpoint/2010/main" val="2418805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331640" y="116632"/>
            <a:ext cx="7560840" cy="4410438"/>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Arial"/>
              </a:rPr>
              <a:t>Nursing Assessment </a:t>
            </a:r>
            <a:endParaRPr lang="en-US" sz="2000" dirty="0">
              <a:ea typeface="Times New Roman"/>
              <a:cs typeface="Arial"/>
            </a:endParaRPr>
          </a:p>
          <a:p>
            <a:pPr marL="342900" indent="-342900" algn="l" rtl="0">
              <a:lnSpc>
                <a:spcPct val="115000"/>
              </a:lnSpc>
              <a:spcAft>
                <a:spcPts val="0"/>
              </a:spcAft>
              <a:buAutoNum type="arabicParenR"/>
            </a:pPr>
            <a:r>
              <a:rPr lang="en-US" sz="2400" dirty="0">
                <a:latin typeface="Times New Roman"/>
                <a:ea typeface="Times New Roman"/>
                <a:cs typeface="Arial"/>
              </a:rPr>
              <a:t>Obtain history and demographic data that may indicate risk factors for biliary disease</a:t>
            </a:r>
            <a:r>
              <a:rPr lang="ar-SA" sz="2400" dirty="0">
                <a:latin typeface="Times New Roman"/>
                <a:ea typeface="Times New Roman"/>
              </a:rPr>
              <a:t>.</a:t>
            </a:r>
            <a:endParaRPr lang="en-US" sz="2400" dirty="0">
              <a:latin typeface="Times New Roman"/>
              <a:ea typeface="Times New Roman"/>
            </a:endParaRPr>
          </a:p>
          <a:p>
            <a:pPr marL="342900" indent="-342900" algn="l" rtl="0">
              <a:lnSpc>
                <a:spcPct val="115000"/>
              </a:lnSpc>
              <a:spcAft>
                <a:spcPts val="0"/>
              </a:spcAft>
              <a:buAutoNum type="arabicParenR"/>
            </a:pPr>
            <a:r>
              <a:rPr lang="en-US" sz="2400" dirty="0">
                <a:latin typeface="Times New Roman"/>
                <a:ea typeface="Times New Roman"/>
                <a:cs typeface="Arial"/>
              </a:rPr>
              <a:t>Assess patient’s pain for location, description, intensity, relieving and exacerbating factors</a:t>
            </a:r>
            <a:r>
              <a:rPr lang="ar-SA" sz="2400" dirty="0">
                <a:latin typeface="Times New Roman"/>
                <a:ea typeface="Times New Roman"/>
              </a:rPr>
              <a:t>. </a:t>
            </a:r>
            <a:endParaRPr lang="en-US" sz="1600" dirty="0">
              <a:ea typeface="Times New Roman"/>
              <a:cs typeface="Arial"/>
            </a:endParaRPr>
          </a:p>
          <a:p>
            <a:pPr algn="l" rtl="0">
              <a:lnSpc>
                <a:spcPct val="115000"/>
              </a:lnSpc>
              <a:spcAft>
                <a:spcPts val="0"/>
              </a:spcAft>
            </a:pPr>
            <a:r>
              <a:rPr lang="en-US" sz="2400" dirty="0">
                <a:latin typeface="Times New Roman"/>
                <a:ea typeface="Times New Roman"/>
                <a:cs typeface="Arial"/>
              </a:rPr>
              <a:t>3) Assess for signs of dehydration: dry mucous membranes, poor skin turgor, and low urine output with elevated specific gravity</a:t>
            </a:r>
            <a:r>
              <a:rPr lang="ar-SA" sz="2400" dirty="0">
                <a:latin typeface="Times New Roman"/>
                <a:ea typeface="Times New Roman"/>
              </a:rPr>
              <a:t>. </a:t>
            </a:r>
            <a:endParaRPr lang="en-US" sz="1600" dirty="0">
              <a:ea typeface="Calibri"/>
              <a:cs typeface="Arial"/>
            </a:endParaRPr>
          </a:p>
          <a:p>
            <a:pPr marL="228600" algn="l" rtl="0">
              <a:lnSpc>
                <a:spcPct val="115000"/>
              </a:lnSpc>
              <a:spcAft>
                <a:spcPts val="0"/>
              </a:spcAft>
            </a:pPr>
            <a:r>
              <a:rPr lang="en-US" sz="2400" dirty="0">
                <a:latin typeface="Times New Roman"/>
                <a:ea typeface="Times New Roman"/>
                <a:cs typeface="Arial"/>
              </a:rPr>
              <a:t>4) Monitor temperature and white blood count for indications of infection or perforation</a:t>
            </a:r>
            <a:r>
              <a:rPr lang="ar-SA" sz="2400" dirty="0">
                <a:latin typeface="Times New Roman"/>
                <a:ea typeface="Times New Roman"/>
              </a:rPr>
              <a:t>. </a:t>
            </a:r>
            <a:endParaRPr lang="en-US" sz="1600" dirty="0">
              <a:ea typeface="Calibri"/>
              <a:cs typeface="Arial"/>
            </a:endParaRPr>
          </a:p>
        </p:txBody>
      </p:sp>
    </p:spTree>
    <p:extLst>
      <p:ext uri="{BB962C8B-B14F-4D97-AF65-F5344CB8AC3E}">
        <p14:creationId xmlns:p14="http://schemas.microsoft.com/office/powerpoint/2010/main" val="355039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971600" y="764704"/>
            <a:ext cx="7920880" cy="2074414"/>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Arial"/>
              </a:rPr>
              <a:t>Nursing Diagnosis </a:t>
            </a:r>
            <a:endParaRPr lang="en-US" sz="2000" dirty="0">
              <a:ea typeface="Calibri"/>
              <a:cs typeface="Arial"/>
            </a:endParaRPr>
          </a:p>
          <a:p>
            <a:pPr marL="228600" algn="l" rtl="0">
              <a:lnSpc>
                <a:spcPct val="115000"/>
              </a:lnSpc>
              <a:spcAft>
                <a:spcPts val="0"/>
              </a:spcAft>
            </a:pPr>
            <a:r>
              <a:rPr lang="en-US" sz="2400" dirty="0">
                <a:latin typeface="Times New Roman"/>
                <a:ea typeface="Times New Roman"/>
                <a:cs typeface="Arial"/>
              </a:rPr>
              <a:t>A. </a:t>
            </a:r>
            <a:r>
              <a:rPr lang="en-US" sz="2800" dirty="0">
                <a:latin typeface="Times New Roman"/>
                <a:ea typeface="Times New Roman"/>
                <a:cs typeface="Arial"/>
              </a:rPr>
              <a:t>Pain related to biliary colic or stone obstruction. </a:t>
            </a:r>
            <a:endParaRPr lang="en-US" dirty="0">
              <a:ea typeface="Calibri"/>
              <a:cs typeface="Arial"/>
            </a:endParaRPr>
          </a:p>
          <a:p>
            <a:pPr marL="228600" algn="l" rtl="0">
              <a:lnSpc>
                <a:spcPct val="115000"/>
              </a:lnSpc>
              <a:spcAft>
                <a:spcPts val="0"/>
              </a:spcAft>
            </a:pPr>
            <a:r>
              <a:rPr lang="en-US" sz="2800" dirty="0">
                <a:latin typeface="Times New Roman"/>
                <a:ea typeface="Times New Roman"/>
                <a:cs typeface="Arial"/>
              </a:rPr>
              <a:t>B.</a:t>
            </a:r>
            <a:r>
              <a:rPr lang="en-US" sz="2800" dirty="0">
                <a:latin typeface="Times New Roman"/>
                <a:ea typeface="Times New Roman"/>
              </a:rPr>
              <a:t> </a:t>
            </a:r>
            <a:r>
              <a:rPr lang="en-US" sz="2800" dirty="0">
                <a:latin typeface="Times New Roman"/>
                <a:ea typeface="Times New Roman"/>
                <a:cs typeface="Arial"/>
              </a:rPr>
              <a:t>Fluid Volume Deficit related to nausea and vomiting and decreased  intake.</a:t>
            </a:r>
            <a:endParaRPr lang="en-US" dirty="0">
              <a:ea typeface="Calibri"/>
              <a:cs typeface="Arial"/>
            </a:endParaRPr>
          </a:p>
        </p:txBody>
      </p:sp>
    </p:spTree>
    <p:extLst>
      <p:ext uri="{BB962C8B-B14F-4D97-AF65-F5344CB8AC3E}">
        <p14:creationId xmlns:p14="http://schemas.microsoft.com/office/powerpoint/2010/main" val="131194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043608" y="476672"/>
            <a:ext cx="7776864" cy="4728987"/>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mj-cs"/>
              </a:rPr>
              <a:t>Nursing Interventions </a:t>
            </a:r>
            <a:endParaRPr lang="en-US" sz="2000" b="1" dirty="0">
              <a:ea typeface="Calibri"/>
              <a:cs typeface="+mj-cs"/>
            </a:endParaRPr>
          </a:p>
          <a:p>
            <a:pPr marL="457200" indent="-457200" algn="l" rtl="0">
              <a:lnSpc>
                <a:spcPct val="115000"/>
              </a:lnSpc>
              <a:spcAft>
                <a:spcPts val="0"/>
              </a:spcAft>
              <a:buAutoNum type="alphaUcPeriod"/>
            </a:pPr>
            <a:r>
              <a:rPr lang="en-US" sz="2800" u="sng" dirty="0">
                <a:latin typeface="Times New Roman"/>
                <a:ea typeface="Times New Roman"/>
                <a:cs typeface="+mj-cs"/>
              </a:rPr>
              <a:t>Relieving Pain </a:t>
            </a:r>
            <a:endParaRPr lang="en-US" dirty="0">
              <a:ea typeface="Times New Roman"/>
              <a:cs typeface="+mj-cs"/>
            </a:endParaRPr>
          </a:p>
          <a:p>
            <a:pPr marL="457200" indent="-457200" algn="l" rtl="0">
              <a:lnSpc>
                <a:spcPct val="115000"/>
              </a:lnSpc>
              <a:spcAft>
                <a:spcPts val="0"/>
              </a:spcAft>
              <a:buFont typeface="+mj-lt"/>
              <a:buAutoNum type="arabicPeriod"/>
            </a:pPr>
            <a:r>
              <a:rPr lang="en-US" sz="2800" dirty="0">
                <a:latin typeface="Times New Roman"/>
                <a:ea typeface="Times New Roman"/>
                <a:cs typeface="+mj-cs"/>
              </a:rPr>
              <a:t>Assess pain location, severity, and characteristics.</a:t>
            </a:r>
            <a:r>
              <a:rPr lang="ar-SA" sz="2800" dirty="0">
                <a:latin typeface="Times New Roman"/>
                <a:ea typeface="Times New Roman"/>
                <a:cs typeface="+mj-cs"/>
              </a:rPr>
              <a:t> </a:t>
            </a:r>
            <a:endParaRPr lang="en-US" dirty="0">
              <a:ea typeface="Calibri"/>
              <a:cs typeface="+mj-cs"/>
            </a:endParaRPr>
          </a:p>
          <a:p>
            <a:pPr marL="457200" lvl="0" indent="-457200" algn="l" rtl="0">
              <a:lnSpc>
                <a:spcPct val="115000"/>
              </a:lnSpc>
              <a:spcAft>
                <a:spcPts val="0"/>
              </a:spcAft>
              <a:buFont typeface="+mj-lt"/>
              <a:buAutoNum type="arabicPeriod"/>
              <a:tabLst>
                <a:tab pos="457200" algn="l"/>
              </a:tabLst>
            </a:pPr>
            <a:r>
              <a:rPr lang="en-US" sz="2800" dirty="0">
                <a:latin typeface="Times New Roman"/>
                <a:ea typeface="Times New Roman"/>
                <a:cs typeface="+mj-cs"/>
              </a:rPr>
              <a:t>Administer medications or monitor patient-controlled analgesia to control pain</a:t>
            </a:r>
            <a:r>
              <a:rPr lang="ar-SA" sz="2800" dirty="0">
                <a:latin typeface="Times New Roman"/>
                <a:ea typeface="Times New Roman"/>
                <a:cs typeface="+mj-cs"/>
              </a:rPr>
              <a:t>. </a:t>
            </a:r>
            <a:endParaRPr lang="en-US" dirty="0">
              <a:ea typeface="Calibri"/>
              <a:cs typeface="+mj-cs"/>
            </a:endParaRPr>
          </a:p>
          <a:p>
            <a:pPr marL="457200" lvl="0" indent="-457200" algn="l" rtl="0">
              <a:lnSpc>
                <a:spcPct val="115000"/>
              </a:lnSpc>
              <a:spcAft>
                <a:spcPts val="0"/>
              </a:spcAft>
              <a:buFont typeface="+mj-lt"/>
              <a:buAutoNum type="arabicPeriod"/>
              <a:tabLst>
                <a:tab pos="457200" algn="l"/>
              </a:tabLst>
            </a:pPr>
            <a:r>
              <a:rPr lang="en-US" sz="2800" dirty="0">
                <a:latin typeface="Times New Roman"/>
                <a:ea typeface="Times New Roman"/>
                <a:cs typeface="+mj-cs"/>
              </a:rPr>
              <a:t>Assist in attaining position of comfort; maintain bed rest during acute</a:t>
            </a:r>
            <a:r>
              <a:rPr lang="en-US" sz="2400" dirty="0">
                <a:latin typeface="Times New Roman"/>
                <a:ea typeface="Times New Roman"/>
                <a:cs typeface="+mj-cs"/>
              </a:rPr>
              <a:t> illness</a:t>
            </a:r>
            <a:r>
              <a:rPr lang="ar-SA" sz="2400" dirty="0">
                <a:latin typeface="Times New Roman"/>
                <a:ea typeface="Times New Roman"/>
                <a:cs typeface="+mj-cs"/>
              </a:rPr>
              <a:t>. </a:t>
            </a:r>
            <a:endParaRPr lang="en-US" sz="2400" dirty="0">
              <a:latin typeface="Times New Roman"/>
              <a:ea typeface="Times New Roman"/>
              <a:cs typeface="+mj-cs"/>
            </a:endParaRPr>
          </a:p>
          <a:p>
            <a:pPr marL="457200" lvl="0" indent="-457200" algn="l" rtl="0">
              <a:lnSpc>
                <a:spcPct val="115000"/>
              </a:lnSpc>
              <a:spcAft>
                <a:spcPts val="0"/>
              </a:spcAft>
              <a:buFont typeface="+mj-lt"/>
              <a:buAutoNum type="arabicPeriod"/>
              <a:tabLst>
                <a:tab pos="457200" algn="l"/>
              </a:tabLst>
            </a:pPr>
            <a:endParaRPr lang="en-US" sz="2400" dirty="0">
              <a:latin typeface="Times New Roman"/>
              <a:ea typeface="Calibri"/>
              <a:cs typeface="+mj-cs"/>
            </a:endParaRPr>
          </a:p>
          <a:p>
            <a:pPr marL="457200" lvl="0" indent="-457200" algn="l" rtl="0">
              <a:lnSpc>
                <a:spcPct val="115000"/>
              </a:lnSpc>
              <a:spcAft>
                <a:spcPts val="0"/>
              </a:spcAft>
              <a:buFont typeface="+mj-lt"/>
              <a:buAutoNum type="arabicPeriod"/>
              <a:tabLst>
                <a:tab pos="457200" algn="l"/>
              </a:tabLst>
            </a:pPr>
            <a:endParaRPr lang="en-US" sz="2400" dirty="0">
              <a:latin typeface="Times New Roman"/>
              <a:ea typeface="Calibri"/>
              <a:cs typeface="+mj-cs"/>
            </a:endParaRPr>
          </a:p>
          <a:p>
            <a:pPr marL="457200" lvl="0" indent="-457200" algn="l" rtl="0">
              <a:lnSpc>
                <a:spcPct val="115000"/>
              </a:lnSpc>
              <a:spcAft>
                <a:spcPts val="0"/>
              </a:spcAft>
              <a:buFont typeface="+mj-lt"/>
              <a:buAutoNum type="arabicPeriod"/>
              <a:tabLst>
                <a:tab pos="457200" algn="l"/>
              </a:tabLst>
            </a:pPr>
            <a:endParaRPr lang="en-US" dirty="0">
              <a:ea typeface="Calibri"/>
              <a:cs typeface="+mj-cs"/>
            </a:endParaRPr>
          </a:p>
        </p:txBody>
      </p:sp>
    </p:spTree>
    <p:extLst>
      <p:ext uri="{BB962C8B-B14F-4D97-AF65-F5344CB8AC3E}">
        <p14:creationId xmlns:p14="http://schemas.microsoft.com/office/powerpoint/2010/main" val="202525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7384"/>
            <a:ext cx="925252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899592" y="260648"/>
            <a:ext cx="8079578" cy="5047536"/>
          </a:xfrm>
          <a:prstGeom prst="rect">
            <a:avLst/>
          </a:prstGeom>
        </p:spPr>
        <p:txBody>
          <a:bodyPr wrap="square">
            <a:spAutoFit/>
          </a:bodyPr>
          <a:lstStyle/>
          <a:p>
            <a:pPr algn="l" rtl="0">
              <a:lnSpc>
                <a:spcPct val="115000"/>
              </a:lnSpc>
              <a:spcAft>
                <a:spcPts val="0"/>
              </a:spcAft>
            </a:pPr>
            <a:r>
              <a:rPr lang="en-US" sz="2800" u="sng" dirty="0">
                <a:latin typeface="Times New Roman"/>
                <a:ea typeface="Times New Roman"/>
                <a:cs typeface="Arial"/>
              </a:rPr>
              <a:t>B.</a:t>
            </a:r>
            <a:r>
              <a:rPr lang="en-US" sz="2800" u="sng" dirty="0">
                <a:latin typeface="Times New Roman"/>
                <a:ea typeface="Times New Roman"/>
              </a:rPr>
              <a:t> </a:t>
            </a:r>
            <a:r>
              <a:rPr lang="en-US" sz="2800" u="sng" dirty="0">
                <a:latin typeface="Times New Roman"/>
                <a:ea typeface="Times New Roman"/>
                <a:cs typeface="Arial"/>
              </a:rPr>
              <a:t>Restoring Normal Fluid Volume </a:t>
            </a:r>
            <a:endParaRPr lang="en-US" dirty="0">
              <a:ea typeface="Calibri"/>
              <a:cs typeface="Arial"/>
            </a:endParaRPr>
          </a:p>
          <a:p>
            <a:pPr marL="514350" lvl="0" indent="-514350" algn="l" rtl="0">
              <a:lnSpc>
                <a:spcPct val="115000"/>
              </a:lnSpc>
              <a:spcAft>
                <a:spcPts val="0"/>
              </a:spcAft>
              <a:buFont typeface="+mj-lt"/>
              <a:buAutoNum type="arabicPeriod"/>
              <a:tabLst>
                <a:tab pos="457200" algn="l"/>
              </a:tabLst>
            </a:pPr>
            <a:r>
              <a:rPr lang="en-US" sz="2800" dirty="0">
                <a:latin typeface="Times New Roman"/>
                <a:ea typeface="Times New Roman"/>
                <a:cs typeface="Arial"/>
              </a:rPr>
              <a:t>Administer IV fluids and electrolytes as prescribed</a:t>
            </a:r>
            <a:r>
              <a:rPr lang="ar-SA" sz="2800" dirty="0">
                <a:latin typeface="Times New Roman"/>
                <a:ea typeface="Times New Roman"/>
              </a:rPr>
              <a:t>. </a:t>
            </a:r>
            <a:endParaRPr lang="en-US" dirty="0">
              <a:ea typeface="Calibri"/>
              <a:cs typeface="Arial"/>
            </a:endParaRPr>
          </a:p>
          <a:p>
            <a:pPr marL="514350" lvl="0" indent="-514350" algn="l" rtl="0">
              <a:lnSpc>
                <a:spcPct val="115000"/>
              </a:lnSpc>
              <a:spcAft>
                <a:spcPts val="0"/>
              </a:spcAft>
              <a:buFont typeface="+mj-lt"/>
              <a:buAutoNum type="arabicPeriod"/>
              <a:tabLst>
                <a:tab pos="457200" algn="l"/>
              </a:tabLst>
            </a:pPr>
            <a:r>
              <a:rPr lang="en-US" sz="2800" dirty="0">
                <a:latin typeface="Times New Roman"/>
                <a:ea typeface="Times New Roman"/>
                <a:cs typeface="Arial"/>
              </a:rPr>
              <a:t>Administer </a:t>
            </a:r>
            <a:r>
              <a:rPr lang="en-US" sz="2800" dirty="0" err="1">
                <a:latin typeface="Times New Roman"/>
                <a:ea typeface="Times New Roman"/>
                <a:cs typeface="Arial"/>
              </a:rPr>
              <a:t>antiemetics</a:t>
            </a:r>
            <a:r>
              <a:rPr lang="en-US" sz="2800" dirty="0">
                <a:latin typeface="Times New Roman"/>
                <a:ea typeface="Times New Roman"/>
                <a:cs typeface="Arial"/>
              </a:rPr>
              <a:t> as prescribed to decrease nausea and vomiting</a:t>
            </a:r>
            <a:r>
              <a:rPr lang="ar-SA" sz="2800" dirty="0">
                <a:latin typeface="Times New Roman"/>
                <a:ea typeface="Times New Roman"/>
              </a:rPr>
              <a:t>. </a:t>
            </a:r>
            <a:endParaRPr lang="en-US" dirty="0">
              <a:ea typeface="Calibri"/>
              <a:cs typeface="Arial"/>
            </a:endParaRPr>
          </a:p>
          <a:p>
            <a:pPr marL="514350" lvl="0" indent="-514350" algn="l" rtl="0">
              <a:lnSpc>
                <a:spcPct val="115000"/>
              </a:lnSpc>
              <a:spcAft>
                <a:spcPts val="0"/>
              </a:spcAft>
              <a:buFont typeface="+mj-lt"/>
              <a:buAutoNum type="arabicPeriod"/>
              <a:tabLst>
                <a:tab pos="457200" algn="l"/>
              </a:tabLst>
            </a:pPr>
            <a:r>
              <a:rPr lang="en-US" sz="2800" dirty="0">
                <a:latin typeface="Times New Roman"/>
                <a:ea typeface="Times New Roman"/>
                <a:cs typeface="Arial"/>
              </a:rPr>
              <a:t>Maintain nasogastric decompression until nausea and vomiting subside</a:t>
            </a:r>
            <a:r>
              <a:rPr lang="ar-SA" sz="2800" dirty="0">
                <a:latin typeface="Times New Roman"/>
                <a:ea typeface="Times New Roman"/>
              </a:rPr>
              <a:t>. </a:t>
            </a:r>
            <a:endParaRPr lang="en-US" dirty="0">
              <a:ea typeface="Calibri"/>
              <a:cs typeface="Arial"/>
            </a:endParaRPr>
          </a:p>
          <a:p>
            <a:pPr marL="514350" lvl="0" indent="-514350" algn="l" rtl="0">
              <a:lnSpc>
                <a:spcPct val="115000"/>
              </a:lnSpc>
              <a:spcAft>
                <a:spcPts val="0"/>
              </a:spcAft>
              <a:buFont typeface="+mj-lt"/>
              <a:buAutoNum type="arabicPeriod"/>
              <a:tabLst>
                <a:tab pos="457200" algn="l"/>
              </a:tabLst>
            </a:pPr>
            <a:r>
              <a:rPr lang="en-US" sz="2800" dirty="0">
                <a:latin typeface="Times New Roman"/>
                <a:ea typeface="Times New Roman"/>
                <a:cs typeface="Arial"/>
              </a:rPr>
              <a:t>Begin food and fluids as tolerated, after acute symptoms subside or postoperatively</a:t>
            </a:r>
            <a:r>
              <a:rPr lang="ar-SA" sz="2800" dirty="0">
                <a:latin typeface="Times New Roman"/>
                <a:ea typeface="Times New Roman"/>
              </a:rPr>
              <a:t>. </a:t>
            </a:r>
            <a:endParaRPr lang="en-US" dirty="0">
              <a:ea typeface="Calibri"/>
              <a:cs typeface="Arial"/>
            </a:endParaRPr>
          </a:p>
          <a:p>
            <a:pPr marL="514350" lvl="0" indent="-514350" algn="l" rtl="0">
              <a:lnSpc>
                <a:spcPct val="115000"/>
              </a:lnSpc>
              <a:spcAft>
                <a:spcPts val="0"/>
              </a:spcAft>
              <a:buFont typeface="+mj-lt"/>
              <a:buAutoNum type="arabicPeriod"/>
              <a:tabLst>
                <a:tab pos="457200" algn="l"/>
              </a:tabLst>
            </a:pPr>
            <a:r>
              <a:rPr lang="en-US" sz="2800" dirty="0">
                <a:latin typeface="Times New Roman"/>
                <a:ea typeface="Times New Roman"/>
                <a:cs typeface="Arial"/>
              </a:rPr>
              <a:t>Observe and record amount of T-tube drainage, if applicable</a:t>
            </a:r>
            <a:r>
              <a:rPr lang="ar-SA" sz="2800" dirty="0">
                <a:latin typeface="Times New Roman"/>
                <a:ea typeface="Times New Roman"/>
              </a:rPr>
              <a:t>. </a:t>
            </a:r>
            <a:endParaRPr lang="en-US" dirty="0">
              <a:ea typeface="Calibri"/>
              <a:cs typeface="Arial"/>
            </a:endParaRPr>
          </a:p>
        </p:txBody>
      </p:sp>
    </p:spTree>
    <p:extLst>
      <p:ext uri="{BB962C8B-B14F-4D97-AF65-F5344CB8AC3E}">
        <p14:creationId xmlns:p14="http://schemas.microsoft.com/office/powerpoint/2010/main" val="379876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5" y="116632"/>
            <a:ext cx="899846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5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1043608" y="1124744"/>
            <a:ext cx="7308812" cy="3348609"/>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Arial"/>
              </a:rPr>
              <a:t>Evaluation </a:t>
            </a:r>
            <a:endParaRPr lang="en-US" sz="2000" dirty="0">
              <a:ea typeface="Calibri"/>
              <a:cs typeface="Arial"/>
            </a:endParaRPr>
          </a:p>
          <a:p>
            <a:pPr marL="228600" algn="l" rtl="0">
              <a:lnSpc>
                <a:spcPct val="115000"/>
              </a:lnSpc>
              <a:spcAft>
                <a:spcPts val="0"/>
              </a:spcAft>
            </a:pPr>
            <a:r>
              <a:rPr lang="en-US" sz="2800" dirty="0">
                <a:latin typeface="Times New Roman"/>
                <a:ea typeface="Times New Roman"/>
                <a:cs typeface="Arial"/>
              </a:rPr>
              <a:t>A.</a:t>
            </a:r>
            <a:r>
              <a:rPr lang="en-US" sz="2800" dirty="0">
                <a:latin typeface="Times New Roman"/>
                <a:ea typeface="Times New Roman"/>
              </a:rPr>
              <a:t> </a:t>
            </a:r>
            <a:r>
              <a:rPr lang="en-US" sz="3200" dirty="0">
                <a:latin typeface="Times New Roman"/>
                <a:ea typeface="Times New Roman"/>
                <a:cs typeface="Arial"/>
              </a:rPr>
              <a:t>Patient verbalizes reduced pain level </a:t>
            </a:r>
            <a:endParaRPr lang="en-US" sz="2000" dirty="0">
              <a:ea typeface="Calibri"/>
              <a:cs typeface="Arial"/>
            </a:endParaRPr>
          </a:p>
          <a:p>
            <a:pPr marL="228600" algn="l" rtl="0">
              <a:lnSpc>
                <a:spcPct val="115000"/>
              </a:lnSpc>
              <a:spcAft>
                <a:spcPts val="0"/>
              </a:spcAft>
            </a:pPr>
            <a:r>
              <a:rPr lang="en-US" sz="3200" dirty="0">
                <a:latin typeface="Times New Roman"/>
                <a:ea typeface="Times New Roman"/>
                <a:cs typeface="Arial"/>
              </a:rPr>
              <a:t>B. Tolerating oral fluids, urine output adequate</a:t>
            </a:r>
            <a:endParaRPr lang="en-US" sz="2000" dirty="0">
              <a:ea typeface="Calibri"/>
              <a:cs typeface="Arial"/>
            </a:endParaRPr>
          </a:p>
          <a:p>
            <a:pPr algn="l" rtl="0">
              <a:lnSpc>
                <a:spcPct val="115000"/>
              </a:lnSpc>
              <a:spcAft>
                <a:spcPts val="0"/>
              </a:spcAft>
            </a:pPr>
            <a:r>
              <a:rPr lang="en-US" sz="2800" b="1" dirty="0">
                <a:latin typeface="Times New Roman"/>
                <a:ea typeface="Times New Roman"/>
                <a:cs typeface="Arial"/>
              </a:rPr>
              <a:t> </a:t>
            </a:r>
            <a:endParaRPr lang="en-US" sz="2000" dirty="0">
              <a:ea typeface="Calibri"/>
              <a:cs typeface="Arial"/>
            </a:endParaRPr>
          </a:p>
          <a:p>
            <a:pPr algn="l" rtl="0">
              <a:lnSpc>
                <a:spcPct val="115000"/>
              </a:lnSpc>
              <a:spcAft>
                <a:spcPts val="0"/>
              </a:spcAft>
            </a:pPr>
            <a:r>
              <a:rPr lang="en-US" sz="3200" b="1" dirty="0">
                <a:latin typeface="Times New Roman"/>
                <a:ea typeface="Times New Roman"/>
                <a:cs typeface="Arial"/>
              </a:rPr>
              <a:t> </a:t>
            </a:r>
            <a:endParaRPr lang="en-US" sz="2000" dirty="0">
              <a:ea typeface="Calibri"/>
              <a:cs typeface="Arial"/>
            </a:endParaRPr>
          </a:p>
        </p:txBody>
      </p:sp>
    </p:spTree>
    <p:extLst>
      <p:ext uri="{BB962C8B-B14F-4D97-AF65-F5344CB8AC3E}">
        <p14:creationId xmlns:p14="http://schemas.microsoft.com/office/powerpoint/2010/main" val="35096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04712"/>
            <a:ext cx="568960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tabLst>
                <a:tab pos="457200" algn="l"/>
              </a:tabLst>
            </a:pPr>
            <a:r>
              <a:rPr lang="en-US" sz="7200" b="1" dirty="0">
                <a:solidFill>
                  <a:srgbClr val="FF0000"/>
                </a:solidFill>
                <a:latin typeface="Times New Roman" pitchFamily="18" charset="0"/>
                <a:cs typeface="Times New Roman" pitchFamily="18" charset="0"/>
              </a:rPr>
              <a:t>Thanks </a:t>
            </a:r>
          </a:p>
          <a:p>
            <a:pPr algn="ctr" eaLnBrk="0" hangingPunct="0">
              <a:tabLst>
                <a:tab pos="457200" algn="l"/>
              </a:tabLst>
            </a:pPr>
            <a:r>
              <a:rPr lang="en-US" sz="7200" b="1" dirty="0">
                <a:solidFill>
                  <a:srgbClr val="FF0000"/>
                </a:solidFill>
                <a:latin typeface="Times New Roman" pitchFamily="18" charset="0"/>
                <a:cs typeface="Times New Roman" pitchFamily="18" charset="0"/>
              </a:rPr>
              <a:t>For Listening</a:t>
            </a:r>
          </a:p>
          <a:p>
            <a:pPr algn="ctr" eaLnBrk="0" hangingPunct="0">
              <a:tabLst>
                <a:tab pos="457200" algn="l"/>
              </a:tabLst>
            </a:pPr>
            <a:endParaRPr lang="en-US" sz="4000" b="1" dirty="0">
              <a:solidFill>
                <a:srgbClr val="FF0000"/>
              </a:solidFill>
              <a:latin typeface="Times New Roman" pitchFamily="18" charset="0"/>
              <a:cs typeface="Times New Roman" pitchFamily="18" charset="0"/>
            </a:endParaRPr>
          </a:p>
        </p:txBody>
      </p:sp>
      <p:pic>
        <p:nvPicPr>
          <p:cNvPr id="2050"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331640" y="1546275"/>
            <a:ext cx="6193656"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rtl="0" eaLnBrk="0" hangingPunct="0">
              <a:tabLst>
                <a:tab pos="457200" algn="l"/>
              </a:tabLst>
            </a:pPr>
            <a:r>
              <a:rPr lang="en-US" sz="8000" b="1" dirty="0">
                <a:solidFill>
                  <a:srgbClr val="1F497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Thanks </a:t>
            </a:r>
          </a:p>
          <a:p>
            <a:pPr algn="ctr" rtl="0" eaLnBrk="0" hangingPunct="0">
              <a:tabLst>
                <a:tab pos="457200" algn="l"/>
              </a:tabLst>
            </a:pPr>
            <a:r>
              <a:rPr lang="en-US" sz="8000" b="1" dirty="0">
                <a:solidFill>
                  <a:srgbClr val="1F497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For Listening</a:t>
            </a:r>
          </a:p>
          <a:p>
            <a:pPr algn="ctr" rtl="0" eaLnBrk="0" hangingPunct="0">
              <a:tabLst>
                <a:tab pos="457200" algn="l"/>
              </a:tabLst>
            </a:pPr>
            <a:endParaRPr lang="en-US" sz="4400" b="1" dirty="0">
              <a:solidFill>
                <a:srgbClr val="1F497D">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91184301"/>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04712"/>
            <a:ext cx="568960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tabLst>
                <a:tab pos="457200" algn="l"/>
              </a:tabLst>
            </a:pPr>
            <a:r>
              <a:rPr lang="en-US" sz="7200" b="1" dirty="0">
                <a:solidFill>
                  <a:srgbClr val="FF0000"/>
                </a:solidFill>
                <a:latin typeface="Times New Roman" pitchFamily="18" charset="0"/>
                <a:cs typeface="Times New Roman" pitchFamily="18" charset="0"/>
              </a:rPr>
              <a:t>Thanks </a:t>
            </a:r>
          </a:p>
          <a:p>
            <a:pPr algn="ctr" eaLnBrk="0" hangingPunct="0">
              <a:tabLst>
                <a:tab pos="457200" algn="l"/>
              </a:tabLst>
            </a:pPr>
            <a:r>
              <a:rPr lang="en-US" sz="7200" b="1" dirty="0">
                <a:solidFill>
                  <a:srgbClr val="FF0000"/>
                </a:solidFill>
                <a:latin typeface="Times New Roman" pitchFamily="18" charset="0"/>
                <a:cs typeface="Times New Roman" pitchFamily="18" charset="0"/>
              </a:rPr>
              <a:t>For Listening</a:t>
            </a:r>
          </a:p>
          <a:p>
            <a:pPr algn="ctr" eaLnBrk="0" hangingPunct="0">
              <a:tabLst>
                <a:tab pos="457200" algn="l"/>
              </a:tabLst>
            </a:pPr>
            <a:endParaRPr lang="en-US" sz="4000" b="1" dirty="0">
              <a:solidFill>
                <a:srgbClr val="FF0000"/>
              </a:solidFill>
              <a:latin typeface="Times New Roman" pitchFamily="18" charset="0"/>
              <a:cs typeface="Times New Roman" pitchFamily="18" charset="0"/>
            </a:endParaRPr>
          </a:p>
        </p:txBody>
      </p:sp>
      <p:pic>
        <p:nvPicPr>
          <p:cNvPr id="2050"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27384"/>
            <a:ext cx="9756576"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827584" y="1048199"/>
            <a:ext cx="8424936" cy="5189113"/>
          </a:xfrm>
          <a:prstGeom prst="rect">
            <a:avLst/>
          </a:prstGeom>
        </p:spPr>
        <p:txBody>
          <a:bodyPr wrap="square">
            <a:spAutoFit/>
          </a:bodyPr>
          <a:lstStyle/>
          <a:p>
            <a:pPr lvl="0" algn="l" rtl="0">
              <a:lnSpc>
                <a:spcPct val="115000"/>
              </a:lnSpc>
              <a:spcAft>
                <a:spcPts val="0"/>
              </a:spcAft>
            </a:pPr>
            <a:r>
              <a:rPr lang="en-US" sz="2400" dirty="0">
                <a:latin typeface="Times New Roman"/>
                <a:ea typeface="Times New Roman"/>
                <a:cs typeface="+mj-cs"/>
              </a:rPr>
              <a:t>It is inflammation of the gallbladder (may be acute or chronic). </a:t>
            </a:r>
            <a:endParaRPr lang="en-US" sz="2400" dirty="0">
              <a:ea typeface="Calibri"/>
              <a:cs typeface="+mj-cs"/>
            </a:endParaRPr>
          </a:p>
          <a:p>
            <a:pPr marL="342900" lvl="0" indent="-342900" algn="l" rtl="0">
              <a:lnSpc>
                <a:spcPct val="115000"/>
              </a:lnSpc>
              <a:spcAft>
                <a:spcPts val="0"/>
              </a:spcAft>
              <a:buFont typeface="+mj-lt"/>
              <a:buAutoNum type="arabicPeriod"/>
            </a:pPr>
            <a:r>
              <a:rPr lang="en-US" sz="2400" b="1" dirty="0">
                <a:latin typeface="Times New Roman"/>
                <a:ea typeface="Times New Roman"/>
                <a:cs typeface="+mj-cs"/>
              </a:rPr>
              <a:t>Acute </a:t>
            </a:r>
            <a:r>
              <a:rPr lang="en-US" sz="2400" b="1" dirty="0" err="1">
                <a:latin typeface="Times New Roman"/>
                <a:ea typeface="Times New Roman"/>
                <a:cs typeface="+mj-cs"/>
              </a:rPr>
              <a:t>cholecystitis</a:t>
            </a:r>
            <a:r>
              <a:rPr lang="en-US" sz="2400" b="1" dirty="0">
                <a:latin typeface="Times New Roman"/>
                <a:ea typeface="Times New Roman"/>
                <a:cs typeface="+mj-cs"/>
              </a:rPr>
              <a:t> </a:t>
            </a:r>
            <a:r>
              <a:rPr lang="en-US" sz="2400" dirty="0">
                <a:latin typeface="Times New Roman"/>
                <a:ea typeface="Times New Roman"/>
                <a:cs typeface="+mj-cs"/>
              </a:rPr>
              <a:t>is an acute infection of the gallbladder</a:t>
            </a:r>
            <a:r>
              <a:rPr lang="ar-SA" sz="2400" dirty="0">
                <a:latin typeface="Times New Roman"/>
                <a:ea typeface="Times New Roman"/>
                <a:cs typeface="+mj-cs"/>
              </a:rPr>
              <a:t>. </a:t>
            </a:r>
            <a:endParaRPr lang="en-US" sz="2400" dirty="0">
              <a:ea typeface="Calibri"/>
              <a:cs typeface="+mj-cs"/>
            </a:endParaRPr>
          </a:p>
          <a:p>
            <a:pPr marL="285750" lvl="0" indent="-285750" algn="l" rtl="0">
              <a:lnSpc>
                <a:spcPct val="115000"/>
              </a:lnSpc>
              <a:spcAft>
                <a:spcPts val="0"/>
              </a:spcAft>
              <a:buFont typeface="Wingdings" pitchFamily="2" charset="2"/>
              <a:buChar char="Ø"/>
            </a:pPr>
            <a:r>
              <a:rPr lang="en-US" sz="2400" b="1" dirty="0">
                <a:latin typeface="Times New Roman"/>
                <a:ea typeface="Times New Roman"/>
                <a:cs typeface="+mj-cs"/>
              </a:rPr>
              <a:t>calculus </a:t>
            </a:r>
            <a:r>
              <a:rPr lang="en-US" sz="2400" b="1" dirty="0" err="1">
                <a:latin typeface="Times New Roman"/>
                <a:ea typeface="Times New Roman"/>
                <a:cs typeface="+mj-cs"/>
              </a:rPr>
              <a:t>cholecystitis</a:t>
            </a:r>
            <a:r>
              <a:rPr lang="en-US" sz="2400" b="1" dirty="0">
                <a:latin typeface="Times New Roman"/>
                <a:ea typeface="Times New Roman"/>
                <a:cs typeface="+mj-cs"/>
              </a:rPr>
              <a:t> </a:t>
            </a:r>
            <a:r>
              <a:rPr lang="en-US" sz="2400" dirty="0">
                <a:latin typeface="Times New Roman"/>
                <a:ea typeface="Times New Roman"/>
                <a:cs typeface="+mj-cs"/>
              </a:rPr>
              <a:t>most cases are </a:t>
            </a:r>
            <a:r>
              <a:rPr lang="en-US" sz="2400" i="1" u="sng" dirty="0">
                <a:latin typeface="Times New Roman"/>
                <a:ea typeface="Times New Roman"/>
                <a:cs typeface="+mj-cs"/>
              </a:rPr>
              <a:t>caused by </a:t>
            </a:r>
            <a:r>
              <a:rPr lang="en-US" sz="2400" i="1" dirty="0">
                <a:latin typeface="Times New Roman"/>
                <a:ea typeface="Times New Roman"/>
                <a:cs typeface="+mj-cs"/>
              </a:rPr>
              <a:t> </a:t>
            </a:r>
            <a:r>
              <a:rPr lang="en-US" sz="2400" b="1" dirty="0">
                <a:latin typeface="Times New Roman"/>
                <a:ea typeface="Times New Roman"/>
                <a:cs typeface="+mj-cs"/>
              </a:rPr>
              <a:t>gallstone obstruction of the cystic duct</a:t>
            </a:r>
            <a:r>
              <a:rPr lang="en-US" sz="2400" dirty="0">
                <a:latin typeface="Times New Roman"/>
                <a:ea typeface="Times New Roman"/>
                <a:cs typeface="+mj-cs"/>
              </a:rPr>
              <a:t>, causing edema, inflammation, and bacterial invasion.</a:t>
            </a:r>
            <a:endParaRPr lang="en-US" sz="2400" dirty="0">
              <a:ea typeface="Times New Roman"/>
              <a:cs typeface="+mj-cs"/>
            </a:endParaRPr>
          </a:p>
          <a:p>
            <a:pPr marL="285750" lvl="0" indent="-285750" algn="l" rtl="0">
              <a:lnSpc>
                <a:spcPct val="115000"/>
              </a:lnSpc>
              <a:spcAft>
                <a:spcPts val="0"/>
              </a:spcAft>
              <a:buFont typeface="Wingdings" pitchFamily="2" charset="2"/>
              <a:buChar char="Ø"/>
            </a:pPr>
            <a:r>
              <a:rPr lang="en-US" sz="2400" b="1" dirty="0">
                <a:latin typeface="Times New Roman"/>
                <a:ea typeface="Times New Roman"/>
                <a:cs typeface="+mj-cs"/>
              </a:rPr>
              <a:t>A calculus </a:t>
            </a:r>
            <a:r>
              <a:rPr lang="en-US" sz="2400" b="1" dirty="0" err="1">
                <a:latin typeface="Times New Roman"/>
                <a:ea typeface="Times New Roman"/>
                <a:cs typeface="+mj-cs"/>
              </a:rPr>
              <a:t>cholecystitis</a:t>
            </a:r>
            <a:r>
              <a:rPr lang="en-US" sz="2400" b="1" dirty="0">
                <a:latin typeface="Times New Roman"/>
                <a:ea typeface="Times New Roman"/>
                <a:cs typeface="+mj-cs"/>
              </a:rPr>
              <a:t> </a:t>
            </a:r>
            <a:r>
              <a:rPr lang="en-US" sz="2400" dirty="0">
                <a:latin typeface="Times New Roman"/>
                <a:ea typeface="Times New Roman"/>
                <a:cs typeface="+mj-cs"/>
              </a:rPr>
              <a:t>is acute gallbladder inflammation in the absence of obstruction by gallstones.</a:t>
            </a:r>
          </a:p>
          <a:p>
            <a:pPr lvl="0" algn="l" rtl="0">
              <a:lnSpc>
                <a:spcPct val="115000"/>
              </a:lnSpc>
              <a:spcAft>
                <a:spcPts val="0"/>
              </a:spcAft>
            </a:pPr>
            <a:r>
              <a:rPr lang="ar-SA" sz="2400" dirty="0">
                <a:latin typeface="Times New Roman"/>
                <a:ea typeface="Times New Roman"/>
                <a:cs typeface="+mj-cs"/>
              </a:rPr>
              <a:t> </a:t>
            </a:r>
            <a:endParaRPr lang="en-US" sz="2400" dirty="0">
              <a:ea typeface="Calibri"/>
              <a:cs typeface="+mj-cs"/>
            </a:endParaRPr>
          </a:p>
          <a:p>
            <a:pPr lvl="0" algn="l" rtl="0">
              <a:lnSpc>
                <a:spcPct val="115000"/>
              </a:lnSpc>
              <a:spcAft>
                <a:spcPts val="0"/>
              </a:spcAft>
            </a:pPr>
            <a:r>
              <a:rPr lang="en-US" sz="2400" b="1" dirty="0">
                <a:latin typeface="Times New Roman"/>
                <a:ea typeface="Times New Roman"/>
                <a:cs typeface="+mj-cs"/>
              </a:rPr>
              <a:t>2. Chronic </a:t>
            </a:r>
            <a:r>
              <a:rPr lang="en-US" sz="2400" b="1" dirty="0" err="1">
                <a:latin typeface="Times New Roman"/>
                <a:ea typeface="Times New Roman"/>
                <a:cs typeface="+mj-cs"/>
              </a:rPr>
              <a:t>cholecystitis</a:t>
            </a:r>
            <a:r>
              <a:rPr lang="en-US" sz="2400" b="1" dirty="0">
                <a:latin typeface="Times New Roman"/>
                <a:ea typeface="Times New Roman"/>
                <a:cs typeface="+mj-cs"/>
              </a:rPr>
              <a:t> </a:t>
            </a:r>
            <a:r>
              <a:rPr lang="en-US" sz="2400" dirty="0">
                <a:latin typeface="Times New Roman"/>
                <a:ea typeface="Times New Roman"/>
                <a:cs typeface="+mj-cs"/>
              </a:rPr>
              <a:t>occurs when the gallbladder becomes thickened, rigid, and fibrotic and functions poorly</a:t>
            </a:r>
            <a:r>
              <a:rPr lang="ar-SA" sz="2400" dirty="0">
                <a:latin typeface="Times New Roman"/>
                <a:ea typeface="Times New Roman"/>
                <a:cs typeface="+mj-cs"/>
              </a:rPr>
              <a:t>. </a:t>
            </a:r>
            <a:endParaRPr lang="en-US" sz="2400" dirty="0">
              <a:ea typeface="Times New Roman"/>
              <a:cs typeface="+mj-cs"/>
            </a:endParaRPr>
          </a:p>
          <a:p>
            <a:pPr marL="285750" lvl="0" indent="-285750" algn="l" rtl="0">
              <a:lnSpc>
                <a:spcPct val="115000"/>
              </a:lnSpc>
              <a:spcAft>
                <a:spcPts val="0"/>
              </a:spcAft>
              <a:buFont typeface="Wingdings" pitchFamily="2" charset="2"/>
              <a:buChar char="Ø"/>
            </a:pPr>
            <a:r>
              <a:rPr lang="en-US" sz="2400" dirty="0">
                <a:latin typeface="Times New Roman"/>
                <a:ea typeface="Times New Roman"/>
                <a:cs typeface="+mj-cs"/>
              </a:rPr>
              <a:t>Results from </a:t>
            </a:r>
            <a:r>
              <a:rPr lang="en-US" sz="2400" b="1" dirty="0">
                <a:latin typeface="Times New Roman"/>
                <a:ea typeface="Times New Roman"/>
                <a:cs typeface="+mj-cs"/>
              </a:rPr>
              <a:t>repeated attacks of </a:t>
            </a:r>
            <a:r>
              <a:rPr lang="en-US" sz="2400" b="1" dirty="0" err="1">
                <a:latin typeface="Times New Roman"/>
                <a:ea typeface="Times New Roman"/>
                <a:cs typeface="+mj-cs"/>
              </a:rPr>
              <a:t>cholecystitis</a:t>
            </a:r>
            <a:r>
              <a:rPr lang="en-US" sz="2400" dirty="0">
                <a:latin typeface="Times New Roman"/>
                <a:ea typeface="Times New Roman"/>
                <a:cs typeface="+mj-cs"/>
              </a:rPr>
              <a:t>, </a:t>
            </a:r>
            <a:r>
              <a:rPr lang="en-US" sz="2400" b="1" dirty="0">
                <a:latin typeface="Times New Roman"/>
                <a:ea typeface="Times New Roman"/>
                <a:cs typeface="+mj-cs"/>
              </a:rPr>
              <a:t>presence of  calculi</a:t>
            </a:r>
            <a:r>
              <a:rPr lang="en-US" sz="2400" dirty="0">
                <a:latin typeface="Times New Roman"/>
                <a:ea typeface="Times New Roman"/>
                <a:cs typeface="+mj-cs"/>
              </a:rPr>
              <a:t>, </a:t>
            </a:r>
            <a:r>
              <a:rPr lang="en-US" sz="2400" b="1" dirty="0">
                <a:latin typeface="Times New Roman"/>
                <a:ea typeface="Times New Roman"/>
                <a:cs typeface="+mj-cs"/>
              </a:rPr>
              <a:t>or chronic irritation</a:t>
            </a:r>
            <a:r>
              <a:rPr lang="ar-SA" sz="2400" b="1" dirty="0">
                <a:latin typeface="Times New Roman"/>
                <a:ea typeface="Times New Roman"/>
                <a:cs typeface="+mj-cs"/>
              </a:rPr>
              <a:t>.</a:t>
            </a:r>
            <a:endParaRPr lang="en-US" sz="2400" b="1" dirty="0">
              <a:ea typeface="Calibri"/>
              <a:cs typeface="+mj-cs"/>
            </a:endParaRPr>
          </a:p>
        </p:txBody>
      </p:sp>
      <p:sp>
        <p:nvSpPr>
          <p:cNvPr id="3" name="مستطيل 2"/>
          <p:cNvSpPr/>
          <p:nvPr/>
        </p:nvSpPr>
        <p:spPr>
          <a:xfrm>
            <a:off x="1187624" y="44624"/>
            <a:ext cx="6696743" cy="1154162"/>
          </a:xfrm>
          <a:prstGeom prst="rect">
            <a:avLst/>
          </a:prstGeom>
        </p:spPr>
        <p:txBody>
          <a:bodyPr wrap="square">
            <a:spAutoFit/>
          </a:bodyPr>
          <a:lstStyle/>
          <a:p>
            <a:pPr lvl="0" algn="ctr" rtl="0">
              <a:lnSpc>
                <a:spcPct val="115000"/>
              </a:lnSpc>
            </a:pPr>
            <a:r>
              <a:rPr lang="en-US" sz="3200" b="1" u="sng" dirty="0" err="1">
                <a:solidFill>
                  <a:prstClr val="black"/>
                </a:solidFill>
                <a:latin typeface="Times New Roman"/>
                <a:ea typeface="Times New Roman"/>
                <a:cs typeface="Arial"/>
              </a:rPr>
              <a:t>Cholecystitis</a:t>
            </a:r>
            <a:endParaRPr lang="en-US" sz="2000" dirty="0">
              <a:solidFill>
                <a:prstClr val="black"/>
              </a:solidFill>
              <a:ea typeface="Times New Roman"/>
              <a:cs typeface="Arial"/>
            </a:endParaRPr>
          </a:p>
          <a:p>
            <a:pPr lvl="0" algn="l" rtl="0">
              <a:lnSpc>
                <a:spcPct val="115000"/>
              </a:lnSpc>
            </a:pPr>
            <a:r>
              <a:rPr lang="en-US" sz="2800" b="1" u="sng" dirty="0">
                <a:solidFill>
                  <a:prstClr val="black"/>
                </a:solidFill>
                <a:latin typeface="Times New Roman"/>
                <a:ea typeface="Times New Roman"/>
                <a:cs typeface="Arial"/>
              </a:rPr>
              <a:t>Definition</a:t>
            </a:r>
            <a:r>
              <a:rPr lang="en-US" sz="2800" b="1" dirty="0">
                <a:solidFill>
                  <a:prstClr val="black"/>
                </a:solidFill>
                <a:latin typeface="Times New Roman"/>
                <a:ea typeface="Times New Roman"/>
                <a:cs typeface="Arial"/>
              </a:rPr>
              <a:t>:</a:t>
            </a:r>
            <a:endParaRPr lang="en-US" dirty="0">
              <a:solidFill>
                <a:prstClr val="black"/>
              </a:solidFill>
              <a:ea typeface="Calibri"/>
              <a:cs typeface="Arial"/>
            </a:endParaRPr>
          </a:p>
        </p:txBody>
      </p:sp>
    </p:spTree>
    <p:extLst>
      <p:ext uri="{BB962C8B-B14F-4D97-AF65-F5344CB8AC3E}">
        <p14:creationId xmlns:p14="http://schemas.microsoft.com/office/powerpoint/2010/main" val="117823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187624" y="134044"/>
            <a:ext cx="7776864" cy="5366084"/>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mj-cs"/>
              </a:rPr>
              <a:t>Incidence &amp; Risk Factors</a:t>
            </a:r>
            <a:endParaRPr lang="en-US" dirty="0">
              <a:ea typeface="Calibri"/>
              <a:cs typeface="+mj-cs"/>
            </a:endParaRPr>
          </a:p>
          <a:p>
            <a:pPr marL="457200" lvl="0" indent="-457200" algn="l" rtl="0">
              <a:lnSpc>
                <a:spcPct val="115000"/>
              </a:lnSpc>
              <a:spcAft>
                <a:spcPts val="0"/>
              </a:spcAft>
              <a:buFont typeface="Wingdings" pitchFamily="2" charset="2"/>
              <a:buChar char="Ø"/>
              <a:tabLst>
                <a:tab pos="457200" algn="l"/>
              </a:tabLst>
            </a:pPr>
            <a:r>
              <a:rPr lang="en-US" sz="2800" b="1" dirty="0">
                <a:latin typeface="Times New Roman"/>
                <a:ea typeface="Times New Roman"/>
                <a:cs typeface="+mj-cs"/>
              </a:rPr>
              <a:t>Acute </a:t>
            </a:r>
            <a:r>
              <a:rPr lang="en-US" sz="2800" b="1" dirty="0" err="1">
                <a:latin typeface="Times New Roman"/>
                <a:ea typeface="Times New Roman"/>
                <a:cs typeface="+mj-cs"/>
              </a:rPr>
              <a:t>cholecystitis</a:t>
            </a:r>
            <a:r>
              <a:rPr lang="en-US" sz="2800" b="1" dirty="0">
                <a:latin typeface="Times New Roman"/>
                <a:ea typeface="Times New Roman"/>
                <a:cs typeface="+mj-cs"/>
              </a:rPr>
              <a:t> </a:t>
            </a:r>
            <a:r>
              <a:rPr lang="en-US" sz="2800" dirty="0">
                <a:latin typeface="Times New Roman"/>
                <a:ea typeface="Times New Roman"/>
                <a:cs typeface="+mj-cs"/>
              </a:rPr>
              <a:t>can affect any age group.</a:t>
            </a:r>
            <a:endParaRPr lang="en-US" dirty="0">
              <a:ea typeface="Calibri"/>
              <a:cs typeface="+mj-cs"/>
            </a:endParaRPr>
          </a:p>
          <a:p>
            <a:pPr marL="457200" lvl="0" indent="-457200" algn="l" rtl="0">
              <a:lnSpc>
                <a:spcPct val="115000"/>
              </a:lnSpc>
              <a:spcAft>
                <a:spcPts val="0"/>
              </a:spcAft>
              <a:buFont typeface="Wingdings" pitchFamily="2" charset="2"/>
              <a:buChar char="Ø"/>
              <a:tabLst>
                <a:tab pos="457200" algn="l"/>
              </a:tabLst>
            </a:pPr>
            <a:r>
              <a:rPr lang="en-US" sz="2800" b="1" dirty="0">
                <a:latin typeface="Times New Roman"/>
                <a:ea typeface="Times New Roman"/>
                <a:cs typeface="+mj-cs"/>
              </a:rPr>
              <a:t>Chronic </a:t>
            </a:r>
            <a:r>
              <a:rPr lang="en-US" sz="2800" b="1" dirty="0" err="1">
                <a:latin typeface="Times New Roman"/>
                <a:ea typeface="Times New Roman"/>
                <a:cs typeface="+mj-cs"/>
              </a:rPr>
              <a:t>cholecystitis</a:t>
            </a:r>
            <a:r>
              <a:rPr lang="en-US" sz="2800" b="1" dirty="0">
                <a:latin typeface="Times New Roman"/>
                <a:ea typeface="Times New Roman"/>
                <a:cs typeface="+mj-cs"/>
              </a:rPr>
              <a:t> </a:t>
            </a:r>
            <a:r>
              <a:rPr lang="en-US" sz="2800" dirty="0">
                <a:latin typeface="Times New Roman"/>
                <a:ea typeface="Times New Roman"/>
                <a:cs typeface="+mj-cs"/>
              </a:rPr>
              <a:t>primarily affects middle aged and obese older women. </a:t>
            </a:r>
            <a:endParaRPr lang="en-US" dirty="0">
              <a:ea typeface="Calibri"/>
              <a:cs typeface="+mj-cs"/>
            </a:endParaRPr>
          </a:p>
          <a:p>
            <a:pPr marL="457200" lvl="0" indent="-457200" algn="l" rtl="0">
              <a:lnSpc>
                <a:spcPct val="115000"/>
              </a:lnSpc>
              <a:spcAft>
                <a:spcPts val="0"/>
              </a:spcAft>
              <a:buFont typeface="Wingdings" pitchFamily="2" charset="2"/>
              <a:buChar char="Ø"/>
              <a:tabLst>
                <a:tab pos="457200" algn="l"/>
              </a:tabLst>
            </a:pPr>
            <a:r>
              <a:rPr lang="en-US" sz="2800" dirty="0">
                <a:latin typeface="Times New Roman"/>
                <a:ea typeface="Times New Roman"/>
                <a:cs typeface="+mj-cs"/>
              </a:rPr>
              <a:t>Incidence of chronic </a:t>
            </a:r>
            <a:r>
              <a:rPr lang="en-US" sz="2800" dirty="0" err="1">
                <a:latin typeface="Times New Roman"/>
                <a:ea typeface="Times New Roman"/>
                <a:cs typeface="+mj-cs"/>
              </a:rPr>
              <a:t>cholecystitis</a:t>
            </a:r>
            <a:r>
              <a:rPr lang="en-US" sz="2800" dirty="0">
                <a:latin typeface="Times New Roman"/>
                <a:ea typeface="Times New Roman"/>
                <a:cs typeface="+mj-cs"/>
              </a:rPr>
              <a:t> has a female to male ratio of </a:t>
            </a:r>
            <a:r>
              <a:rPr lang="en-US" sz="2800" b="1" dirty="0">
                <a:latin typeface="Times New Roman"/>
                <a:ea typeface="Times New Roman"/>
                <a:cs typeface="+mj-cs"/>
              </a:rPr>
              <a:t>4:1.</a:t>
            </a:r>
            <a:endParaRPr lang="en-US" b="1" dirty="0">
              <a:ea typeface="Calibri"/>
              <a:cs typeface="+mj-cs"/>
            </a:endParaRPr>
          </a:p>
          <a:p>
            <a:pPr marL="457200" lvl="0" indent="-457200" algn="l" rtl="0">
              <a:lnSpc>
                <a:spcPct val="115000"/>
              </a:lnSpc>
              <a:spcAft>
                <a:spcPts val="0"/>
              </a:spcAft>
              <a:buFont typeface="Wingdings" pitchFamily="2" charset="2"/>
              <a:buChar char="Ø"/>
              <a:tabLst>
                <a:tab pos="457200" algn="l"/>
                <a:tab pos="685800" algn="r"/>
              </a:tabLst>
            </a:pPr>
            <a:r>
              <a:rPr lang="en-US" sz="2800" dirty="0">
                <a:latin typeface="Times New Roman"/>
                <a:ea typeface="Times New Roman"/>
                <a:cs typeface="+mj-cs"/>
              </a:rPr>
              <a:t>A higher incidence of </a:t>
            </a:r>
            <a:r>
              <a:rPr lang="en-US" sz="2800" dirty="0" err="1">
                <a:latin typeface="Times New Roman"/>
                <a:ea typeface="Times New Roman"/>
                <a:cs typeface="+mj-cs"/>
              </a:rPr>
              <a:t>cholecystitis</a:t>
            </a:r>
            <a:r>
              <a:rPr lang="en-US" sz="2800" dirty="0">
                <a:latin typeface="Times New Roman"/>
                <a:ea typeface="Times New Roman"/>
                <a:cs typeface="+mj-cs"/>
              </a:rPr>
              <a:t> is seen among individuals with a sedentary life style.</a:t>
            </a:r>
          </a:p>
          <a:p>
            <a:pPr marL="457200" lvl="0" indent="-457200" algn="l" rtl="0">
              <a:lnSpc>
                <a:spcPct val="115000"/>
              </a:lnSpc>
              <a:spcAft>
                <a:spcPts val="0"/>
              </a:spcAft>
              <a:buFont typeface="Wingdings" pitchFamily="2" charset="2"/>
              <a:buChar char="Ø"/>
              <a:tabLst>
                <a:tab pos="457200" algn="l"/>
                <a:tab pos="685800" algn="r"/>
              </a:tabLst>
            </a:pPr>
            <a:endParaRPr lang="en-US" sz="2800" dirty="0">
              <a:latin typeface="Times New Roman"/>
              <a:ea typeface="Calibri"/>
              <a:cs typeface="+mj-cs"/>
            </a:endParaRPr>
          </a:p>
          <a:p>
            <a:pPr marL="342900" lvl="0" indent="-342900" algn="l" rtl="0">
              <a:lnSpc>
                <a:spcPct val="115000"/>
              </a:lnSpc>
              <a:spcAft>
                <a:spcPts val="0"/>
              </a:spcAft>
              <a:tabLst>
                <a:tab pos="457200" algn="l"/>
                <a:tab pos="685800" algn="r"/>
              </a:tabLst>
            </a:pPr>
            <a:endParaRPr lang="en-US" sz="2800" dirty="0">
              <a:latin typeface="Times New Roman"/>
              <a:ea typeface="Calibri"/>
              <a:cs typeface="+mj-cs"/>
            </a:endParaRPr>
          </a:p>
          <a:p>
            <a:pPr marL="342900" lvl="0" indent="-342900" algn="l" rtl="0">
              <a:lnSpc>
                <a:spcPct val="115000"/>
              </a:lnSpc>
              <a:spcAft>
                <a:spcPts val="0"/>
              </a:spcAft>
              <a:tabLst>
                <a:tab pos="457200" algn="l"/>
                <a:tab pos="685800" algn="r"/>
              </a:tabLst>
            </a:pPr>
            <a:endParaRPr lang="en-US" dirty="0">
              <a:ea typeface="Calibri"/>
              <a:cs typeface="+mj-cs"/>
            </a:endParaRPr>
          </a:p>
        </p:txBody>
      </p:sp>
    </p:spTree>
    <p:extLst>
      <p:ext uri="{BB962C8B-B14F-4D97-AF65-F5344CB8AC3E}">
        <p14:creationId xmlns:p14="http://schemas.microsoft.com/office/powerpoint/2010/main" val="220913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6" y="-27384"/>
            <a:ext cx="932452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1547664" y="335435"/>
            <a:ext cx="7596336" cy="5189113"/>
          </a:xfrm>
          <a:prstGeom prst="rect">
            <a:avLst/>
          </a:prstGeom>
        </p:spPr>
        <p:txBody>
          <a:bodyPr wrap="square">
            <a:spAutoFit/>
          </a:bodyPr>
          <a:lstStyle/>
          <a:p>
            <a:pPr lvl="0" algn="l" rtl="0">
              <a:lnSpc>
                <a:spcPct val="115000"/>
              </a:lnSpc>
            </a:pPr>
            <a:r>
              <a:rPr lang="en-US" sz="2400" i="1" u="sng" dirty="0">
                <a:solidFill>
                  <a:prstClr val="black"/>
                </a:solidFill>
                <a:latin typeface="Times New Roman"/>
                <a:ea typeface="Times New Roman"/>
              </a:rPr>
              <a:t>In </a:t>
            </a:r>
            <a:r>
              <a:rPr lang="en-US" sz="2400" b="1" i="1" u="sng" dirty="0">
                <a:solidFill>
                  <a:prstClr val="black"/>
                </a:solidFill>
                <a:latin typeface="Times New Roman"/>
                <a:ea typeface="Times New Roman"/>
              </a:rPr>
              <a:t>acute </a:t>
            </a:r>
            <a:r>
              <a:rPr lang="en-US" sz="2400" b="1" i="1" u="sng" dirty="0" err="1">
                <a:solidFill>
                  <a:prstClr val="black"/>
                </a:solidFill>
                <a:latin typeface="Times New Roman"/>
                <a:ea typeface="Times New Roman"/>
              </a:rPr>
              <a:t>cholecystitis</a:t>
            </a:r>
            <a:r>
              <a:rPr lang="en-US" sz="2400" b="1" i="1" u="sng" dirty="0">
                <a:solidFill>
                  <a:prstClr val="black"/>
                </a:solidFill>
                <a:latin typeface="Times New Roman"/>
                <a:ea typeface="Times New Roman"/>
              </a:rPr>
              <a:t> </a:t>
            </a:r>
            <a:r>
              <a:rPr lang="en-US" sz="2400" i="1" u="sng" dirty="0">
                <a:solidFill>
                  <a:prstClr val="black"/>
                </a:solidFill>
                <a:latin typeface="Times New Roman"/>
                <a:ea typeface="Times New Roman"/>
              </a:rPr>
              <a:t>the risk factors are following:</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a:solidFill>
                  <a:prstClr val="black"/>
                </a:solidFill>
                <a:latin typeface="Times New Roman"/>
                <a:ea typeface="Times New Roman"/>
              </a:rPr>
              <a:t>Gall stone.</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a:solidFill>
                  <a:prstClr val="black"/>
                </a:solidFill>
                <a:latin typeface="Times New Roman"/>
                <a:ea typeface="Times New Roman"/>
              </a:rPr>
              <a:t>Sepsis due to invasion by bacteria (usually Escherichia coli, salmonella or streptococcus) via lymphatic or vascular route.</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a:solidFill>
                  <a:prstClr val="black"/>
                </a:solidFill>
                <a:latin typeface="Times New Roman"/>
                <a:ea typeface="Times New Roman"/>
              </a:rPr>
              <a:t>Multiple child birth.</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a:solidFill>
                  <a:prstClr val="black"/>
                </a:solidFill>
                <a:latin typeface="Times New Roman"/>
                <a:ea typeface="Times New Roman"/>
              </a:rPr>
              <a:t>Prolonged dehydration.</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a:solidFill>
                  <a:prstClr val="black"/>
                </a:solidFill>
                <a:latin typeface="Times New Roman"/>
                <a:ea typeface="Times New Roman"/>
              </a:rPr>
              <a:t>Prolonged immobility.</a:t>
            </a:r>
            <a:endParaRPr lang="en-US" sz="1600" dirty="0">
              <a:solidFill>
                <a:prstClr val="black"/>
              </a:solidFill>
              <a:ea typeface="Calibri"/>
            </a:endParaRPr>
          </a:p>
          <a:p>
            <a:pPr lvl="0" algn="l" rtl="0">
              <a:lnSpc>
                <a:spcPct val="115000"/>
              </a:lnSpc>
            </a:pPr>
            <a:r>
              <a:rPr lang="en-US" sz="2400" i="1" u="sng" dirty="0">
                <a:solidFill>
                  <a:prstClr val="black"/>
                </a:solidFill>
                <a:latin typeface="Times New Roman"/>
                <a:ea typeface="Times New Roman"/>
              </a:rPr>
              <a:t>In </a:t>
            </a:r>
            <a:r>
              <a:rPr lang="en-US" sz="2400" b="1" i="1" u="sng" dirty="0">
                <a:solidFill>
                  <a:prstClr val="black"/>
                </a:solidFill>
                <a:latin typeface="Times New Roman"/>
                <a:ea typeface="Times New Roman"/>
              </a:rPr>
              <a:t>chronic </a:t>
            </a:r>
            <a:r>
              <a:rPr lang="en-US" sz="2400" b="1" i="1" u="sng" dirty="0" err="1">
                <a:solidFill>
                  <a:prstClr val="black"/>
                </a:solidFill>
                <a:latin typeface="Times New Roman"/>
                <a:ea typeface="Times New Roman"/>
              </a:rPr>
              <a:t>cholecystitis</a:t>
            </a:r>
            <a:r>
              <a:rPr lang="en-US" sz="2400" b="1" i="1" u="sng" dirty="0">
                <a:solidFill>
                  <a:prstClr val="black"/>
                </a:solidFill>
                <a:latin typeface="Times New Roman"/>
                <a:ea typeface="Times New Roman"/>
              </a:rPr>
              <a:t> </a:t>
            </a:r>
            <a:r>
              <a:rPr lang="en-US" sz="2400" i="1" u="sng" dirty="0">
                <a:solidFill>
                  <a:prstClr val="black"/>
                </a:solidFill>
                <a:latin typeface="Times New Roman"/>
                <a:ea typeface="Times New Roman"/>
              </a:rPr>
              <a:t>the risk factors are following</a:t>
            </a:r>
            <a:r>
              <a:rPr lang="en-US" sz="2400" dirty="0">
                <a:solidFill>
                  <a:prstClr val="black"/>
                </a:solidFill>
                <a:latin typeface="Times New Roman"/>
                <a:ea typeface="Times New Roman"/>
              </a:rPr>
              <a:t>:</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err="1">
                <a:solidFill>
                  <a:prstClr val="black"/>
                </a:solidFill>
                <a:latin typeface="Times New Roman"/>
                <a:ea typeface="Times New Roman"/>
              </a:rPr>
              <a:t>Cholelithiasis</a:t>
            </a:r>
            <a:r>
              <a:rPr lang="en-US" sz="2400" dirty="0">
                <a:solidFill>
                  <a:prstClr val="black"/>
                </a:solidFill>
                <a:latin typeface="Times New Roman"/>
                <a:ea typeface="Times New Roman"/>
              </a:rPr>
              <a:t>.</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a:solidFill>
                  <a:prstClr val="black"/>
                </a:solidFill>
                <a:latin typeface="Times New Roman"/>
                <a:ea typeface="Times New Roman"/>
              </a:rPr>
              <a:t>Obesity.</a:t>
            </a:r>
            <a:endParaRPr lang="en-US" sz="1600" dirty="0">
              <a:solidFill>
                <a:prstClr val="black"/>
              </a:solidFill>
              <a:ea typeface="Calibri"/>
            </a:endParaRPr>
          </a:p>
          <a:p>
            <a:pPr marL="342900" lvl="0" indent="-342900" algn="l" rtl="0">
              <a:lnSpc>
                <a:spcPct val="115000"/>
              </a:lnSpc>
              <a:buFont typeface="+mj-lt"/>
              <a:buAutoNum type="arabicPeriod"/>
              <a:tabLst>
                <a:tab pos="457200" algn="l"/>
              </a:tabLst>
            </a:pPr>
            <a:r>
              <a:rPr lang="en-US" sz="2400" dirty="0">
                <a:solidFill>
                  <a:prstClr val="black"/>
                </a:solidFill>
                <a:latin typeface="Times New Roman"/>
                <a:ea typeface="Times New Roman"/>
              </a:rPr>
              <a:t>Acute </a:t>
            </a:r>
            <a:r>
              <a:rPr lang="en-US" sz="2400" dirty="0" err="1">
                <a:solidFill>
                  <a:prstClr val="black"/>
                </a:solidFill>
                <a:latin typeface="Times New Roman"/>
                <a:ea typeface="Times New Roman"/>
              </a:rPr>
              <a:t>cholecystitis</a:t>
            </a:r>
            <a:endParaRPr lang="en-US" sz="1600" dirty="0">
              <a:solidFill>
                <a:prstClr val="black"/>
              </a:solidFill>
              <a:ea typeface="Calibri"/>
            </a:endParaRPr>
          </a:p>
        </p:txBody>
      </p:sp>
    </p:spTree>
    <p:extLst>
      <p:ext uri="{BB962C8B-B14F-4D97-AF65-F5344CB8AC3E}">
        <p14:creationId xmlns:p14="http://schemas.microsoft.com/office/powerpoint/2010/main" val="186023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4" y="-26639"/>
            <a:ext cx="9399591"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59632" y="332656"/>
            <a:ext cx="7776864" cy="5259901"/>
          </a:xfrm>
          <a:prstGeom prst="rect">
            <a:avLst/>
          </a:prstGeom>
        </p:spPr>
        <p:txBody>
          <a:bodyPr wrap="square">
            <a:spAutoFit/>
          </a:bodyPr>
          <a:lstStyle/>
          <a:p>
            <a:pPr algn="ctr" rtl="0">
              <a:lnSpc>
                <a:spcPct val="115000"/>
              </a:lnSpc>
              <a:spcAft>
                <a:spcPts val="0"/>
              </a:spcAft>
            </a:pPr>
            <a:r>
              <a:rPr lang="en-US" sz="2800" b="1" u="sng" dirty="0" err="1">
                <a:latin typeface="Times New Roman"/>
                <a:ea typeface="Times New Roman"/>
                <a:cs typeface="Arial"/>
              </a:rPr>
              <a:t>Cholelithiasis</a:t>
            </a:r>
            <a:endParaRPr lang="en-US" sz="1600" b="1" dirty="0">
              <a:ea typeface="Calibri"/>
              <a:cs typeface="Arial"/>
            </a:endParaRPr>
          </a:p>
          <a:p>
            <a:pPr algn="l" rtl="0">
              <a:lnSpc>
                <a:spcPct val="115000"/>
              </a:lnSpc>
              <a:spcAft>
                <a:spcPts val="0"/>
              </a:spcAft>
            </a:pPr>
            <a:r>
              <a:rPr lang="en-US" sz="2400" b="1" u="sng" dirty="0">
                <a:latin typeface="Times New Roman"/>
                <a:ea typeface="Times New Roman"/>
                <a:cs typeface="Arial"/>
              </a:rPr>
              <a:t> Definition:</a:t>
            </a:r>
            <a:endParaRPr lang="en-US" dirty="0">
              <a:ea typeface="Calibri"/>
              <a:cs typeface="Arial"/>
            </a:endParaRPr>
          </a:p>
          <a:p>
            <a:pPr algn="l" rtl="0">
              <a:lnSpc>
                <a:spcPct val="115000"/>
              </a:lnSpc>
              <a:spcAft>
                <a:spcPts val="0"/>
              </a:spcAft>
            </a:pPr>
            <a:r>
              <a:rPr lang="en-US" sz="2000" dirty="0">
                <a:latin typeface="Times New Roman"/>
                <a:ea typeface="Times New Roman"/>
                <a:cs typeface="Arial"/>
              </a:rPr>
              <a:t> </a:t>
            </a:r>
            <a:r>
              <a:rPr lang="en-US" sz="2400" dirty="0">
                <a:latin typeface="Times New Roman"/>
                <a:ea typeface="Times New Roman"/>
                <a:cs typeface="Arial"/>
              </a:rPr>
              <a:t>Is the presence of stones in the gallbladder. Gallstone formation takes place in the gallbladder, the common bile duct, and the duodenum.</a:t>
            </a:r>
            <a:endParaRPr lang="en-US" sz="1600" dirty="0">
              <a:ea typeface="Calibri"/>
              <a:cs typeface="Arial"/>
            </a:endParaRPr>
          </a:p>
          <a:p>
            <a:pPr algn="l" rtl="0">
              <a:lnSpc>
                <a:spcPct val="115000"/>
              </a:lnSpc>
              <a:spcAft>
                <a:spcPts val="0"/>
              </a:spcAft>
            </a:pPr>
            <a:r>
              <a:rPr lang="en-US" sz="2400" b="1" u="sng" dirty="0">
                <a:latin typeface="Times New Roman"/>
                <a:ea typeface="Times New Roman"/>
                <a:cs typeface="Arial"/>
              </a:rPr>
              <a:t>Types of gallstones:</a:t>
            </a:r>
            <a:endParaRPr lang="en-US" dirty="0">
              <a:ea typeface="Calibri"/>
              <a:cs typeface="Arial"/>
            </a:endParaRPr>
          </a:p>
          <a:p>
            <a:pPr marL="742950" lvl="1" indent="-285750" algn="l" rtl="0">
              <a:lnSpc>
                <a:spcPct val="115000"/>
              </a:lnSpc>
              <a:spcAft>
                <a:spcPts val="0"/>
              </a:spcAft>
              <a:buFont typeface="+mj-lt"/>
              <a:buAutoNum type="alphaLcPeriod"/>
              <a:tabLst>
                <a:tab pos="914400" algn="l"/>
              </a:tabLst>
            </a:pPr>
            <a:r>
              <a:rPr lang="en-US" sz="2400" b="1" dirty="0">
                <a:latin typeface="Times New Roman"/>
                <a:ea typeface="Times New Roman"/>
                <a:cs typeface="Arial"/>
              </a:rPr>
              <a:t>Cholesterol gallstones </a:t>
            </a:r>
            <a:r>
              <a:rPr lang="en-US" sz="2400" dirty="0">
                <a:latin typeface="Times New Roman"/>
                <a:ea typeface="Times New Roman"/>
                <a:cs typeface="Arial"/>
              </a:rPr>
              <a:t>contain at least 50% cholesterol by weight.</a:t>
            </a:r>
            <a:endParaRPr lang="en-US" sz="1600" dirty="0">
              <a:ea typeface="Calibri"/>
              <a:cs typeface="Arial"/>
            </a:endParaRPr>
          </a:p>
          <a:p>
            <a:pPr marL="742950" lvl="1" indent="-285750" algn="l" rtl="0">
              <a:lnSpc>
                <a:spcPct val="115000"/>
              </a:lnSpc>
              <a:spcAft>
                <a:spcPts val="0"/>
              </a:spcAft>
              <a:buFont typeface="+mj-lt"/>
              <a:buAutoNum type="alphaLcPeriod"/>
              <a:tabLst>
                <a:tab pos="914400" algn="l"/>
              </a:tabLst>
            </a:pPr>
            <a:r>
              <a:rPr lang="en-US" sz="2400" b="1" dirty="0">
                <a:latin typeface="Times New Roman"/>
                <a:ea typeface="Times New Roman"/>
                <a:cs typeface="Arial"/>
              </a:rPr>
              <a:t>Pigmented gallstones </a:t>
            </a:r>
            <a:r>
              <a:rPr lang="en-US" sz="2400" dirty="0">
                <a:latin typeface="Times New Roman"/>
                <a:ea typeface="Times New Roman"/>
                <a:cs typeface="Arial"/>
              </a:rPr>
              <a:t>are made up of bile pigments and are </a:t>
            </a:r>
            <a:r>
              <a:rPr lang="en-US" sz="2400" i="1" u="sng" dirty="0">
                <a:latin typeface="Times New Roman"/>
                <a:ea typeface="Times New Roman"/>
                <a:cs typeface="Arial"/>
              </a:rPr>
              <a:t>caused by </a:t>
            </a:r>
            <a:r>
              <a:rPr lang="en-US" sz="2400" b="1" dirty="0">
                <a:latin typeface="Times New Roman"/>
                <a:ea typeface="Times New Roman"/>
                <a:cs typeface="Arial"/>
              </a:rPr>
              <a:t>increased production and execration of bilirubin or stasis of bile </a:t>
            </a:r>
            <a:r>
              <a:rPr lang="en-US" sz="2400" dirty="0">
                <a:latin typeface="Times New Roman"/>
                <a:ea typeface="Times New Roman"/>
                <a:cs typeface="Arial"/>
              </a:rPr>
              <a:t>such as cirrhosis, hemolysis, and infection of the biliary tree. </a:t>
            </a:r>
            <a:endParaRPr lang="en-US" sz="1600" dirty="0">
              <a:ea typeface="Calibri"/>
              <a:cs typeface="Arial"/>
            </a:endParaRPr>
          </a:p>
        </p:txBody>
      </p:sp>
    </p:spTree>
    <p:extLst>
      <p:ext uri="{BB962C8B-B14F-4D97-AF65-F5344CB8AC3E}">
        <p14:creationId xmlns:p14="http://schemas.microsoft.com/office/powerpoint/2010/main" val="43080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9512" y="675169"/>
            <a:ext cx="8712968" cy="5047536"/>
          </a:xfrm>
          <a:prstGeom prst="rect">
            <a:avLst/>
          </a:prstGeom>
        </p:spPr>
        <p:txBody>
          <a:bodyPr wrap="square">
            <a:spAutoFit/>
          </a:bodyPr>
          <a:lstStyle/>
          <a:p>
            <a:pPr lvl="2" algn="l" rtl="0">
              <a:lnSpc>
                <a:spcPct val="115000"/>
              </a:lnSpc>
            </a:pPr>
            <a:r>
              <a:rPr lang="en-US" sz="2800" b="1" u="sng" dirty="0">
                <a:latin typeface="Times New Roman"/>
                <a:ea typeface="Times New Roman"/>
                <a:cs typeface="+mj-cs"/>
              </a:rPr>
              <a:t> Risk Factors:</a:t>
            </a:r>
            <a:endParaRPr lang="en-US" dirty="0">
              <a:ea typeface="Calibri"/>
              <a:cs typeface="+mj-cs"/>
            </a:endParaRPr>
          </a:p>
          <a:p>
            <a:pPr marL="1143000" lvl="2" indent="-228600" algn="l" rtl="0">
              <a:lnSpc>
                <a:spcPct val="115000"/>
              </a:lnSpc>
              <a:spcAft>
                <a:spcPts val="0"/>
              </a:spcAft>
              <a:buFont typeface="+mj-lt"/>
              <a:buAutoNum type="alphaLcPeriod"/>
              <a:tabLst>
                <a:tab pos="914400" algn="l"/>
                <a:tab pos="1485900" algn="l"/>
              </a:tabLst>
            </a:pPr>
            <a:r>
              <a:rPr lang="en-US" sz="2800" dirty="0">
                <a:latin typeface="Times New Roman"/>
                <a:ea typeface="Times New Roman"/>
                <a:cs typeface="+mj-cs"/>
              </a:rPr>
              <a:t>Women are</a:t>
            </a:r>
            <a:r>
              <a:rPr lang="en-US" sz="2800" b="1" dirty="0">
                <a:latin typeface="Times New Roman"/>
                <a:ea typeface="Times New Roman"/>
                <a:cs typeface="+mj-cs"/>
              </a:rPr>
              <a:t> 4 times risk </a:t>
            </a:r>
            <a:r>
              <a:rPr lang="en-US" sz="2800" dirty="0">
                <a:latin typeface="Times New Roman"/>
                <a:ea typeface="Times New Roman"/>
                <a:cs typeface="+mj-cs"/>
              </a:rPr>
              <a:t>more than men to develop cholesterol stones, usually above 40 &amp; obese,</a:t>
            </a:r>
            <a:r>
              <a:rPr lang="en-US" dirty="0">
                <a:ea typeface="Times New Roman"/>
                <a:cs typeface="+mj-cs"/>
              </a:rPr>
              <a:t> </a:t>
            </a:r>
          </a:p>
          <a:p>
            <a:pPr lvl="2" algn="l" rtl="0">
              <a:lnSpc>
                <a:spcPct val="115000"/>
              </a:lnSpc>
              <a:spcAft>
                <a:spcPts val="0"/>
              </a:spcAft>
              <a:tabLst>
                <a:tab pos="914400" algn="l"/>
                <a:tab pos="1485900" algn="l"/>
              </a:tabLst>
            </a:pPr>
            <a:r>
              <a:rPr lang="en-US" dirty="0">
                <a:latin typeface="Times New Roman"/>
                <a:ea typeface="Times New Roman"/>
                <a:cs typeface="+mj-cs"/>
              </a:rPr>
              <a:t>   </a:t>
            </a:r>
            <a:r>
              <a:rPr lang="en-US" sz="2800" dirty="0">
                <a:latin typeface="Times New Roman"/>
                <a:ea typeface="Times New Roman"/>
                <a:cs typeface="+mj-cs"/>
              </a:rPr>
              <a:t>(</a:t>
            </a:r>
            <a:r>
              <a:rPr lang="en-US" sz="2800" b="1" dirty="0">
                <a:latin typeface="Times New Roman"/>
                <a:ea typeface="Times New Roman"/>
                <a:cs typeface="+mj-cs"/>
              </a:rPr>
              <a:t>4 F's</a:t>
            </a:r>
            <a:r>
              <a:rPr lang="en-US" sz="2800" dirty="0">
                <a:latin typeface="Times New Roman"/>
                <a:ea typeface="Times New Roman"/>
                <a:cs typeface="+mj-cs"/>
              </a:rPr>
              <a:t>: female, fatty, fertile, forty).</a:t>
            </a:r>
            <a:endParaRPr lang="en-US" dirty="0">
              <a:ea typeface="Calibri"/>
              <a:cs typeface="+mj-cs"/>
            </a:endParaRPr>
          </a:p>
          <a:p>
            <a:pPr marL="1143000" lvl="2" indent="-228600" algn="l" rtl="0">
              <a:lnSpc>
                <a:spcPct val="115000"/>
              </a:lnSpc>
              <a:spcAft>
                <a:spcPts val="0"/>
              </a:spcAft>
              <a:buFont typeface="+mj-lt"/>
              <a:buAutoNum type="alphaLcPeriod"/>
              <a:tabLst>
                <a:tab pos="914400" algn="l"/>
                <a:tab pos="1485900" algn="l"/>
              </a:tabLst>
            </a:pPr>
            <a:r>
              <a:rPr lang="en-US" sz="2800" dirty="0">
                <a:latin typeface="Times New Roman"/>
                <a:ea typeface="Times New Roman"/>
                <a:cs typeface="+mj-cs"/>
              </a:rPr>
              <a:t>The incidence of stone formation rises in users of oral contraceptives, estrogen.</a:t>
            </a:r>
            <a:endParaRPr lang="en-US" dirty="0">
              <a:ea typeface="Calibri"/>
              <a:cs typeface="+mj-cs"/>
            </a:endParaRPr>
          </a:p>
          <a:p>
            <a:pPr marL="1143000" lvl="2" indent="-228600" algn="l" rtl="0">
              <a:lnSpc>
                <a:spcPct val="115000"/>
              </a:lnSpc>
              <a:spcAft>
                <a:spcPts val="0"/>
              </a:spcAft>
              <a:buFont typeface="+mj-lt"/>
              <a:buAutoNum type="alphaLcPeriod"/>
              <a:tabLst>
                <a:tab pos="914400" algn="l"/>
                <a:tab pos="1485900" algn="l"/>
              </a:tabLst>
            </a:pPr>
            <a:r>
              <a:rPr lang="en-US" sz="2800" dirty="0">
                <a:latin typeface="Times New Roman"/>
                <a:ea typeface="Times New Roman"/>
                <a:cs typeface="+mj-cs"/>
              </a:rPr>
              <a:t>The incidence increases with age as a result of increased </a:t>
            </a:r>
            <a:r>
              <a:rPr lang="en-US" sz="2800" b="1" dirty="0">
                <a:latin typeface="Times New Roman"/>
                <a:ea typeface="Times New Roman"/>
                <a:cs typeface="+mj-cs"/>
              </a:rPr>
              <a:t>hepatic secretion of cholesterol </a:t>
            </a:r>
            <a:r>
              <a:rPr lang="en-US" sz="2800" dirty="0">
                <a:latin typeface="Times New Roman"/>
                <a:ea typeface="Times New Roman"/>
                <a:cs typeface="+mj-cs"/>
              </a:rPr>
              <a:t>and decreased bile acid synthesis.</a:t>
            </a:r>
            <a:endParaRPr lang="en-US" dirty="0">
              <a:ea typeface="Calibri"/>
              <a:cs typeface="+mj-cs"/>
            </a:endParaRPr>
          </a:p>
          <a:p>
            <a:pPr marL="1143000" lvl="2" indent="-228600" algn="l" rtl="0">
              <a:lnSpc>
                <a:spcPct val="115000"/>
              </a:lnSpc>
              <a:spcAft>
                <a:spcPts val="0"/>
              </a:spcAft>
              <a:buFont typeface="+mj-lt"/>
              <a:buAutoNum type="alphaLcPeriod"/>
              <a:tabLst>
                <a:tab pos="914400" algn="l"/>
                <a:tab pos="1485900" algn="l"/>
              </a:tabLst>
            </a:pPr>
            <a:r>
              <a:rPr lang="en-US" sz="2800" dirty="0">
                <a:latin typeface="Times New Roman"/>
                <a:ea typeface="Times New Roman"/>
                <a:cs typeface="+mj-cs"/>
              </a:rPr>
              <a:t> People with diabetes. </a:t>
            </a:r>
            <a:endParaRPr lang="en-US" dirty="0">
              <a:ea typeface="Calibri"/>
              <a:cs typeface="+mj-cs"/>
            </a:endParaRPr>
          </a:p>
        </p:txBody>
      </p:sp>
    </p:spTree>
    <p:extLst>
      <p:ext uri="{BB962C8B-B14F-4D97-AF65-F5344CB8AC3E}">
        <p14:creationId xmlns:p14="http://schemas.microsoft.com/office/powerpoint/2010/main" val="167239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899592" y="548680"/>
            <a:ext cx="7848872" cy="3065455"/>
          </a:xfrm>
          <a:prstGeom prst="rect">
            <a:avLst/>
          </a:prstGeom>
        </p:spPr>
        <p:txBody>
          <a:bodyPr wrap="square">
            <a:spAutoFit/>
          </a:bodyPr>
          <a:lstStyle/>
          <a:p>
            <a:pPr algn="l" rtl="0">
              <a:lnSpc>
                <a:spcPct val="115000"/>
              </a:lnSpc>
              <a:spcAft>
                <a:spcPts val="0"/>
              </a:spcAft>
            </a:pPr>
            <a:r>
              <a:rPr lang="en-US" sz="2800" b="1" u="sng" dirty="0">
                <a:latin typeface="Times New Roman"/>
                <a:ea typeface="Times New Roman"/>
                <a:cs typeface="+mj-cs"/>
              </a:rPr>
              <a:t>Pathophysiology </a:t>
            </a:r>
            <a:r>
              <a:rPr lang="en-US" sz="2400" b="1" u="sng" dirty="0">
                <a:latin typeface="Times New Roman"/>
                <a:ea typeface="Times New Roman"/>
                <a:cs typeface="+mj-cs"/>
              </a:rPr>
              <a:t> </a:t>
            </a:r>
            <a:endParaRPr lang="en-US" dirty="0">
              <a:ea typeface="Calibri"/>
              <a:cs typeface="+mj-cs"/>
            </a:endParaRPr>
          </a:p>
          <a:p>
            <a:pPr marL="228600" algn="l" rtl="0">
              <a:lnSpc>
                <a:spcPct val="115000"/>
              </a:lnSpc>
              <a:spcAft>
                <a:spcPts val="0"/>
              </a:spcAft>
            </a:pPr>
            <a:r>
              <a:rPr lang="en-US" sz="2800" dirty="0">
                <a:latin typeface="Times New Roman"/>
                <a:ea typeface="Times New Roman"/>
                <a:cs typeface="+mj-cs"/>
              </a:rPr>
              <a:t>Stones occur when </a:t>
            </a:r>
            <a:r>
              <a:rPr lang="en-US" sz="2800" b="1" dirty="0">
                <a:latin typeface="Times New Roman"/>
                <a:ea typeface="Times New Roman"/>
                <a:cs typeface="+mj-cs"/>
              </a:rPr>
              <a:t>cholesterol supersaturates the bile</a:t>
            </a:r>
            <a:r>
              <a:rPr lang="en-US" sz="2800" dirty="0">
                <a:latin typeface="Times New Roman"/>
                <a:ea typeface="Times New Roman"/>
                <a:cs typeface="+mj-cs"/>
              </a:rPr>
              <a:t> in the gallbladder and </a:t>
            </a:r>
            <a:r>
              <a:rPr lang="en-US" sz="2800" b="1" dirty="0">
                <a:latin typeface="Times New Roman"/>
                <a:ea typeface="Times New Roman"/>
                <a:cs typeface="+mj-cs"/>
              </a:rPr>
              <a:t>precipitates out of the bile</a:t>
            </a:r>
            <a:r>
              <a:rPr lang="en-US" sz="2800" dirty="0">
                <a:latin typeface="Times New Roman"/>
                <a:ea typeface="Times New Roman"/>
                <a:cs typeface="+mj-cs"/>
              </a:rPr>
              <a:t>. The cholesterol-saturated bile predisposes to the formation</a:t>
            </a:r>
            <a:r>
              <a:rPr lang="en-US" sz="2400" dirty="0">
                <a:latin typeface="Times New Roman"/>
                <a:ea typeface="Times New Roman"/>
                <a:cs typeface="+mj-cs"/>
              </a:rPr>
              <a:t> </a:t>
            </a:r>
            <a:r>
              <a:rPr lang="en-US" sz="2800" dirty="0">
                <a:latin typeface="Times New Roman"/>
                <a:ea typeface="Times New Roman"/>
                <a:cs typeface="+mj-cs"/>
              </a:rPr>
              <a:t>of gallstones and acts as an irritant, producing inflammatory changes in the gallbladder</a:t>
            </a:r>
            <a:r>
              <a:rPr lang="ar-SA" sz="2800" dirty="0">
                <a:latin typeface="Times New Roman"/>
                <a:ea typeface="Times New Roman"/>
                <a:cs typeface="+mj-cs"/>
              </a:rPr>
              <a:t>. </a:t>
            </a:r>
            <a:endParaRPr lang="en-US" dirty="0">
              <a:ea typeface="Calibri"/>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5" y="3614135"/>
            <a:ext cx="7200800" cy="276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26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D:\قوالب بوربوينت\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97" y="0"/>
            <a:ext cx="9756576"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755576" y="215043"/>
            <a:ext cx="8496944" cy="4764381"/>
          </a:xfrm>
          <a:prstGeom prst="rect">
            <a:avLst/>
          </a:prstGeom>
        </p:spPr>
        <p:txBody>
          <a:bodyPr wrap="square">
            <a:spAutoFit/>
          </a:bodyPr>
          <a:lstStyle/>
          <a:p>
            <a:pPr algn="l" rtl="0">
              <a:lnSpc>
                <a:spcPct val="115000"/>
              </a:lnSpc>
              <a:spcAft>
                <a:spcPts val="0"/>
              </a:spcAft>
            </a:pPr>
            <a:r>
              <a:rPr lang="en-US" sz="2400" b="1" u="sng" dirty="0">
                <a:latin typeface="Times New Roman"/>
                <a:ea typeface="Times New Roman"/>
                <a:cs typeface="+mj-cs"/>
              </a:rPr>
              <a:t>Clinical Manifestations </a:t>
            </a:r>
            <a:endParaRPr lang="en-US" dirty="0">
              <a:ea typeface="Calibri"/>
              <a:cs typeface="+mj-cs"/>
            </a:endParaRPr>
          </a:p>
          <a:p>
            <a:pPr algn="l" rtl="0">
              <a:lnSpc>
                <a:spcPct val="115000"/>
              </a:lnSpc>
              <a:spcAft>
                <a:spcPts val="0"/>
              </a:spcAft>
            </a:pPr>
            <a:r>
              <a:rPr lang="en-US" sz="2400" dirty="0">
                <a:latin typeface="Times New Roman"/>
                <a:ea typeface="Times New Roman"/>
                <a:cs typeface="+mj-cs"/>
              </a:rPr>
              <a:t>1</a:t>
            </a:r>
            <a:r>
              <a:rPr lang="en-US" sz="2000" dirty="0">
                <a:latin typeface="Times New Roman"/>
                <a:ea typeface="Times New Roman"/>
                <a:cs typeface="+mj-cs"/>
              </a:rPr>
              <a:t>. </a:t>
            </a:r>
            <a:r>
              <a:rPr lang="en-US" sz="2000" b="1" u="sng" dirty="0">
                <a:latin typeface="Times New Roman"/>
                <a:ea typeface="Times New Roman"/>
                <a:cs typeface="+mj-cs"/>
              </a:rPr>
              <a:t>Biliary colic</a:t>
            </a:r>
            <a:r>
              <a:rPr lang="en-US" sz="2000" dirty="0">
                <a:latin typeface="Times New Roman"/>
                <a:ea typeface="Times New Roman"/>
                <a:cs typeface="+mj-cs"/>
              </a:rPr>
              <a:t>  </a:t>
            </a:r>
            <a:r>
              <a:rPr lang="en-US" sz="2400" dirty="0">
                <a:latin typeface="Times New Roman"/>
                <a:ea typeface="Times New Roman"/>
                <a:cs typeface="+mj-cs"/>
              </a:rPr>
              <a:t>can be caused by the presence of gallstones</a:t>
            </a:r>
            <a:r>
              <a:rPr lang="ar-SA" sz="2400" dirty="0">
                <a:latin typeface="Times New Roman"/>
                <a:ea typeface="Times New Roman"/>
                <a:cs typeface="+mj-cs"/>
              </a:rPr>
              <a:t>. </a:t>
            </a:r>
            <a:endParaRPr lang="en-US" sz="1600" dirty="0">
              <a:ea typeface="Calibri"/>
              <a:cs typeface="+mj-cs"/>
            </a:endParaRPr>
          </a:p>
          <a:p>
            <a:pPr marL="342900" lvl="0" indent="-342900" algn="l" rtl="0">
              <a:lnSpc>
                <a:spcPct val="115000"/>
              </a:lnSpc>
              <a:spcAft>
                <a:spcPts val="0"/>
              </a:spcAft>
              <a:buFont typeface="+mj-lt"/>
              <a:buAutoNum type="alphaLcParenR"/>
              <a:tabLst>
                <a:tab pos="457200" algn="l"/>
              </a:tabLst>
            </a:pPr>
            <a:r>
              <a:rPr lang="en-US" sz="2400" b="1" dirty="0">
                <a:latin typeface="Times New Roman"/>
                <a:ea typeface="Times New Roman"/>
                <a:cs typeface="+mj-cs"/>
              </a:rPr>
              <a:t>Steady, severe aching pain </a:t>
            </a:r>
            <a:r>
              <a:rPr lang="en-US" sz="2400" dirty="0">
                <a:latin typeface="Times New Roman"/>
                <a:ea typeface="Times New Roman"/>
                <a:cs typeface="+mj-cs"/>
              </a:rPr>
              <a:t>or </a:t>
            </a:r>
            <a:r>
              <a:rPr lang="en-US" sz="2400" b="1" dirty="0">
                <a:latin typeface="Times New Roman"/>
                <a:ea typeface="Times New Roman"/>
                <a:cs typeface="+mj-cs"/>
              </a:rPr>
              <a:t>sensation of pressure </a:t>
            </a:r>
            <a:r>
              <a:rPr lang="en-US" sz="2400" dirty="0">
                <a:latin typeface="Times New Roman"/>
                <a:ea typeface="Times New Roman"/>
                <a:cs typeface="+mj-cs"/>
              </a:rPr>
              <a:t>in the </a:t>
            </a:r>
            <a:r>
              <a:rPr lang="en-US" sz="2400" b="1" dirty="0">
                <a:latin typeface="Times New Roman"/>
                <a:ea typeface="Times New Roman"/>
                <a:cs typeface="+mj-cs"/>
              </a:rPr>
              <a:t>epigastrium</a:t>
            </a:r>
            <a:r>
              <a:rPr lang="en-US" sz="2400" dirty="0">
                <a:latin typeface="Times New Roman"/>
                <a:ea typeface="Times New Roman"/>
                <a:cs typeface="+mj-cs"/>
              </a:rPr>
              <a:t> or </a:t>
            </a:r>
            <a:r>
              <a:rPr lang="en-US" sz="2400" b="1" dirty="0">
                <a:latin typeface="Times New Roman"/>
                <a:ea typeface="Times New Roman"/>
                <a:cs typeface="+mj-cs"/>
              </a:rPr>
              <a:t>right upper quadrant</a:t>
            </a:r>
            <a:r>
              <a:rPr lang="en-US" sz="2400" dirty="0">
                <a:latin typeface="Times New Roman"/>
                <a:ea typeface="Times New Roman"/>
                <a:cs typeface="+mj-cs"/>
              </a:rPr>
              <a:t>, which may </a:t>
            </a:r>
            <a:r>
              <a:rPr lang="en-US" sz="2400" b="1" dirty="0">
                <a:latin typeface="Times New Roman"/>
                <a:ea typeface="Times New Roman"/>
                <a:cs typeface="+mj-cs"/>
              </a:rPr>
              <a:t>radiate to the right scapular area </a:t>
            </a:r>
            <a:r>
              <a:rPr lang="en-US" sz="2400" dirty="0">
                <a:latin typeface="Times New Roman"/>
                <a:ea typeface="Times New Roman"/>
                <a:cs typeface="+mj-cs"/>
              </a:rPr>
              <a:t>or </a:t>
            </a:r>
            <a:r>
              <a:rPr lang="en-US" sz="2400" b="1" dirty="0">
                <a:latin typeface="Times New Roman"/>
                <a:ea typeface="Times New Roman"/>
                <a:cs typeface="+mj-cs"/>
              </a:rPr>
              <a:t>right shoulder</a:t>
            </a:r>
            <a:r>
              <a:rPr lang="en-US" sz="2400" dirty="0">
                <a:latin typeface="Times New Roman"/>
                <a:ea typeface="Times New Roman"/>
                <a:cs typeface="+mj-cs"/>
              </a:rPr>
              <a:t>. </a:t>
            </a:r>
            <a:endParaRPr lang="en-US" sz="1600" dirty="0">
              <a:ea typeface="Calibri"/>
              <a:cs typeface="+mj-cs"/>
            </a:endParaRPr>
          </a:p>
          <a:p>
            <a:pPr marL="342900" lvl="0" indent="-342900" algn="l" rtl="0">
              <a:lnSpc>
                <a:spcPct val="115000"/>
              </a:lnSpc>
              <a:spcAft>
                <a:spcPts val="0"/>
              </a:spcAft>
              <a:buFont typeface="+mj-lt"/>
              <a:buAutoNum type="alphaLcParenR"/>
              <a:tabLst>
                <a:tab pos="457200" algn="l"/>
              </a:tabLst>
            </a:pPr>
            <a:r>
              <a:rPr lang="en-US" sz="2400" dirty="0" err="1">
                <a:latin typeface="Times New Roman"/>
                <a:ea typeface="Times New Roman"/>
                <a:cs typeface="+mj-cs"/>
              </a:rPr>
              <a:t>Epigastric</a:t>
            </a:r>
            <a:r>
              <a:rPr lang="en-US" sz="2400" dirty="0">
                <a:latin typeface="Times New Roman"/>
                <a:ea typeface="Times New Roman"/>
                <a:cs typeface="+mj-cs"/>
              </a:rPr>
              <a:t> distress as fullness and abdominal distention epically after a fatty meal. </a:t>
            </a:r>
            <a:endParaRPr lang="en-US" sz="1600" dirty="0">
              <a:ea typeface="Calibri"/>
              <a:cs typeface="+mj-cs"/>
            </a:endParaRPr>
          </a:p>
          <a:p>
            <a:pPr marL="342900" lvl="0" indent="-342900" algn="l" rtl="0">
              <a:lnSpc>
                <a:spcPct val="115000"/>
              </a:lnSpc>
              <a:spcAft>
                <a:spcPts val="0"/>
              </a:spcAft>
              <a:buFont typeface="+mj-lt"/>
              <a:buAutoNum type="alphaLcParenR"/>
              <a:tabLst>
                <a:tab pos="457200" algn="l"/>
              </a:tabLst>
            </a:pPr>
            <a:r>
              <a:rPr lang="en-US" sz="2400" dirty="0">
                <a:latin typeface="Times New Roman"/>
                <a:ea typeface="Times New Roman"/>
                <a:cs typeface="+mj-cs"/>
              </a:rPr>
              <a:t>Begins suddenly and persists for 1 to 3 hours until the stone falls back into the gallbladder or is passed through the cystic duct</a:t>
            </a:r>
            <a:r>
              <a:rPr lang="ar-SA" sz="2400" dirty="0">
                <a:latin typeface="Times New Roman"/>
                <a:ea typeface="Times New Roman"/>
                <a:cs typeface="+mj-cs"/>
              </a:rPr>
              <a:t>. </a:t>
            </a:r>
            <a:endParaRPr lang="en-US" sz="1600" dirty="0">
              <a:ea typeface="Calibri"/>
              <a:cs typeface="+mj-cs"/>
            </a:endParaRPr>
          </a:p>
          <a:p>
            <a:pPr algn="l" rtl="0">
              <a:lnSpc>
                <a:spcPct val="115000"/>
              </a:lnSpc>
              <a:spcAft>
                <a:spcPts val="0"/>
              </a:spcAft>
            </a:pPr>
            <a:r>
              <a:rPr lang="en-US" sz="2400" dirty="0">
                <a:latin typeface="Times New Roman"/>
                <a:ea typeface="Times New Roman"/>
                <a:cs typeface="+mj-cs"/>
              </a:rPr>
              <a:t>2</a:t>
            </a:r>
            <a:r>
              <a:rPr lang="ar-SA" sz="2000" dirty="0">
                <a:latin typeface="Times New Roman"/>
                <a:ea typeface="Times New Roman"/>
                <a:cs typeface="+mj-cs"/>
              </a:rPr>
              <a:t>.</a:t>
            </a:r>
            <a:r>
              <a:rPr lang="en-US" sz="2000" dirty="0">
                <a:latin typeface="Times New Roman"/>
                <a:ea typeface="Times New Roman"/>
                <a:cs typeface="+mj-cs"/>
              </a:rPr>
              <a:t> </a:t>
            </a:r>
            <a:r>
              <a:rPr lang="en-US" sz="2400" dirty="0">
                <a:latin typeface="Times New Roman"/>
                <a:ea typeface="Times New Roman"/>
                <a:cs typeface="+mj-cs"/>
              </a:rPr>
              <a:t>Acute </a:t>
            </a:r>
            <a:r>
              <a:rPr lang="en-US" sz="2400" dirty="0" err="1">
                <a:latin typeface="Times New Roman"/>
                <a:ea typeface="Times New Roman"/>
                <a:cs typeface="+mj-cs"/>
              </a:rPr>
              <a:t>cholecystitis</a:t>
            </a:r>
            <a:r>
              <a:rPr lang="en-US" sz="2400" dirty="0">
                <a:latin typeface="Times New Roman"/>
                <a:ea typeface="Times New Roman"/>
                <a:cs typeface="+mj-cs"/>
              </a:rPr>
              <a:t> causes biliary colic pain that persists more than 4 hours and increases with movement, including respirations</a:t>
            </a:r>
            <a:r>
              <a:rPr lang="ar-SA" sz="2400" dirty="0">
                <a:latin typeface="Times New Roman"/>
                <a:ea typeface="Times New Roman"/>
                <a:cs typeface="+mj-cs"/>
              </a:rPr>
              <a:t>. </a:t>
            </a:r>
            <a:endParaRPr lang="en-US" sz="1600" dirty="0">
              <a:ea typeface="Calibri"/>
              <a:cs typeface="+mj-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869160"/>
            <a:ext cx="748883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55224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1989</TotalTime>
  <Words>1121</Words>
  <Application>Microsoft Office PowerPoint</Application>
  <PresentationFormat>On-screen Show (4:3)</PresentationFormat>
  <Paragraphs>136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Corporate Edition</dc:creator>
  <cp:lastModifiedBy>f</cp:lastModifiedBy>
  <cp:revision>60</cp:revision>
  <dcterms:created xsi:type="dcterms:W3CDTF">2020-02-11T06:19:04Z</dcterms:created>
  <dcterms:modified xsi:type="dcterms:W3CDTF">2022-10-22T08:12:18Z</dcterms:modified>
</cp:coreProperties>
</file>