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375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7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28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CE431-592D-4D90-A188-AB08E912C4DD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8B7D7-0666-4A12-B680-74F895EF1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36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58B7D7-0666-4A12-B680-74F895EF1A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2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06089" y="2481452"/>
            <a:ext cx="2131821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Dr.Eng.Mohamed.I.Shujaa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D7DB7-0464-440A-AC6F-5AED98DA51F0}" type="datetime1">
              <a:rPr lang="en-US" smtClean="0"/>
              <a:t>10/14/2023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Dr.Eng.Mohamed.I.Shujaa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70EA8-BA19-44EF-A6C1-0BE4D6FB4AA1}" type="datetime1">
              <a:rPr lang="en-US" smtClean="0"/>
              <a:t>10/14/2023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4939" y="1378965"/>
            <a:ext cx="3026410" cy="40265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Dr.Eng.Mohamed.I.Shujaa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83C0C-8AD2-4F23-87F8-039B7BA9DC56}" type="datetime1">
              <a:rPr lang="en-US" smtClean="0"/>
              <a:t>10/14/2023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Dr.Eng.Mohamed.I.Shujaa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FEB4F-7F92-4E2A-AC7D-2DE96607FA79}" type="datetime1">
              <a:rPr lang="en-US" smtClean="0"/>
              <a:t>10/14/2023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Dr.Eng.Mohamed.I.Shujaa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2CFD5-4F2B-4F73-B46E-296AC5E77C08}" type="datetime1">
              <a:rPr lang="en-US" smtClean="0"/>
              <a:t>10/14/2023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91846"/>
            <a:ext cx="8072119" cy="12477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4478" y="2365501"/>
            <a:ext cx="5717540" cy="14801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757421" y="6465214"/>
            <a:ext cx="1627504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pPr marL="12700">
              <a:lnSpc>
                <a:spcPts val="1240"/>
              </a:lnSpc>
            </a:pPr>
            <a:r>
              <a:rPr spc="-10" dirty="0"/>
              <a:t>Dr.Eng.Mohamed.I.Shujaa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491B-539A-4B4F-9C4E-A8BF27382CED}" type="datetime1">
              <a:rPr lang="en-US" smtClean="0"/>
              <a:t>10/14/2023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ann.org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195977"/>
            <a:ext cx="8305800" cy="15670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3200" spc="-10" dirty="0">
                <a:latin typeface="Carlito"/>
                <a:ea typeface="+mj-ea"/>
              </a:rPr>
              <a:t>Computer Techniques Engineering Department</a:t>
            </a:r>
          </a:p>
          <a:p>
            <a:pPr algn="ctr">
              <a:spcBef>
                <a:spcPts val="600"/>
              </a:spcBef>
            </a:pPr>
            <a:r>
              <a:rPr lang="en-US" sz="3200" spc="-10" dirty="0">
                <a:latin typeface="Carlito"/>
                <a:ea typeface="+mj-ea"/>
              </a:rPr>
              <a:t>College of Engineering and Technology</a:t>
            </a:r>
          </a:p>
          <a:p>
            <a:pPr algn="ctr"/>
            <a:r>
              <a:rPr lang="en-US" sz="3200" spc="-10" dirty="0">
                <a:latin typeface="Carlito"/>
                <a:ea typeface="+mj-ea"/>
              </a:rPr>
              <a:t>Al-</a:t>
            </a:r>
            <a:r>
              <a:rPr lang="en-US" sz="3200" spc="-10" dirty="0" err="1">
                <a:latin typeface="Carlito"/>
                <a:ea typeface="+mj-ea"/>
              </a:rPr>
              <a:t>Mustaqbal</a:t>
            </a:r>
            <a:r>
              <a:rPr lang="en-US" sz="3200" spc="-10" dirty="0">
                <a:latin typeface="Carlito"/>
                <a:ea typeface="+mj-ea"/>
              </a:rPr>
              <a:t> University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09600" y="3487064"/>
            <a:ext cx="8001000" cy="62773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60170" marR="5080" indent="-1348105" algn="ctr">
              <a:lnSpc>
                <a:spcPct val="100000"/>
              </a:lnSpc>
              <a:spcBef>
                <a:spcPts val="95"/>
              </a:spcBef>
            </a:pPr>
            <a:r>
              <a:rPr sz="4000" b="1" spc="-15" dirty="0"/>
              <a:t>Network</a:t>
            </a:r>
            <a:r>
              <a:rPr sz="4000" b="1" spc="-70" dirty="0"/>
              <a:t> </a:t>
            </a:r>
            <a:r>
              <a:rPr lang="en-US" sz="4000" b="1" spc="-10" dirty="0"/>
              <a:t>S</a:t>
            </a:r>
            <a:r>
              <a:rPr sz="4000" b="1" spc="-10" dirty="0"/>
              <a:t>imulation</a:t>
            </a:r>
            <a:r>
              <a:rPr lang="en-US" sz="4000" b="1" spc="-10" dirty="0"/>
              <a:t> C</a:t>
            </a:r>
            <a:r>
              <a:rPr sz="4000" b="1" spc="-25" dirty="0"/>
              <a:t>ourse</a:t>
            </a:r>
            <a:endParaRPr sz="4000" b="1" dirty="0"/>
          </a:p>
        </p:txBody>
      </p:sp>
      <p:sp>
        <p:nvSpPr>
          <p:cNvPr id="4" name="object 4"/>
          <p:cNvSpPr txBox="1"/>
          <p:nvPr/>
        </p:nvSpPr>
        <p:spPr>
          <a:xfrm>
            <a:off x="1143000" y="4747140"/>
            <a:ext cx="7162800" cy="1198405"/>
          </a:xfrm>
          <a:prstGeom prst="rect">
            <a:avLst/>
          </a:prstGeom>
        </p:spPr>
        <p:txBody>
          <a:bodyPr vert="horz" wrap="square" lIns="0" tIns="109855" rIns="0" bIns="0" rtlCol="0">
            <a:spAutoFit/>
          </a:bodyPr>
          <a:lstStyle/>
          <a:p>
            <a:pPr marR="2540" algn="ctr">
              <a:lnSpc>
                <a:spcPct val="100000"/>
              </a:lnSpc>
              <a:spcBef>
                <a:spcPts val="865"/>
              </a:spcBef>
            </a:pPr>
            <a:r>
              <a:rPr sz="3200" spc="-90" dirty="0">
                <a:solidFill>
                  <a:srgbClr val="888888"/>
                </a:solidFill>
                <a:latin typeface="Carlito"/>
                <a:cs typeface="Carlito"/>
              </a:rPr>
              <a:t>BY</a:t>
            </a:r>
            <a:endParaRPr sz="3200" dirty="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770"/>
              </a:spcBef>
            </a:pPr>
            <a:r>
              <a:rPr sz="3200" spc="-50" dirty="0">
                <a:solidFill>
                  <a:srgbClr val="888888"/>
                </a:solidFill>
                <a:latin typeface="Carlito"/>
                <a:cs typeface="Carlito"/>
              </a:rPr>
              <a:t>Dr.</a:t>
            </a:r>
            <a:r>
              <a:rPr lang="en-US" sz="3200" spc="-50" dirty="0">
                <a:solidFill>
                  <a:srgbClr val="888888"/>
                </a:solidFill>
                <a:latin typeface="Carlito"/>
                <a:cs typeface="Carlito"/>
              </a:rPr>
              <a:t> </a:t>
            </a:r>
            <a:r>
              <a:rPr lang="en-US" sz="3200" spc="-50" dirty="0" err="1">
                <a:solidFill>
                  <a:srgbClr val="888888"/>
                </a:solidFill>
                <a:latin typeface="Carlito"/>
                <a:cs typeface="Carlito"/>
              </a:rPr>
              <a:t>Muamer</a:t>
            </a:r>
            <a:r>
              <a:rPr lang="en-US" sz="3200" spc="-50" dirty="0">
                <a:solidFill>
                  <a:srgbClr val="888888"/>
                </a:solidFill>
                <a:latin typeface="Carlito"/>
                <a:cs typeface="Carlito"/>
              </a:rPr>
              <a:t> N. Mohammed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2E3D1-13B0-528E-CF7B-65FC917AB04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0067" y="1071196"/>
            <a:ext cx="6750541" cy="121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67790" y="461594"/>
            <a:ext cx="68103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IP </a:t>
            </a:r>
            <a:r>
              <a:rPr sz="4400" spc="-5" dirty="0"/>
              <a:t>addresses: </a:t>
            </a:r>
            <a:r>
              <a:rPr sz="4400" dirty="0"/>
              <a:t>how </a:t>
            </a:r>
            <a:r>
              <a:rPr sz="4400" spc="-25" dirty="0"/>
              <a:t>to </a:t>
            </a:r>
            <a:r>
              <a:rPr sz="4400" spc="-20" dirty="0"/>
              <a:t>get </a:t>
            </a:r>
            <a:r>
              <a:rPr sz="4400" spc="-5" dirty="0"/>
              <a:t>one?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89889" y="1453134"/>
            <a:ext cx="7696834" cy="31299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spc="-5" dirty="0">
                <a:solidFill>
                  <a:srgbClr val="CC0000"/>
                </a:solidFill>
                <a:latin typeface="Carlito"/>
                <a:cs typeface="Carlito"/>
              </a:rPr>
              <a:t>Q: </a:t>
            </a:r>
            <a:r>
              <a:rPr sz="2500" spc="-10" dirty="0">
                <a:latin typeface="Carlito"/>
                <a:cs typeface="Carlito"/>
              </a:rPr>
              <a:t>How </a:t>
            </a:r>
            <a:r>
              <a:rPr sz="2500" spc="-5" dirty="0">
                <a:latin typeface="Carlito"/>
                <a:cs typeface="Carlito"/>
              </a:rPr>
              <a:t>does a </a:t>
            </a:r>
            <a:r>
              <a:rPr sz="2500" i="1" spc="-95" dirty="0">
                <a:latin typeface="Arial"/>
                <a:cs typeface="Arial"/>
              </a:rPr>
              <a:t>host </a:t>
            </a:r>
            <a:r>
              <a:rPr sz="2500" spc="-10" dirty="0">
                <a:latin typeface="Carlito"/>
                <a:cs typeface="Carlito"/>
              </a:rPr>
              <a:t>get </a:t>
            </a:r>
            <a:r>
              <a:rPr sz="2500" spc="-5" dirty="0">
                <a:latin typeface="Carlito"/>
                <a:cs typeface="Carlito"/>
              </a:rPr>
              <a:t>IP</a:t>
            </a:r>
            <a:r>
              <a:rPr sz="2500" spc="-4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address?</a:t>
            </a:r>
            <a:endParaRPr sz="25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450">
              <a:latin typeface="Carlito"/>
              <a:cs typeface="Carlito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10" dirty="0">
                <a:latin typeface="Carlito"/>
                <a:cs typeface="Carlito"/>
              </a:rPr>
              <a:t>hard-coded by </a:t>
            </a:r>
            <a:r>
              <a:rPr sz="2500" spc="-25" dirty="0">
                <a:latin typeface="Carlito"/>
                <a:cs typeface="Carlito"/>
              </a:rPr>
              <a:t>system </a:t>
            </a:r>
            <a:r>
              <a:rPr sz="2500" spc="-5" dirty="0">
                <a:solidFill>
                  <a:srgbClr val="FF0000"/>
                </a:solidFill>
                <a:latin typeface="Carlito"/>
                <a:cs typeface="Carlito"/>
              </a:rPr>
              <a:t>admin </a:t>
            </a:r>
            <a:r>
              <a:rPr sz="2500" spc="-5" dirty="0">
                <a:latin typeface="Carlito"/>
                <a:cs typeface="Carlito"/>
              </a:rPr>
              <a:t>in a</a:t>
            </a:r>
            <a:r>
              <a:rPr sz="2500" spc="65" dirty="0">
                <a:latin typeface="Carlito"/>
                <a:cs typeface="Carlito"/>
              </a:rPr>
              <a:t> </a:t>
            </a:r>
            <a:r>
              <a:rPr sz="2500" spc="-10" dirty="0">
                <a:latin typeface="Carlito"/>
                <a:cs typeface="Carlito"/>
              </a:rPr>
              <a:t>file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ts val="2375"/>
              </a:lnSpc>
              <a:spcBef>
                <a:spcPts val="1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0" dirty="0">
                <a:latin typeface="Carlito"/>
                <a:cs typeface="Carlito"/>
              </a:rPr>
              <a:t>Windows:</a:t>
            </a:r>
            <a:r>
              <a:rPr sz="2200" spc="-1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control-panel-&gt;network-&gt;configuration-&gt;tcp/ip-</a:t>
            </a:r>
            <a:endParaRPr sz="2200">
              <a:latin typeface="Carlito"/>
              <a:cs typeface="Carlito"/>
            </a:endParaRPr>
          </a:p>
          <a:p>
            <a:pPr marL="756285">
              <a:lnSpc>
                <a:spcPts val="2375"/>
              </a:lnSpc>
            </a:pPr>
            <a:r>
              <a:rPr sz="2200" spc="-10" dirty="0">
                <a:latin typeface="Carlito"/>
                <a:cs typeface="Carlito"/>
              </a:rPr>
              <a:t>&gt;properties</a:t>
            </a:r>
            <a:endParaRPr sz="2200">
              <a:latin typeface="Carlito"/>
              <a:cs typeface="Carlito"/>
            </a:endParaRPr>
          </a:p>
          <a:p>
            <a:pPr marL="756285" lvl="1" indent="-287020">
              <a:lnSpc>
                <a:spcPts val="2635"/>
              </a:lnSpc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5" dirty="0">
                <a:latin typeface="Carlito"/>
                <a:cs typeface="Carlito"/>
              </a:rPr>
              <a:t>UNIX:</a:t>
            </a:r>
            <a:r>
              <a:rPr sz="2200" spc="-10" dirty="0">
                <a:latin typeface="Carlito"/>
                <a:cs typeface="Carlito"/>
              </a:rPr>
              <a:t> </a:t>
            </a:r>
            <a:r>
              <a:rPr sz="2200" spc="-15" dirty="0">
                <a:latin typeface="Carlito"/>
                <a:cs typeface="Carlito"/>
              </a:rPr>
              <a:t>/etc/rc.config</a:t>
            </a:r>
            <a:endParaRPr sz="2200">
              <a:latin typeface="Carlito"/>
              <a:cs typeface="Carlito"/>
            </a:endParaRPr>
          </a:p>
          <a:p>
            <a:pPr marL="355600" marR="5080" indent="-343535">
              <a:lnSpc>
                <a:spcPts val="2400"/>
              </a:lnSpc>
              <a:spcBef>
                <a:spcPts val="57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500" spc="-5" dirty="0">
                <a:solidFill>
                  <a:srgbClr val="CC0000"/>
                </a:solidFill>
                <a:latin typeface="Carlito"/>
                <a:cs typeface="Carlito"/>
              </a:rPr>
              <a:t>DHCP: D</a:t>
            </a:r>
            <a:r>
              <a:rPr sz="2500" spc="-5" dirty="0">
                <a:latin typeface="Carlito"/>
                <a:cs typeface="Carlito"/>
              </a:rPr>
              <a:t>ynamic </a:t>
            </a:r>
            <a:r>
              <a:rPr sz="2500" spc="-10" dirty="0">
                <a:solidFill>
                  <a:srgbClr val="CC0000"/>
                </a:solidFill>
                <a:latin typeface="Carlito"/>
                <a:cs typeface="Carlito"/>
              </a:rPr>
              <a:t>H</a:t>
            </a:r>
            <a:r>
              <a:rPr sz="2500" spc="-10" dirty="0">
                <a:latin typeface="Carlito"/>
                <a:cs typeface="Carlito"/>
              </a:rPr>
              <a:t>ost </a:t>
            </a:r>
            <a:r>
              <a:rPr sz="2500" spc="-10" dirty="0">
                <a:solidFill>
                  <a:srgbClr val="CC0000"/>
                </a:solidFill>
                <a:latin typeface="Carlito"/>
                <a:cs typeface="Carlito"/>
              </a:rPr>
              <a:t>C</a:t>
            </a:r>
            <a:r>
              <a:rPr sz="2500" spc="-10" dirty="0">
                <a:latin typeface="Carlito"/>
                <a:cs typeface="Carlito"/>
              </a:rPr>
              <a:t>onfiguration </a:t>
            </a:r>
            <a:r>
              <a:rPr sz="2500" spc="-15" dirty="0">
                <a:solidFill>
                  <a:srgbClr val="CC0000"/>
                </a:solidFill>
                <a:latin typeface="Carlito"/>
                <a:cs typeface="Carlito"/>
              </a:rPr>
              <a:t>P</a:t>
            </a:r>
            <a:r>
              <a:rPr sz="2500" spc="-15" dirty="0">
                <a:latin typeface="Carlito"/>
                <a:cs typeface="Carlito"/>
              </a:rPr>
              <a:t>rotocol: </a:t>
            </a:r>
            <a:r>
              <a:rPr sz="2500" spc="-10" dirty="0">
                <a:latin typeface="Carlito"/>
                <a:cs typeface="Carlito"/>
              </a:rPr>
              <a:t>dynamically  get address </a:t>
            </a:r>
            <a:r>
              <a:rPr sz="2500" spc="-15" dirty="0">
                <a:latin typeface="Carlito"/>
                <a:cs typeface="Carlito"/>
              </a:rPr>
              <a:t>from </a:t>
            </a:r>
            <a:r>
              <a:rPr sz="2500" dirty="0">
                <a:latin typeface="Carlito"/>
                <a:cs typeface="Carlito"/>
              </a:rPr>
              <a:t>as</a:t>
            </a:r>
            <a:r>
              <a:rPr sz="2500" spc="20" dirty="0">
                <a:latin typeface="Carlito"/>
                <a:cs typeface="Carlito"/>
              </a:rPr>
              <a:t> </a:t>
            </a:r>
            <a:r>
              <a:rPr sz="2500" spc="-5" dirty="0">
                <a:latin typeface="Carlito"/>
                <a:cs typeface="Carlito"/>
              </a:rPr>
              <a:t>server</a:t>
            </a:r>
            <a:endParaRPr sz="2500">
              <a:latin typeface="Carlito"/>
              <a:cs typeface="Carlito"/>
            </a:endParaRPr>
          </a:p>
          <a:p>
            <a:pPr marL="756285" lvl="1" indent="-287020">
              <a:lnSpc>
                <a:spcPct val="100000"/>
              </a:lnSpc>
              <a:spcBef>
                <a:spcPts val="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2200" spc="-155" dirty="0">
                <a:latin typeface="AoyagiKouzanFontT"/>
                <a:cs typeface="AoyagiKouzanFontT"/>
              </a:rPr>
              <a:t>“</a:t>
            </a:r>
            <a:r>
              <a:rPr sz="2200" spc="-155" dirty="0">
                <a:latin typeface="Carlito"/>
                <a:cs typeface="Carlito"/>
              </a:rPr>
              <a:t>plug-and-play</a:t>
            </a:r>
            <a:r>
              <a:rPr sz="2200" spc="-155" dirty="0">
                <a:latin typeface="AoyagiKouzanFontT"/>
                <a:cs typeface="AoyagiKouzanFontT"/>
              </a:rPr>
              <a:t>”</a:t>
            </a:r>
            <a:endParaRPr sz="2200">
              <a:latin typeface="AoyagiKouzanFontT"/>
              <a:cs typeface="AoyagiKouzanFont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35CA0-6D75-7295-F6D0-3455F1C2374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22279" y="880696"/>
            <a:ext cx="6750541" cy="121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96213" y="244220"/>
            <a:ext cx="68052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IP </a:t>
            </a:r>
            <a:r>
              <a:rPr sz="4400" spc="-5" dirty="0"/>
              <a:t>addresses: how </a:t>
            </a:r>
            <a:r>
              <a:rPr sz="4400" spc="-30" dirty="0"/>
              <a:t>to </a:t>
            </a:r>
            <a:r>
              <a:rPr sz="4400" spc="-20" dirty="0"/>
              <a:t>get</a:t>
            </a:r>
            <a:r>
              <a:rPr sz="4400" spc="-25" dirty="0"/>
              <a:t> </a:t>
            </a:r>
            <a:r>
              <a:rPr sz="4400" spc="-5" dirty="0"/>
              <a:t>one?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66115" y="1252786"/>
            <a:ext cx="7534909" cy="1588135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3000" i="1" spc="-190" dirty="0">
                <a:solidFill>
                  <a:srgbClr val="CC0000"/>
                </a:solidFill>
                <a:latin typeface="Arial"/>
                <a:cs typeface="Arial"/>
              </a:rPr>
              <a:t>Q: </a:t>
            </a:r>
            <a:r>
              <a:rPr sz="3000" spc="-10" dirty="0">
                <a:latin typeface="Carlito"/>
                <a:cs typeface="Carlito"/>
              </a:rPr>
              <a:t>how </a:t>
            </a:r>
            <a:r>
              <a:rPr sz="3000" spc="-5" dirty="0">
                <a:latin typeface="Carlito"/>
                <a:cs typeface="Carlito"/>
              </a:rPr>
              <a:t>does </a:t>
            </a:r>
            <a:r>
              <a:rPr sz="3000" i="1" spc="-70" dirty="0">
                <a:latin typeface="Arial"/>
                <a:cs typeface="Arial"/>
              </a:rPr>
              <a:t>network </a:t>
            </a:r>
            <a:r>
              <a:rPr sz="3000" spc="-15" dirty="0">
                <a:latin typeface="Carlito"/>
                <a:cs typeface="Carlito"/>
              </a:rPr>
              <a:t>get </a:t>
            </a:r>
            <a:r>
              <a:rPr sz="3000" spc="-10" dirty="0">
                <a:latin typeface="Carlito"/>
                <a:cs typeface="Carlito"/>
              </a:rPr>
              <a:t>subnet part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dirty="0">
                <a:latin typeface="Carlito"/>
                <a:cs typeface="Carlito"/>
              </a:rPr>
              <a:t>IP</a:t>
            </a:r>
            <a:r>
              <a:rPr sz="3000" spc="-6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addr?</a:t>
            </a:r>
            <a:endParaRPr sz="3000">
              <a:latin typeface="Carlito"/>
              <a:cs typeface="Carlito"/>
            </a:endParaRPr>
          </a:p>
          <a:p>
            <a:pPr marL="354965" marR="598805" indent="-342900">
              <a:lnSpc>
                <a:spcPts val="3540"/>
              </a:lnSpc>
              <a:spcBef>
                <a:spcPts val="950"/>
              </a:spcBef>
            </a:pPr>
            <a:r>
              <a:rPr sz="3000" i="1" spc="-150" dirty="0">
                <a:solidFill>
                  <a:srgbClr val="CC0000"/>
                </a:solidFill>
                <a:latin typeface="Arial"/>
                <a:cs typeface="Arial"/>
              </a:rPr>
              <a:t>A: </a:t>
            </a:r>
            <a:r>
              <a:rPr sz="3000" spc="-15" dirty="0">
                <a:latin typeface="Carlito"/>
                <a:cs typeface="Carlito"/>
              </a:rPr>
              <a:t>gets allocated </a:t>
            </a:r>
            <a:r>
              <a:rPr sz="3000" spc="-5" dirty="0">
                <a:latin typeface="Carlito"/>
                <a:cs typeface="Carlito"/>
              </a:rPr>
              <a:t>portion of </a:t>
            </a:r>
            <a:r>
              <a:rPr sz="3000" dirty="0">
                <a:latin typeface="Carlito"/>
                <a:cs typeface="Carlito"/>
              </a:rPr>
              <a:t>its </a:t>
            </a:r>
            <a:r>
              <a:rPr sz="3000" spc="-15" dirty="0">
                <a:latin typeface="Carlito"/>
                <a:cs typeface="Carlito"/>
              </a:rPr>
              <a:t>provider </a:t>
            </a:r>
            <a:r>
              <a:rPr sz="3000" spc="-310" dirty="0">
                <a:latin typeface="Carlito"/>
                <a:cs typeface="Carlito"/>
              </a:rPr>
              <a:t>ISP</a:t>
            </a:r>
            <a:r>
              <a:rPr sz="3000" spc="-310" dirty="0">
                <a:latin typeface="AoyagiKouzanFontT"/>
                <a:cs typeface="AoyagiKouzanFontT"/>
              </a:rPr>
              <a:t>’</a:t>
            </a:r>
            <a:r>
              <a:rPr sz="3000" spc="-310" dirty="0">
                <a:latin typeface="Carlito"/>
                <a:cs typeface="Carlito"/>
              </a:rPr>
              <a:t>s  </a:t>
            </a:r>
            <a:r>
              <a:rPr sz="3000" spc="-10" dirty="0">
                <a:latin typeface="Carlito"/>
                <a:cs typeface="Carlito"/>
              </a:rPr>
              <a:t>address</a:t>
            </a:r>
            <a:r>
              <a:rPr sz="3000" spc="-5" dirty="0">
                <a:latin typeface="Carlito"/>
                <a:cs typeface="Carlito"/>
              </a:rPr>
              <a:t> space</a:t>
            </a:r>
            <a:endParaRPr sz="3000">
              <a:latin typeface="Carlito"/>
              <a:cs typeface="Carlito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651916" y="3603244"/>
          <a:ext cx="7270748" cy="195554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9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0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22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8599">
                <a:tc>
                  <a:txBody>
                    <a:bodyPr/>
                    <a:lstStyle/>
                    <a:p>
                      <a:pPr marL="31750">
                        <a:lnSpc>
                          <a:spcPts val="1700"/>
                        </a:lnSpc>
                      </a:pPr>
                      <a:r>
                        <a:rPr sz="1800" dirty="0">
                          <a:solidFill>
                            <a:srgbClr val="000099"/>
                          </a:solidFill>
                          <a:latin typeface="Carlito"/>
                          <a:cs typeface="Carlito"/>
                        </a:rPr>
                        <a:t>ISP's</a:t>
                      </a:r>
                      <a:r>
                        <a:rPr sz="1800" spc="-35" dirty="0">
                          <a:solidFill>
                            <a:srgbClr val="000099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spc="-5" dirty="0">
                          <a:solidFill>
                            <a:srgbClr val="000099"/>
                          </a:solidFill>
                          <a:latin typeface="Carlito"/>
                          <a:cs typeface="Carlito"/>
                        </a:rPr>
                        <a:t>block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71120">
                        <a:lnSpc>
                          <a:spcPts val="1700"/>
                        </a:lnSpc>
                      </a:pPr>
                      <a:r>
                        <a:rPr sz="1800" u="heavy" dirty="0">
                          <a:solidFill>
                            <a:srgbClr val="000099"/>
                          </a:solidFill>
                          <a:uFill>
                            <a:solidFill>
                              <a:srgbClr val="000099"/>
                            </a:solidFill>
                          </a:uFill>
                          <a:latin typeface="Carlito"/>
                          <a:cs typeface="Carlito"/>
                        </a:rPr>
                        <a:t>11001000 00010111 </a:t>
                      </a:r>
                      <a:r>
                        <a:rPr sz="1800" u="heavy" spc="-5" dirty="0">
                          <a:solidFill>
                            <a:srgbClr val="000099"/>
                          </a:solidFill>
                          <a:uFill>
                            <a:solidFill>
                              <a:srgbClr val="000099"/>
                            </a:solidFill>
                          </a:uFill>
                          <a:latin typeface="Carlito"/>
                          <a:cs typeface="Carlito"/>
                        </a:rPr>
                        <a:t>00010000</a:t>
                      </a:r>
                      <a:r>
                        <a:rPr sz="1800" spc="370" dirty="0">
                          <a:solidFill>
                            <a:srgbClr val="000099"/>
                          </a:solid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dirty="0">
                          <a:solidFill>
                            <a:srgbClr val="000099"/>
                          </a:solidFill>
                          <a:latin typeface="Carlito"/>
                          <a:cs typeface="Carlito"/>
                        </a:rPr>
                        <a:t>00000000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ts val="1700"/>
                        </a:lnSpc>
                      </a:pPr>
                      <a:r>
                        <a:rPr sz="1800" spc="-5" dirty="0">
                          <a:solidFill>
                            <a:srgbClr val="000099"/>
                          </a:solidFill>
                          <a:latin typeface="Carlito"/>
                          <a:cs typeface="Carlito"/>
                        </a:rPr>
                        <a:t>200.23.16.0/20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Organization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33020" algn="r">
                        <a:lnSpc>
                          <a:spcPct val="100000"/>
                        </a:lnSpc>
                      </a:pP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11001000 00010111</a:t>
                      </a:r>
                      <a:r>
                        <a:rPr sz="1800" u="heavy" spc="34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0001000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6350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00000000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24130" algn="r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200.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2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3.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16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0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/23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446">
                <a:tc>
                  <a:txBody>
                    <a:bodyPr/>
                    <a:lstStyle/>
                    <a:p>
                      <a:pPr marL="31750">
                        <a:lnSpc>
                          <a:spcPts val="1889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Organization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1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889"/>
                        </a:lnSpc>
                      </a:pP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11001000 00010111</a:t>
                      </a:r>
                      <a:r>
                        <a:rPr sz="1800" u="heavy" spc="34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0001001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89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00000000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89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200.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2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3.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18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0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/23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31750">
                        <a:lnSpc>
                          <a:spcPts val="1889"/>
                        </a:lnSpc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Organization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2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1889"/>
                        </a:lnSpc>
                      </a:pP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11001000 00010111</a:t>
                      </a:r>
                      <a:r>
                        <a:rPr sz="1800" u="heavy" spc="34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0001010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1889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00000000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889"/>
                        </a:lnSpc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200.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2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3.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20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0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/23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706">
                <a:tc>
                  <a:txBody>
                    <a:bodyPr/>
                    <a:lstStyle/>
                    <a:p>
                      <a:pPr marL="186690">
                        <a:lnSpc>
                          <a:spcPts val="1889"/>
                        </a:lnSpc>
                      </a:pPr>
                      <a:r>
                        <a:rPr sz="1800" spc="-55" dirty="0">
                          <a:latin typeface="Arial"/>
                          <a:cs typeface="Arial"/>
                        </a:rPr>
                        <a:t>...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73735" algn="ctr">
                        <a:lnSpc>
                          <a:spcPts val="1889"/>
                        </a:lnSpc>
                      </a:pPr>
                      <a:r>
                        <a:rPr sz="1800" spc="-220" dirty="0">
                          <a:latin typeface="Arial"/>
                          <a:cs typeface="Arial"/>
                        </a:rPr>
                        <a:t>…..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1889"/>
                        </a:lnSpc>
                      </a:pPr>
                      <a:r>
                        <a:rPr sz="1800" spc="-305" dirty="0">
                          <a:latin typeface="Arial"/>
                          <a:cs typeface="Arial"/>
                        </a:rPr>
                        <a:t>….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889"/>
                        </a:lnSpc>
                      </a:pPr>
                      <a:r>
                        <a:rPr sz="1800" spc="-300" dirty="0">
                          <a:latin typeface="Arial"/>
                          <a:cs typeface="Arial"/>
                        </a:rPr>
                        <a:t>….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846">
                <a:tc>
                  <a:txBody>
                    <a:bodyPr/>
                    <a:lstStyle/>
                    <a:p>
                      <a:pPr marL="31750">
                        <a:lnSpc>
                          <a:spcPts val="2150"/>
                        </a:lnSpc>
                        <a:spcBef>
                          <a:spcPts val="45"/>
                        </a:spcBef>
                      </a:pPr>
                      <a:r>
                        <a:rPr sz="1800" spc="-15" dirty="0">
                          <a:latin typeface="Carlito"/>
                          <a:cs typeface="Carlito"/>
                        </a:rPr>
                        <a:t>Organization 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7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33020" algn="r">
                        <a:lnSpc>
                          <a:spcPts val="2150"/>
                        </a:lnSpc>
                        <a:spcBef>
                          <a:spcPts val="45"/>
                        </a:spcBef>
                      </a:pPr>
                      <a:r>
                        <a:rPr sz="1800" u="heavy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11001000 00010111</a:t>
                      </a:r>
                      <a:r>
                        <a:rPr sz="1800" u="heavy" spc="34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 </a:t>
                      </a:r>
                      <a:r>
                        <a:rPr sz="1800" u="heavy" spc="-5" dirty="0">
                          <a:uFill>
                            <a:solidFill>
                              <a:srgbClr val="000000"/>
                            </a:solidFill>
                          </a:uFill>
                          <a:latin typeface="Carlito"/>
                          <a:cs typeface="Carlito"/>
                        </a:rPr>
                        <a:t>0001111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L="63500">
                        <a:lnSpc>
                          <a:spcPts val="215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00000000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2150"/>
                        </a:lnSpc>
                        <a:spcBef>
                          <a:spcPts val="45"/>
                        </a:spcBef>
                      </a:pPr>
                      <a:r>
                        <a:rPr sz="1800" dirty="0">
                          <a:latin typeface="Carlito"/>
                          <a:cs typeface="Carlito"/>
                        </a:rPr>
                        <a:t>200.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2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3.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30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.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0</a:t>
                      </a:r>
                      <a:r>
                        <a:rPr sz="1800" dirty="0">
                          <a:latin typeface="Carlito"/>
                          <a:cs typeface="Carlito"/>
                        </a:rPr>
                        <a:t>/</a:t>
                      </a:r>
                      <a:r>
                        <a:rPr sz="1800" spc="-5" dirty="0">
                          <a:latin typeface="Carlito"/>
                          <a:cs typeface="Carlito"/>
                        </a:rPr>
                        <a:t>23</a:t>
                      </a:r>
                      <a:endParaRPr sz="1800">
                        <a:latin typeface="Carlito"/>
                        <a:cs typeface="Carlito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602BE7-BD42-B14B-5FC2-2EFD4A37280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81200" y="2738426"/>
            <a:ext cx="490677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b="1" i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</a:t>
            </a:r>
            <a:r>
              <a:rPr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sz="4400" b="1" i="1" spc="-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i="1" spc="-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</a:t>
            </a:r>
            <a:endParaRPr sz="44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7254A-5EF2-DAC7-C7CB-2620F0B22C5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105"/>
              </a:spcBef>
            </a:pPr>
            <a:r>
              <a:rPr spc="-15" dirty="0"/>
              <a:t>Lecture</a:t>
            </a:r>
            <a:r>
              <a:rPr spc="-70" dirty="0"/>
              <a:t> </a:t>
            </a:r>
            <a:r>
              <a:rPr dirty="0"/>
              <a:t>6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06445" y="3894201"/>
            <a:ext cx="35331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10" dirty="0">
                <a:solidFill>
                  <a:srgbClr val="888888"/>
                </a:solidFill>
                <a:latin typeface="Carlito"/>
                <a:cs typeface="Carlito"/>
              </a:rPr>
              <a:t>Addressing </a:t>
            </a:r>
            <a:r>
              <a:rPr sz="3200" dirty="0">
                <a:solidFill>
                  <a:srgbClr val="888888"/>
                </a:solidFill>
                <a:latin typeface="Carlito"/>
                <a:cs typeface="Carlito"/>
              </a:rPr>
              <a:t>&amp; IP</a:t>
            </a:r>
            <a:r>
              <a:rPr sz="3200" spc="-20" dirty="0">
                <a:solidFill>
                  <a:srgbClr val="888888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888888"/>
                </a:solidFill>
                <a:latin typeface="Carlito"/>
                <a:cs typeface="Carlito"/>
              </a:rPr>
              <a:t>Class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F5A521-C257-E84A-BBCE-F4A967DEB38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6945" y="461594"/>
            <a:ext cx="4690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/>
              <a:t>IPv4 </a:t>
            </a:r>
            <a:r>
              <a:rPr sz="4400" spc="-10" dirty="0"/>
              <a:t>Address</a:t>
            </a:r>
            <a:r>
              <a:rPr sz="4400" spc="-50" dirty="0"/>
              <a:t> </a:t>
            </a:r>
            <a:r>
              <a:rPr sz="4400" spc="-5" dirty="0"/>
              <a:t>Classes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2933826"/>
            <a:ext cx="8364220" cy="3502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Carlito"/>
                <a:cs typeface="Carlito"/>
              </a:rPr>
              <a:t>Class </a:t>
            </a:r>
            <a:r>
              <a:rPr sz="2000" b="1" dirty="0">
                <a:latin typeface="Carlito"/>
                <a:cs typeface="Carlito"/>
              </a:rPr>
              <a:t>D</a:t>
            </a:r>
            <a:r>
              <a:rPr sz="2000" b="1" spc="-2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Addresses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Carlito"/>
                <a:cs typeface="Carlito"/>
              </a:rPr>
              <a:t>A </a:t>
            </a:r>
            <a:r>
              <a:rPr sz="2000" spc="-5" dirty="0">
                <a:latin typeface="Carlito"/>
                <a:cs typeface="Carlito"/>
              </a:rPr>
              <a:t>Class </a:t>
            </a:r>
            <a:r>
              <a:rPr sz="2000" dirty="0">
                <a:latin typeface="Carlito"/>
                <a:cs typeface="Carlito"/>
              </a:rPr>
              <a:t>D </a:t>
            </a:r>
            <a:r>
              <a:rPr sz="2000" spc="-5" dirty="0">
                <a:latin typeface="Carlito"/>
                <a:cs typeface="Carlito"/>
              </a:rPr>
              <a:t>address begins </a:t>
            </a:r>
            <a:r>
              <a:rPr sz="2000" dirty="0">
                <a:latin typeface="Carlito"/>
                <a:cs typeface="Carlito"/>
              </a:rPr>
              <a:t>with </a:t>
            </a:r>
            <a:r>
              <a:rPr sz="2000" spc="-5" dirty="0">
                <a:latin typeface="Carlito"/>
                <a:cs typeface="Carlito"/>
              </a:rPr>
              <a:t>binary </a:t>
            </a:r>
            <a:r>
              <a:rPr sz="2000" dirty="0">
                <a:latin typeface="Carlito"/>
                <a:cs typeface="Carlito"/>
              </a:rPr>
              <a:t>1110 in the </a:t>
            </a:r>
            <a:r>
              <a:rPr sz="2000" spc="-15" dirty="0">
                <a:latin typeface="Carlito"/>
                <a:cs typeface="Carlito"/>
              </a:rPr>
              <a:t>first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octet.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Carlito"/>
                <a:cs typeface="Carlito"/>
              </a:rPr>
              <a:t>First </a:t>
            </a:r>
            <a:r>
              <a:rPr sz="2000" spc="-10" dirty="0">
                <a:latin typeface="Carlito"/>
                <a:cs typeface="Carlito"/>
              </a:rPr>
              <a:t>octet range </a:t>
            </a:r>
            <a:r>
              <a:rPr sz="2000" dirty="0">
                <a:latin typeface="Carlito"/>
                <a:cs typeface="Carlito"/>
              </a:rPr>
              <a:t>224 </a:t>
            </a:r>
            <a:r>
              <a:rPr sz="2000" spc="-15" dirty="0">
                <a:latin typeface="Carlito"/>
                <a:cs typeface="Carlito"/>
              </a:rPr>
              <a:t>to</a:t>
            </a:r>
            <a:r>
              <a:rPr sz="2000" dirty="0">
                <a:latin typeface="Carlito"/>
                <a:cs typeface="Carlito"/>
              </a:rPr>
              <a:t> 239.</a:t>
            </a:r>
            <a:endParaRPr sz="2000">
              <a:latin typeface="Carlito"/>
              <a:cs typeface="Carlito"/>
            </a:endParaRPr>
          </a:p>
          <a:p>
            <a:pPr marL="355600" marR="5080" indent="-342900">
              <a:lnSpc>
                <a:spcPct val="80000"/>
              </a:lnSpc>
              <a:spcBef>
                <a:spcPts val="4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Class </a:t>
            </a:r>
            <a:r>
              <a:rPr sz="2000" dirty="0">
                <a:latin typeface="Carlito"/>
                <a:cs typeface="Carlito"/>
              </a:rPr>
              <a:t>D </a:t>
            </a:r>
            <a:r>
              <a:rPr sz="2000" spc="-5" dirty="0">
                <a:latin typeface="Carlito"/>
                <a:cs typeface="Carlito"/>
              </a:rPr>
              <a:t>address </a:t>
            </a:r>
            <a:r>
              <a:rPr sz="2000" dirty="0">
                <a:latin typeface="Carlito"/>
                <a:cs typeface="Carlito"/>
              </a:rPr>
              <a:t>can </a:t>
            </a:r>
            <a:r>
              <a:rPr sz="2000" spc="-5" dirty="0">
                <a:latin typeface="Carlito"/>
                <a:cs typeface="Carlito"/>
              </a:rPr>
              <a:t>be used </a:t>
            </a:r>
            <a:r>
              <a:rPr sz="2000" spc="-10" dirty="0">
                <a:latin typeface="Carlito"/>
                <a:cs typeface="Carlito"/>
              </a:rPr>
              <a:t>to represent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group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hosts </a:t>
            </a:r>
            <a:r>
              <a:rPr sz="2000" spc="-5" dirty="0">
                <a:latin typeface="Carlito"/>
                <a:cs typeface="Carlito"/>
              </a:rPr>
              <a:t>called </a:t>
            </a:r>
            <a:r>
              <a:rPr sz="2000" dirty="0">
                <a:latin typeface="Carlito"/>
                <a:cs typeface="Carlito"/>
              </a:rPr>
              <a:t>a </a:t>
            </a:r>
            <a:r>
              <a:rPr sz="2000" spc="-10" dirty="0">
                <a:latin typeface="Carlito"/>
                <a:cs typeface="Carlito"/>
              </a:rPr>
              <a:t>host group,  </a:t>
            </a:r>
            <a:r>
              <a:rPr sz="2000" spc="-5" dirty="0">
                <a:latin typeface="Carlito"/>
                <a:cs typeface="Carlito"/>
              </a:rPr>
              <a:t>or multicast</a:t>
            </a:r>
            <a:r>
              <a:rPr sz="200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group.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195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</a:pPr>
            <a:r>
              <a:rPr sz="2000" b="1" spc="-5" dirty="0">
                <a:latin typeface="Carlito"/>
                <a:cs typeface="Carlito"/>
              </a:rPr>
              <a:t>Class </a:t>
            </a:r>
            <a:r>
              <a:rPr sz="2000" b="1" dirty="0">
                <a:latin typeface="Carlito"/>
                <a:cs typeface="Carlito"/>
              </a:rPr>
              <a:t>E</a:t>
            </a:r>
            <a:r>
              <a:rPr sz="2000" b="1" spc="-15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Addresses</a:t>
            </a:r>
            <a:endParaRPr sz="2000">
              <a:latin typeface="Carlito"/>
              <a:cs typeface="Carlito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5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Carlito"/>
                <a:cs typeface="Carlito"/>
              </a:rPr>
              <a:t>First </a:t>
            </a:r>
            <a:r>
              <a:rPr sz="2000" spc="-10" dirty="0">
                <a:latin typeface="Carlito"/>
                <a:cs typeface="Carlito"/>
              </a:rPr>
              <a:t>octet </a:t>
            </a:r>
            <a:r>
              <a:rPr sz="2000" spc="-5" dirty="0">
                <a:latin typeface="Carlito"/>
                <a:cs typeface="Carlito"/>
              </a:rPr>
              <a:t>of </a:t>
            </a:r>
            <a:r>
              <a:rPr sz="2000" dirty="0">
                <a:latin typeface="Carlito"/>
                <a:cs typeface="Carlito"/>
              </a:rPr>
              <a:t>an IP </a:t>
            </a:r>
            <a:r>
              <a:rPr sz="2000" spc="-5" dirty="0">
                <a:latin typeface="Carlito"/>
                <a:cs typeface="Carlito"/>
              </a:rPr>
              <a:t>address </a:t>
            </a:r>
            <a:r>
              <a:rPr sz="2000" dirty="0">
                <a:latin typeface="Carlito"/>
                <a:cs typeface="Carlito"/>
              </a:rPr>
              <a:t>begins </a:t>
            </a:r>
            <a:r>
              <a:rPr sz="2000" spc="-5" dirty="0">
                <a:latin typeface="Carlito"/>
                <a:cs typeface="Carlito"/>
              </a:rPr>
              <a:t>with</a:t>
            </a:r>
            <a:r>
              <a:rPr sz="2000" spc="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1111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20" dirty="0">
                <a:latin typeface="Carlito"/>
                <a:cs typeface="Carlito"/>
              </a:rPr>
              <a:t>First </a:t>
            </a:r>
            <a:r>
              <a:rPr sz="2000" spc="-10" dirty="0">
                <a:latin typeface="Carlito"/>
                <a:cs typeface="Carlito"/>
              </a:rPr>
              <a:t>octet range </a:t>
            </a:r>
            <a:r>
              <a:rPr sz="2000" dirty="0">
                <a:latin typeface="Carlito"/>
                <a:cs typeface="Carlito"/>
              </a:rPr>
              <a:t>240 </a:t>
            </a:r>
            <a:r>
              <a:rPr sz="2000" spc="-15" dirty="0">
                <a:latin typeface="Carlito"/>
                <a:cs typeface="Carlito"/>
              </a:rPr>
              <a:t>to</a:t>
            </a:r>
            <a:r>
              <a:rPr sz="2000" dirty="0">
                <a:latin typeface="Carlito"/>
                <a:cs typeface="Carlito"/>
              </a:rPr>
              <a:t> 255.</a:t>
            </a:r>
            <a:endParaRPr sz="2000">
              <a:latin typeface="Carlito"/>
              <a:cs typeface="Carlito"/>
            </a:endParaRPr>
          </a:p>
          <a:p>
            <a:pPr marL="355600" indent="-342900">
              <a:lnSpc>
                <a:spcPts val="216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Carlito"/>
                <a:cs typeface="Carlito"/>
              </a:rPr>
              <a:t>Class </a:t>
            </a:r>
            <a:r>
              <a:rPr sz="2000" dirty="0">
                <a:latin typeface="Carlito"/>
                <a:cs typeface="Carlito"/>
              </a:rPr>
              <a:t>E </a:t>
            </a:r>
            <a:r>
              <a:rPr sz="2000" spc="-5" dirty="0">
                <a:latin typeface="Carlito"/>
                <a:cs typeface="Carlito"/>
              </a:rPr>
              <a:t>addresses </a:t>
            </a:r>
            <a:r>
              <a:rPr sz="2000" spc="-10" dirty="0">
                <a:latin typeface="Carlito"/>
                <a:cs typeface="Carlito"/>
              </a:rPr>
              <a:t>are </a:t>
            </a:r>
            <a:r>
              <a:rPr sz="2000" spc="-5" dirty="0">
                <a:latin typeface="Carlito"/>
                <a:cs typeface="Carlito"/>
              </a:rPr>
              <a:t>reserved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10" dirty="0">
                <a:latin typeface="Carlito"/>
                <a:cs typeface="Carlito"/>
              </a:rPr>
              <a:t>experimental </a:t>
            </a:r>
            <a:r>
              <a:rPr sz="2000" spc="-5" dirty="0">
                <a:latin typeface="Carlito"/>
                <a:cs typeface="Carlito"/>
              </a:rPr>
              <a:t>purposes </a:t>
            </a:r>
            <a:r>
              <a:rPr sz="2000" dirty="0">
                <a:latin typeface="Carlito"/>
                <a:cs typeface="Carlito"/>
              </a:rPr>
              <a:t>and </a:t>
            </a:r>
            <a:r>
              <a:rPr sz="2000" spc="-5" dirty="0">
                <a:latin typeface="Carlito"/>
                <a:cs typeface="Carlito"/>
              </a:rPr>
              <a:t>should not</a:t>
            </a:r>
            <a:r>
              <a:rPr sz="2000" spc="55" dirty="0">
                <a:latin typeface="Carlito"/>
                <a:cs typeface="Carlito"/>
              </a:rPr>
              <a:t> </a:t>
            </a:r>
            <a:r>
              <a:rPr sz="2000" spc="-5" dirty="0">
                <a:latin typeface="Carlito"/>
                <a:cs typeface="Carlito"/>
              </a:rPr>
              <a:t>be</a:t>
            </a:r>
            <a:endParaRPr sz="2000">
              <a:latin typeface="Carlito"/>
              <a:cs typeface="Carlito"/>
            </a:endParaRPr>
          </a:p>
          <a:p>
            <a:pPr marL="355600">
              <a:lnSpc>
                <a:spcPts val="2160"/>
              </a:lnSpc>
            </a:pPr>
            <a:r>
              <a:rPr sz="2000" spc="-5" dirty="0">
                <a:latin typeface="Carlito"/>
                <a:cs typeface="Carlito"/>
              </a:rPr>
              <a:t>used </a:t>
            </a:r>
            <a:r>
              <a:rPr sz="2000" spc="-15" dirty="0">
                <a:latin typeface="Carlito"/>
                <a:cs typeface="Carlito"/>
              </a:rPr>
              <a:t>for </a:t>
            </a:r>
            <a:r>
              <a:rPr sz="2000" spc="-5" dirty="0">
                <a:latin typeface="Carlito"/>
                <a:cs typeface="Carlito"/>
              </a:rPr>
              <a:t>addressing </a:t>
            </a:r>
            <a:r>
              <a:rPr sz="2000" spc="-10" dirty="0">
                <a:latin typeface="Carlito"/>
                <a:cs typeface="Carlito"/>
              </a:rPr>
              <a:t>hosts </a:t>
            </a:r>
            <a:r>
              <a:rPr sz="2000" spc="-5" dirty="0">
                <a:latin typeface="Carlito"/>
                <a:cs typeface="Carlito"/>
              </a:rPr>
              <a:t>or multicast</a:t>
            </a:r>
            <a:r>
              <a:rPr sz="2000" spc="2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groups.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14400" y="1143000"/>
            <a:ext cx="7362825" cy="1752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A101D4-4490-0505-BAB2-FFCFAFEA302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3178" y="1911604"/>
            <a:ext cx="7462646" cy="3269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15945" marR="5080" indent="-2546985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IP </a:t>
            </a:r>
            <a:r>
              <a:rPr sz="4000" spc="-10" dirty="0"/>
              <a:t>Addresses </a:t>
            </a:r>
            <a:r>
              <a:rPr sz="4000" spc="-5" dirty="0"/>
              <a:t>as Decimal </a:t>
            </a:r>
            <a:r>
              <a:rPr sz="4000" spc="-15" dirty="0"/>
              <a:t>Numbers  </a:t>
            </a:r>
            <a:r>
              <a:rPr sz="4000" spc="-75" dirty="0"/>
              <a:t>ip=w.x.y.z</a:t>
            </a:r>
            <a:endParaRPr sz="40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6BFC4-2AE0-C683-58B0-EDA7720DB8A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4918" y="2506650"/>
            <a:ext cx="6446520" cy="2146935"/>
            <a:chOff x="1254918" y="2506650"/>
            <a:chExt cx="6446520" cy="2146935"/>
          </a:xfrm>
        </p:grpSpPr>
        <p:sp>
          <p:nvSpPr>
            <p:cNvPr id="3" name="object 3"/>
            <p:cNvSpPr/>
            <p:nvPr/>
          </p:nvSpPr>
          <p:spPr>
            <a:xfrm>
              <a:off x="1254918" y="2506650"/>
              <a:ext cx="6429375" cy="211576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542021" y="4383024"/>
              <a:ext cx="154305" cy="265430"/>
            </a:xfrm>
            <a:custGeom>
              <a:avLst/>
              <a:gdLst/>
              <a:ahLst/>
              <a:cxnLst/>
              <a:rect l="l" t="t" r="r" b="b"/>
              <a:pathLst>
                <a:path w="154304" h="265429">
                  <a:moveTo>
                    <a:pt x="154216" y="0"/>
                  </a:moveTo>
                  <a:lnTo>
                    <a:pt x="0" y="0"/>
                  </a:lnTo>
                  <a:lnTo>
                    <a:pt x="0" y="265175"/>
                  </a:lnTo>
                  <a:lnTo>
                    <a:pt x="154216" y="265175"/>
                  </a:lnTo>
                  <a:lnTo>
                    <a:pt x="15421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542021" y="4383024"/>
              <a:ext cx="154305" cy="265430"/>
            </a:xfrm>
            <a:custGeom>
              <a:avLst/>
              <a:gdLst/>
              <a:ahLst/>
              <a:cxnLst/>
              <a:rect l="l" t="t" r="r" b="b"/>
              <a:pathLst>
                <a:path w="154304" h="265429">
                  <a:moveTo>
                    <a:pt x="0" y="265175"/>
                  </a:moveTo>
                  <a:lnTo>
                    <a:pt x="154216" y="265175"/>
                  </a:lnTo>
                  <a:lnTo>
                    <a:pt x="154216" y="0"/>
                  </a:lnTo>
                  <a:lnTo>
                    <a:pt x="0" y="0"/>
                  </a:lnTo>
                  <a:lnTo>
                    <a:pt x="0" y="265175"/>
                  </a:lnTo>
                  <a:close/>
                </a:path>
              </a:pathLst>
            </a:custGeom>
            <a:ln w="952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219200" y="5105400"/>
            <a:ext cx="6629400" cy="906780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73025" marR="141605">
              <a:lnSpc>
                <a:spcPct val="100000"/>
              </a:lnSpc>
              <a:spcBef>
                <a:spcPts val="250"/>
              </a:spcBef>
            </a:pPr>
            <a:r>
              <a:rPr sz="1800" b="1" spc="-30" dirty="0">
                <a:latin typeface="Arial"/>
                <a:cs typeface="Arial"/>
              </a:rPr>
              <a:t>An </a:t>
            </a:r>
            <a:r>
              <a:rPr sz="1800" b="1" dirty="0">
                <a:latin typeface="Arial"/>
                <a:cs typeface="Arial"/>
              </a:rPr>
              <a:t>IP </a:t>
            </a:r>
            <a:r>
              <a:rPr sz="1800" b="1" spc="-5" dirty="0">
                <a:latin typeface="Arial"/>
                <a:cs typeface="Arial"/>
              </a:rPr>
              <a:t>address such as 176.10.255.255 </a:t>
            </a:r>
            <a:r>
              <a:rPr sz="1800" b="1" dirty="0">
                <a:latin typeface="Arial"/>
                <a:cs typeface="Arial"/>
              </a:rPr>
              <a:t>that has </a:t>
            </a:r>
            <a:r>
              <a:rPr sz="1800" b="1" spc="-5" dirty="0">
                <a:latin typeface="Arial"/>
                <a:cs typeface="Arial"/>
              </a:rPr>
              <a:t>all </a:t>
            </a:r>
            <a:r>
              <a:rPr sz="1800" b="1" dirty="0">
                <a:latin typeface="Arial"/>
                <a:cs typeface="Arial"/>
              </a:rPr>
              <a:t>binary </a:t>
            </a:r>
            <a:r>
              <a:rPr sz="1800" b="1" spc="-5" dirty="0">
                <a:latin typeface="Arial"/>
                <a:cs typeface="Arial"/>
              </a:rPr>
              <a:t>1s  </a:t>
            </a:r>
            <a:r>
              <a:rPr sz="1800" b="1" dirty="0">
                <a:latin typeface="Arial"/>
                <a:cs typeface="Arial"/>
              </a:rPr>
              <a:t>in </a:t>
            </a:r>
            <a:r>
              <a:rPr sz="1800" b="1" spc="-5" dirty="0">
                <a:latin typeface="Arial"/>
                <a:cs typeface="Arial"/>
              </a:rPr>
              <a:t>the </a:t>
            </a:r>
            <a:r>
              <a:rPr sz="1800" b="1" dirty="0">
                <a:latin typeface="Arial"/>
                <a:cs typeface="Arial"/>
              </a:rPr>
              <a:t>host bit positions </a:t>
            </a:r>
            <a:r>
              <a:rPr sz="1800" b="1" spc="-5" dirty="0">
                <a:latin typeface="Arial"/>
                <a:cs typeface="Arial"/>
              </a:rPr>
              <a:t>is </a:t>
            </a:r>
            <a:r>
              <a:rPr sz="1800" b="1" spc="-10" dirty="0">
                <a:latin typeface="Arial"/>
                <a:cs typeface="Arial"/>
              </a:rPr>
              <a:t>reserved </a:t>
            </a:r>
            <a:r>
              <a:rPr sz="1800" b="1" spc="-5" dirty="0">
                <a:latin typeface="Arial"/>
                <a:cs typeface="Arial"/>
              </a:rPr>
              <a:t>for the broadcast  address.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95400" y="1676400"/>
            <a:ext cx="6477000" cy="631825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30480" rIns="0" bIns="0" rtlCol="0">
            <a:spAutoFit/>
          </a:bodyPr>
          <a:lstStyle/>
          <a:p>
            <a:pPr marL="73025" marR="101600">
              <a:lnSpc>
                <a:spcPct val="100000"/>
              </a:lnSpc>
              <a:spcBef>
                <a:spcPts val="240"/>
              </a:spcBef>
            </a:pPr>
            <a:r>
              <a:rPr sz="1800" b="1" spc="-30" dirty="0">
                <a:latin typeface="Arial"/>
                <a:cs typeface="Arial"/>
              </a:rPr>
              <a:t>An </a:t>
            </a:r>
            <a:r>
              <a:rPr sz="1800" b="1" dirty="0">
                <a:latin typeface="Arial"/>
                <a:cs typeface="Arial"/>
              </a:rPr>
              <a:t>IP </a:t>
            </a:r>
            <a:r>
              <a:rPr sz="1800" b="1" spc="-5" dirty="0">
                <a:latin typeface="Arial"/>
                <a:cs typeface="Arial"/>
              </a:rPr>
              <a:t>address such as 176.10.0.0 </a:t>
            </a:r>
            <a:r>
              <a:rPr sz="1800" b="1" dirty="0">
                <a:latin typeface="Arial"/>
                <a:cs typeface="Arial"/>
              </a:rPr>
              <a:t>that has </a:t>
            </a:r>
            <a:r>
              <a:rPr sz="1800" b="1" spc="-5" dirty="0">
                <a:latin typeface="Arial"/>
                <a:cs typeface="Arial"/>
              </a:rPr>
              <a:t>all </a:t>
            </a:r>
            <a:r>
              <a:rPr sz="1800" b="1" dirty="0">
                <a:latin typeface="Arial"/>
                <a:cs typeface="Arial"/>
              </a:rPr>
              <a:t>binary </a:t>
            </a:r>
            <a:r>
              <a:rPr sz="1800" b="1" spc="-5" dirty="0">
                <a:latin typeface="Arial"/>
                <a:cs typeface="Arial"/>
              </a:rPr>
              <a:t>0s </a:t>
            </a:r>
            <a:r>
              <a:rPr sz="1800" b="1" dirty="0">
                <a:latin typeface="Arial"/>
                <a:cs typeface="Arial"/>
              </a:rPr>
              <a:t>in  </a:t>
            </a:r>
            <a:r>
              <a:rPr sz="1800" b="1" spc="-5" dirty="0">
                <a:latin typeface="Arial"/>
                <a:cs typeface="Arial"/>
              </a:rPr>
              <a:t>the </a:t>
            </a:r>
            <a:r>
              <a:rPr sz="1800" b="1" dirty="0">
                <a:latin typeface="Arial"/>
                <a:cs typeface="Arial"/>
              </a:rPr>
              <a:t>host bit positions </a:t>
            </a:r>
            <a:r>
              <a:rPr sz="1800" b="1" spc="-5" dirty="0">
                <a:latin typeface="Arial"/>
                <a:cs typeface="Arial"/>
              </a:rPr>
              <a:t>is </a:t>
            </a:r>
            <a:r>
              <a:rPr sz="1800" b="1" spc="-10" dirty="0">
                <a:latin typeface="Arial"/>
                <a:cs typeface="Arial"/>
              </a:rPr>
              <a:t>reserved </a:t>
            </a:r>
            <a:r>
              <a:rPr sz="1800" b="1" spc="-5" dirty="0">
                <a:latin typeface="Arial"/>
                <a:cs typeface="Arial"/>
              </a:rPr>
              <a:t>for the </a:t>
            </a:r>
            <a:r>
              <a:rPr sz="1800" b="1" spc="5" dirty="0">
                <a:latin typeface="Arial"/>
                <a:cs typeface="Arial"/>
              </a:rPr>
              <a:t>network</a:t>
            </a:r>
            <a:r>
              <a:rPr sz="1800" b="1" spc="-3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address.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768220" y="0"/>
            <a:ext cx="560324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54505" marR="5080" indent="-1742439">
              <a:lnSpc>
                <a:spcPct val="100000"/>
              </a:lnSpc>
              <a:spcBef>
                <a:spcPts val="95"/>
              </a:spcBef>
            </a:pPr>
            <a:r>
              <a:rPr sz="4000" spc="-15" dirty="0"/>
              <a:t>Network </a:t>
            </a:r>
            <a:r>
              <a:rPr sz="4000" spc="-5" dirty="0"/>
              <a:t>IDs and</a:t>
            </a:r>
            <a:r>
              <a:rPr sz="4000" spc="-55" dirty="0"/>
              <a:t> </a:t>
            </a:r>
            <a:r>
              <a:rPr sz="4000" spc="-20" dirty="0"/>
              <a:t>Broadcast  </a:t>
            </a:r>
            <a:r>
              <a:rPr sz="4000" spc="-10" dirty="0"/>
              <a:t>Addresses</a:t>
            </a:r>
            <a:endParaRPr sz="400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49B7E302-7C87-8DF6-F9DD-08ADBA9AB4C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7</a:t>
            </a:r>
            <a:r>
              <a:rPr sz="2000" spc="409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Application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6</a:t>
            </a:r>
            <a:r>
              <a:rPr sz="2000" spc="40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Presentation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209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5</a:t>
            </a:r>
            <a:r>
              <a:rPr sz="2000" spc="42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Session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971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4</a:t>
            </a:r>
            <a:r>
              <a:rPr sz="2000" spc="42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20" dirty="0">
                <a:solidFill>
                  <a:srgbClr val="800080"/>
                </a:solidFill>
                <a:latin typeface="Carlito"/>
                <a:cs typeface="Carlito"/>
              </a:rPr>
              <a:t>Transport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525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1</a:t>
            </a:r>
            <a:r>
              <a:rPr sz="2000" spc="42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Physical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49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2 </a:t>
            </a:r>
            <a:r>
              <a:rPr sz="2000" spc="-15" dirty="0">
                <a:solidFill>
                  <a:srgbClr val="800080"/>
                </a:solidFill>
                <a:latin typeface="Carlito"/>
                <a:cs typeface="Carlito"/>
              </a:rPr>
              <a:t>Data</a:t>
            </a:r>
            <a:r>
              <a:rPr sz="2000" spc="-4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Link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3733800"/>
            <a:ext cx="1752600" cy="587375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b="1" dirty="0">
                <a:latin typeface="Carlito"/>
                <a:cs typeface="Carlito"/>
              </a:rPr>
              <a:t>3</a:t>
            </a:r>
            <a:r>
              <a:rPr sz="2000" b="1" spc="42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Network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6400800" cy="466725"/>
          </a:xfrm>
          <a:prstGeom prst="rect">
            <a:avLst/>
          </a:prstGeom>
          <a:ln w="9525">
            <a:solidFill>
              <a:srgbClr val="80008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00"/>
              </a:spcBef>
            </a:pP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IP</a:t>
            </a:r>
            <a:r>
              <a:rPr sz="2400" b="1" spc="-16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9900"/>
                </a:solidFill>
                <a:latin typeface="Arial"/>
                <a:cs typeface="Arial"/>
              </a:rPr>
              <a:t>ADDRESSING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994" y="1442974"/>
            <a:ext cx="6092190" cy="972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2400"/>
              </a:lnSpc>
              <a:spcBef>
                <a:spcPts val="105"/>
              </a:spcBef>
            </a:pP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Format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-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-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 x x</a:t>
            </a: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sz="2400" spc="-18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 x</a:t>
            </a: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-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 x x</a:t>
            </a:r>
            <a:r>
              <a:rPr sz="18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1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sz="2400" spc="-19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 x</a:t>
            </a: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-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 x x</a:t>
            </a:r>
            <a:r>
              <a:rPr sz="18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 x</a:t>
            </a:r>
            <a:r>
              <a:rPr sz="1800" spc="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sz="2400" spc="-18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r>
              <a:rPr sz="1800" spc="-1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 x x</a:t>
            </a:r>
            <a:r>
              <a:rPr sz="18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 x x</a:t>
            </a:r>
            <a:r>
              <a:rPr sz="18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800" spc="-15" dirty="0">
                <a:solidFill>
                  <a:srgbClr val="1F487C"/>
                </a:solidFill>
                <a:latin typeface="Arial"/>
                <a:cs typeface="Arial"/>
              </a:rPr>
              <a:t>where </a:t>
            </a:r>
            <a:r>
              <a:rPr sz="1800" dirty="0">
                <a:solidFill>
                  <a:srgbClr val="1F487C"/>
                </a:solidFill>
                <a:latin typeface="Arial"/>
                <a:cs typeface="Arial"/>
              </a:rPr>
              <a:t>x </a:t>
            </a: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is either 0 or</a:t>
            </a:r>
            <a:r>
              <a:rPr sz="1800" spc="5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2573781"/>
            <a:ext cx="5854065" cy="14262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Example</a:t>
            </a:r>
            <a:r>
              <a:rPr sz="1800" spc="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1: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1 1 1 1 1 1 1 1 </a:t>
            </a:r>
            <a:r>
              <a:rPr sz="2400" dirty="0">
                <a:solidFill>
                  <a:srgbClr val="1F487C"/>
                </a:solidFill>
                <a:latin typeface="Arial"/>
                <a:cs typeface="Arial"/>
              </a:rPr>
              <a:t>. </a:t>
            </a: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1 1 1 1 1 1 1 1 </a:t>
            </a:r>
            <a:r>
              <a:rPr sz="2400" dirty="0">
                <a:solidFill>
                  <a:srgbClr val="1F487C"/>
                </a:solidFill>
                <a:latin typeface="Arial"/>
                <a:cs typeface="Arial"/>
              </a:rPr>
              <a:t>. </a:t>
            </a: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0 0 0 0 0 0 0 0 </a:t>
            </a:r>
            <a:r>
              <a:rPr sz="2400" dirty="0">
                <a:solidFill>
                  <a:srgbClr val="1F487C"/>
                </a:solidFill>
                <a:latin typeface="Arial"/>
                <a:cs typeface="Arial"/>
              </a:rPr>
              <a:t>. </a:t>
            </a: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0 0 0 0 0 0 0</a:t>
            </a:r>
            <a:r>
              <a:rPr sz="1600" spc="-25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  <a:p>
            <a:pPr marL="387350" algn="ctr">
              <a:lnSpc>
                <a:spcPct val="100000"/>
              </a:lnSpc>
              <a:spcBef>
                <a:spcPts val="1925"/>
              </a:spcBef>
            </a:pPr>
            <a:r>
              <a:rPr sz="2000" spc="-5" dirty="0">
                <a:solidFill>
                  <a:srgbClr val="1F487C"/>
                </a:solidFill>
                <a:latin typeface="Arial"/>
                <a:cs typeface="Arial"/>
              </a:rPr>
              <a:t>255.255.0.0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4994" y="4189190"/>
            <a:ext cx="5854065" cy="1426210"/>
          </a:xfrm>
          <a:prstGeom prst="rect">
            <a:avLst/>
          </a:prstGeom>
        </p:spPr>
        <p:txBody>
          <a:bodyPr vert="horz" wrap="square" lIns="0" tIns="1028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10"/>
              </a:spcBef>
            </a:pP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Example</a:t>
            </a:r>
            <a:r>
              <a:rPr sz="1800" spc="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1F487C"/>
                </a:solidFill>
                <a:latin typeface="Arial"/>
                <a:cs typeface="Arial"/>
              </a:rPr>
              <a:t>2: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1 1 1 1 1 1 1 1 </a:t>
            </a:r>
            <a:r>
              <a:rPr sz="2400" dirty="0">
                <a:solidFill>
                  <a:srgbClr val="1F487C"/>
                </a:solidFill>
                <a:latin typeface="Arial"/>
                <a:cs typeface="Arial"/>
              </a:rPr>
              <a:t>. </a:t>
            </a: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1 1 1 1 1 1 1 1 </a:t>
            </a:r>
            <a:r>
              <a:rPr sz="2400" dirty="0">
                <a:solidFill>
                  <a:srgbClr val="1F487C"/>
                </a:solidFill>
                <a:latin typeface="Arial"/>
                <a:cs typeface="Arial"/>
              </a:rPr>
              <a:t>. </a:t>
            </a: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1 0 0 0 0 0 0 0 </a:t>
            </a:r>
            <a:r>
              <a:rPr sz="2400" dirty="0">
                <a:solidFill>
                  <a:srgbClr val="1F487C"/>
                </a:solidFill>
                <a:latin typeface="Arial"/>
                <a:cs typeface="Arial"/>
              </a:rPr>
              <a:t>. </a:t>
            </a: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0 0 0 0 0 0 0</a:t>
            </a:r>
            <a:r>
              <a:rPr sz="1600" spc="-25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1F487C"/>
                </a:solidFill>
                <a:latin typeface="Arial"/>
                <a:cs typeface="Arial"/>
              </a:rPr>
              <a:t>0</a:t>
            </a:r>
            <a:endParaRPr sz="1600">
              <a:latin typeface="Arial"/>
              <a:cs typeface="Arial"/>
            </a:endParaRPr>
          </a:p>
          <a:p>
            <a:pPr marL="387350" algn="ctr">
              <a:lnSpc>
                <a:spcPct val="100000"/>
              </a:lnSpc>
              <a:spcBef>
                <a:spcPts val="1920"/>
              </a:spcBef>
            </a:pPr>
            <a:r>
              <a:rPr sz="2000" spc="-5" dirty="0">
                <a:solidFill>
                  <a:srgbClr val="1F487C"/>
                </a:solidFill>
                <a:latin typeface="Arial"/>
                <a:cs typeface="Arial"/>
              </a:rPr>
              <a:t>255.255.192.0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448300" y="3429000"/>
            <a:ext cx="76200" cy="228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48300" y="5029200"/>
            <a:ext cx="76200" cy="304800"/>
          </a:xfrm>
          <a:custGeom>
            <a:avLst/>
            <a:gdLst/>
            <a:ahLst/>
            <a:cxnLst/>
            <a:rect l="l" t="t" r="r" b="b"/>
            <a:pathLst>
              <a:path w="76200" h="304800">
                <a:moveTo>
                  <a:pt x="31750" y="228600"/>
                </a:moveTo>
                <a:lnTo>
                  <a:pt x="0" y="228600"/>
                </a:lnTo>
                <a:lnTo>
                  <a:pt x="38100" y="304800"/>
                </a:lnTo>
                <a:lnTo>
                  <a:pt x="69850" y="241300"/>
                </a:lnTo>
                <a:lnTo>
                  <a:pt x="31750" y="241300"/>
                </a:lnTo>
                <a:lnTo>
                  <a:pt x="31750" y="228600"/>
                </a:lnTo>
                <a:close/>
              </a:path>
              <a:path w="76200" h="304800">
                <a:moveTo>
                  <a:pt x="44450" y="0"/>
                </a:moveTo>
                <a:lnTo>
                  <a:pt x="31750" y="0"/>
                </a:lnTo>
                <a:lnTo>
                  <a:pt x="31750" y="241300"/>
                </a:lnTo>
                <a:lnTo>
                  <a:pt x="44450" y="241300"/>
                </a:lnTo>
                <a:lnTo>
                  <a:pt x="44450" y="0"/>
                </a:lnTo>
                <a:close/>
              </a:path>
              <a:path w="76200" h="304800">
                <a:moveTo>
                  <a:pt x="76200" y="228600"/>
                </a:moveTo>
                <a:lnTo>
                  <a:pt x="44450" y="228600"/>
                </a:lnTo>
                <a:lnTo>
                  <a:pt x="44450" y="241300"/>
                </a:lnTo>
                <a:lnTo>
                  <a:pt x="69850" y="241300"/>
                </a:lnTo>
                <a:lnTo>
                  <a:pt x="76200" y="22860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9A8D26F5-D565-D6C5-9C1B-B95AEF620C4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7</a:t>
            </a:r>
            <a:r>
              <a:rPr sz="2000" spc="409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Application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6</a:t>
            </a:r>
            <a:r>
              <a:rPr sz="2000" spc="39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Presentation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209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5</a:t>
            </a:r>
            <a:r>
              <a:rPr sz="2000" spc="42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Session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971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4</a:t>
            </a:r>
            <a:r>
              <a:rPr sz="2000" spc="42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20" dirty="0">
                <a:solidFill>
                  <a:srgbClr val="800080"/>
                </a:solidFill>
                <a:latin typeface="Carlito"/>
                <a:cs typeface="Carlito"/>
              </a:rPr>
              <a:t>Transport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525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1</a:t>
            </a:r>
            <a:r>
              <a:rPr sz="2000" spc="42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Physical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49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2 </a:t>
            </a:r>
            <a:r>
              <a:rPr sz="2000" spc="-15" dirty="0">
                <a:solidFill>
                  <a:srgbClr val="800080"/>
                </a:solidFill>
                <a:latin typeface="Carlito"/>
                <a:cs typeface="Carlito"/>
              </a:rPr>
              <a:t>Data</a:t>
            </a:r>
            <a:r>
              <a:rPr sz="2000" spc="-4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Link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3733800"/>
            <a:ext cx="1752600" cy="587375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b="1" dirty="0">
                <a:latin typeface="Carlito"/>
                <a:cs typeface="Carlito"/>
              </a:rPr>
              <a:t>3</a:t>
            </a:r>
            <a:r>
              <a:rPr sz="2000" b="1" spc="42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Network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6400800" cy="466725"/>
          </a:xfrm>
          <a:prstGeom prst="rect">
            <a:avLst/>
          </a:prstGeom>
          <a:ln w="9525">
            <a:solidFill>
              <a:srgbClr val="80008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00"/>
              </a:spcBef>
            </a:pP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IP</a:t>
            </a:r>
            <a:r>
              <a:rPr sz="2400" b="1" spc="-16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9900"/>
                </a:solidFill>
                <a:latin typeface="Arial"/>
                <a:cs typeface="Arial"/>
              </a:rPr>
              <a:t>ADDRESSING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994" y="1321732"/>
            <a:ext cx="4124325" cy="130619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Network</a:t>
            </a:r>
            <a:r>
              <a:rPr sz="2000" spc="-160" dirty="0">
                <a:solidFill>
                  <a:srgbClr val="C0504D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Example</a:t>
            </a:r>
            <a:r>
              <a:rPr sz="2000" spc="-2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1: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2767330" algn="l"/>
              </a:tabLst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IP</a:t>
            </a:r>
            <a:r>
              <a:rPr sz="2000" spc="-6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add</a:t>
            </a:r>
            <a:r>
              <a:rPr sz="2000" spc="5" dirty="0">
                <a:solidFill>
                  <a:srgbClr val="1F487C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2000" spc="-3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of</a:t>
            </a:r>
            <a:r>
              <a:rPr sz="20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mputer	180.100.7</a:t>
            </a:r>
            <a:r>
              <a:rPr sz="2000" spc="-10" dirty="0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2601595"/>
            <a:ext cx="193167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Mask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Network</a:t>
            </a:r>
            <a:r>
              <a:rPr sz="2000" spc="-10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105281" y="2601595"/>
            <a:ext cx="140081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Arial"/>
                <a:cs typeface="Arial"/>
              </a:rPr>
              <a:t>255.255.0.0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180.100.0.0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64994" y="3394938"/>
            <a:ext cx="4124325" cy="878840"/>
          </a:xfrm>
          <a:prstGeom prst="rect">
            <a:avLst/>
          </a:prstGeom>
        </p:spPr>
        <p:txBody>
          <a:bodyPr vert="horz" wrap="square" lIns="0" tIns="134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Example</a:t>
            </a:r>
            <a:r>
              <a:rPr sz="20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2: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2767330" algn="l"/>
              </a:tabLst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IP</a:t>
            </a:r>
            <a:r>
              <a:rPr sz="2000" spc="-6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add</a:t>
            </a:r>
            <a:r>
              <a:rPr sz="2000" spc="5" dirty="0">
                <a:solidFill>
                  <a:srgbClr val="1F487C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2000" spc="-3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of</a:t>
            </a:r>
            <a:r>
              <a:rPr sz="20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mputer	180.100.7</a:t>
            </a:r>
            <a:r>
              <a:rPr sz="2000" spc="-10" dirty="0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1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364994" y="4247769"/>
            <a:ext cx="193230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Mask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Network</a:t>
            </a:r>
            <a:r>
              <a:rPr sz="2000" spc="-9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107304" y="4247769"/>
            <a:ext cx="1682114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>
              <a:lnSpc>
                <a:spcPct val="100000"/>
              </a:lnSpc>
              <a:spcBef>
                <a:spcPts val="100"/>
              </a:spcBef>
            </a:pPr>
            <a:r>
              <a:rPr sz="2000" u="heavy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Arial"/>
                <a:cs typeface="Arial"/>
              </a:rPr>
              <a:t>255.255.255.0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180.100.7.0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64994" y="5041290"/>
            <a:ext cx="4124325" cy="878840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Example</a:t>
            </a:r>
            <a:r>
              <a:rPr sz="20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3: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60"/>
              </a:spcBef>
              <a:tabLst>
                <a:tab pos="2767330" algn="l"/>
              </a:tabLst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IP</a:t>
            </a:r>
            <a:r>
              <a:rPr sz="2000" spc="-6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add</a:t>
            </a:r>
            <a:r>
              <a:rPr sz="2000" spc="5" dirty="0">
                <a:solidFill>
                  <a:srgbClr val="1F487C"/>
                </a:solidFill>
                <a:latin typeface="Arial"/>
                <a:cs typeface="Arial"/>
              </a:rPr>
              <a:t>r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e</a:t>
            </a:r>
            <a:r>
              <a:rPr sz="2000" spc="5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s</a:t>
            </a:r>
            <a:r>
              <a:rPr sz="2000" spc="-3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of</a:t>
            </a:r>
            <a:r>
              <a:rPr sz="2000" spc="-2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c</a:t>
            </a:r>
            <a:r>
              <a:rPr sz="2000" spc="5" dirty="0">
                <a:solidFill>
                  <a:srgbClr val="1F487C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mputer	180.100.7</a:t>
            </a:r>
            <a:r>
              <a:rPr sz="2000" spc="-10" dirty="0">
                <a:solidFill>
                  <a:srgbClr val="1F487C"/>
                </a:solidFill>
                <a:latin typeface="Arial"/>
                <a:cs typeface="Arial"/>
              </a:rPr>
              <a:t>.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2</a:t>
            </a:r>
            <a:endParaRPr sz="20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64994" y="5894019"/>
            <a:ext cx="193167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Mask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Network</a:t>
            </a:r>
            <a:r>
              <a:rPr sz="2000" spc="-10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address</a:t>
            </a:r>
            <a:endParaRPr sz="2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105281" y="5894019"/>
            <a:ext cx="1684655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05"/>
              </a:spcBef>
            </a:pPr>
            <a:r>
              <a:rPr sz="2000" u="heavy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Arial"/>
                <a:cs typeface="Arial"/>
              </a:rPr>
              <a:t>255.255</a:t>
            </a:r>
            <a:r>
              <a:rPr sz="2000" u="heavy" spc="-10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Arial"/>
                <a:cs typeface="Arial"/>
              </a:rPr>
              <a:t>.</a:t>
            </a:r>
            <a:r>
              <a:rPr sz="2000" u="heavy" dirty="0">
                <a:solidFill>
                  <a:srgbClr val="1F487C"/>
                </a:solidFill>
                <a:uFill>
                  <a:solidFill>
                    <a:srgbClr val="1F487C"/>
                  </a:solidFill>
                </a:uFill>
                <a:latin typeface="Arial"/>
                <a:cs typeface="Arial"/>
              </a:rPr>
              <a:t>192.0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180.100.0.0</a:t>
            </a:r>
            <a:endParaRPr sz="2000">
              <a:latin typeface="Arial"/>
              <a:cs typeface="Arial"/>
            </a:endParaRP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4FD1B732-F119-7576-B68F-93097CB177F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68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7</a:t>
            </a:r>
            <a:r>
              <a:rPr sz="2000" spc="409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Application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8600" y="144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6</a:t>
            </a:r>
            <a:r>
              <a:rPr sz="2000" spc="40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Presentation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" y="2209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5</a:t>
            </a:r>
            <a:r>
              <a:rPr sz="2000" spc="42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Session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8600" y="2971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4</a:t>
            </a:r>
            <a:r>
              <a:rPr sz="2000" spc="42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20" dirty="0">
                <a:solidFill>
                  <a:srgbClr val="800080"/>
                </a:solidFill>
                <a:latin typeface="Carlito"/>
                <a:cs typeface="Carlito"/>
              </a:rPr>
              <a:t>Transport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8600" y="5257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1</a:t>
            </a:r>
            <a:r>
              <a:rPr sz="2000" spc="420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10" dirty="0">
                <a:solidFill>
                  <a:srgbClr val="800080"/>
                </a:solidFill>
                <a:latin typeface="Carlito"/>
                <a:cs typeface="Carlito"/>
              </a:rPr>
              <a:t>Physical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8600" y="4495800"/>
            <a:ext cx="1752600" cy="587375"/>
          </a:xfrm>
          <a:prstGeom prst="rect">
            <a:avLst/>
          </a:prstGeom>
          <a:ln w="9525">
            <a:solidFill>
              <a:srgbClr val="C0C0C0"/>
            </a:solidFill>
          </a:ln>
        </p:spPr>
        <p:txBody>
          <a:bodyPr vert="horz" wrap="square" lIns="0" tIns="1219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60"/>
              </a:spcBef>
            </a:pPr>
            <a:r>
              <a:rPr sz="2000" dirty="0">
                <a:solidFill>
                  <a:srgbClr val="800080"/>
                </a:solidFill>
                <a:latin typeface="Carlito"/>
                <a:cs typeface="Carlito"/>
              </a:rPr>
              <a:t>2 </a:t>
            </a:r>
            <a:r>
              <a:rPr sz="2000" spc="-15" dirty="0">
                <a:solidFill>
                  <a:srgbClr val="800080"/>
                </a:solidFill>
                <a:latin typeface="Carlito"/>
                <a:cs typeface="Carlito"/>
              </a:rPr>
              <a:t>Data</a:t>
            </a:r>
            <a:r>
              <a:rPr sz="2000" spc="-45" dirty="0">
                <a:solidFill>
                  <a:srgbClr val="800080"/>
                </a:solidFill>
                <a:latin typeface="Carlito"/>
                <a:cs typeface="Carlito"/>
              </a:rPr>
              <a:t> </a:t>
            </a:r>
            <a:r>
              <a:rPr sz="2000" spc="-5" dirty="0">
                <a:solidFill>
                  <a:srgbClr val="800080"/>
                </a:solidFill>
                <a:latin typeface="Carlito"/>
                <a:cs typeface="Carlito"/>
              </a:rPr>
              <a:t>Link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8600" y="3733800"/>
            <a:ext cx="1752600" cy="587375"/>
          </a:xfrm>
          <a:prstGeom prst="rect">
            <a:avLst/>
          </a:prstGeom>
          <a:solidFill>
            <a:srgbClr val="FFFF99"/>
          </a:solidFill>
          <a:ln w="9525">
            <a:solidFill>
              <a:srgbClr val="FF9900"/>
            </a:solidFill>
          </a:ln>
        </p:spPr>
        <p:txBody>
          <a:bodyPr vert="horz" wrap="square" lIns="0" tIns="121285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955"/>
              </a:spcBef>
            </a:pPr>
            <a:r>
              <a:rPr sz="2000" b="1" dirty="0">
                <a:latin typeface="Carlito"/>
                <a:cs typeface="Carlito"/>
              </a:rPr>
              <a:t>3</a:t>
            </a:r>
            <a:r>
              <a:rPr sz="2000" b="1" spc="420" dirty="0">
                <a:latin typeface="Carlito"/>
                <a:cs typeface="Carlito"/>
              </a:rPr>
              <a:t> </a:t>
            </a:r>
            <a:r>
              <a:rPr sz="2000" b="1" spc="-5" dirty="0">
                <a:latin typeface="Carlito"/>
                <a:cs typeface="Carlito"/>
              </a:rPr>
              <a:t>Network</a:t>
            </a:r>
            <a:endParaRPr sz="2000">
              <a:latin typeface="Carlito"/>
              <a:cs typeface="Carlito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2286000" y="685800"/>
            <a:ext cx="6400800" cy="466725"/>
          </a:xfrm>
          <a:prstGeom prst="rect">
            <a:avLst/>
          </a:prstGeom>
          <a:ln w="9525">
            <a:solidFill>
              <a:srgbClr val="80008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00"/>
              </a:spcBef>
            </a:pPr>
            <a:r>
              <a:rPr sz="2400" b="1" dirty="0">
                <a:solidFill>
                  <a:srgbClr val="FF9900"/>
                </a:solidFill>
                <a:latin typeface="Arial"/>
                <a:cs typeface="Arial"/>
              </a:rPr>
              <a:t>IP</a:t>
            </a:r>
            <a:r>
              <a:rPr sz="2400" b="1" spc="-160" dirty="0">
                <a:solidFill>
                  <a:srgbClr val="FF9900"/>
                </a:solidFill>
                <a:latin typeface="Arial"/>
                <a:cs typeface="Arial"/>
              </a:rPr>
              <a:t> </a:t>
            </a:r>
            <a:r>
              <a:rPr sz="2400" b="1" spc="-5" dirty="0">
                <a:solidFill>
                  <a:srgbClr val="FF9900"/>
                </a:solidFill>
                <a:latin typeface="Arial"/>
                <a:cs typeface="Arial"/>
              </a:rPr>
              <a:t>ADDRESSING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4994" y="1442974"/>
            <a:ext cx="63436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C0504D"/>
                </a:solidFill>
                <a:latin typeface="Arial"/>
                <a:cs typeface="Arial"/>
              </a:rPr>
              <a:t>Mask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64994" y="2052955"/>
            <a:ext cx="527367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35" dirty="0">
                <a:solidFill>
                  <a:srgbClr val="1F487C"/>
                </a:solidFill>
                <a:latin typeface="Arial"/>
                <a:cs typeface="Arial"/>
              </a:rPr>
              <a:t>Valid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mask are </a:t>
            </a:r>
            <a:r>
              <a:rPr sz="2000" spc="-5" dirty="0">
                <a:solidFill>
                  <a:srgbClr val="1F487C"/>
                </a:solidFill>
                <a:latin typeface="Arial"/>
                <a:cs typeface="Arial"/>
              </a:rPr>
              <a:t>contiguous </a:t>
            </a:r>
            <a:r>
              <a:rPr sz="2000" spc="-15" dirty="0">
                <a:solidFill>
                  <a:srgbClr val="1F487C"/>
                </a:solidFill>
                <a:latin typeface="Arial"/>
                <a:cs typeface="Arial"/>
              </a:rPr>
              <a:t>1’s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from </a:t>
            </a:r>
            <a:r>
              <a:rPr sz="2000" spc="-5" dirty="0">
                <a:solidFill>
                  <a:srgbClr val="1F487C"/>
                </a:solidFill>
                <a:latin typeface="Arial"/>
                <a:cs typeface="Arial"/>
              </a:rPr>
              <a:t>left to</a:t>
            </a:r>
            <a:r>
              <a:rPr sz="2000" spc="-110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right.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64994" y="2541694"/>
            <a:ext cx="2110740" cy="1793239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5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Examples: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60"/>
              </a:spcBef>
            </a:pPr>
            <a:r>
              <a:rPr sz="2000" spc="-30" dirty="0">
                <a:solidFill>
                  <a:srgbClr val="1F487C"/>
                </a:solidFill>
                <a:latin typeface="Arial"/>
                <a:cs typeface="Arial"/>
              </a:rPr>
              <a:t>Valid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255.0.0.0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255.255.0.0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255.255.255.0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22575" y="4613605"/>
            <a:ext cx="1511300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Invalid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255.1.0.0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255.0.255.0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255.255.64.0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1F487C"/>
                </a:solidFill>
                <a:latin typeface="Arial"/>
                <a:cs typeface="Arial"/>
              </a:rPr>
              <a:t>200.255.0.0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EFD1845C-E3D5-8DCF-6205-CC82D1B9C5E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31817" y="1023571"/>
            <a:ext cx="5400107" cy="1215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22145" y="530174"/>
            <a:ext cx="248158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IP</a:t>
            </a:r>
            <a:r>
              <a:rPr spc="-85" dirty="0"/>
              <a:t> </a:t>
            </a:r>
            <a:r>
              <a:rPr spc="-5" dirty="0"/>
              <a:t>addressing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510258"/>
            <a:ext cx="7800975" cy="33204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i="1" spc="-200" dirty="0">
                <a:solidFill>
                  <a:srgbClr val="CC0000"/>
                </a:solidFill>
                <a:latin typeface="Arial"/>
                <a:cs typeface="Arial"/>
              </a:rPr>
              <a:t>Q: </a:t>
            </a:r>
            <a:r>
              <a:rPr sz="3200" spc="-5" dirty="0">
                <a:latin typeface="Carlito"/>
                <a:cs typeface="Carlito"/>
              </a:rPr>
              <a:t>how </a:t>
            </a:r>
            <a:r>
              <a:rPr sz="3200" dirty="0">
                <a:latin typeface="Carlito"/>
                <a:cs typeface="Carlito"/>
              </a:rPr>
              <a:t>does an ISP </a:t>
            </a:r>
            <a:r>
              <a:rPr sz="3200" spc="-15" dirty="0">
                <a:latin typeface="Carlito"/>
                <a:cs typeface="Carlito"/>
              </a:rPr>
              <a:t>get </a:t>
            </a:r>
            <a:r>
              <a:rPr sz="3200" spc="-5" dirty="0">
                <a:latin typeface="Carlito"/>
                <a:cs typeface="Carlito"/>
              </a:rPr>
              <a:t>block of</a:t>
            </a:r>
            <a:r>
              <a:rPr sz="3200" spc="25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addresses?</a:t>
            </a:r>
            <a:endParaRPr sz="3200">
              <a:latin typeface="Carlito"/>
              <a:cs typeface="Carlito"/>
            </a:endParaRPr>
          </a:p>
          <a:p>
            <a:pPr marL="471170" marR="5080" indent="-459105">
              <a:lnSpc>
                <a:spcPct val="120000"/>
              </a:lnSpc>
            </a:pPr>
            <a:r>
              <a:rPr sz="3200" i="1" spc="-165" dirty="0">
                <a:solidFill>
                  <a:srgbClr val="CC0000"/>
                </a:solidFill>
                <a:latin typeface="Arial"/>
                <a:cs typeface="Arial"/>
              </a:rPr>
              <a:t>A: </a:t>
            </a:r>
            <a:r>
              <a:rPr sz="3200" spc="-5" dirty="0">
                <a:solidFill>
                  <a:srgbClr val="000099"/>
                </a:solidFill>
                <a:latin typeface="Carlito"/>
                <a:cs typeface="Carlito"/>
              </a:rPr>
              <a:t>ICANN</a:t>
            </a:r>
            <a:r>
              <a:rPr sz="3200" spc="-5" dirty="0">
                <a:latin typeface="Carlito"/>
                <a:cs typeface="Carlito"/>
              </a:rPr>
              <a:t>: </a:t>
            </a:r>
            <a:r>
              <a:rPr sz="3200" spc="-15" dirty="0">
                <a:solidFill>
                  <a:srgbClr val="000099"/>
                </a:solidFill>
                <a:latin typeface="Carlito"/>
                <a:cs typeface="Carlito"/>
              </a:rPr>
              <a:t>I</a:t>
            </a:r>
            <a:r>
              <a:rPr sz="3200" spc="-15" dirty="0">
                <a:latin typeface="Carlito"/>
                <a:cs typeface="Carlito"/>
              </a:rPr>
              <a:t>nternet </a:t>
            </a:r>
            <a:r>
              <a:rPr sz="3200" spc="-10" dirty="0">
                <a:solidFill>
                  <a:srgbClr val="000099"/>
                </a:solidFill>
                <a:latin typeface="Carlito"/>
                <a:cs typeface="Carlito"/>
              </a:rPr>
              <a:t>C</a:t>
            </a:r>
            <a:r>
              <a:rPr sz="3200" spc="-10" dirty="0">
                <a:latin typeface="Carlito"/>
                <a:cs typeface="Carlito"/>
              </a:rPr>
              <a:t>orporation </a:t>
            </a:r>
            <a:r>
              <a:rPr sz="3200" spc="-25" dirty="0">
                <a:latin typeface="Carlito"/>
                <a:cs typeface="Carlito"/>
              </a:rPr>
              <a:t>for </a:t>
            </a:r>
            <a:r>
              <a:rPr sz="3200" spc="-5" dirty="0">
                <a:solidFill>
                  <a:srgbClr val="000099"/>
                </a:solidFill>
                <a:latin typeface="Carlito"/>
                <a:cs typeface="Carlito"/>
              </a:rPr>
              <a:t>A</a:t>
            </a:r>
            <a:r>
              <a:rPr sz="3200" spc="-5" dirty="0">
                <a:latin typeface="Carlito"/>
                <a:cs typeface="Carlito"/>
              </a:rPr>
              <a:t>ssigned  </a:t>
            </a:r>
            <a:r>
              <a:rPr sz="3200" dirty="0">
                <a:solidFill>
                  <a:srgbClr val="000099"/>
                </a:solidFill>
                <a:latin typeface="Carlito"/>
                <a:cs typeface="Carlito"/>
              </a:rPr>
              <a:t>N</a:t>
            </a:r>
            <a:r>
              <a:rPr sz="3200" dirty="0">
                <a:latin typeface="Carlito"/>
                <a:cs typeface="Carlito"/>
              </a:rPr>
              <a:t>ames and </a:t>
            </a:r>
            <a:r>
              <a:rPr sz="3200" spc="-15" dirty="0">
                <a:solidFill>
                  <a:srgbClr val="000099"/>
                </a:solidFill>
                <a:latin typeface="Carlito"/>
                <a:cs typeface="Carlito"/>
              </a:rPr>
              <a:t>N</a:t>
            </a:r>
            <a:r>
              <a:rPr sz="3200" spc="-15" dirty="0">
                <a:latin typeface="Carlito"/>
                <a:cs typeface="Carlito"/>
              </a:rPr>
              <a:t>umbers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  <a:hlinkClick r:id="rId3"/>
              </a:rPr>
              <a:t>http://www.icann.org</a:t>
            </a:r>
            <a:r>
              <a:rPr sz="3200" spc="-15" dirty="0">
                <a:latin typeface="Carlito"/>
                <a:cs typeface="Carlito"/>
              </a:rPr>
              <a:t>/</a:t>
            </a:r>
            <a:endParaRPr sz="320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690"/>
              </a:spcBef>
              <a:buFont typeface="Wingdings"/>
              <a:buChar char=""/>
              <a:tabLst>
                <a:tab pos="756920" algn="l"/>
              </a:tabLst>
            </a:pPr>
            <a:r>
              <a:rPr sz="2800" spc="-15" dirty="0">
                <a:latin typeface="Carlito"/>
                <a:cs typeface="Carlito"/>
              </a:rPr>
              <a:t>allocates</a:t>
            </a:r>
            <a:r>
              <a:rPr sz="2800" spc="-3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addresses</a:t>
            </a:r>
            <a:endParaRPr sz="280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675"/>
              </a:spcBef>
              <a:buFont typeface="Wingdings"/>
              <a:buChar char="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manages</a:t>
            </a:r>
            <a:r>
              <a:rPr sz="2800" spc="-1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DNS</a:t>
            </a:r>
            <a:endParaRPr sz="2800">
              <a:latin typeface="Carlito"/>
              <a:cs typeface="Carlito"/>
            </a:endParaRPr>
          </a:p>
          <a:p>
            <a:pPr marL="756285" indent="-287020">
              <a:lnSpc>
                <a:spcPct val="100000"/>
              </a:lnSpc>
              <a:spcBef>
                <a:spcPts val="670"/>
              </a:spcBef>
              <a:buFont typeface="Wingdings"/>
              <a:buChar char=""/>
              <a:tabLst>
                <a:tab pos="756920" algn="l"/>
              </a:tabLst>
            </a:pPr>
            <a:r>
              <a:rPr sz="2800" spc="-5" dirty="0">
                <a:latin typeface="Carlito"/>
                <a:cs typeface="Carlito"/>
              </a:rPr>
              <a:t>assigns </a:t>
            </a:r>
            <a:r>
              <a:rPr sz="2800" spc="-10" dirty="0">
                <a:latin typeface="Carlito"/>
                <a:cs typeface="Carlito"/>
              </a:rPr>
              <a:t>domain names, </a:t>
            </a:r>
            <a:r>
              <a:rPr sz="2800" spc="-15" dirty="0">
                <a:latin typeface="Carlito"/>
                <a:cs typeface="Carlito"/>
              </a:rPr>
              <a:t>resolves</a:t>
            </a:r>
            <a:r>
              <a:rPr sz="2800" spc="50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disputes</a:t>
            </a:r>
            <a:endParaRPr sz="2800">
              <a:latin typeface="Carlito"/>
              <a:cs typeface="Carlito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1E69A-8DF9-7140-17F2-435CB34F023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608</Words>
  <Application>Microsoft Office PowerPoint</Application>
  <PresentationFormat>On-screen Show (4:3)</PresentationFormat>
  <Paragraphs>147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AoyagiKouzanFontT</vt:lpstr>
      <vt:lpstr>Arial</vt:lpstr>
      <vt:lpstr>Calibri</vt:lpstr>
      <vt:lpstr>Carlito</vt:lpstr>
      <vt:lpstr>Times New Roman</vt:lpstr>
      <vt:lpstr>Wingdings</vt:lpstr>
      <vt:lpstr>Office Theme</vt:lpstr>
      <vt:lpstr>Network Simulation Course</vt:lpstr>
      <vt:lpstr>Lecture 6</vt:lpstr>
      <vt:lpstr>IPv4 Address Classes</vt:lpstr>
      <vt:lpstr>IP Addresses as Decimal Numbers  ip=w.x.y.z</vt:lpstr>
      <vt:lpstr>Network IDs and Broadcast  Addresses</vt:lpstr>
      <vt:lpstr>IP ADDRESSING</vt:lpstr>
      <vt:lpstr>IP ADDRESSING</vt:lpstr>
      <vt:lpstr>IP ADDRESSING</vt:lpstr>
      <vt:lpstr>IP addressing</vt:lpstr>
      <vt:lpstr>IP addresses: how to get one?</vt:lpstr>
      <vt:lpstr>IP addresses: how to get one?</vt:lpstr>
      <vt:lpstr>End of Lecture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Dr.Muhamed Al Nedawy</dc:creator>
  <cp:lastModifiedBy>Muammer Aksoy</cp:lastModifiedBy>
  <cp:revision>2</cp:revision>
  <dcterms:created xsi:type="dcterms:W3CDTF">2023-09-26T08:20:38Z</dcterms:created>
  <dcterms:modified xsi:type="dcterms:W3CDTF">2023-10-14T14:28:48Z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2019-05-24T00:00:00Z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2023-09-26T00:00:00Z</vt:filetime>
  </property>
</Properties>
</file>