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FB113E0-F0B0-42FB-A15B-92209CC78DD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7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1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13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1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38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4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0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6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4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13E0-F0B0-42FB-A15B-92209CC78DD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13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B113E0-F0B0-42FB-A15B-92209CC78DD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E6BC21D-A927-48F8-AC25-0EA7AA29961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17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Head Injury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Dr Zaid Saad Al-Nasrawi</a:t>
            </a:r>
          </a:p>
          <a:p>
            <a:r>
              <a:rPr lang="de-DE" dirty="0" smtClean="0"/>
              <a:t>Trauma and Orthopaedics surgery</a:t>
            </a:r>
          </a:p>
          <a:p>
            <a:r>
              <a:rPr lang="de-DE" dirty="0" smtClean="0"/>
              <a:t>Al Mustaqbal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3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Subarachnoid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Subarachnoid </a:t>
            </a:r>
            <a:r>
              <a:rPr lang="en-US" dirty="0"/>
              <a:t>hemorrhage (SAH) is caused by bleeding into the subarachnoid space. </a:t>
            </a:r>
            <a:endParaRPr lang="en-US" dirty="0" smtClean="0"/>
          </a:p>
          <a:p>
            <a:pPr lvl="0"/>
            <a:r>
              <a:rPr lang="en-US" dirty="0" smtClean="0"/>
              <a:t>It </a:t>
            </a:r>
            <a:r>
              <a:rPr lang="en-US" dirty="0"/>
              <a:t>appears as diffuse blood spread thinly over the surface of the brain and commonly after TBI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Most </a:t>
            </a:r>
            <a:r>
              <a:rPr lang="en-US" dirty="0"/>
              <a:t>cases of SAH associated with head trauma are mild. </a:t>
            </a:r>
            <a:endParaRPr lang="en-US" dirty="0" smtClean="0"/>
          </a:p>
          <a:p>
            <a:pPr lvl="0"/>
            <a:r>
              <a:rPr lang="en-US" b="1" dirty="0" smtClean="0"/>
              <a:t>Hydrocephalus</a:t>
            </a:r>
            <a:r>
              <a:rPr lang="en-US" dirty="0" smtClean="0"/>
              <a:t> </a:t>
            </a:r>
            <a:r>
              <a:rPr lang="en-US" dirty="0"/>
              <a:t>may result from severe traumatic SAH.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0575" y="1690687"/>
            <a:ext cx="5014951" cy="398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3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0" y="1206171"/>
            <a:ext cx="3948823" cy="4433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753" y="264475"/>
            <a:ext cx="5488320" cy="3019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753" y="3562066"/>
            <a:ext cx="6185610" cy="30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7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Ischemia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4901"/>
            <a:ext cx="5181600" cy="4662062"/>
          </a:xfrm>
        </p:spPr>
        <p:txBody>
          <a:bodyPr/>
          <a:lstStyle/>
          <a:p>
            <a:pPr lvl="0"/>
            <a:r>
              <a:rPr lang="en-US" b="1" dirty="0"/>
              <a:t>Ischemia:</a:t>
            </a:r>
            <a:r>
              <a:rPr lang="en-US" dirty="0"/>
              <a:t> Another type of diffuse injury is ischemia or insufficient blood supply to certain parts of the brain.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5728" y="2059464"/>
            <a:ext cx="5106186" cy="387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086" y="2662147"/>
            <a:ext cx="3121925" cy="32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1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797" y="1690688"/>
            <a:ext cx="5392003" cy="44862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 </a:t>
            </a:r>
            <a:endParaRPr lang="en-US" sz="2000" dirty="0"/>
          </a:p>
          <a:p>
            <a:pPr lvl="1"/>
            <a:r>
              <a:rPr lang="en-US" sz="2000" u="sng" dirty="0"/>
              <a:t>Linear skull fractures </a:t>
            </a:r>
            <a:r>
              <a:rPr lang="en-US" sz="2000" dirty="0"/>
              <a:t>or simple breaks or “cracks” in the skull may accompany TBIs. </a:t>
            </a:r>
          </a:p>
          <a:p>
            <a:pPr lvl="1"/>
            <a:r>
              <a:rPr lang="en-US" sz="2000" u="sng" dirty="0"/>
              <a:t>Fractures at the base of the skull </a:t>
            </a:r>
            <a:r>
              <a:rPr lang="en-US" sz="2000" dirty="0"/>
              <a:t>are problematic since they can cause injury to nerves, arteries, or other structures. If the fracture extends into the sinuses, a leakage of cerebrospinal fluid (CSF) from the nose or ears may occur. </a:t>
            </a:r>
          </a:p>
          <a:p>
            <a:pPr lvl="1"/>
            <a:r>
              <a:rPr lang="en-US" sz="2000" u="sng" dirty="0"/>
              <a:t>Depressed skull fractures</a:t>
            </a:r>
            <a:r>
              <a:rPr lang="en-US" sz="2000" dirty="0"/>
              <a:t>, in which part of the bone presses on or into the brain.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6978" y="365125"/>
            <a:ext cx="5336822" cy="2540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579" y="3072953"/>
            <a:ext cx="3821242" cy="32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73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Tests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958"/>
            <a:ext cx="10515600" cy="4703005"/>
          </a:xfrm>
        </p:spPr>
        <p:txBody>
          <a:bodyPr>
            <a:normAutofit/>
          </a:bodyPr>
          <a:lstStyle/>
          <a:p>
            <a:r>
              <a:rPr lang="en-US" u="sng" dirty="0" smtClean="0"/>
              <a:t>A computed tomography scan (CT or CAT scan) </a:t>
            </a:r>
            <a:r>
              <a:rPr lang="en-US" dirty="0" smtClean="0"/>
              <a:t>is the gold standard for the radiological assessment of a TBI patient. A CT scan is easy to perform and an excellent test for detecting the presence of blood and fractures, the most crucial lesions to identify in medical trauma cases..</a:t>
            </a:r>
          </a:p>
          <a:p>
            <a:r>
              <a:rPr lang="en-US" u="sng" dirty="0" smtClean="0"/>
              <a:t>Magnetic resonance imaging (MRI) </a:t>
            </a:r>
            <a:r>
              <a:rPr lang="en-US" dirty="0" smtClean="0"/>
              <a:t>is not commonly used for acute head injury since it takes longer to perform a MRI than a CT. Because it is difficult to transport an acutely-injured patient from the emergency room to a MRI scanner, the use of MRI is impractical.</a:t>
            </a:r>
          </a:p>
          <a:p>
            <a:r>
              <a:rPr lang="en-US" dirty="0" smtClean="0"/>
              <a:t> However, once a patient is </a:t>
            </a:r>
            <a:r>
              <a:rPr lang="en-US" u="sng" dirty="0" smtClean="0"/>
              <a:t>stabilized</a:t>
            </a:r>
            <a:r>
              <a:rPr lang="en-US" dirty="0" smtClean="0"/>
              <a:t>, MRI may demonstrate the existence of lesions that were not detected on the CT scan..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5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 is performed to remove a large hematoma or contusion that is  compressing the brain or raising the pressure within the skull. After surgery, these patients are under observation in the intensive care unit (ICU).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4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800" dirty="0" smtClean="0">
                <a:solidFill>
                  <a:srgbClr val="0181C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Traumatic Brain Injury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1560"/>
              </a:spcAft>
            </a:pPr>
            <a:r>
              <a:rPr lang="en-US" b="1" dirty="0" smtClean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Traumatic Brain Injury (TBI): </a:t>
            </a:r>
            <a:r>
              <a:rPr lang="en-US" dirty="0" smtClean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 disruption in the normal function of the brain.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1560"/>
              </a:spcAft>
            </a:pPr>
            <a:r>
              <a:rPr lang="en-US" dirty="0" smtClean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caused by </a:t>
            </a:r>
            <a:r>
              <a:rPr lang="en-US" dirty="0" smtClean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a blow to the head, the head suddenly and violently hitting an object </a:t>
            </a:r>
            <a:r>
              <a:rPr lang="en-US" b="1" u="sng" dirty="0" smtClean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dirty="0" smtClean="0">
                <a:solidFill>
                  <a:srgbClr val="0404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when an object pierces the skull and enters brain tissue.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3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  <a:r>
              <a:rPr lang="en-US" dirty="0"/>
              <a:t>signs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Symptoms of a TBI can be mild, moderate, or severe, depending on the extent of damage to the brain. </a:t>
            </a:r>
          </a:p>
          <a:p>
            <a:pPr lvl="0"/>
            <a:r>
              <a:rPr lang="en-US" dirty="0"/>
              <a:t>Loss of or decreased consciousness.</a:t>
            </a:r>
          </a:p>
          <a:p>
            <a:pPr lvl="0"/>
            <a:r>
              <a:rPr lang="en-US" dirty="0"/>
              <a:t>Loss of memory for events before or after the event (amnesia)</a:t>
            </a:r>
          </a:p>
          <a:p>
            <a:pPr lvl="0"/>
            <a:r>
              <a:rPr lang="en-US" dirty="0"/>
              <a:t>Focal neurological deficits such as muscle weakness, loss of vision, change in speech.</a:t>
            </a:r>
          </a:p>
          <a:p>
            <a:pPr lvl="0"/>
            <a:r>
              <a:rPr lang="en-US" dirty="0"/>
              <a:t>Alteration in mental state such as disorientation, slow thinking or difficulty concentrating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4105" y="647891"/>
            <a:ext cx="5500958" cy="55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Head Injury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849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Symptoms </a:t>
            </a:r>
            <a:r>
              <a:rPr lang="en-US" sz="2000" dirty="0"/>
              <a:t>vary greatly depending on the severity of the head injury.</a:t>
            </a:r>
            <a:r>
              <a:rPr lang="en-US" sz="2000" u="sng" dirty="0"/>
              <a:t> They may include any of the following:</a:t>
            </a:r>
          </a:p>
          <a:p>
            <a:pPr lvl="0"/>
            <a:r>
              <a:rPr lang="en-US" sz="1900" dirty="0"/>
              <a:t>Vomiting</a:t>
            </a:r>
          </a:p>
          <a:p>
            <a:pPr lvl="0"/>
            <a:r>
              <a:rPr lang="en-US" sz="1900" dirty="0"/>
              <a:t>Lethargy</a:t>
            </a:r>
          </a:p>
          <a:p>
            <a:pPr lvl="0"/>
            <a:r>
              <a:rPr lang="en-US" sz="1900" dirty="0"/>
              <a:t>Headache</a:t>
            </a:r>
          </a:p>
          <a:p>
            <a:pPr lvl="0"/>
            <a:r>
              <a:rPr lang="en-US" sz="1900" dirty="0"/>
              <a:t>Confusion</a:t>
            </a:r>
          </a:p>
          <a:p>
            <a:pPr lvl="0"/>
            <a:r>
              <a:rPr lang="en-US" sz="1900" dirty="0"/>
              <a:t>Paralysis</a:t>
            </a:r>
          </a:p>
          <a:p>
            <a:pPr lvl="0"/>
            <a:r>
              <a:rPr lang="en-US" sz="1900" dirty="0"/>
              <a:t>Coma</a:t>
            </a:r>
          </a:p>
          <a:p>
            <a:pPr lvl="0"/>
            <a:r>
              <a:rPr lang="en-US" sz="1900" dirty="0"/>
              <a:t>Loss of consciousness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23128" y="1690688"/>
            <a:ext cx="57047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Dilated pupils</a:t>
            </a:r>
          </a:p>
          <a:p>
            <a:r>
              <a:rPr lang="en-US" dirty="0" smtClean="0"/>
              <a:t>• Vision changes (blurred vision or seeing double, unable to tolerate bright light, loss of eye movement, blindness)</a:t>
            </a:r>
          </a:p>
          <a:p>
            <a:r>
              <a:rPr lang="en-US" dirty="0" smtClean="0"/>
              <a:t>• Cerebrospinal fluid (CSF) (clear or blood-tinged) appear from the ears or nose</a:t>
            </a:r>
          </a:p>
          <a:p>
            <a:r>
              <a:rPr lang="en-US" dirty="0" smtClean="0"/>
              <a:t>• Dizziness and balance concerns</a:t>
            </a:r>
          </a:p>
          <a:p>
            <a:r>
              <a:rPr lang="en-US" dirty="0" smtClean="0"/>
              <a:t>• Breathing problems</a:t>
            </a:r>
          </a:p>
          <a:p>
            <a:r>
              <a:rPr lang="en-US" dirty="0" smtClean="0"/>
              <a:t>• Slow pulse</a:t>
            </a:r>
          </a:p>
          <a:p>
            <a:r>
              <a:rPr lang="en-US" dirty="0" smtClean="0"/>
              <a:t>• Cognitive difficulties</a:t>
            </a:r>
          </a:p>
          <a:p>
            <a:r>
              <a:rPr lang="en-US" dirty="0" smtClean="0"/>
              <a:t>• Speech difficulties (slurred speech, inability to understand and/or articulate words)</a:t>
            </a:r>
          </a:p>
          <a:p>
            <a:r>
              <a:rPr lang="en-US" dirty="0" smtClean="0"/>
              <a:t>• Difficulty swallowing</a:t>
            </a:r>
          </a:p>
          <a:p>
            <a:r>
              <a:rPr lang="en-US" dirty="0" smtClean="0"/>
              <a:t>• Body numbness or tingling</a:t>
            </a:r>
          </a:p>
          <a:p>
            <a:r>
              <a:rPr lang="en-US" dirty="0" smtClean="0"/>
              <a:t>• Droopy eyelid or facial weakness</a:t>
            </a:r>
          </a:p>
          <a:p>
            <a:r>
              <a:rPr lang="en-US" dirty="0" smtClean="0"/>
              <a:t>• Loss of bowel control or bladder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4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Hematoma:</a:t>
            </a:r>
            <a:r>
              <a:rPr lang="en-US" dirty="0"/>
              <a:t> A hematoma is a blood clot within the brain or on its surface. Hematomas may occur anywhere within the brain. </a:t>
            </a:r>
          </a:p>
          <a:p>
            <a:pPr lvl="0"/>
            <a:r>
              <a:rPr lang="en-US" dirty="0"/>
              <a:t>An </a:t>
            </a:r>
            <a:r>
              <a:rPr lang="en-US" b="1" dirty="0"/>
              <a:t>Epidural hematoma</a:t>
            </a:r>
            <a:r>
              <a:rPr lang="en-US" dirty="0"/>
              <a:t> is a collection of blood between the </a:t>
            </a:r>
            <a:r>
              <a:rPr lang="en-US" dirty="0" err="1"/>
              <a:t>dura</a:t>
            </a:r>
            <a:r>
              <a:rPr lang="en-US" dirty="0"/>
              <a:t> mater (the protective covering of the brain) and the inside of the skull. </a:t>
            </a:r>
          </a:p>
          <a:p>
            <a:pPr lvl="0"/>
            <a:r>
              <a:rPr lang="en-US" dirty="0"/>
              <a:t> A </a:t>
            </a:r>
            <a:r>
              <a:rPr lang="en-US" b="1" dirty="0"/>
              <a:t>Subdural Hematoma</a:t>
            </a:r>
            <a:r>
              <a:rPr lang="en-US" dirty="0"/>
              <a:t> is a collection of blood between the </a:t>
            </a:r>
            <a:r>
              <a:rPr lang="en-US" dirty="0" err="1"/>
              <a:t>dura</a:t>
            </a:r>
            <a:r>
              <a:rPr lang="en-US" dirty="0"/>
              <a:t> mater and the arachnoid layer, which sits directly on the surface of the brain.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8626" y="1690688"/>
            <a:ext cx="5017824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72" y="365125"/>
            <a:ext cx="3057897" cy="311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04" y="365125"/>
            <a:ext cx="7723496" cy="1325563"/>
          </a:xfrm>
        </p:spPr>
        <p:txBody>
          <a:bodyPr/>
          <a:lstStyle/>
          <a:p>
            <a:r>
              <a:rPr lang="de-DE" dirty="0" smtClean="0"/>
              <a:t>Epidural VS Subdural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8551" y="3625402"/>
            <a:ext cx="5219983" cy="297521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87091" y="2488795"/>
            <a:ext cx="3329864" cy="38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Contusion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 A cerebral contusion is bruising of brain tissue.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3554" y="217884"/>
            <a:ext cx="2961627" cy="3215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19" y="2671406"/>
            <a:ext cx="5175559" cy="3782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204" y="3516890"/>
            <a:ext cx="2535106" cy="309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1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884"/>
            <a:ext cx="9720072" cy="1038868"/>
          </a:xfrm>
        </p:spPr>
        <p:txBody>
          <a:bodyPr/>
          <a:lstStyle/>
          <a:p>
            <a:r>
              <a:rPr lang="de-DE" dirty="0" smtClean="0"/>
              <a:t>Cerebral contusion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421503"/>
            <a:ext cx="4088642" cy="47554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6763" y="1391752"/>
            <a:ext cx="4302455" cy="47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Intracerebral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b="1" dirty="0"/>
              <a:t>Intracerebral Hemorrhage:</a:t>
            </a:r>
            <a:r>
              <a:rPr lang="en-US" dirty="0"/>
              <a:t> An </a:t>
            </a:r>
            <a:r>
              <a:rPr lang="en-US" dirty="0" err="1"/>
              <a:t>intracerebral</a:t>
            </a:r>
            <a:r>
              <a:rPr lang="en-US" dirty="0"/>
              <a:t> hemorrhage (ICH) describes bleeding within the brain tissue.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9481" y="1678675"/>
            <a:ext cx="5444319" cy="46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12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</TotalTime>
  <Words>509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Head Injury</vt:lpstr>
      <vt:lpstr>Traumatic Brain Injury </vt:lpstr>
      <vt:lpstr>Clinical signs </vt:lpstr>
      <vt:lpstr>Symptoms of Head Injury </vt:lpstr>
      <vt:lpstr>Types of Injuries</vt:lpstr>
      <vt:lpstr>Epidural VS Subdural</vt:lpstr>
      <vt:lpstr>Cerebral Contusion</vt:lpstr>
      <vt:lpstr>Cerebral contusion</vt:lpstr>
      <vt:lpstr>Intracerebral Hemorrhage</vt:lpstr>
      <vt:lpstr>Subarachnoid Hemorrhage</vt:lpstr>
      <vt:lpstr>PowerPoint Presentation</vt:lpstr>
      <vt:lpstr>Ischemia</vt:lpstr>
      <vt:lpstr>Skull Fractures</vt:lpstr>
      <vt:lpstr>Radiological Tests </vt:lpstr>
      <vt:lpstr>Treatment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Injury</dc:title>
  <dc:creator>Microsoft account</dc:creator>
  <cp:lastModifiedBy>Microsoft account</cp:lastModifiedBy>
  <cp:revision>14</cp:revision>
  <dcterms:created xsi:type="dcterms:W3CDTF">2023-10-08T19:21:27Z</dcterms:created>
  <dcterms:modified xsi:type="dcterms:W3CDTF">2023-10-08T21:11:05Z</dcterms:modified>
</cp:coreProperties>
</file>