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7" r:id="rId2"/>
    <p:sldId id="270" r:id="rId3"/>
    <p:sldId id="257" r:id="rId4"/>
    <p:sldId id="258" r:id="rId5"/>
    <p:sldId id="259" r:id="rId6"/>
    <p:sldId id="262" r:id="rId7"/>
    <p:sldId id="263" r:id="rId8"/>
    <p:sldId id="264" r:id="rId9"/>
    <p:sldId id="268" r:id="rId10"/>
    <p:sldId id="271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A7DA7-C24C-43A9-85B9-ADA6B2FF4D0E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878DB5B-8F49-4980-B14F-EF1CD9DA1CF7}" type="slidenum">
              <a:rPr lang="ar-IQ" smtClean="0"/>
              <a:t>‹#›</a:t>
            </a:fld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62933" y="1449304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3" y="1396721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3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A7DA7-C24C-43A9-85B9-ADA6B2FF4D0E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DB5B-8F49-4980-B14F-EF1CD9DA1CF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A7DA7-C24C-43A9-85B9-ADA6B2FF4D0E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DB5B-8F49-4980-B14F-EF1CD9DA1CF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A7DA7-C24C-43A9-85B9-ADA6B2FF4D0E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DB5B-8F49-4980-B14F-EF1CD9DA1CF7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9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A7DA7-C24C-43A9-85B9-ADA6B2FF4D0E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1" y="6172200"/>
            <a:ext cx="40005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مستطيل 6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7" y="2341476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78DB5B-8F49-4980-B14F-EF1CD9DA1CF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A7DA7-C24C-43A9-85B9-ADA6B2FF4D0E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DB5B-8F49-4980-B14F-EF1CD9DA1CF7}" type="slidenum">
              <a:rPr lang="ar-IQ" smtClean="0"/>
              <a:t>‹#›</a:t>
            </a:fld>
            <a:endParaRPr lang="ar-IQ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A7DA7-C24C-43A9-85B9-ADA6B2FF4D0E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DB5B-8F49-4980-B14F-EF1CD9DA1CF7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A7DA7-C24C-43A9-85B9-ADA6B2FF4D0E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DB5B-8F49-4980-B14F-EF1CD9DA1CF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A7DA7-C24C-43A9-85B9-ADA6B2FF4D0E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DB5B-8F49-4980-B14F-EF1CD9DA1CF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A7DA7-C24C-43A9-85B9-ADA6B2FF4D0E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DB5B-8F49-4980-B14F-EF1CD9DA1CF7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A7DA7-C24C-43A9-85B9-ADA6B2FF4D0E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78DB5B-8F49-4980-B14F-EF1CD9DA1CF7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10" y="4650475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1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9" y="66676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1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6A7DA7-C24C-43A9-85B9-ADA6B2FF4D0E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878DB5B-8F49-4980-B14F-EF1CD9DA1CF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75240" cy="180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2000" b="1" dirty="0">
                <a:ln w="500">
                  <a:noFill/>
                </a:ln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Ministry of Higher Education and Scientific Research</a:t>
            </a:r>
            <a:r>
              <a:rPr lang="en-US" sz="2000" b="1" dirty="0">
                <a:ln w="500">
                  <a:noFill/>
                </a:ln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000" b="1" dirty="0">
                <a:ln w="500">
                  <a:noFill/>
                </a:ln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2000" b="1" dirty="0">
                <a:ln w="500">
                  <a:noFill/>
                </a:ln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Al-</a:t>
            </a:r>
            <a:r>
              <a:rPr lang="en-US" sz="2000" b="1" dirty="0" err="1">
                <a:ln w="500">
                  <a:noFill/>
                </a:ln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Mustaqbal</a:t>
            </a:r>
            <a:r>
              <a:rPr lang="en-US" sz="2000" b="1" dirty="0">
                <a:ln w="500">
                  <a:noFill/>
                </a:ln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University College</a:t>
            </a:r>
            <a:r>
              <a:rPr lang="en-US" sz="2000" b="1" dirty="0">
                <a:ln w="500">
                  <a:noFill/>
                </a:ln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000" b="1" dirty="0">
                <a:ln w="500">
                  <a:noFill/>
                </a:ln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2000" b="1" dirty="0">
                <a:ln w="500">
                  <a:noFill/>
                </a:ln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Radiology Techniques Department</a:t>
            </a:r>
            <a:endParaRPr lang="ar-IQ" sz="2000" dirty="0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88640"/>
            <a:ext cx="1905000" cy="1905000"/>
          </a:xfrm>
        </p:spPr>
      </p:pic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539552" y="2060848"/>
            <a:ext cx="8215447" cy="3958952"/>
          </a:xfr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Radiography of the bony thorax</a:t>
            </a:r>
          </a:p>
          <a:p>
            <a:pPr marL="0" indent="0" algn="ctr">
              <a:buNone/>
            </a:pPr>
            <a:r>
              <a:rPr lang="ar-S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مختبر تقنيات التصوير الشعاعي</a:t>
            </a:r>
          </a:p>
          <a:p>
            <a:pPr marL="0" indent="0" algn="ctr">
              <a:buNone/>
            </a:pPr>
            <a:r>
              <a:rPr lang="ar-S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المرحلة الثانية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By </a:t>
            </a:r>
          </a:p>
          <a:p>
            <a:pPr marL="0" indent="0" algn="ctr">
              <a:buNone/>
            </a:pP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Karar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Haider</a:t>
            </a:r>
            <a:endParaRPr lang="ar-IQ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211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8856984" cy="6408712"/>
          </a:xfrm>
        </p:spPr>
      </p:pic>
    </p:spTree>
    <p:extLst>
      <p:ext uri="{BB962C8B-B14F-4D97-AF65-F5344CB8AC3E}">
        <p14:creationId xmlns:p14="http://schemas.microsoft.com/office/powerpoint/2010/main" val="409921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8424936" cy="6264696"/>
          </a:xfrm>
        </p:spPr>
      </p:pic>
    </p:spTree>
    <p:extLst>
      <p:ext uri="{BB962C8B-B14F-4D97-AF65-F5344CB8AC3E}">
        <p14:creationId xmlns:p14="http://schemas.microsoft.com/office/powerpoint/2010/main" val="3348139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2492896"/>
            <a:ext cx="8229600" cy="363326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1-</a:t>
            </a:r>
            <a:r>
              <a:rPr lang="en-US" sz="3200" dirty="0" smtClean="0">
                <a:solidFill>
                  <a:schemeClr val="tx1"/>
                </a:solidFill>
              </a:rPr>
              <a:t> Film size : 10 * 12  lengthwise</a:t>
            </a:r>
          </a:p>
          <a:p>
            <a:pPr marL="0" indent="0" algn="l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2-</a:t>
            </a:r>
            <a:r>
              <a:rPr lang="en-US" sz="3200" dirty="0" smtClean="0">
                <a:solidFill>
                  <a:schemeClr val="tx1"/>
                </a:solidFill>
              </a:rPr>
              <a:t> Prone patient with right PA oblique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projection</a:t>
            </a:r>
          </a:p>
          <a:p>
            <a:pPr marL="0" indent="0" algn="l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 ( slight elevation of left shoulder &amp; hip )</a:t>
            </a:r>
          </a:p>
          <a:p>
            <a:pPr marL="0" indent="0" algn="l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3-</a:t>
            </a:r>
            <a:r>
              <a:rPr lang="en-US" sz="3200" dirty="0" smtClean="0">
                <a:solidFill>
                  <a:schemeClr val="tx1"/>
                </a:solidFill>
              </a:rPr>
              <a:t>  Take slow shallow breath </a:t>
            </a:r>
          </a:p>
          <a:p>
            <a:pPr marL="0" indent="0" algn="l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4-</a:t>
            </a:r>
            <a:r>
              <a:rPr lang="en-US" sz="3200" dirty="0" smtClean="0">
                <a:solidFill>
                  <a:schemeClr val="tx1"/>
                </a:solidFill>
              </a:rPr>
              <a:t> CR to midpoint of film</a:t>
            </a:r>
          </a:p>
        </p:txBody>
      </p:sp>
      <p:sp>
        <p:nvSpPr>
          <p:cNvPr id="4" name="سحابة 3"/>
          <p:cNvSpPr/>
          <p:nvPr/>
        </p:nvSpPr>
        <p:spPr>
          <a:xfrm>
            <a:off x="1200984" y="144016"/>
            <a:ext cx="6336704" cy="1844824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Sternum _ PA oblique view</a:t>
            </a:r>
            <a:endParaRPr lang="ar-IQ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61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8568952" cy="6480720"/>
          </a:xfrm>
        </p:spPr>
      </p:pic>
    </p:spTree>
    <p:extLst>
      <p:ext uri="{BB962C8B-B14F-4D97-AF65-F5344CB8AC3E}">
        <p14:creationId xmlns:p14="http://schemas.microsoft.com/office/powerpoint/2010/main" val="15916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8424936" cy="6480720"/>
          </a:xfrm>
        </p:spPr>
      </p:pic>
    </p:spTree>
    <p:extLst>
      <p:ext uri="{BB962C8B-B14F-4D97-AF65-F5344CB8AC3E}">
        <p14:creationId xmlns:p14="http://schemas.microsoft.com/office/powerpoint/2010/main" val="376207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914400" y="2204864"/>
            <a:ext cx="7772400" cy="446449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1-</a:t>
            </a:r>
            <a:r>
              <a:rPr lang="en-US" sz="3200" dirty="0" smtClean="0"/>
              <a:t> Film size : 10 * 12 </a:t>
            </a:r>
          </a:p>
          <a:p>
            <a:pPr marL="0" indent="0" algn="l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2-</a:t>
            </a:r>
            <a:r>
              <a:rPr lang="en-US" sz="3200" dirty="0" smtClean="0"/>
              <a:t> Place patient in lateral projection</a:t>
            </a:r>
          </a:p>
          <a:p>
            <a:pPr marL="0" indent="0" algn="l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3-</a:t>
            </a:r>
            <a:r>
              <a:rPr lang="en-US" sz="3200" dirty="0" smtClean="0"/>
              <a:t>Upper border of </a:t>
            </a:r>
            <a:r>
              <a:rPr lang="en-US" sz="3200" dirty="0" err="1" smtClean="0"/>
              <a:t>Im</a:t>
            </a:r>
            <a:r>
              <a:rPr lang="en-US" sz="3200" dirty="0" smtClean="0"/>
              <a:t> is 1.5 inch above </a:t>
            </a:r>
            <a:r>
              <a:rPr lang="en-US" sz="3200" dirty="0" err="1" smtClean="0"/>
              <a:t>manubrial</a:t>
            </a:r>
            <a:r>
              <a:rPr lang="en-US" sz="3200" dirty="0" smtClean="0"/>
              <a:t> notch</a:t>
            </a:r>
          </a:p>
          <a:p>
            <a:pPr marL="0" indent="0" algn="l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4-</a:t>
            </a:r>
            <a:r>
              <a:rPr lang="en-US" sz="3200" dirty="0" smtClean="0"/>
              <a:t> Rotate shoulders posteriorly with hands behind body </a:t>
            </a:r>
          </a:p>
          <a:p>
            <a:pPr marL="0" indent="0" algn="l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5-</a:t>
            </a:r>
            <a:r>
              <a:rPr lang="en-US" sz="3200" dirty="0" smtClean="0"/>
              <a:t> Suspend respiration in inhalation</a:t>
            </a:r>
          </a:p>
          <a:p>
            <a:pPr marL="0" indent="0" algn="l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6-</a:t>
            </a:r>
            <a:r>
              <a:rPr lang="en-US" sz="3200" dirty="0" smtClean="0"/>
              <a:t> CR passes horizontally to middle of film</a:t>
            </a:r>
            <a:endParaRPr lang="ar-IQ" sz="3200" dirty="0"/>
          </a:p>
        </p:txBody>
      </p:sp>
      <p:sp>
        <p:nvSpPr>
          <p:cNvPr id="5" name="سحابة 4"/>
          <p:cNvSpPr/>
          <p:nvPr/>
        </p:nvSpPr>
        <p:spPr>
          <a:xfrm>
            <a:off x="755576" y="116632"/>
            <a:ext cx="7776864" cy="1728192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Franklin Gothic Book"/>
                <a:ea typeface="+mj-ea"/>
                <a:cs typeface="+mj-cs"/>
              </a:rPr>
              <a:t>Sternum _ </a:t>
            </a:r>
            <a:r>
              <a:rPr lang="en-US" sz="4000" b="1" dirty="0" smtClean="0">
                <a:solidFill>
                  <a:srgbClr val="FF0000"/>
                </a:solidFill>
                <a:latin typeface="Franklin Gothic Book"/>
                <a:ea typeface="+mj-ea"/>
                <a:cs typeface="+mj-cs"/>
              </a:rPr>
              <a:t>Lateral Erect  projection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64957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6672"/>
            <a:ext cx="8568952" cy="5976664"/>
          </a:xfrm>
        </p:spPr>
      </p:pic>
    </p:spTree>
    <p:extLst>
      <p:ext uri="{BB962C8B-B14F-4D97-AF65-F5344CB8AC3E}">
        <p14:creationId xmlns:p14="http://schemas.microsoft.com/office/powerpoint/2010/main" val="1036130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21989"/>
            <a:ext cx="8424936" cy="6318703"/>
          </a:xfrm>
        </p:spPr>
      </p:pic>
    </p:spTree>
    <p:extLst>
      <p:ext uri="{BB962C8B-B14F-4D97-AF65-F5344CB8AC3E}">
        <p14:creationId xmlns:p14="http://schemas.microsoft.com/office/powerpoint/2010/main" val="3852710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814914" cy="6480720"/>
          </a:xfrm>
        </p:spPr>
      </p:pic>
    </p:spTree>
    <p:extLst>
      <p:ext uri="{BB962C8B-B14F-4D97-AF65-F5344CB8AC3E}">
        <p14:creationId xmlns:p14="http://schemas.microsoft.com/office/powerpoint/2010/main" val="917385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112</Words>
  <Application>Microsoft Office PowerPoint</Application>
  <PresentationFormat>عرض على الشاشة (3:4)‏</PresentationFormat>
  <Paragraphs>19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موازنة</vt:lpstr>
      <vt:lpstr>Ministry of Higher Education and Scientific Research Al-Mustaqbal University College Radiology Techniques Department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of Higher Education and Scientific Research Al-Mustaqbal University College Radiology Techniques Department</dc:title>
  <dc:creator>user</dc:creator>
  <cp:lastModifiedBy>user</cp:lastModifiedBy>
  <cp:revision>16</cp:revision>
  <dcterms:created xsi:type="dcterms:W3CDTF">2021-04-04T05:22:31Z</dcterms:created>
  <dcterms:modified xsi:type="dcterms:W3CDTF">2021-04-21T07:27:46Z</dcterms:modified>
</cp:coreProperties>
</file>