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0" r:id="rId1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6" d="100"/>
          <a:sy n="96" d="100"/>
        </p:scale>
        <p:origin x="824" y="6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63AE-986E-4CA5-B5C1-F8BE83E6A88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B4A-5E73-40DB-B49A-9105DFE2BF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63AE-986E-4CA5-B5C1-F8BE83E6A88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B4A-5E73-40DB-B49A-9105DFE2BF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63AE-986E-4CA5-B5C1-F8BE83E6A88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B4A-5E73-40DB-B49A-9105DFE2BF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63AE-986E-4CA5-B5C1-F8BE83E6A88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B4A-5E73-40DB-B49A-9105DFE2BF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63AE-986E-4CA5-B5C1-F8BE83E6A88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B4A-5E73-40DB-B49A-9105DFE2BF1A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63AE-986E-4CA5-B5C1-F8BE83E6A88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B4A-5E73-40DB-B49A-9105DFE2BF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63AE-986E-4CA5-B5C1-F8BE83E6A88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B4A-5E73-40DB-B49A-9105DFE2BF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63AE-986E-4CA5-B5C1-F8BE83E6A88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B4A-5E73-40DB-B49A-9105DFE2BF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63AE-986E-4CA5-B5C1-F8BE83E6A88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B4A-5E73-40DB-B49A-9105DFE2BF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63AE-986E-4CA5-B5C1-F8BE83E6A88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2253B4A-5E73-40DB-B49A-9105DFE2BF1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6563AE-986E-4CA5-B5C1-F8BE83E6A88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2253B4A-5E73-40DB-B49A-9105DFE2BF1A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ar-SA" smtClean="0"/>
              <a:t>انقر فوق الأيقونة لإضافة صورة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C6563AE-986E-4CA5-B5C1-F8BE83E6A88F}" type="datetimeFigureOut">
              <a:rPr lang="en-US" smtClean="0"/>
              <a:t>4/12/2022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2253B4A-5E73-40DB-B49A-9105DFE2BF1A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0" y="1752600"/>
            <a:ext cx="9144000" cy="18288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 smtClean="0"/>
              <a:t>Organs associated with digestive system (Accessory organ)</a:t>
            </a:r>
            <a:endParaRPr lang="en-US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304800" y="5486400"/>
            <a:ext cx="6400800" cy="762000"/>
          </a:xfrm>
        </p:spPr>
        <p:txBody>
          <a:bodyPr/>
          <a:lstStyle/>
          <a:p>
            <a:pPr algn="l"/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0600393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457200" y="381000"/>
            <a:ext cx="8229600" cy="6248400"/>
          </a:xfrm>
        </p:spPr>
        <p:txBody>
          <a:bodyPr>
            <a:normAutofit/>
          </a:bodyPr>
          <a:lstStyle/>
          <a:p>
            <a:r>
              <a:rPr lang="en-US" sz="2800" b="1" dirty="0" smtClean="0"/>
              <a:t>Liver</a:t>
            </a:r>
          </a:p>
          <a:p>
            <a:r>
              <a:rPr lang="en-US" dirty="0"/>
              <a:t>The liver is the </a:t>
            </a:r>
            <a:r>
              <a:rPr lang="en-US" dirty="0" smtClean="0"/>
              <a:t>second biggest organ in the body, </a:t>
            </a:r>
            <a:r>
              <a:rPr lang="en-US" dirty="0"/>
              <a:t>in adults </a:t>
            </a:r>
            <a:r>
              <a:rPr lang="en-US" dirty="0" smtClean="0"/>
              <a:t>averaging about </a:t>
            </a:r>
            <a:r>
              <a:rPr lang="en-US" dirty="0"/>
              <a:t>1.5 </a:t>
            </a:r>
            <a:r>
              <a:rPr lang="en-US" dirty="0" smtClean="0"/>
              <a:t>kg.</a:t>
            </a:r>
          </a:p>
          <a:p>
            <a:r>
              <a:rPr lang="en-US" dirty="0"/>
              <a:t> Located in the </a:t>
            </a:r>
            <a:r>
              <a:rPr lang="en-US" dirty="0" smtClean="0"/>
              <a:t>right upper </a:t>
            </a:r>
            <a:r>
              <a:rPr lang="en-US" dirty="0"/>
              <a:t>quadrant of the abdomen just below the </a:t>
            </a:r>
            <a:r>
              <a:rPr lang="en-US" dirty="0" smtClean="0"/>
              <a:t>diaphragm.</a:t>
            </a:r>
          </a:p>
          <a:p>
            <a:r>
              <a:rPr lang="en-US" dirty="0" smtClean="0"/>
              <a:t>Liver is an interface between the digestive system and blood </a:t>
            </a:r>
          </a:p>
          <a:p>
            <a:r>
              <a:rPr lang="en-US" dirty="0" smtClean="0"/>
              <a:t>Most blood in liver 80% comes from the portal vein arising from intestine, stomach and spleen.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64031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533400"/>
            <a:ext cx="8763000" cy="5943600"/>
          </a:xfrm>
        </p:spPr>
        <p:txBody>
          <a:bodyPr/>
          <a:lstStyle/>
          <a:p>
            <a:r>
              <a:rPr lang="en-US" dirty="0" smtClean="0"/>
              <a:t>Histology </a:t>
            </a:r>
          </a:p>
          <a:p>
            <a:r>
              <a:rPr lang="en-US" dirty="0" smtClean="0"/>
              <a:t>The liver is </a:t>
            </a:r>
            <a:r>
              <a:rPr lang="en-US" dirty="0"/>
              <a:t>covered by a thin </a:t>
            </a:r>
            <a:r>
              <a:rPr lang="en-US" dirty="0" smtClean="0"/>
              <a:t>fibrous capsule of connective tissue that becomes thicker at </a:t>
            </a:r>
            <a:r>
              <a:rPr lang="en-US" dirty="0"/>
              <a:t>the </a:t>
            </a:r>
            <a:r>
              <a:rPr lang="en-US" dirty="0" smtClean="0"/>
              <a:t>hilum.</a:t>
            </a:r>
          </a:p>
          <a:p>
            <a:r>
              <a:rPr lang="en-US" dirty="0" smtClean="0"/>
              <a:t>The portal vein and the hepatic artery and the duct are surrounded by connective tissue all the way to their termination.</a:t>
            </a:r>
            <a:endParaRPr 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0" y="2895600"/>
            <a:ext cx="5844886" cy="3962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988691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81000" y="228600"/>
            <a:ext cx="8229600" cy="5867400"/>
          </a:xfrm>
        </p:spPr>
        <p:txBody>
          <a:bodyPr/>
          <a:lstStyle/>
          <a:p>
            <a:r>
              <a:rPr lang="en-US" sz="2800" b="1" dirty="0" smtClean="0"/>
              <a:t>Hepatic lobules</a:t>
            </a:r>
          </a:p>
          <a:p>
            <a:r>
              <a:rPr lang="en-US" dirty="0" smtClean="0"/>
              <a:t>Liver cells (Hepatocytes) are epithelial cells grouped in an interconnected plate</a:t>
            </a:r>
          </a:p>
          <a:p>
            <a:r>
              <a:rPr lang="en-US" dirty="0" smtClean="0"/>
              <a:t>Liver cells arranged of thousands of small polyhedral hepatic lobules.</a:t>
            </a:r>
          </a:p>
          <a:p>
            <a:r>
              <a:rPr lang="en-US" dirty="0" smtClean="0"/>
              <a:t>Hepatocytes like bricks of wall arranged radially around the central vein </a:t>
            </a:r>
          </a:p>
          <a:p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14800" y="3048000"/>
            <a:ext cx="5008418" cy="381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5460385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صر نائب للمحتوى 3"/>
          <p:cNvSpPr>
            <a:spLocks noGrp="1"/>
          </p:cNvSpPr>
          <p:nvPr>
            <p:ph idx="1"/>
          </p:nvPr>
        </p:nvSpPr>
        <p:spPr>
          <a:xfrm>
            <a:off x="152400" y="533400"/>
            <a:ext cx="8229600" cy="6096000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en-US" dirty="0" smtClean="0"/>
              <a:t>Hepatocytes branch and anastomose freely, forming spongy like structure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Liver sinusoids are surrounded and supported by delicate sheath of reticular fibers and endothelial cells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Two cell types are associated with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1- Stellate macrophage (</a:t>
            </a:r>
            <a:r>
              <a:rPr lang="en-US" dirty="0" err="1" smtClean="0"/>
              <a:t>Kupffer</a:t>
            </a:r>
            <a:r>
              <a:rPr lang="en-US" dirty="0" smtClean="0"/>
              <a:t> cells) their role to breakdown aged RBC, free </a:t>
            </a:r>
            <a:r>
              <a:rPr lang="en-US" dirty="0" err="1" smtClean="0"/>
              <a:t>heme</a:t>
            </a:r>
            <a:r>
              <a:rPr lang="en-US" dirty="0" smtClean="0"/>
              <a:t> for re-use, remove bacteria and act as antigen- </a:t>
            </a:r>
            <a:r>
              <a:rPr lang="en-US" dirty="0" err="1" smtClean="0"/>
              <a:t>pressenting</a:t>
            </a:r>
            <a:r>
              <a:rPr lang="en-US" dirty="0" smtClean="0"/>
              <a:t> cells </a:t>
            </a:r>
          </a:p>
          <a:p>
            <a:pPr algn="just">
              <a:lnSpc>
                <a:spcPct val="150000"/>
              </a:lnSpc>
            </a:pPr>
            <a:r>
              <a:rPr lang="en-US" dirty="0" smtClean="0"/>
              <a:t>2- Stellate fat storing cells with small lipid droplets with vitamin A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69792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381000"/>
            <a:ext cx="8686800" cy="6324600"/>
          </a:xfrm>
        </p:spPr>
        <p:txBody>
          <a:bodyPr>
            <a:normAutofit/>
          </a:bodyPr>
          <a:lstStyle/>
          <a:p>
            <a:r>
              <a:rPr lang="en-US" b="1" dirty="0" smtClean="0"/>
              <a:t>Hepatic lobule structure and function</a:t>
            </a:r>
          </a:p>
          <a:p>
            <a:pPr marL="0" indent="0">
              <a:buNone/>
            </a:pPr>
            <a:r>
              <a:rPr lang="en-US" dirty="0" smtClean="0"/>
              <a:t>A- secretion of protein factors in blood (endocrine)</a:t>
            </a:r>
          </a:p>
          <a:p>
            <a:pPr marL="0" indent="0">
              <a:buNone/>
            </a:pPr>
            <a:r>
              <a:rPr lang="en-US" dirty="0"/>
              <a:t>B- secretion of </a:t>
            </a:r>
            <a:r>
              <a:rPr lang="en-US" dirty="0" smtClean="0"/>
              <a:t>bile components (Exocrine)</a:t>
            </a:r>
          </a:p>
          <a:p>
            <a:pPr marL="0" indent="0">
              <a:buNone/>
            </a:pPr>
            <a:r>
              <a:rPr lang="en-US" dirty="0" smtClean="0"/>
              <a:t>C- removal of oxygen and small compounds of all kinds from blood</a:t>
            </a:r>
          </a:p>
          <a:p>
            <a:r>
              <a:rPr lang="en-US" dirty="0" smtClean="0"/>
              <a:t>- liver has strong capacity for regeneration despite its slow rate of cell renewal</a:t>
            </a:r>
          </a:p>
          <a:p>
            <a:r>
              <a:rPr lang="en-US" dirty="0" smtClean="0"/>
              <a:t>- loss of hepatic tissue from the action of toxic substance triggers the remaining healthy  hepatocytes begin to divide </a:t>
            </a:r>
          </a:p>
          <a:p>
            <a:r>
              <a:rPr lang="en-US" dirty="0" smtClean="0"/>
              <a:t>- the bile produced by hepatocytes flow through the bile ducts and hepatic duct</a:t>
            </a:r>
          </a:p>
          <a:p>
            <a:r>
              <a:rPr lang="en-US" dirty="0" smtClean="0"/>
              <a:t>- the bile duct and hepatic duct are lined by mucous membrane having a simple columnar epithelium.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88677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990901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400" b="1" dirty="0" smtClean="0"/>
              <a:t>Thank you</a:t>
            </a:r>
            <a:endParaRPr lang="en-US" sz="4400" b="1" dirty="0"/>
          </a:p>
        </p:txBody>
      </p:sp>
    </p:spTree>
    <p:extLst>
      <p:ext uri="{BB962C8B-B14F-4D97-AF65-F5344CB8AC3E}">
        <p14:creationId xmlns:p14="http://schemas.microsoft.com/office/powerpoint/2010/main" val="41797361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609600"/>
            <a:ext cx="8839200" cy="5943600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The organ include: 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A- Salivary glands</a:t>
            </a:r>
            <a:r>
              <a:rPr lang="en-US" dirty="0" smtClean="0"/>
              <a:t>: function of them are:</a:t>
            </a:r>
          </a:p>
          <a:p>
            <a:pPr marL="0" indent="0">
              <a:lnSpc>
                <a:spcPct val="150000"/>
              </a:lnSpc>
              <a:buNone/>
            </a:pP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1- To wet and lubricate ingested food and oral mucosa.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2-  initiate the digestion </a:t>
            </a:r>
            <a:r>
              <a:rPr lang="en-US" dirty="0" smtClean="0"/>
              <a:t>of carbohydrates </a:t>
            </a:r>
            <a:r>
              <a:rPr lang="en-US" dirty="0"/>
              <a:t>and lipids with amylase and </a:t>
            </a:r>
            <a:r>
              <a:rPr lang="en-US" dirty="0" smtClean="0"/>
              <a:t>lipase.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3- to </a:t>
            </a:r>
            <a:r>
              <a:rPr lang="en-US" dirty="0" smtClean="0"/>
              <a:t>secrete innate </a:t>
            </a:r>
            <a:r>
              <a:rPr lang="en-US" dirty="0"/>
              <a:t>immune components such as </a:t>
            </a:r>
            <a:r>
              <a:rPr lang="en-US" dirty="0" smtClean="0"/>
              <a:t>    lysozyme </a:t>
            </a:r>
            <a:r>
              <a:rPr lang="en-US" dirty="0"/>
              <a:t>and </a:t>
            </a:r>
            <a:r>
              <a:rPr lang="en-US" dirty="0" err="1" smtClean="0"/>
              <a:t>lactoferrin</a:t>
            </a:r>
            <a:r>
              <a:rPr lang="en-US" dirty="0" smtClean="0"/>
              <a:t>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16104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762000"/>
            <a:ext cx="8839200" cy="6019800"/>
          </a:xfrm>
        </p:spPr>
        <p:txBody>
          <a:bodyPr>
            <a:norm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b="1" dirty="0"/>
              <a:t>B- Pancreas</a:t>
            </a:r>
            <a:r>
              <a:rPr lang="en-US" dirty="0"/>
              <a:t>: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S</a:t>
            </a:r>
            <a:r>
              <a:rPr lang="en-US" dirty="0" smtClean="0"/>
              <a:t>ecretes </a:t>
            </a:r>
            <a:r>
              <a:rPr lang="en-US" dirty="0"/>
              <a:t>digestive enzymes that act in </a:t>
            </a:r>
            <a:r>
              <a:rPr lang="en-US" dirty="0" smtClean="0"/>
              <a:t>the small </a:t>
            </a:r>
            <a:r>
              <a:rPr lang="en-US" dirty="0"/>
              <a:t>intestine and hormones important for the metabolism </a:t>
            </a:r>
            <a:r>
              <a:rPr lang="en-US" dirty="0" smtClean="0"/>
              <a:t>of the </a:t>
            </a:r>
            <a:r>
              <a:rPr lang="en-US" dirty="0"/>
              <a:t>absorbed </a:t>
            </a:r>
            <a:r>
              <a:rPr lang="en-US" dirty="0" smtClean="0"/>
              <a:t>nutrients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b="1" dirty="0" smtClean="0"/>
              <a:t>C- The Liver</a:t>
            </a:r>
            <a:r>
              <a:rPr lang="en-US" dirty="0" smtClean="0"/>
              <a:t>: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1- </a:t>
            </a:r>
            <a:r>
              <a:rPr lang="en-US" dirty="0" smtClean="0"/>
              <a:t>Produces bile for </a:t>
            </a:r>
            <a:r>
              <a:rPr lang="en-US" dirty="0"/>
              <a:t>digestion and absorption of </a:t>
            </a:r>
            <a:r>
              <a:rPr lang="en-US" dirty="0" smtClean="0"/>
              <a:t>fats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2- P</a:t>
            </a:r>
            <a:r>
              <a:rPr lang="en-US" dirty="0" smtClean="0"/>
              <a:t>lays a </a:t>
            </a:r>
            <a:r>
              <a:rPr lang="en-US" dirty="0"/>
              <a:t>major role in carbohydrate and protein </a:t>
            </a:r>
            <a:r>
              <a:rPr lang="en-US" dirty="0" smtClean="0"/>
              <a:t>metabolism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3- inactivates many toxic substances and </a:t>
            </a:r>
            <a:r>
              <a:rPr lang="en-US" dirty="0" smtClean="0"/>
              <a:t>drugs</a:t>
            </a:r>
            <a:endParaRPr lang="en-US" dirty="0"/>
          </a:p>
          <a:p>
            <a:pPr marL="0" indent="0">
              <a:lnSpc>
                <a:spcPct val="150000"/>
              </a:lnSpc>
              <a:buNone/>
            </a:pPr>
            <a:r>
              <a:rPr lang="en-US" dirty="0" smtClean="0"/>
              <a:t>4- </a:t>
            </a:r>
            <a:r>
              <a:rPr lang="en-US" dirty="0"/>
              <a:t>synthesizes </a:t>
            </a:r>
            <a:r>
              <a:rPr lang="en-US" dirty="0" smtClean="0"/>
              <a:t>most of blood plasma </a:t>
            </a:r>
            <a:r>
              <a:rPr lang="en-US" dirty="0"/>
              <a:t>proteins </a:t>
            </a:r>
          </a:p>
        </p:txBody>
      </p:sp>
    </p:spTree>
    <p:extLst>
      <p:ext uri="{BB962C8B-B14F-4D97-AF65-F5344CB8AC3E}">
        <p14:creationId xmlns:p14="http://schemas.microsoft.com/office/powerpoint/2010/main" val="159967069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228600" y="457200"/>
            <a:ext cx="8686800" cy="6248400"/>
          </a:xfrm>
        </p:spPr>
        <p:txBody>
          <a:bodyPr/>
          <a:lstStyle/>
          <a:p>
            <a:pPr marL="0" indent="0">
              <a:buNone/>
            </a:pPr>
            <a:r>
              <a:rPr lang="en-US" sz="2800" b="1" dirty="0">
                <a:solidFill>
                  <a:srgbClr val="006991"/>
                </a:solidFill>
                <a:latin typeface="MyriadPro-Bold"/>
              </a:rPr>
              <a:t>SALIVARY GLANDS</a:t>
            </a:r>
            <a:r>
              <a:rPr lang="en-US" dirty="0"/>
              <a:t> </a:t>
            </a:r>
            <a:endParaRPr lang="en-US" dirty="0" smtClean="0"/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Exocrine glands in the mouth produce saliva, which has digestive, lubricating, and protective functions. With a normal </a:t>
            </a:r>
            <a:r>
              <a:rPr lang="en-US" dirty="0" smtClean="0"/>
              <a:t>pH of 6.5-6.9.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en-US" dirty="0"/>
              <a:t>There are three pairs of large salivary glands: </a:t>
            </a:r>
            <a:endParaRPr lang="en-US" dirty="0" smtClean="0"/>
          </a:p>
          <a:p>
            <a:pPr>
              <a:lnSpc>
                <a:spcPct val="150000"/>
              </a:lnSpc>
            </a:pPr>
            <a:r>
              <a:rPr lang="en-US" dirty="0"/>
              <a:t>T</a:t>
            </a:r>
            <a:r>
              <a:rPr lang="en-US" dirty="0" smtClean="0"/>
              <a:t>he parotid</a:t>
            </a:r>
            <a:endParaRPr lang="en-US" dirty="0"/>
          </a:p>
          <a:p>
            <a:pPr>
              <a:lnSpc>
                <a:spcPct val="150000"/>
              </a:lnSpc>
            </a:pPr>
            <a:r>
              <a:rPr lang="en-US" dirty="0"/>
              <a:t>S</a:t>
            </a:r>
            <a:r>
              <a:rPr lang="en-US" dirty="0" smtClean="0"/>
              <a:t>ubmandibular </a:t>
            </a:r>
          </a:p>
          <a:p>
            <a:pPr>
              <a:lnSpc>
                <a:spcPct val="150000"/>
              </a:lnSpc>
            </a:pPr>
            <a:r>
              <a:rPr lang="en-US" dirty="0"/>
              <a:t>S</a:t>
            </a:r>
            <a:r>
              <a:rPr lang="en-US" dirty="0" smtClean="0"/>
              <a:t>ublingual </a:t>
            </a:r>
            <a:r>
              <a:rPr lang="en-US" dirty="0"/>
              <a:t>glands </a:t>
            </a:r>
          </a:p>
        </p:txBody>
      </p:sp>
    </p:spTree>
    <p:extLst>
      <p:ext uri="{BB962C8B-B14F-4D97-AF65-F5344CB8AC3E}">
        <p14:creationId xmlns:p14="http://schemas.microsoft.com/office/powerpoint/2010/main" val="150484607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06801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14300" y="228600"/>
            <a:ext cx="8839200" cy="6629400"/>
          </a:xfrm>
        </p:spPr>
        <p:txBody>
          <a:bodyPr/>
          <a:lstStyle/>
          <a:p>
            <a:r>
              <a:rPr lang="en-US" b="1" dirty="0" smtClean="0"/>
              <a:t>Histology </a:t>
            </a:r>
          </a:p>
          <a:p>
            <a:pPr marL="0" indent="0">
              <a:buNone/>
            </a:pPr>
            <a:r>
              <a:rPr lang="en-US" dirty="0" smtClean="0"/>
              <a:t>- A capsule of connective </a:t>
            </a:r>
            <a:r>
              <a:rPr lang="en-US" dirty="0"/>
              <a:t>tissue </a:t>
            </a:r>
            <a:r>
              <a:rPr lang="en-US" dirty="0" smtClean="0"/>
              <a:t>surrounds </a:t>
            </a:r>
            <a:r>
              <a:rPr lang="en-US" dirty="0"/>
              <a:t>each major salivary gland. 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- The </a:t>
            </a:r>
            <a:r>
              <a:rPr lang="en-US" dirty="0"/>
              <a:t>parenchyma of each consists of secretory </a:t>
            </a:r>
            <a:r>
              <a:rPr lang="en-US" dirty="0" smtClean="0"/>
              <a:t>end pieces and branching duct separated by connective tissue</a:t>
            </a:r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514600"/>
            <a:ext cx="8001000" cy="43711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87732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533400"/>
            <a:ext cx="8915400" cy="6172200"/>
          </a:xfrm>
        </p:spPr>
        <p:txBody>
          <a:bodyPr>
            <a:normAutofit fontScale="70000" lnSpcReduction="20000"/>
          </a:bodyPr>
          <a:lstStyle/>
          <a:p>
            <a:pPr>
              <a:lnSpc>
                <a:spcPct val="160000"/>
              </a:lnSpc>
            </a:pPr>
            <a:r>
              <a:rPr lang="en-US" sz="2800" b="1" dirty="0">
                <a:solidFill>
                  <a:srgbClr val="0071BB"/>
                </a:solidFill>
                <a:latin typeface="Times New Roman" pitchFamily="18" charset="0"/>
                <a:cs typeface="Times New Roman" pitchFamily="18" charset="0"/>
              </a:rPr>
              <a:t>Parotid glands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, located in each cheek near the ear, </a:t>
            </a:r>
            <a:r>
              <a:rPr lang="en-US" sz="2800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are branched </a:t>
            </a:r>
            <a:r>
              <a:rPr lang="en-US" sz="2800" dirty="0" err="1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acinar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 glands </a:t>
            </a:r>
            <a:r>
              <a:rPr lang="en-US" sz="2800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with secretory part composed of serous cells secrete </a:t>
            </a:r>
            <a:r>
              <a:rPr lang="en-US" sz="2800" b="1" dirty="0" smtClean="0">
                <a:solidFill>
                  <a:srgbClr val="0071BB"/>
                </a:solidFill>
                <a:latin typeface="Times New Roman" pitchFamily="18" charset="0"/>
                <a:cs typeface="Times New Roman" pitchFamily="18" charset="0"/>
              </a:rPr>
              <a:t>α-amylase 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that initiates hydrolysis of carbohydrates and </a:t>
            </a:r>
            <a:r>
              <a:rPr lang="en-US" sz="2800" dirty="0" err="1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800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800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antimicrobial protein)</a:t>
            </a:r>
          </a:p>
          <a:p>
            <a:pPr marL="0" indent="0">
              <a:lnSpc>
                <a:spcPct val="160000"/>
              </a:lnSpc>
              <a:buNone/>
            </a:pPr>
            <a:endParaRPr lang="en-US" sz="2800" dirty="0" smtClean="0">
              <a:solidFill>
                <a:srgbClr val="242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2800" b="1" dirty="0" smtClean="0">
                <a:solidFill>
                  <a:srgbClr val="0071BB"/>
                </a:solidFill>
                <a:latin typeface="Times New Roman" pitchFamily="18" charset="0"/>
                <a:cs typeface="Times New Roman" pitchFamily="18" charset="0"/>
              </a:rPr>
              <a:t>Submandibular </a:t>
            </a:r>
            <a:r>
              <a:rPr lang="en-US" sz="2800" b="1" dirty="0">
                <a:solidFill>
                  <a:srgbClr val="0071BB"/>
                </a:solidFill>
                <a:latin typeface="Times New Roman" pitchFamily="18" charset="0"/>
                <a:cs typeface="Times New Roman" pitchFamily="18" charset="0"/>
              </a:rPr>
              <a:t>glands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, which produce two-thirds </a:t>
            </a:r>
            <a:r>
              <a:rPr lang="en-US" sz="2800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of all 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saliva, are branched </a:t>
            </a:r>
            <a:r>
              <a:rPr lang="en-US" sz="2800" dirty="0" err="1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tubuloacinar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 glands, </a:t>
            </a:r>
            <a:r>
              <a:rPr lang="en-US" sz="2800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serous and mucus cells. In 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addition to α-amylase and </a:t>
            </a:r>
            <a:r>
              <a:rPr lang="en-US" sz="2800" dirty="0" err="1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proline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-rich </a:t>
            </a:r>
            <a:r>
              <a:rPr lang="en-US" sz="2800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proteins, serous 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cells of the submandibular gland secrete </a:t>
            </a:r>
            <a:r>
              <a:rPr lang="en-US" sz="2800" b="1" dirty="0">
                <a:solidFill>
                  <a:srgbClr val="0071BB"/>
                </a:solidFill>
                <a:latin typeface="Times New Roman" pitchFamily="18" charset="0"/>
                <a:cs typeface="Times New Roman" pitchFamily="18" charset="0"/>
              </a:rPr>
              <a:t>lysozyme 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for hydrolysis of bacterial </a:t>
            </a:r>
            <a:r>
              <a:rPr lang="en-US" sz="2800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walls.</a:t>
            </a:r>
          </a:p>
          <a:p>
            <a:pPr marL="0" indent="0">
              <a:lnSpc>
                <a:spcPct val="160000"/>
              </a:lnSpc>
              <a:buNone/>
            </a:pPr>
            <a:endParaRPr lang="en-US" sz="2800" dirty="0" smtClean="0">
              <a:solidFill>
                <a:srgbClr val="242021"/>
              </a:solidFill>
              <a:latin typeface="Times New Roman" pitchFamily="18" charset="0"/>
              <a:cs typeface="Times New Roman" pitchFamily="18" charset="0"/>
            </a:endParaRPr>
          </a:p>
          <a:p>
            <a:pPr>
              <a:lnSpc>
                <a:spcPct val="160000"/>
              </a:lnSpc>
            </a:pPr>
            <a:r>
              <a:rPr lang="en-US" sz="2800" b="1" dirty="0" smtClean="0">
                <a:solidFill>
                  <a:srgbClr val="0071BB"/>
                </a:solidFill>
                <a:latin typeface="Times New Roman" pitchFamily="18" charset="0"/>
                <a:cs typeface="Times New Roman" pitchFamily="18" charset="0"/>
              </a:rPr>
              <a:t>Sublingual </a:t>
            </a:r>
            <a:r>
              <a:rPr lang="en-US" sz="2800" b="1" dirty="0">
                <a:solidFill>
                  <a:srgbClr val="0071BB"/>
                </a:solidFill>
                <a:latin typeface="Times New Roman" pitchFamily="18" charset="0"/>
                <a:cs typeface="Times New Roman" pitchFamily="18" charset="0"/>
              </a:rPr>
              <a:t>glands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, the smallest of the major glands, </a:t>
            </a:r>
            <a:r>
              <a:rPr lang="en-US" sz="2800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are branched </a:t>
            </a:r>
            <a:r>
              <a:rPr lang="en-US" sz="2800" dirty="0" err="1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tubuloacinar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glands. The main </a:t>
            </a:r>
            <a:r>
              <a:rPr lang="en-US" sz="28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product of the gland is </a:t>
            </a:r>
            <a:r>
              <a:rPr lang="en-US" sz="2800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mucus. Formed of </a:t>
            </a:r>
            <a:r>
              <a:rPr lang="en-US" sz="2400" dirty="0" smtClean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serous </a:t>
            </a:r>
            <a:r>
              <a:rPr lang="en-US" sz="2400" dirty="0">
                <a:solidFill>
                  <a:srgbClr val="242021"/>
                </a:solidFill>
                <a:latin typeface="Times New Roman" pitchFamily="18" charset="0"/>
                <a:cs typeface="Times New Roman" pitchFamily="18" charset="0"/>
              </a:rPr>
              <a:t>and mucus cells.</a:t>
            </a:r>
            <a:r>
              <a:rPr lang="en-US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en-US" dirty="0">
                <a:latin typeface="Times New Roman" pitchFamily="18" charset="0"/>
                <a:cs typeface="Times New Roman" pitchFamily="18" charset="0"/>
              </a:rPr>
            </a:br>
            <a:endParaRPr lang="en-US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9953028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152400" y="304800"/>
            <a:ext cx="8763000" cy="6400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b="1" dirty="0" smtClean="0"/>
              <a:t>Pancreas</a:t>
            </a:r>
            <a:r>
              <a:rPr lang="en-US" dirty="0" smtClean="0"/>
              <a:t> </a:t>
            </a:r>
          </a:p>
          <a:p>
            <a:r>
              <a:rPr lang="en-US" dirty="0"/>
              <a:t>The pancreas is a mixed exocrine-endocrine gland that produces both digestive enzymes and hormones</a:t>
            </a:r>
            <a:r>
              <a:rPr lang="en-US" dirty="0" smtClean="0"/>
              <a:t>.</a:t>
            </a:r>
          </a:p>
          <a:p>
            <a:r>
              <a:rPr lang="en-US" dirty="0" smtClean="0"/>
              <a:t>A </a:t>
            </a:r>
            <a:r>
              <a:rPr lang="en-US" dirty="0"/>
              <a:t>thin capsule of connective </a:t>
            </a:r>
            <a:r>
              <a:rPr lang="en-US" dirty="0" smtClean="0"/>
              <a:t>tissue cover the pancreas </a:t>
            </a:r>
          </a:p>
          <a:p>
            <a:r>
              <a:rPr lang="en-US" dirty="0"/>
              <a:t>The secretory </a:t>
            </a:r>
            <a:r>
              <a:rPr lang="en-US" dirty="0" err="1"/>
              <a:t>acini</a:t>
            </a:r>
            <a:r>
              <a:rPr lang="en-US" dirty="0"/>
              <a:t> are surrounded by a </a:t>
            </a:r>
            <a:r>
              <a:rPr lang="en-US" dirty="0" smtClean="0"/>
              <a:t>basal lamina </a:t>
            </a:r>
            <a:r>
              <a:rPr lang="en-US" dirty="0"/>
              <a:t>that is supported only by a delicate sheath of reticular fibers with a rich capillary </a:t>
            </a:r>
            <a:r>
              <a:rPr lang="en-US" dirty="0" smtClean="0"/>
              <a:t>network.</a:t>
            </a:r>
          </a:p>
          <a:p>
            <a:r>
              <a:rPr lang="en-US" dirty="0"/>
              <a:t>The digestive enzymes are produced by cells </a:t>
            </a:r>
            <a:r>
              <a:rPr lang="en-US" dirty="0" smtClean="0"/>
              <a:t>of exocrine </a:t>
            </a:r>
            <a:r>
              <a:rPr lang="en-US" dirty="0"/>
              <a:t>portion of the pancreas</a:t>
            </a:r>
            <a:endParaRPr lang="en-US" dirty="0" smtClean="0"/>
          </a:p>
          <a:p>
            <a:r>
              <a:rPr lang="en-US" dirty="0" smtClean="0"/>
              <a:t>Hormones are synthesized in endocrine epithelial cells known as  pancreatic </a:t>
            </a:r>
            <a:r>
              <a:rPr lang="en-US" dirty="0"/>
              <a:t>islets (islets of Langerhans</a:t>
            </a:r>
            <a:r>
              <a:rPr lang="en-US" dirty="0" smtClean="0"/>
              <a:t>)</a:t>
            </a:r>
          </a:p>
          <a:p>
            <a:r>
              <a:rPr lang="en-US" dirty="0" smtClean="0"/>
              <a:t>Exocrine pancreas secretes 1.5-2L of fluid per day, rich in bicarbonate ions and digestive enzymes. </a:t>
            </a:r>
            <a:r>
              <a:rPr lang="en-US" dirty="0"/>
              <a:t/>
            </a:r>
            <a:br>
              <a:rPr lang="en-US" dirty="0"/>
            </a:br>
            <a:endParaRPr lang="en-US" dirty="0" smtClean="0"/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522865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204166985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تدفق">
  <a:themeElements>
    <a:clrScheme name="تدفق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تدفق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تدفق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108</TotalTime>
  <Words>668</Words>
  <Application>Microsoft Office PowerPoint</Application>
  <PresentationFormat>On-screen Show (4:3)</PresentationFormat>
  <Paragraphs>61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Calibri</vt:lpstr>
      <vt:lpstr>Constantia</vt:lpstr>
      <vt:lpstr>Majalla UI</vt:lpstr>
      <vt:lpstr>MyriadPro-Bold</vt:lpstr>
      <vt:lpstr>Times New Roman</vt:lpstr>
      <vt:lpstr>Traditional Arabic</vt:lpstr>
      <vt:lpstr>Wingdings 2</vt:lpstr>
      <vt:lpstr>تدفق</vt:lpstr>
      <vt:lpstr>Organs associated with digestive system (Accessory organ)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Enjoy My Fine Releases.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Organs associated with digestive system (Accessory organ)</dc:title>
  <dc:creator>DR.Ahmed Saker 2O11</dc:creator>
  <cp:lastModifiedBy>Switch 5</cp:lastModifiedBy>
  <cp:revision>12</cp:revision>
  <dcterms:created xsi:type="dcterms:W3CDTF">2021-05-23T21:42:31Z</dcterms:created>
  <dcterms:modified xsi:type="dcterms:W3CDTF">2022-04-12T17:08:53Z</dcterms:modified>
</cp:coreProperties>
</file>