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82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369549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263881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194135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246048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261334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6490FED-E04A-481F-A7AE-A699FF724CC4}" type="datetimeFigureOut">
              <a:rPr lang="en-US" smtClean="0"/>
              <a:t>3/5/2022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315726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6490FED-E04A-481F-A7AE-A699FF724CC4}" type="datetimeFigureOut">
              <a:rPr lang="en-US" smtClean="0"/>
              <a:t>3/5/2022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83341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6490FED-E04A-481F-A7AE-A699FF724CC4}" type="datetimeFigureOut">
              <a:rPr lang="en-US" smtClean="0"/>
              <a:t>3/5/2022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702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6490FED-E04A-481F-A7AE-A699FF724CC4}" type="datetimeFigureOut">
              <a:rPr lang="en-US" smtClean="0"/>
              <a:t>3/5/2022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233289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490FED-E04A-481F-A7AE-A699FF724CC4}" type="datetimeFigureOut">
              <a:rPr lang="en-US" smtClean="0"/>
              <a:t>3/5/2022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63892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490FED-E04A-481F-A7AE-A699FF724CC4}" type="datetimeFigureOut">
              <a:rPr lang="en-US" smtClean="0"/>
              <a:t>3/5/2022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79A8D8-9372-436D-B4DC-041973BC0BC5}" type="slidenum">
              <a:rPr lang="en-US" smtClean="0"/>
              <a:t>‹#›</a:t>
            </a:fld>
            <a:endParaRPr lang="en-US"/>
          </a:p>
        </p:txBody>
      </p:sp>
    </p:spTree>
    <p:extLst>
      <p:ext uri="{BB962C8B-B14F-4D97-AF65-F5344CB8AC3E}">
        <p14:creationId xmlns:p14="http://schemas.microsoft.com/office/powerpoint/2010/main" val="110257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90FED-E04A-481F-A7AE-A699FF724CC4}" type="datetimeFigureOut">
              <a:rPr lang="en-US" smtClean="0"/>
              <a:t>3/5/2022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9A8D8-9372-436D-B4DC-041973BC0BC5}" type="slidenum">
              <a:rPr lang="en-US" smtClean="0"/>
              <a:t>‹#›</a:t>
            </a:fld>
            <a:endParaRPr lang="en-US"/>
          </a:p>
        </p:txBody>
      </p:sp>
    </p:spTree>
    <p:extLst>
      <p:ext uri="{BB962C8B-B14F-4D97-AF65-F5344CB8AC3E}">
        <p14:creationId xmlns:p14="http://schemas.microsoft.com/office/powerpoint/2010/main" val="693661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1905000"/>
            <a:ext cx="8686800" cy="3886200"/>
          </a:xfrm>
        </p:spPr>
        <p:txBody>
          <a:bodyPr>
            <a:normAutofit/>
          </a:bodyPr>
          <a:lstStyle/>
          <a:p>
            <a:pPr marL="0" marR="0">
              <a:spcBef>
                <a:spcPts val="0"/>
              </a:spcBef>
              <a:spcAft>
                <a:spcPts val="0"/>
              </a:spcAft>
              <a:tabLst>
                <a:tab pos="2971800" algn="ctr"/>
                <a:tab pos="5943600" algn="r"/>
                <a:tab pos="5943600" algn="r"/>
              </a:tabLst>
            </a:pPr>
            <a:r>
              <a:rPr lang="en-US" dirty="0">
                <a:ea typeface="Calibri"/>
                <a:cs typeface="Arial"/>
              </a:rPr>
              <a:t/>
            </a:r>
            <a:br>
              <a:rPr lang="en-US" dirty="0">
                <a:ea typeface="Calibri"/>
                <a:cs typeface="Arial"/>
              </a:rPr>
            </a:br>
            <a:r>
              <a:rPr lang="en-US" sz="3200" b="1" dirty="0" smtClean="0">
                <a:solidFill>
                  <a:srgbClr val="4F81BD"/>
                </a:solidFill>
              </a:rPr>
              <a:t/>
            </a:r>
            <a:br>
              <a:rPr lang="en-US" sz="3200" b="1" dirty="0" smtClean="0">
                <a:solidFill>
                  <a:srgbClr val="4F81BD"/>
                </a:solidFill>
              </a:rPr>
            </a:br>
            <a:r>
              <a:rPr lang="en-US" sz="3200" dirty="0">
                <a:solidFill>
                  <a:srgbClr val="000000"/>
                </a:solidFill>
              </a:rPr>
              <a:t/>
            </a:r>
            <a:br>
              <a:rPr lang="en-US" sz="3200" dirty="0">
                <a:solidFill>
                  <a:srgbClr val="000000"/>
                </a:solidFill>
              </a:rPr>
            </a:br>
            <a:r>
              <a:rPr lang="en-US" sz="3200" b="1" dirty="0">
                <a:solidFill>
                  <a:srgbClr val="FF0000"/>
                </a:solidFill>
              </a:rPr>
              <a:t>Glandular </a:t>
            </a:r>
            <a:r>
              <a:rPr lang="en-US" sz="3200" b="1" dirty="0" smtClean="0">
                <a:solidFill>
                  <a:srgbClr val="FF0000"/>
                </a:solidFill>
              </a:rPr>
              <a:t>epithelium</a:t>
            </a:r>
            <a:br>
              <a:rPr lang="en-US" sz="3200" b="1" dirty="0" smtClean="0">
                <a:solidFill>
                  <a:srgbClr val="FF0000"/>
                </a:solidFill>
              </a:rPr>
            </a:br>
            <a:r>
              <a:rPr lang="en-GB" sz="3200" b="1" dirty="0">
                <a:solidFill>
                  <a:srgbClr val="FF0000"/>
                </a:solidFill>
              </a:rPr>
              <a:t/>
            </a:r>
            <a:br>
              <a:rPr lang="en-GB" sz="3200" b="1" dirty="0">
                <a:solidFill>
                  <a:srgbClr val="FF0000"/>
                </a:solidFill>
              </a:rPr>
            </a:br>
            <a:r>
              <a:rPr lang="en-US" sz="3100" b="1" dirty="0">
                <a:ea typeface="Calibri"/>
                <a:cs typeface="Arial"/>
              </a:rPr>
              <a:t/>
            </a:r>
            <a:br>
              <a:rPr lang="en-US" sz="3100" b="1" dirty="0">
                <a:ea typeface="Calibri"/>
                <a:cs typeface="Arial"/>
              </a:rPr>
            </a:br>
            <a:r>
              <a:rPr lang="en-US" sz="4000" b="1" dirty="0" smtClean="0">
                <a:effectLst/>
              </a:rPr>
              <a:t>	 </a:t>
            </a:r>
            <a:endParaRPr lang="en-US" sz="40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33400"/>
            <a:ext cx="1676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615545" y="685800"/>
            <a:ext cx="1333500" cy="1219200"/>
          </a:xfrm>
          <a:prstGeom prst="rect">
            <a:avLst/>
          </a:prstGeom>
          <a:noFill/>
          <a:ln>
            <a:noFill/>
          </a:ln>
          <a:effectLst/>
          <a:extLst/>
        </p:spPr>
      </p:pic>
    </p:spTree>
    <p:extLst>
      <p:ext uri="{BB962C8B-B14F-4D97-AF65-F5344CB8AC3E}">
        <p14:creationId xmlns:p14="http://schemas.microsoft.com/office/powerpoint/2010/main" val="2156813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85800"/>
            <a:ext cx="8534400" cy="5821363"/>
          </a:xfrm>
        </p:spPr>
        <p:txBody>
          <a:bodyPr/>
          <a:lstStyle/>
          <a:p>
            <a:pPr marL="0" indent="0">
              <a:lnSpc>
                <a:spcPct val="150000"/>
              </a:lnSpc>
              <a:buNone/>
            </a:pPr>
            <a:r>
              <a:rPr lang="en-US" dirty="0" smtClean="0"/>
              <a:t>3- </a:t>
            </a:r>
            <a:r>
              <a:rPr lang="en-US" b="1" dirty="0">
                <a:solidFill>
                  <a:srgbClr val="0071BB"/>
                </a:solidFill>
                <a:latin typeface="Times New Roman"/>
                <a:ea typeface="Times New Roman"/>
              </a:rPr>
              <a:t>Apocrine secretion: </a:t>
            </a:r>
            <a:r>
              <a:rPr lang="en-US" dirty="0">
                <a:solidFill>
                  <a:srgbClr val="242021"/>
                </a:solidFill>
                <a:latin typeface="Times New Roman"/>
                <a:ea typeface="Times New Roman"/>
              </a:rPr>
              <a:t>Here product accumulates</a:t>
            </a:r>
            <a:br>
              <a:rPr lang="en-US" dirty="0">
                <a:solidFill>
                  <a:srgbClr val="242021"/>
                </a:solidFill>
                <a:latin typeface="Times New Roman"/>
                <a:ea typeface="Times New Roman"/>
              </a:rPr>
            </a:br>
            <a:r>
              <a:rPr lang="en-US" dirty="0">
                <a:solidFill>
                  <a:srgbClr val="242021"/>
                </a:solidFill>
                <a:latin typeface="Times New Roman"/>
                <a:ea typeface="Times New Roman"/>
              </a:rPr>
              <a:t>at the cells’ apical ends, portions of which are then</a:t>
            </a:r>
            <a:br>
              <a:rPr lang="en-US" dirty="0">
                <a:solidFill>
                  <a:srgbClr val="242021"/>
                </a:solidFill>
                <a:latin typeface="Times New Roman"/>
                <a:ea typeface="Times New Roman"/>
              </a:rPr>
            </a:br>
            <a:r>
              <a:rPr lang="en-US" dirty="0">
                <a:solidFill>
                  <a:srgbClr val="242021"/>
                </a:solidFill>
                <a:latin typeface="Times New Roman"/>
                <a:ea typeface="Times New Roman"/>
              </a:rPr>
              <a:t>extruded to release the product together with small</a:t>
            </a:r>
            <a:br>
              <a:rPr lang="en-US" dirty="0">
                <a:solidFill>
                  <a:srgbClr val="242021"/>
                </a:solidFill>
                <a:latin typeface="Times New Roman"/>
                <a:ea typeface="Times New Roman"/>
              </a:rPr>
            </a:br>
            <a:r>
              <a:rPr lang="en-US" dirty="0">
                <a:solidFill>
                  <a:srgbClr val="242021"/>
                </a:solidFill>
                <a:latin typeface="Times New Roman"/>
                <a:ea typeface="Times New Roman"/>
              </a:rPr>
              <a:t>amounts of cytoplasm and cell membrane. Lipid droplets are secreted in the mammary gland in this manner</a:t>
            </a:r>
            <a:endParaRPr lang="en-US" dirty="0"/>
          </a:p>
          <a:p>
            <a:pPr marL="0" indent="0">
              <a:buNone/>
            </a:pPr>
            <a:endParaRPr lang="en-US" dirty="0"/>
          </a:p>
        </p:txBody>
      </p:sp>
    </p:spTree>
    <p:extLst>
      <p:ext uri="{BB962C8B-B14F-4D97-AF65-F5344CB8AC3E}">
        <p14:creationId xmlns:p14="http://schemas.microsoft.com/office/powerpoint/2010/main" val="3000571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92500" lnSpcReduction="10000"/>
          </a:bodyPr>
          <a:lstStyle/>
          <a:p>
            <a:pPr marL="0" marR="0" indent="0" algn="just">
              <a:lnSpc>
                <a:spcPct val="150000"/>
              </a:lnSpc>
              <a:spcBef>
                <a:spcPts val="0"/>
              </a:spcBef>
              <a:spcAft>
                <a:spcPts val="1000"/>
              </a:spcAft>
              <a:buNone/>
            </a:pPr>
            <a:r>
              <a:rPr lang="en-US" b="1" dirty="0" smtClean="0">
                <a:solidFill>
                  <a:srgbClr val="006991"/>
                </a:solidFill>
                <a:effectLst/>
                <a:latin typeface="Times New Roman"/>
                <a:ea typeface="Calibri"/>
                <a:cs typeface="Arial"/>
              </a:rPr>
              <a:t>Renewal Of Epithelial Cells</a:t>
            </a:r>
            <a:endParaRPr lang="en-US" sz="2400" dirty="0">
              <a:ea typeface="Calibri"/>
              <a:cs typeface="Arial"/>
            </a:endParaRPr>
          </a:p>
          <a:p>
            <a:pPr marL="0" marR="0" indent="457200" algn="just">
              <a:lnSpc>
                <a:spcPct val="150000"/>
              </a:lnSpc>
              <a:spcBef>
                <a:spcPts val="0"/>
              </a:spcBef>
              <a:spcAft>
                <a:spcPts val="1000"/>
              </a:spcAft>
            </a:pPr>
            <a:r>
              <a:rPr lang="en-US" dirty="0" smtClean="0">
                <a:effectLst/>
                <a:latin typeface="Times New Roman"/>
                <a:ea typeface="Calibri"/>
                <a:cs typeface="Arial"/>
              </a:rPr>
              <a:t>Epithelial tissues are relatively labile structures whose cells are renewed continuously by:</a:t>
            </a:r>
            <a:endParaRPr lang="en-US" sz="2400" dirty="0">
              <a:ea typeface="Calibri"/>
              <a:cs typeface="Arial"/>
            </a:endParaRPr>
          </a:p>
          <a:p>
            <a:pPr lvl="0" algn="just">
              <a:lnSpc>
                <a:spcPct val="150000"/>
              </a:lnSpc>
              <a:spcBef>
                <a:spcPts val="0"/>
              </a:spcBef>
              <a:buFont typeface="Times New Roman"/>
              <a:buChar char="-"/>
            </a:pPr>
            <a:r>
              <a:rPr lang="en-US" b="1" dirty="0" smtClean="0">
                <a:effectLst/>
                <a:latin typeface="Times New Roman"/>
                <a:ea typeface="Calibri"/>
                <a:cs typeface="Arial"/>
              </a:rPr>
              <a:t>Mitotic activity  </a:t>
            </a:r>
            <a:endParaRPr lang="en-US" sz="2400" dirty="0">
              <a:ea typeface="Calibri"/>
              <a:cs typeface="Arial"/>
            </a:endParaRPr>
          </a:p>
          <a:p>
            <a:pPr lvl="0" algn="just">
              <a:lnSpc>
                <a:spcPct val="150000"/>
              </a:lnSpc>
              <a:spcBef>
                <a:spcPts val="0"/>
              </a:spcBef>
              <a:spcAft>
                <a:spcPts val="1000"/>
              </a:spcAft>
              <a:buFont typeface="Times New Roman"/>
              <a:buChar char="-"/>
            </a:pPr>
            <a:r>
              <a:rPr lang="en-US" b="1" dirty="0" smtClean="0">
                <a:effectLst/>
                <a:latin typeface="Times New Roman"/>
                <a:ea typeface="Calibri"/>
                <a:cs typeface="Arial"/>
              </a:rPr>
              <a:t>Stem cell populations</a:t>
            </a:r>
            <a:endParaRPr lang="en-US" sz="2400" dirty="0">
              <a:ea typeface="Calibri"/>
              <a:cs typeface="Arial"/>
            </a:endParaRPr>
          </a:p>
          <a:p>
            <a:pPr marL="0" marR="0" algn="just">
              <a:lnSpc>
                <a:spcPct val="150000"/>
              </a:lnSpc>
              <a:spcBef>
                <a:spcPts val="0"/>
              </a:spcBef>
              <a:spcAft>
                <a:spcPts val="1000"/>
              </a:spcAft>
            </a:pPr>
            <a:r>
              <a:rPr lang="en-US" dirty="0" smtClean="0">
                <a:effectLst/>
                <a:latin typeface="Times New Roman"/>
                <a:ea typeface="Calibri"/>
                <a:cs typeface="Arial"/>
              </a:rPr>
              <a:t>The rate of renewal varies widely; it can be </a:t>
            </a:r>
            <a:endParaRPr lang="en-US" sz="2400" dirty="0">
              <a:ea typeface="Calibri"/>
              <a:cs typeface="Arial"/>
            </a:endParaRPr>
          </a:p>
          <a:p>
            <a:pPr lvl="0" algn="just">
              <a:lnSpc>
                <a:spcPct val="150000"/>
              </a:lnSpc>
              <a:spcBef>
                <a:spcPts val="0"/>
              </a:spcBef>
              <a:buFont typeface="Times New Roman"/>
              <a:buChar char="-"/>
            </a:pPr>
            <a:r>
              <a:rPr lang="en-US" b="1" dirty="0" smtClean="0">
                <a:effectLst/>
                <a:latin typeface="Times New Roman"/>
                <a:ea typeface="Calibri"/>
                <a:cs typeface="Arial"/>
              </a:rPr>
              <a:t>Fast</a:t>
            </a:r>
            <a:r>
              <a:rPr lang="en-US" dirty="0" smtClean="0">
                <a:effectLst/>
                <a:latin typeface="Times New Roman"/>
                <a:ea typeface="Calibri"/>
                <a:cs typeface="Arial"/>
              </a:rPr>
              <a:t> in tissues such as the intestinal epithelium, which is replaced every week.</a:t>
            </a:r>
            <a:endParaRPr lang="en-US" sz="2400" dirty="0">
              <a:ea typeface="Calibri"/>
              <a:cs typeface="Arial"/>
            </a:endParaRPr>
          </a:p>
          <a:p>
            <a:pPr lvl="0" algn="just">
              <a:lnSpc>
                <a:spcPct val="150000"/>
              </a:lnSpc>
              <a:spcBef>
                <a:spcPts val="0"/>
              </a:spcBef>
              <a:spcAft>
                <a:spcPts val="1000"/>
              </a:spcAft>
              <a:buFont typeface="Times New Roman"/>
              <a:buChar char="-"/>
            </a:pPr>
            <a:r>
              <a:rPr lang="en-US" b="1" dirty="0" smtClean="0">
                <a:effectLst/>
                <a:latin typeface="Times New Roman"/>
                <a:ea typeface="Calibri"/>
                <a:cs typeface="Arial"/>
              </a:rPr>
              <a:t>Slow</a:t>
            </a:r>
            <a:r>
              <a:rPr lang="en-US" dirty="0" smtClean="0">
                <a:effectLst/>
                <a:latin typeface="Times New Roman"/>
                <a:ea typeface="Calibri"/>
                <a:cs typeface="Arial"/>
              </a:rPr>
              <a:t> as in the large glands. </a:t>
            </a:r>
            <a:endParaRPr lang="en-US" sz="2400" dirty="0">
              <a:ea typeface="Calibri"/>
              <a:cs typeface="Arial"/>
            </a:endParaRPr>
          </a:p>
          <a:p>
            <a:endParaRPr lang="en-US" dirty="0"/>
          </a:p>
        </p:txBody>
      </p:sp>
    </p:spTree>
    <p:extLst>
      <p:ext uri="{BB962C8B-B14F-4D97-AF65-F5344CB8AC3E}">
        <p14:creationId xmlns:p14="http://schemas.microsoft.com/office/powerpoint/2010/main" val="239996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915400" cy="6477000"/>
          </a:xfrm>
        </p:spPr>
        <p:txBody>
          <a:bodyPr>
            <a:normAutofit/>
          </a:bodyPr>
          <a:lstStyle/>
          <a:p>
            <a:pPr marL="0" marR="0" algn="just">
              <a:lnSpc>
                <a:spcPct val="150000"/>
              </a:lnSpc>
              <a:spcBef>
                <a:spcPts val="0"/>
              </a:spcBef>
              <a:spcAft>
                <a:spcPts val="1000"/>
              </a:spcAft>
            </a:pPr>
            <a:r>
              <a:rPr lang="en-US" dirty="0" smtClean="0">
                <a:effectLst/>
                <a:latin typeface="Times New Roman"/>
                <a:ea typeface="Calibri"/>
                <a:cs typeface="Arial"/>
              </a:rPr>
              <a:t>In stratified epithelial tissues, stem cells and mitosis occur only within the basal layer in contact with the basal lamina. </a:t>
            </a:r>
            <a:r>
              <a:rPr lang="en-US" dirty="0" smtClean="0">
                <a:solidFill>
                  <a:srgbClr val="242021"/>
                </a:solidFill>
                <a:effectLst/>
                <a:latin typeface="Times New Roman"/>
                <a:ea typeface="Times New Roman"/>
                <a:cs typeface="Arial"/>
              </a:rPr>
              <a:t>For example, the epithelium lining the small intestine is derived completely from stem cells found in the simple glands between the intestinal villi. In the epidermis, many stem cells are located at a characteristic position along the wall of hair follicles</a:t>
            </a:r>
            <a:endParaRPr lang="en-US" sz="2400" dirty="0">
              <a:ea typeface="Calibri"/>
              <a:cs typeface="Arial"/>
            </a:endParaRPr>
          </a:p>
          <a:p>
            <a:endParaRPr lang="en-US" dirty="0"/>
          </a:p>
        </p:txBody>
      </p:sp>
    </p:spTree>
    <p:extLst>
      <p:ext uri="{BB962C8B-B14F-4D97-AF65-F5344CB8AC3E}">
        <p14:creationId xmlns:p14="http://schemas.microsoft.com/office/powerpoint/2010/main" val="329430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33600"/>
            <a:ext cx="8229600" cy="3992563"/>
          </a:xfrm>
        </p:spPr>
        <p:txBody>
          <a:bodyPr>
            <a:normAutofit/>
          </a:bodyPr>
          <a:lstStyle/>
          <a:p>
            <a:pPr marL="0" indent="0" algn="ctr">
              <a:buNone/>
            </a:pPr>
            <a:r>
              <a:rPr lang="en-US" sz="6000" b="1" dirty="0" smtClean="0">
                <a:solidFill>
                  <a:srgbClr val="FF0000"/>
                </a:solidFill>
              </a:rPr>
              <a:t>Thank you </a:t>
            </a:r>
            <a:endParaRPr lang="en-US" sz="6000" b="1" dirty="0">
              <a:solidFill>
                <a:srgbClr val="FF0000"/>
              </a:solidFill>
            </a:endParaRPr>
          </a:p>
        </p:txBody>
      </p:sp>
    </p:spTree>
    <p:extLst>
      <p:ext uri="{BB962C8B-B14F-4D97-AF65-F5344CB8AC3E}">
        <p14:creationId xmlns:p14="http://schemas.microsoft.com/office/powerpoint/2010/main" val="1512208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592763"/>
          </a:xfrm>
        </p:spPr>
        <p:txBody>
          <a:bodyPr/>
          <a:lstStyle/>
          <a:p>
            <a:pPr marL="0" indent="0" algn="ctr">
              <a:buNone/>
            </a:pPr>
            <a:r>
              <a:rPr lang="en-US" b="1" dirty="0">
                <a:solidFill>
                  <a:schemeClr val="accent1"/>
                </a:solidFill>
              </a:rPr>
              <a:t>Glandular Epithelial </a:t>
            </a:r>
            <a:r>
              <a:rPr lang="en-US" b="1" dirty="0" smtClean="0">
                <a:solidFill>
                  <a:schemeClr val="accent1"/>
                </a:solidFill>
              </a:rPr>
              <a:t>Tissue</a:t>
            </a:r>
          </a:p>
          <a:p>
            <a:pPr marL="0" indent="0" algn="ctr">
              <a:buNone/>
            </a:pPr>
            <a:endParaRPr lang="en-US" dirty="0"/>
          </a:p>
          <a:p>
            <a:pPr>
              <a:lnSpc>
                <a:spcPct val="150000"/>
              </a:lnSpc>
            </a:pPr>
            <a:r>
              <a:rPr lang="en-US" dirty="0"/>
              <a:t>Epithelial cells that function mainly to produce and secrete various macromolecules may occur in epithelia with other major functions or comprise specialized organs called </a:t>
            </a:r>
            <a:r>
              <a:rPr lang="en-US" b="1" dirty="0"/>
              <a:t>glands. </a:t>
            </a:r>
            <a:endParaRPr lang="en-US" dirty="0"/>
          </a:p>
          <a:p>
            <a:pPr marL="0" indent="0">
              <a:buNone/>
            </a:pPr>
            <a:endParaRPr lang="en-US" dirty="0"/>
          </a:p>
        </p:txBody>
      </p:sp>
    </p:spTree>
    <p:extLst>
      <p:ext uri="{BB962C8B-B14F-4D97-AF65-F5344CB8AC3E}">
        <p14:creationId xmlns:p14="http://schemas.microsoft.com/office/powerpoint/2010/main" val="114278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00800"/>
          </a:xfrm>
        </p:spPr>
        <p:txBody>
          <a:bodyPr>
            <a:normAutofit/>
          </a:bodyPr>
          <a:lstStyle/>
          <a:p>
            <a:r>
              <a:rPr lang="en-US" dirty="0"/>
              <a:t>Secretory cells may synthesize, store, and release proteins (e.g. in the pancreas), lipids (e.g. adrenal, sebaceous glands), or complexes of carbohydrates and proteins (e.g. salivary glands). Epithelia of mammary glands secrete all three substances</a:t>
            </a:r>
            <a:r>
              <a:rPr lang="en-US" dirty="0" smtClean="0"/>
              <a:t>.</a:t>
            </a:r>
          </a:p>
          <a:p>
            <a:pPr marL="0" indent="0">
              <a:buNone/>
            </a:pPr>
            <a:endParaRPr lang="en-US" dirty="0"/>
          </a:p>
          <a:p>
            <a:r>
              <a:rPr lang="en-US" dirty="0"/>
              <a:t>The cells of some glands (e.g. sweat glands) have little synthetic activity and secrete mostly water and electrolytes (ions) transferred from the blood. An important, easily seen </a:t>
            </a:r>
            <a:r>
              <a:rPr lang="en-US" dirty="0" smtClean="0"/>
              <a:t>example is </a:t>
            </a:r>
            <a:r>
              <a:rPr lang="en-US" dirty="0"/>
              <a:t>the </a:t>
            </a:r>
            <a:r>
              <a:rPr lang="en-US" b="1" dirty="0"/>
              <a:t>goblet cell </a:t>
            </a:r>
            <a:r>
              <a:rPr lang="en-US" dirty="0"/>
              <a:t>abundant in the lining of the small intestine</a:t>
            </a:r>
          </a:p>
        </p:txBody>
      </p:sp>
    </p:spTree>
    <p:extLst>
      <p:ext uri="{BB962C8B-B14F-4D97-AF65-F5344CB8AC3E}">
        <p14:creationId xmlns:p14="http://schemas.microsoft.com/office/powerpoint/2010/main" val="392074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8600" y="152400"/>
            <a:ext cx="8686800" cy="6705600"/>
          </a:xfrm>
          <a:prstGeom prst="rect">
            <a:avLst/>
          </a:prstGeom>
        </p:spPr>
      </p:pic>
    </p:spTree>
    <p:extLst>
      <p:ext uri="{BB962C8B-B14F-4D97-AF65-F5344CB8AC3E}">
        <p14:creationId xmlns:p14="http://schemas.microsoft.com/office/powerpoint/2010/main" val="31177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76200"/>
            <a:ext cx="8991600" cy="6553200"/>
          </a:xfrm>
        </p:spPr>
        <p:txBody>
          <a:bodyPr>
            <a:normAutofit fontScale="85000" lnSpcReduction="10000"/>
          </a:bodyPr>
          <a:lstStyle/>
          <a:p>
            <a:pPr marL="0" marR="0" algn="just">
              <a:lnSpc>
                <a:spcPct val="150000"/>
              </a:lnSpc>
              <a:spcBef>
                <a:spcPts val="0"/>
              </a:spcBef>
              <a:spcAft>
                <a:spcPts val="1000"/>
              </a:spcAft>
            </a:pPr>
            <a:r>
              <a:rPr lang="en-US" sz="3600" b="1" i="0" dirty="0" smtClean="0">
                <a:solidFill>
                  <a:srgbClr val="242021"/>
                </a:solidFill>
                <a:effectLst/>
                <a:latin typeface="Times New Roman"/>
                <a:ea typeface="Calibri"/>
                <a:cs typeface="Arial"/>
              </a:rPr>
              <a:t>Types of glands: </a:t>
            </a:r>
            <a:endParaRPr lang="en-US" sz="2400" dirty="0">
              <a:ea typeface="Calibri"/>
              <a:cs typeface="Arial"/>
            </a:endParaRPr>
          </a:p>
          <a:p>
            <a:pPr lvl="0" algn="just">
              <a:lnSpc>
                <a:spcPct val="150000"/>
              </a:lnSpc>
              <a:spcBef>
                <a:spcPts val="0"/>
              </a:spcBef>
              <a:buClr>
                <a:srgbClr val="0071BB"/>
              </a:buClr>
              <a:buFont typeface="+mj-lt"/>
              <a:buAutoNum type="arabicPeriod"/>
            </a:pPr>
            <a:r>
              <a:rPr lang="en-US" b="1" dirty="0" smtClean="0">
                <a:solidFill>
                  <a:srgbClr val="0071BB"/>
                </a:solidFill>
                <a:effectLst/>
                <a:latin typeface="Times New Roman"/>
                <a:ea typeface="Calibri"/>
                <a:cs typeface="Arial"/>
              </a:rPr>
              <a:t>Exocrine glands: </a:t>
            </a:r>
            <a:r>
              <a:rPr lang="en-US" dirty="0" smtClean="0">
                <a:solidFill>
                  <a:srgbClr val="242021"/>
                </a:solidFill>
                <a:effectLst/>
                <a:latin typeface="Times New Roman"/>
                <a:ea typeface="Calibri"/>
                <a:cs typeface="Arial"/>
              </a:rPr>
              <a:t>remain connected with the surface epithelium, the connection forming the tubular ducts lined with epithelium that deliver the secreted material where it is used (contain duct). </a:t>
            </a:r>
            <a:endParaRPr lang="en-US" sz="2400" dirty="0">
              <a:ea typeface="Calibri"/>
              <a:cs typeface="Arial"/>
            </a:endParaRPr>
          </a:p>
          <a:p>
            <a:pPr lvl="0" algn="just">
              <a:lnSpc>
                <a:spcPct val="150000"/>
              </a:lnSpc>
              <a:spcBef>
                <a:spcPts val="0"/>
              </a:spcBef>
              <a:spcAft>
                <a:spcPts val="1000"/>
              </a:spcAft>
              <a:buClr>
                <a:srgbClr val="0071BB"/>
              </a:buClr>
              <a:buFont typeface="+mj-lt"/>
              <a:buAutoNum type="arabicPeriod"/>
            </a:pPr>
            <a:r>
              <a:rPr lang="en-US" b="1" dirty="0" smtClean="0">
                <a:solidFill>
                  <a:srgbClr val="0071BB"/>
                </a:solidFill>
                <a:effectLst/>
                <a:latin typeface="Times New Roman"/>
                <a:ea typeface="Calibri"/>
                <a:cs typeface="Arial"/>
              </a:rPr>
              <a:t>Endocrine glands: </a:t>
            </a:r>
            <a:r>
              <a:rPr lang="en-US" dirty="0" smtClean="0">
                <a:solidFill>
                  <a:srgbClr val="242021"/>
                </a:solidFill>
                <a:effectLst/>
                <a:latin typeface="Times New Roman"/>
                <a:ea typeface="Calibri"/>
                <a:cs typeface="Arial"/>
              </a:rPr>
              <a:t>lose the connection to their original epithelium and therefore lack ducts. Thin-walled blood vessels (capillaries) adjacent to endocrine cells absorb their secreted hormone </a:t>
            </a:r>
            <a:r>
              <a:rPr lang="en-US" b="0" i="0" dirty="0" smtClean="0">
                <a:solidFill>
                  <a:srgbClr val="242021"/>
                </a:solidFill>
                <a:effectLst/>
                <a:latin typeface="Times New Roman"/>
                <a:ea typeface="Calibri"/>
                <a:cs typeface="Times New Roman"/>
              </a:rPr>
              <a:t>products for transport in blood to target cells throughout the</a:t>
            </a:r>
            <a:r>
              <a:rPr lang="en-US" dirty="0" smtClean="0">
                <a:solidFill>
                  <a:srgbClr val="242021"/>
                </a:solidFill>
                <a:effectLst/>
                <a:latin typeface="Times New Roman"/>
                <a:ea typeface="Calibri"/>
                <a:cs typeface="Arial"/>
              </a:rPr>
              <a:t> </a:t>
            </a:r>
            <a:r>
              <a:rPr lang="en-US" b="0" i="0" dirty="0" smtClean="0">
                <a:solidFill>
                  <a:srgbClr val="242021"/>
                </a:solidFill>
                <a:effectLst/>
                <a:latin typeface="Times New Roman"/>
                <a:ea typeface="Calibri"/>
                <a:cs typeface="Times New Roman"/>
              </a:rPr>
              <a:t>body (without duct).</a:t>
            </a:r>
            <a:endParaRPr lang="en-US" sz="2400" dirty="0">
              <a:ea typeface="Calibri"/>
              <a:cs typeface="Arial"/>
            </a:endParaRPr>
          </a:p>
          <a:p>
            <a:endParaRPr lang="en-US" dirty="0"/>
          </a:p>
        </p:txBody>
      </p:sp>
    </p:spTree>
    <p:extLst>
      <p:ext uri="{BB962C8B-B14F-4D97-AF65-F5344CB8AC3E}">
        <p14:creationId xmlns:p14="http://schemas.microsoft.com/office/powerpoint/2010/main" val="71437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85000" lnSpcReduction="10000"/>
          </a:bodyPr>
          <a:lstStyle/>
          <a:p>
            <a:pPr marL="0" marR="0">
              <a:lnSpc>
                <a:spcPct val="150000"/>
              </a:lnSpc>
              <a:spcBef>
                <a:spcPts val="0"/>
              </a:spcBef>
              <a:spcAft>
                <a:spcPts val="1000"/>
              </a:spcAft>
            </a:pPr>
            <a:r>
              <a:rPr lang="en-US" dirty="0" smtClean="0">
                <a:solidFill>
                  <a:srgbClr val="242021"/>
                </a:solidFill>
                <a:effectLst/>
                <a:latin typeface="Times New Roman"/>
                <a:ea typeface="Calibri"/>
                <a:cs typeface="Arial"/>
              </a:rPr>
              <a:t>Glands can be</a:t>
            </a:r>
            <a:endParaRPr lang="en-US" sz="2400" dirty="0">
              <a:ea typeface="Calibri"/>
              <a:cs typeface="Arial"/>
            </a:endParaRPr>
          </a:p>
          <a:p>
            <a:pPr marL="0" marR="0" indent="0">
              <a:lnSpc>
                <a:spcPct val="150000"/>
              </a:lnSpc>
              <a:spcBef>
                <a:spcPts val="0"/>
              </a:spcBef>
              <a:spcAft>
                <a:spcPts val="1000"/>
              </a:spcAft>
              <a:buNone/>
            </a:pPr>
            <a:r>
              <a:rPr lang="en-US" b="1" dirty="0" smtClean="0">
                <a:solidFill>
                  <a:schemeClr val="accent1"/>
                </a:solidFill>
                <a:effectLst/>
                <a:latin typeface="Times New Roman"/>
                <a:ea typeface="Calibri"/>
                <a:cs typeface="Arial"/>
              </a:rPr>
              <a:t>A-</a:t>
            </a:r>
            <a:r>
              <a:rPr lang="en-US" dirty="0" smtClean="0">
                <a:solidFill>
                  <a:srgbClr val="242021"/>
                </a:solidFill>
                <a:effectLst/>
                <a:latin typeface="Times New Roman"/>
                <a:ea typeface="Calibri"/>
                <a:cs typeface="Arial"/>
              </a:rPr>
              <a:t> </a:t>
            </a:r>
            <a:r>
              <a:rPr lang="en-US" b="1" dirty="0" smtClean="0">
                <a:solidFill>
                  <a:srgbClr val="0071BB"/>
                </a:solidFill>
                <a:effectLst/>
                <a:latin typeface="Times New Roman"/>
                <a:ea typeface="Calibri"/>
                <a:cs typeface="Arial"/>
              </a:rPr>
              <a:t>Simple </a:t>
            </a:r>
            <a:r>
              <a:rPr lang="en-US" dirty="0" smtClean="0">
                <a:solidFill>
                  <a:srgbClr val="242021"/>
                </a:solidFill>
                <a:effectLst/>
                <a:latin typeface="Times New Roman"/>
                <a:ea typeface="Calibri"/>
                <a:cs typeface="Arial"/>
              </a:rPr>
              <a:t>(ducts not branched) or</a:t>
            </a:r>
            <a:br>
              <a:rPr lang="en-US" dirty="0" smtClean="0">
                <a:solidFill>
                  <a:srgbClr val="242021"/>
                </a:solidFill>
                <a:effectLst/>
                <a:latin typeface="Times New Roman"/>
                <a:ea typeface="Calibri"/>
                <a:cs typeface="Arial"/>
              </a:rPr>
            </a:br>
            <a:r>
              <a:rPr lang="en-US" b="1" dirty="0" smtClean="0">
                <a:solidFill>
                  <a:srgbClr val="0071BB"/>
                </a:solidFill>
                <a:effectLst/>
                <a:latin typeface="Times New Roman"/>
                <a:ea typeface="Calibri"/>
                <a:cs typeface="Arial"/>
              </a:rPr>
              <a:t>B- Compound </a:t>
            </a:r>
            <a:r>
              <a:rPr lang="en-US" dirty="0" smtClean="0">
                <a:solidFill>
                  <a:srgbClr val="242021"/>
                </a:solidFill>
                <a:effectLst/>
                <a:latin typeface="Times New Roman"/>
                <a:ea typeface="Calibri"/>
                <a:cs typeface="Arial"/>
              </a:rPr>
              <a:t>(ducts with two or more branches).</a:t>
            </a:r>
            <a:br>
              <a:rPr lang="en-US" dirty="0" smtClean="0">
                <a:solidFill>
                  <a:srgbClr val="242021"/>
                </a:solidFill>
                <a:effectLst/>
                <a:latin typeface="Times New Roman"/>
                <a:ea typeface="Calibri"/>
                <a:cs typeface="Arial"/>
              </a:rPr>
            </a:br>
            <a:r>
              <a:rPr lang="en-US" dirty="0" smtClean="0">
                <a:solidFill>
                  <a:srgbClr val="006991"/>
                </a:solidFill>
                <a:effectLst/>
                <a:latin typeface="Times New Roman"/>
                <a:ea typeface="Calibri"/>
                <a:cs typeface="Arial"/>
              </a:rPr>
              <a:t>■ </a:t>
            </a:r>
            <a:r>
              <a:rPr lang="en-US" dirty="0" smtClean="0">
                <a:solidFill>
                  <a:srgbClr val="242021"/>
                </a:solidFill>
                <a:effectLst/>
                <a:latin typeface="Times New Roman"/>
                <a:ea typeface="Calibri"/>
                <a:cs typeface="Arial"/>
              </a:rPr>
              <a:t>Secretory portions can be:</a:t>
            </a:r>
            <a:endParaRPr lang="en-US" sz="2400" dirty="0">
              <a:ea typeface="Calibri"/>
              <a:cs typeface="Arial"/>
            </a:endParaRPr>
          </a:p>
          <a:p>
            <a:pPr marL="0" marR="0">
              <a:lnSpc>
                <a:spcPct val="150000"/>
              </a:lnSpc>
              <a:spcBef>
                <a:spcPts val="0"/>
              </a:spcBef>
              <a:spcAft>
                <a:spcPts val="1000"/>
              </a:spcAft>
            </a:pPr>
            <a:r>
              <a:rPr lang="en-US" dirty="0" smtClean="0">
                <a:solidFill>
                  <a:srgbClr val="242021"/>
                </a:solidFill>
                <a:effectLst/>
                <a:latin typeface="Times New Roman"/>
                <a:ea typeface="Calibri"/>
                <a:cs typeface="Arial"/>
              </a:rPr>
              <a:t>- </a:t>
            </a:r>
            <a:r>
              <a:rPr lang="en-US" b="1" dirty="0" smtClean="0">
                <a:solidFill>
                  <a:srgbClr val="0071BB"/>
                </a:solidFill>
                <a:effectLst/>
                <a:latin typeface="Times New Roman"/>
                <a:ea typeface="Calibri"/>
                <a:cs typeface="Arial"/>
              </a:rPr>
              <a:t>Tubular </a:t>
            </a:r>
            <a:r>
              <a:rPr lang="en-US" dirty="0" smtClean="0">
                <a:solidFill>
                  <a:srgbClr val="242021"/>
                </a:solidFill>
                <a:effectLst/>
                <a:latin typeface="Times New Roman"/>
                <a:ea typeface="Calibri"/>
                <a:cs typeface="Arial"/>
              </a:rPr>
              <a:t>(either short or long </a:t>
            </a:r>
            <a:r>
              <a:rPr lang="en-US" dirty="0" smtClean="0">
                <a:effectLst/>
                <a:latin typeface="Times New Roman"/>
                <a:ea typeface="Calibri"/>
                <a:cs typeface="Arial"/>
              </a:rPr>
              <a:t>and coiled</a:t>
            </a:r>
            <a:r>
              <a:rPr lang="en-US" b="1" dirty="0" smtClean="0">
                <a:solidFill>
                  <a:srgbClr val="242021"/>
                </a:solidFill>
                <a:effectLst/>
                <a:latin typeface="Times New Roman"/>
                <a:ea typeface="Calibri"/>
                <a:cs typeface="Arial"/>
              </a:rPr>
              <a:t>) </a:t>
            </a:r>
            <a:endParaRPr lang="en-US" sz="2400" dirty="0">
              <a:ea typeface="Calibri"/>
              <a:cs typeface="Arial"/>
            </a:endParaRPr>
          </a:p>
          <a:p>
            <a:pPr marL="0" marR="0">
              <a:lnSpc>
                <a:spcPct val="150000"/>
              </a:lnSpc>
              <a:spcBef>
                <a:spcPts val="0"/>
              </a:spcBef>
              <a:spcAft>
                <a:spcPts val="1000"/>
              </a:spcAft>
            </a:pPr>
            <a:r>
              <a:rPr lang="en-US" dirty="0" smtClean="0">
                <a:solidFill>
                  <a:srgbClr val="242021"/>
                </a:solidFill>
                <a:effectLst/>
                <a:latin typeface="Times New Roman"/>
                <a:ea typeface="Calibri"/>
                <a:cs typeface="Arial"/>
              </a:rPr>
              <a:t>- </a:t>
            </a:r>
            <a:r>
              <a:rPr lang="en-US" b="1" dirty="0" err="1" smtClean="0">
                <a:solidFill>
                  <a:srgbClr val="0071BB"/>
                </a:solidFill>
                <a:effectLst/>
                <a:latin typeface="Times New Roman"/>
                <a:ea typeface="Calibri"/>
                <a:cs typeface="Arial"/>
              </a:rPr>
              <a:t>Acinar</a:t>
            </a:r>
            <a:r>
              <a:rPr lang="en-US" b="1" dirty="0" smtClean="0">
                <a:solidFill>
                  <a:srgbClr val="0071BB"/>
                </a:solidFill>
                <a:effectLst/>
                <a:latin typeface="Times New Roman"/>
                <a:ea typeface="Calibri"/>
                <a:cs typeface="Arial"/>
              </a:rPr>
              <a:t> </a:t>
            </a:r>
            <a:r>
              <a:rPr lang="en-US" dirty="0" smtClean="0">
                <a:solidFill>
                  <a:srgbClr val="242021"/>
                </a:solidFill>
                <a:effectLst/>
                <a:latin typeface="Times New Roman"/>
                <a:ea typeface="Calibri"/>
                <a:cs typeface="Arial"/>
              </a:rPr>
              <a:t>(rounded and saclike); either type </a:t>
            </a:r>
            <a:r>
              <a:rPr lang="en-US" dirty="0" smtClean="0">
                <a:solidFill>
                  <a:srgbClr val="242021"/>
                </a:solidFill>
                <a:effectLst/>
                <a:latin typeface="Times New Roman"/>
                <a:ea typeface="Times New Roman"/>
                <a:cs typeface="Arial"/>
              </a:rPr>
              <a:t>of secretory unit may be </a:t>
            </a:r>
            <a:r>
              <a:rPr lang="en-US" b="1" dirty="0" smtClean="0">
                <a:solidFill>
                  <a:srgbClr val="000000"/>
                </a:solidFill>
                <a:effectLst/>
                <a:latin typeface="Times New Roman"/>
                <a:ea typeface="Times New Roman"/>
                <a:cs typeface="Arial"/>
              </a:rPr>
              <a:t>branched</a:t>
            </a:r>
            <a:r>
              <a:rPr lang="en-US" dirty="0" smtClean="0">
                <a:solidFill>
                  <a:srgbClr val="242021"/>
                </a:solidFill>
                <a:effectLst/>
                <a:latin typeface="Times New Roman"/>
                <a:ea typeface="Times New Roman"/>
                <a:cs typeface="Arial"/>
              </a:rPr>
              <a:t>, even if the duct is not branched.</a:t>
            </a:r>
            <a:br>
              <a:rPr lang="en-US" dirty="0" smtClean="0">
                <a:solidFill>
                  <a:srgbClr val="242021"/>
                </a:solidFill>
                <a:effectLst/>
                <a:latin typeface="Times New Roman"/>
                <a:ea typeface="Times New Roman"/>
                <a:cs typeface="Arial"/>
              </a:rPr>
            </a:br>
            <a:r>
              <a:rPr lang="en-US" dirty="0" smtClean="0">
                <a:solidFill>
                  <a:srgbClr val="006991"/>
                </a:solidFill>
                <a:effectLst/>
                <a:latin typeface="Times New Roman"/>
                <a:ea typeface="Times New Roman"/>
                <a:cs typeface="Arial"/>
              </a:rPr>
              <a:t>■ </a:t>
            </a:r>
            <a:r>
              <a:rPr lang="en-US" b="1" dirty="0" smtClean="0">
                <a:solidFill>
                  <a:srgbClr val="0071BB"/>
                </a:solidFill>
                <a:effectLst/>
                <a:latin typeface="Times New Roman"/>
                <a:ea typeface="Times New Roman"/>
                <a:cs typeface="Arial"/>
              </a:rPr>
              <a:t>Compound </a:t>
            </a:r>
            <a:r>
              <a:rPr lang="en-US" dirty="0" smtClean="0">
                <a:solidFill>
                  <a:srgbClr val="242021"/>
                </a:solidFill>
                <a:effectLst/>
                <a:latin typeface="Times New Roman"/>
                <a:ea typeface="Times New Roman"/>
                <a:cs typeface="Arial"/>
              </a:rPr>
              <a:t>glands can have branching ducts and can have multiple tubular, </a:t>
            </a:r>
            <a:r>
              <a:rPr lang="en-US" dirty="0" err="1" smtClean="0">
                <a:solidFill>
                  <a:srgbClr val="242021"/>
                </a:solidFill>
                <a:effectLst/>
                <a:latin typeface="Times New Roman"/>
                <a:ea typeface="Times New Roman"/>
                <a:cs typeface="Arial"/>
              </a:rPr>
              <a:t>acinar</a:t>
            </a:r>
            <a:r>
              <a:rPr lang="en-US" dirty="0" smtClean="0">
                <a:solidFill>
                  <a:srgbClr val="242021"/>
                </a:solidFill>
                <a:effectLst/>
                <a:latin typeface="Times New Roman"/>
                <a:ea typeface="Times New Roman"/>
                <a:cs typeface="Arial"/>
              </a:rPr>
              <a:t>, or </a:t>
            </a:r>
            <a:r>
              <a:rPr lang="en-US" dirty="0" err="1" smtClean="0">
                <a:solidFill>
                  <a:srgbClr val="242021"/>
                </a:solidFill>
                <a:effectLst/>
                <a:latin typeface="Times New Roman"/>
                <a:ea typeface="Times New Roman"/>
                <a:cs typeface="Arial"/>
              </a:rPr>
              <a:t>tubuloacinar</a:t>
            </a:r>
            <a:r>
              <a:rPr lang="en-US" dirty="0" smtClean="0">
                <a:solidFill>
                  <a:srgbClr val="242021"/>
                </a:solidFill>
                <a:effectLst/>
                <a:latin typeface="Times New Roman"/>
                <a:ea typeface="Times New Roman"/>
                <a:cs typeface="Arial"/>
              </a:rPr>
              <a:t> secretory portions.</a:t>
            </a:r>
            <a:endParaRPr lang="en-US" sz="2400" dirty="0">
              <a:ea typeface="Calibri"/>
              <a:cs typeface="Arial"/>
            </a:endParaRPr>
          </a:p>
          <a:p>
            <a:endParaRPr lang="en-US" dirty="0"/>
          </a:p>
        </p:txBody>
      </p:sp>
    </p:spTree>
    <p:extLst>
      <p:ext uri="{BB962C8B-B14F-4D97-AF65-F5344CB8AC3E}">
        <p14:creationId xmlns:p14="http://schemas.microsoft.com/office/powerpoint/2010/main" val="322458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44632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172200"/>
          </a:xfrm>
        </p:spPr>
        <p:txBody>
          <a:bodyPr>
            <a:normAutofit fontScale="92500" lnSpcReduction="20000"/>
          </a:bodyPr>
          <a:lstStyle/>
          <a:p>
            <a:pPr marL="0" indent="0">
              <a:lnSpc>
                <a:spcPct val="150000"/>
              </a:lnSpc>
              <a:buNone/>
            </a:pPr>
            <a:r>
              <a:rPr lang="en-US" dirty="0"/>
              <a:t>Three basic mechanisms for releasing the product </a:t>
            </a:r>
            <a:r>
              <a:rPr lang="en-US" dirty="0" smtClean="0"/>
              <a:t>are commonly used </a:t>
            </a:r>
            <a:r>
              <a:rPr lang="en-US" dirty="0"/>
              <a:t>by cells specialized for </a:t>
            </a:r>
            <a:r>
              <a:rPr lang="en-US" dirty="0" smtClean="0"/>
              <a:t>secretion, and </a:t>
            </a:r>
            <a:r>
              <a:rPr lang="en-US" dirty="0"/>
              <a:t>cells engaged in each type of secretion can be distinguished histologically</a:t>
            </a:r>
            <a:r>
              <a:rPr lang="en-US" dirty="0" smtClean="0"/>
              <a:t>:</a:t>
            </a:r>
          </a:p>
          <a:p>
            <a:pPr marL="0" indent="0">
              <a:lnSpc>
                <a:spcPct val="150000"/>
              </a:lnSpc>
              <a:buNone/>
            </a:pPr>
            <a:r>
              <a:rPr lang="en-US" dirty="0"/>
              <a:t/>
            </a:r>
            <a:br>
              <a:rPr lang="en-US" dirty="0"/>
            </a:br>
            <a:r>
              <a:rPr lang="en-US" b="1" dirty="0"/>
              <a:t>1. </a:t>
            </a:r>
            <a:r>
              <a:rPr lang="en-US" b="1" dirty="0" err="1">
                <a:solidFill>
                  <a:schemeClr val="accent1"/>
                </a:solidFill>
              </a:rPr>
              <a:t>Merocrine</a:t>
            </a:r>
            <a:r>
              <a:rPr lang="en-US" b="1" dirty="0">
                <a:solidFill>
                  <a:schemeClr val="accent1"/>
                </a:solidFill>
              </a:rPr>
              <a:t> secretion</a:t>
            </a:r>
            <a:r>
              <a:rPr lang="en-US" b="1" dirty="0"/>
              <a:t>: </a:t>
            </a:r>
            <a:r>
              <a:rPr lang="en-US" dirty="0"/>
              <a:t>This is the most common method </a:t>
            </a:r>
            <a:r>
              <a:rPr lang="en-US" dirty="0" smtClean="0"/>
              <a:t>of protein </a:t>
            </a:r>
            <a:r>
              <a:rPr lang="en-US" dirty="0"/>
              <a:t>or glycoprotein secretion and involves typical exocytosis from membrane-bound vesicles or secretory granules.</a:t>
            </a:r>
            <a:br>
              <a:rPr lang="en-US" dirty="0"/>
            </a:br>
            <a:endParaRPr lang="en-US" dirty="0"/>
          </a:p>
        </p:txBody>
      </p:sp>
    </p:spTree>
    <p:extLst>
      <p:ext uri="{BB962C8B-B14F-4D97-AF65-F5344CB8AC3E}">
        <p14:creationId xmlns:p14="http://schemas.microsoft.com/office/powerpoint/2010/main" val="265358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457200"/>
            <a:ext cx="8915400" cy="6629400"/>
          </a:xfrm>
        </p:spPr>
        <p:txBody>
          <a:bodyPr>
            <a:normAutofit/>
          </a:bodyPr>
          <a:lstStyle/>
          <a:p>
            <a:pPr marL="0" indent="0">
              <a:lnSpc>
                <a:spcPct val="150000"/>
              </a:lnSpc>
              <a:buNone/>
            </a:pPr>
            <a:r>
              <a:rPr lang="en-US" b="1" dirty="0" smtClean="0">
                <a:solidFill>
                  <a:srgbClr val="242021"/>
                </a:solidFill>
                <a:effectLst/>
                <a:latin typeface="Times New Roman"/>
                <a:ea typeface="Times New Roman"/>
              </a:rPr>
              <a:t>2. </a:t>
            </a:r>
            <a:r>
              <a:rPr lang="en-US" b="1" dirty="0" err="1" smtClean="0">
                <a:solidFill>
                  <a:srgbClr val="0071BB"/>
                </a:solidFill>
                <a:effectLst/>
                <a:latin typeface="Times New Roman"/>
                <a:ea typeface="Times New Roman"/>
              </a:rPr>
              <a:t>Holocrine</a:t>
            </a:r>
            <a:r>
              <a:rPr lang="en-US" b="1" dirty="0" smtClean="0">
                <a:solidFill>
                  <a:srgbClr val="0071BB"/>
                </a:solidFill>
                <a:effectLst/>
                <a:latin typeface="Times New Roman"/>
                <a:ea typeface="Times New Roman"/>
              </a:rPr>
              <a:t> secretion: </a:t>
            </a:r>
            <a:r>
              <a:rPr lang="en-US" dirty="0" smtClean="0">
                <a:solidFill>
                  <a:srgbClr val="242021"/>
                </a:solidFill>
                <a:effectLst/>
                <a:latin typeface="Times New Roman"/>
                <a:ea typeface="Times New Roman"/>
              </a:rPr>
              <a:t>Here cells accumulate product continuously as they enlarge and undergo terminal differentiation, culminating in complete cell disruption that releases the product and cell debris into the gland’s lumen. This is best seen in the sebaceous glands producing lipid rich material in skin.</a:t>
            </a:r>
            <a:br>
              <a:rPr lang="en-US" dirty="0" smtClean="0">
                <a:solidFill>
                  <a:srgbClr val="242021"/>
                </a:solidFill>
                <a:effectLst/>
                <a:latin typeface="Times New Roman"/>
                <a:ea typeface="Times New Roman"/>
              </a:rPr>
            </a:br>
            <a:endParaRPr lang="en-US" dirty="0"/>
          </a:p>
        </p:txBody>
      </p:sp>
    </p:spTree>
    <p:extLst>
      <p:ext uri="{BB962C8B-B14F-4D97-AF65-F5344CB8AC3E}">
        <p14:creationId xmlns:p14="http://schemas.microsoft.com/office/powerpoint/2010/main" val="8242406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422</Words>
  <Application>Microsoft Office PowerPoint</Application>
  <PresentationFormat>On-screen Show (4:3)</PresentationFormat>
  <Paragraphs>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نسق Office</vt:lpstr>
      <vt:lpstr>   Glandular epithelium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Laboratory Techniques Department  المحاضرة الثامنة  Glandular epithelium  MSc. Noor Hamid Abbas</dc:title>
  <dc:creator>DR.Ahmed Saker 2O11</dc:creator>
  <cp:lastModifiedBy>Switch 5</cp:lastModifiedBy>
  <cp:revision>7</cp:revision>
  <dcterms:created xsi:type="dcterms:W3CDTF">2021-02-10T05:38:23Z</dcterms:created>
  <dcterms:modified xsi:type="dcterms:W3CDTF">2022-03-05T08:21:35Z</dcterms:modified>
</cp:coreProperties>
</file>