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li.s.moalif@mustaqbal-college.edu.i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1170219" y="2281518"/>
            <a:ext cx="9404723" cy="406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dirty="0"/>
              <a:t>The Nervous System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											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The Nervous System</a:t>
            </a:r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1568785" y="1152983"/>
            <a:ext cx="9054430" cy="484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en-US" sz="2400" dirty="0"/>
              <a:t>Human nervous system is the most complex histologically physiologically. Consists of:</a:t>
            </a:r>
            <a:endParaRPr dirty="0"/>
          </a:p>
          <a:p>
            <a:pPr marL="742950" lvl="1" indent="-34290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A network of many billion nerve cells called neurons.</a:t>
            </a:r>
            <a:br>
              <a:rPr lang="en-US" sz="2000" dirty="0"/>
            </a:br>
            <a:r>
              <a:rPr lang="en-US" sz="2000" dirty="0"/>
              <a:t>Functions: Processing information and generating responses.</a:t>
            </a:r>
            <a:endParaRPr dirty="0"/>
          </a:p>
          <a:p>
            <a:pPr marL="742950" lvl="1" indent="-34290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Many more supporting glial cells. </a:t>
            </a: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⮚"/>
            </a:pPr>
            <a:r>
              <a:rPr lang="en-US" sz="2400" dirty="0"/>
              <a:t>Nervous System Is divided into:</a:t>
            </a:r>
            <a:endParaRPr dirty="0"/>
          </a:p>
          <a:p>
            <a:pPr marL="800100" lvl="1" indent="-45720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Central nervous system consisting of brain and spinal cord.</a:t>
            </a:r>
            <a:endParaRPr dirty="0"/>
          </a:p>
          <a:p>
            <a:pPr marL="800100" lvl="1" indent="-45720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Peripheral nervous system composed of cranial spinal and peripheral nervous. </a:t>
            </a:r>
            <a:endParaRPr dirty="0"/>
          </a:p>
          <a:p>
            <a:pPr marL="742950" lvl="2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 dirty="0"/>
              <a:t>Function: conducting impulses to and from (CNC).</a:t>
            </a:r>
            <a:endParaRPr sz="2000" dirty="0"/>
          </a:p>
        </p:txBody>
      </p:sp>
      <p:sp>
        <p:nvSpPr>
          <p:cNvPr id="154" name="Google Shape;154;p20"/>
          <p:cNvSpPr txBox="1"/>
          <p:nvPr/>
        </p:nvSpPr>
        <p:spPr>
          <a:xfrm>
            <a:off x="10649418" y="747131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1668569" y="5415406"/>
            <a:ext cx="7359805" cy="117087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Note: Stimuli. Is environmental changes that neuron respond.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Nervous system stabilizes the intrinsic of the body , such as    blood pressure ‘ O2 and CO2’ PH' blood sugar and hormones within normal ranges.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The Nervous System</a:t>
            </a:r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1622729" y="172322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dirty="0"/>
              <a:t>Neurons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>⁃ Are the functional units of C. N. S and P.N.S. It consisting of:</a:t>
            </a:r>
            <a:endParaRPr dirty="0"/>
          </a:p>
          <a:p>
            <a:pPr marL="857250" lvl="1" indent="-45720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Cell body (</a:t>
            </a:r>
            <a:r>
              <a:rPr lang="en-US" sz="2000" dirty="0" err="1"/>
              <a:t>perikaryon</a:t>
            </a:r>
            <a:r>
              <a:rPr lang="en-US" sz="2000" dirty="0"/>
              <a:t>).</a:t>
            </a:r>
            <a:endParaRPr dirty="0"/>
          </a:p>
          <a:p>
            <a:pPr marL="857250" lvl="1" indent="-45720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Dendrites: many elongated processes specialized to receive stimuli from environ.</a:t>
            </a:r>
            <a:endParaRPr dirty="0"/>
          </a:p>
          <a:p>
            <a:pPr marL="857250" lvl="1" indent="-45720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Axon: A single process socialized and generating and conducting nerve impulses to other cells.</a:t>
            </a:r>
            <a:endParaRPr dirty="0"/>
          </a:p>
          <a:p>
            <a:pPr marL="857250" lvl="1" indent="-45720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Terminal distal parts</a:t>
            </a:r>
            <a:endParaRPr sz="2000" dirty="0"/>
          </a:p>
        </p:txBody>
      </p:sp>
      <p:sp>
        <p:nvSpPr>
          <p:cNvPr id="163" name="Google Shape;163;p21"/>
          <p:cNvSpPr txBox="1"/>
          <p:nvPr/>
        </p:nvSpPr>
        <p:spPr>
          <a:xfrm>
            <a:off x="10643017" y="719529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The Nervous System</a:t>
            </a: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1622729" y="172322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dirty="0"/>
              <a:t>Neurons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</a:t>
            </a:r>
            <a:r>
              <a:rPr lang="en-US" dirty="0"/>
              <a:t>Neurons can divided according to their function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857250" lvl="1" indent="-45720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Motor( efferent ) neurons: control muscles and endocrine glands.</a:t>
            </a:r>
            <a:endParaRPr dirty="0"/>
          </a:p>
          <a:p>
            <a:pPr marL="857250" lvl="1" indent="-45720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Sensory( afferent) neurons: Involved in reception of sensory stimuli from the environment and within.</a:t>
            </a:r>
            <a:endParaRPr dirty="0"/>
          </a:p>
          <a:p>
            <a:pPr marL="857250" lvl="1" indent="-45720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Interneurons: Establish relationships among other neurons.</a:t>
            </a:r>
            <a:endParaRPr sz="2000" dirty="0"/>
          </a:p>
        </p:txBody>
      </p:sp>
      <p:sp>
        <p:nvSpPr>
          <p:cNvPr id="171" name="Google Shape;171;p22"/>
          <p:cNvSpPr txBox="1"/>
          <p:nvPr/>
        </p:nvSpPr>
        <p:spPr>
          <a:xfrm>
            <a:off x="10643017" y="719529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The Nervous System</a:t>
            </a: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1696476" y="1515410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dirty="0"/>
              <a:t>Neurons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</a:t>
            </a:r>
            <a:r>
              <a:rPr lang="en-US" dirty="0"/>
              <a:t>Neurons can divided according to their number of processes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857250" lvl="1" indent="-45720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Multipolar neurons which have one axon and two or many dendrites.</a:t>
            </a:r>
            <a:endParaRPr dirty="0"/>
          </a:p>
          <a:p>
            <a:pPr marL="857250" lvl="1" indent="-45720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Bipolar with one dendrites and one axon.</a:t>
            </a:r>
            <a:endParaRPr dirty="0"/>
          </a:p>
          <a:p>
            <a:pPr marL="857250" lvl="1" indent="-45720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Unipolar which have a single process find in spinal ganglia.</a:t>
            </a:r>
            <a:endParaRPr dirty="0"/>
          </a:p>
        </p:txBody>
      </p:sp>
      <p:sp>
        <p:nvSpPr>
          <p:cNvPr id="179" name="Google Shape;179;p23"/>
          <p:cNvSpPr txBox="1"/>
          <p:nvPr/>
        </p:nvSpPr>
        <p:spPr>
          <a:xfrm>
            <a:off x="10643017" y="719529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The Nervous System</a:t>
            </a:r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body" idx="1"/>
          </p:nvPr>
        </p:nvSpPr>
        <p:spPr>
          <a:xfrm>
            <a:off x="1622729" y="1405727"/>
            <a:ext cx="8946541" cy="4856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en-US" sz="2800" dirty="0"/>
              <a:t>Glia cells</a:t>
            </a:r>
            <a:br>
              <a:rPr lang="en-US" sz="2800" dirty="0"/>
            </a:br>
            <a:r>
              <a:rPr lang="en-US" dirty="0"/>
              <a:t>Functions: furnish a micro environment ideal for neural activity. There are six types:</a:t>
            </a:r>
            <a:endParaRPr sz="2800" dirty="0"/>
          </a:p>
          <a:p>
            <a:pPr marL="914400" lvl="1" indent="-51435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Oligodendrocyte: For myelin production and electrical insulation</a:t>
            </a:r>
            <a:endParaRPr dirty="0"/>
          </a:p>
          <a:p>
            <a:pPr marL="914400" lvl="1" indent="-51435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Astrocyte: Structural support , repair and blood brain barrier.</a:t>
            </a:r>
            <a:endParaRPr dirty="0"/>
          </a:p>
          <a:p>
            <a:pPr marL="914400" lvl="1" indent="-51435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ependymal cells: Lining cavities of CNS.</a:t>
            </a:r>
            <a:endParaRPr dirty="0"/>
          </a:p>
          <a:p>
            <a:pPr marL="914400" lvl="1" indent="-51435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Microglia: Immune related activity.</a:t>
            </a:r>
            <a:endParaRPr dirty="0"/>
          </a:p>
          <a:p>
            <a:pPr marL="914400" lvl="1" indent="-51435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Schwann cells: Trophic interaction and allow myelination of axons.</a:t>
            </a:r>
            <a:endParaRPr dirty="0"/>
          </a:p>
          <a:p>
            <a:pPr marL="914400" lvl="1" indent="-514350" algn="l" rtl="0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AutoNum type="alphaUcPeriod"/>
            </a:pPr>
            <a:r>
              <a:rPr lang="en-US" sz="2000" dirty="0"/>
              <a:t>Satellite cells: Trophic supportive role.</a:t>
            </a:r>
            <a:endParaRPr dirty="0"/>
          </a:p>
          <a:p>
            <a:pPr marL="914400" lvl="1" indent="-422910" algn="l" rtl="0">
              <a:spcBef>
                <a:spcPts val="1000"/>
              </a:spcBef>
              <a:spcAft>
                <a:spcPts val="0"/>
              </a:spcAft>
              <a:buSzPts val="1440"/>
              <a:buFont typeface="Century Gothic"/>
              <a:buNone/>
            </a:pPr>
            <a:endParaRPr dirty="0"/>
          </a:p>
        </p:txBody>
      </p:sp>
      <p:sp>
        <p:nvSpPr>
          <p:cNvPr id="187" name="Google Shape;187;p24"/>
          <p:cNvSpPr txBox="1"/>
          <p:nvPr/>
        </p:nvSpPr>
        <p:spPr>
          <a:xfrm>
            <a:off x="10643017" y="719529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entury Gothic"/>
              <a:buNone/>
            </a:pPr>
            <a:r>
              <a:rPr lang="en-US" sz="6600"/>
              <a:t>Quiz</a:t>
            </a:r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794873" y="1544918"/>
            <a:ext cx="10751016" cy="4690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sz="32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What are the main sense organs in human?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What are the most important histological diseases in nervous system tissues.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en-US" sz="3200"/>
              <a:t>يرجى الإجابة عن احد الأسئلة بما لايزيد عن صفحة وارسالها هذا اليوم ومن يتاخر الى اليوم الثاني سوف يتم اعطائه نصف الدرجة.</a:t>
            </a:r>
            <a:endParaRPr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en-US" sz="3200"/>
              <a:t>ترسل الإجابات على الايميل التالي فقط : </a:t>
            </a:r>
            <a:endParaRPr sz="320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en-US" sz="3200" u="sng">
                <a:solidFill>
                  <a:schemeClr val="hlink"/>
                </a:solidFill>
                <a:hlinkClick r:id="rId3"/>
              </a:rPr>
              <a:t>ali.s.moalif@mustaqbal-college.edu.iq</a:t>
            </a:r>
            <a:endParaRPr sz="320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endParaRPr sz="3200"/>
          </a:p>
        </p:txBody>
      </p:sp>
      <p:sp>
        <p:nvSpPr>
          <p:cNvPr id="195" name="Google Shape;195;p25"/>
          <p:cNvSpPr txBox="1"/>
          <p:nvPr/>
        </p:nvSpPr>
        <p:spPr>
          <a:xfrm>
            <a:off x="10649416" y="772500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endParaRPr/>
          </a:p>
        </p:txBody>
      </p:sp>
      <p:pic>
        <p:nvPicPr>
          <p:cNvPr id="196" name="Google Shape;196;p25" descr="Recorded Sou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9600" y="30226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145</Words>
  <Application>Microsoft Office PowerPoint</Application>
  <PresentationFormat>Widescreen</PresentationFormat>
  <Paragraphs>51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Noto Sans Symbols</vt:lpstr>
      <vt:lpstr>Arial</vt:lpstr>
      <vt:lpstr>Ion</vt:lpstr>
      <vt:lpstr>The Nervous System                </vt:lpstr>
      <vt:lpstr>The Nervous System</vt:lpstr>
      <vt:lpstr>The Nervous System</vt:lpstr>
      <vt:lpstr>The Nervous System</vt:lpstr>
      <vt:lpstr>The Nervous System</vt:lpstr>
      <vt:lpstr>The Nervous System</vt:lpstr>
      <vt:lpstr>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               </dc:title>
  <cp:lastModifiedBy>Switch 5</cp:lastModifiedBy>
  <cp:revision>4</cp:revision>
  <dcterms:modified xsi:type="dcterms:W3CDTF">2022-04-19T19:08:04Z</dcterms:modified>
</cp:coreProperties>
</file>