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45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76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6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7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5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2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41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98573-FA9E-4E7C-82C5-3FDAE3A1A531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2C64-9D16-43BC-98ED-0C3CD08D8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915400" cy="1828800"/>
          </a:xfrm>
        </p:spPr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47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9436"/>
            <a:ext cx="133508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20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Uterus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dirty="0"/>
              <a:t>the uterus is a pear-shaped </a:t>
            </a:r>
            <a:r>
              <a:rPr lang="en-US" dirty="0" smtClean="0"/>
              <a:t>organ with </a:t>
            </a:r>
            <a:r>
              <a:rPr lang="en-US" dirty="0"/>
              <a:t>thick, muscular </a:t>
            </a:r>
            <a:r>
              <a:rPr lang="en-US" dirty="0" smtClean="0"/>
              <a:t>walls</a:t>
            </a:r>
            <a:r>
              <a:rPr lang="en-US" dirty="0"/>
              <a:t> </a:t>
            </a:r>
            <a:r>
              <a:rPr lang="en-US" dirty="0" smtClean="0"/>
              <a:t>supported by a set of ligaments </a:t>
            </a:r>
          </a:p>
          <a:p>
            <a:r>
              <a:rPr lang="en-US" dirty="0" smtClean="0"/>
              <a:t>Its wall has three layers </a:t>
            </a:r>
          </a:p>
          <a:p>
            <a:r>
              <a:rPr lang="en-US" dirty="0" smtClean="0"/>
              <a:t>A-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outer connective tissue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perimetrium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B- A thick tunic of highly vascular smooth muscles called </a:t>
            </a:r>
            <a:r>
              <a:rPr lang="en-US" b="1" dirty="0" err="1" smtClean="0">
                <a:solidFill>
                  <a:schemeClr val="accent2"/>
                </a:solidFill>
              </a:rPr>
              <a:t>myoterium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C- A mucosa (</a:t>
            </a:r>
            <a:r>
              <a:rPr lang="en-US" b="1" dirty="0" smtClean="0">
                <a:solidFill>
                  <a:schemeClr val="accent2"/>
                </a:solidFill>
              </a:rPr>
              <a:t>endometrium</a:t>
            </a:r>
            <a:r>
              <a:rPr lang="en-US" dirty="0" smtClean="0"/>
              <a:t>) lined by simple columnar epithelium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" y="762000"/>
            <a:ext cx="8686800" cy="64008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prstClr val="black"/>
                </a:solidFill>
              </a:rPr>
              <a:t>Parts of uterus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the body: </a:t>
            </a:r>
            <a:r>
              <a:rPr lang="en-US" dirty="0" smtClean="0"/>
              <a:t>Its </a:t>
            </a:r>
            <a:r>
              <a:rPr lang="en-US" dirty="0"/>
              <a:t>largest </a:t>
            </a:r>
            <a:r>
              <a:rPr lang="en-US" dirty="0" smtClean="0"/>
              <a:t>part, is entered by </a:t>
            </a:r>
            <a:r>
              <a:rPr lang="en-US" dirty="0"/>
              <a:t>the left and right uterine </a:t>
            </a:r>
            <a:r>
              <a:rPr lang="en-US" dirty="0" smtClean="0"/>
              <a:t>tubes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prstClr val="black"/>
                </a:solidFill>
              </a:rPr>
              <a:t>the </a:t>
            </a:r>
            <a:r>
              <a:rPr lang="en-US" b="1" dirty="0" smtClean="0">
                <a:solidFill>
                  <a:prstClr val="black"/>
                </a:solidFill>
              </a:rPr>
              <a:t>fundus: </a:t>
            </a:r>
            <a:r>
              <a:rPr lang="en-US" dirty="0" smtClean="0"/>
              <a:t>curved</a:t>
            </a:r>
            <a:r>
              <a:rPr lang="en-US" dirty="0"/>
              <a:t>, </a:t>
            </a:r>
            <a:r>
              <a:rPr lang="en-US" dirty="0" smtClean="0"/>
              <a:t>superior area </a:t>
            </a:r>
            <a:r>
              <a:rPr lang="en-US" dirty="0"/>
              <a:t>between the </a:t>
            </a:r>
            <a:r>
              <a:rPr lang="en-US" dirty="0" smtClean="0"/>
              <a:t>tubes.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dirty="0" smtClean="0"/>
          </a:p>
          <a:p>
            <a:pPr lvl="0" algn="just">
              <a:lnSpc>
                <a:spcPct val="150000"/>
              </a:lnSpc>
              <a:buClr>
                <a:srgbClr val="0BD0D9"/>
              </a:buClr>
            </a:pPr>
            <a:r>
              <a:rPr lang="en-US" b="1" dirty="0">
                <a:solidFill>
                  <a:prstClr val="black"/>
                </a:solidFill>
              </a:rPr>
              <a:t>the </a:t>
            </a:r>
            <a:r>
              <a:rPr lang="en-US" b="1" dirty="0" smtClean="0">
                <a:solidFill>
                  <a:prstClr val="black"/>
                </a:solidFill>
              </a:rPr>
              <a:t>cervix: </a:t>
            </a:r>
            <a:r>
              <a:rPr lang="en-US" dirty="0" smtClean="0">
                <a:solidFill>
                  <a:prstClr val="black"/>
                </a:solidFill>
              </a:rPr>
              <a:t>is the lower </a:t>
            </a:r>
            <a:r>
              <a:rPr lang="en-US" dirty="0">
                <a:solidFill>
                  <a:prstClr val="black"/>
                </a:solidFill>
              </a:rPr>
              <a:t>cylindrical </a:t>
            </a:r>
            <a:r>
              <a:rPr lang="en-US" dirty="0" smtClean="0">
                <a:solidFill>
                  <a:prstClr val="black"/>
                </a:solidFill>
              </a:rPr>
              <a:t>structure of the </a:t>
            </a:r>
            <a:r>
              <a:rPr lang="en-US" dirty="0" smtClean="0"/>
              <a:t>uterus that narrows </a:t>
            </a:r>
            <a:r>
              <a:rPr lang="en-US" dirty="0"/>
              <a:t>in the </a:t>
            </a:r>
            <a:r>
              <a:rPr lang="en-US" dirty="0" smtClean="0"/>
              <a:t>isthmus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Vagina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wall of the </a:t>
            </a:r>
            <a:r>
              <a:rPr lang="en-US" dirty="0" smtClean="0"/>
              <a:t>vagina consists </a:t>
            </a:r>
            <a:r>
              <a:rPr lang="en-US" dirty="0"/>
              <a:t>of a mucosa, a muscular layer, and </a:t>
            </a:r>
            <a:r>
              <a:rPr lang="en-US" dirty="0" smtClean="0"/>
              <a:t>an adventitia.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Mucosa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is </a:t>
            </a:r>
            <a:r>
              <a:rPr lang="en-US" dirty="0"/>
              <a:t>stratified </a:t>
            </a:r>
            <a:r>
              <a:rPr lang="en-US" dirty="0" smtClean="0"/>
              <a:t>squamous epithelium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The muscular layer </a:t>
            </a:r>
            <a:r>
              <a:rPr lang="en-US" dirty="0"/>
              <a:t>of the vagina is composed mainly </a:t>
            </a:r>
            <a:r>
              <a:rPr lang="en-US" dirty="0" smtClean="0"/>
              <a:t>of two </a:t>
            </a:r>
            <a:r>
              <a:rPr lang="en-US" dirty="0"/>
              <a:t>indistinct layers of smooth muscle, disposed as </a:t>
            </a:r>
            <a:r>
              <a:rPr lang="en-US" dirty="0" smtClean="0"/>
              <a:t>circular bundles and </a:t>
            </a:r>
            <a:r>
              <a:rPr lang="en-US" dirty="0"/>
              <a:t>as thicker longitudinal </a:t>
            </a:r>
            <a:r>
              <a:rPr lang="en-US" dirty="0" smtClean="0"/>
              <a:t>bundles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Adventitia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/>
              <a:t>The </a:t>
            </a:r>
            <a:r>
              <a:rPr lang="en-US" dirty="0"/>
              <a:t>dense connective </a:t>
            </a:r>
            <a:r>
              <a:rPr lang="en-US" dirty="0" smtClean="0"/>
              <a:t>tissue is </a:t>
            </a:r>
            <a:r>
              <a:rPr lang="en-US" dirty="0"/>
              <a:t>rich in elastic fibers, </a:t>
            </a:r>
            <a:r>
              <a:rPr lang="en-US" dirty="0" smtClean="0"/>
              <a:t>making the </a:t>
            </a:r>
            <a:r>
              <a:rPr lang="en-US" dirty="0"/>
              <a:t>vaginal wall strong and elastic while binding it to the surrounding tissues. </a:t>
            </a:r>
          </a:p>
        </p:txBody>
      </p:sp>
    </p:spTree>
    <p:extLst>
      <p:ext uri="{BB962C8B-B14F-4D97-AF65-F5344CB8AC3E}">
        <p14:creationId xmlns:p14="http://schemas.microsoft.com/office/powerpoint/2010/main" val="3536095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8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434244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accent2"/>
                </a:solidFill>
              </a:rPr>
              <a:t>Thank you</a:t>
            </a:r>
            <a:endParaRPr lang="en-US" sz="6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5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female reproductive system consist of: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A- Two ovaries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B- Two oviducts (Uterine tubules)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C- Uterus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D- Vagina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1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98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Functions: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1- Produce female gametes (Oocytes)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Provide the environment for fertilization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3- To hold the embryo during its complete development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4- Produces steroidal hormones that control organs of      the reproductive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1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dirty="0" smtClean="0"/>
              <a:t>Ovaries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4864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  <a:latin typeface="MinionPro-Regular"/>
              </a:rPr>
              <a:t>Ovaries are almond-shaped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bodies approximately 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3-cm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long, 1.5-cm 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wide, and 1-cm thick. </a:t>
            </a:r>
            <a:endParaRPr lang="en-US" sz="2800" dirty="0" smtClean="0">
              <a:solidFill>
                <a:srgbClr val="242021"/>
              </a:solidFill>
              <a:latin typeface="MinionPro-Regular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 smtClean="0">
              <a:solidFill>
                <a:srgbClr val="242021"/>
              </a:solidFill>
              <a:latin typeface="MinionPro-Regular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MinionPro-Regular"/>
              </a:rPr>
              <a:t>Each </a:t>
            </a:r>
            <a:r>
              <a:rPr lang="en-US" sz="2800" dirty="0">
                <a:latin typeface="MinionPro-Regular"/>
              </a:rPr>
              <a:t>ovary is covered by a simple cuboidal epithelium, the </a:t>
            </a:r>
            <a:r>
              <a:rPr lang="en-US" sz="2800" dirty="0">
                <a:latin typeface="MyriadPro-Bold"/>
              </a:rPr>
              <a:t>surface </a:t>
            </a:r>
            <a:r>
              <a:rPr lang="en-US" sz="2800" dirty="0">
                <a:latin typeface="MinionPro-Regular"/>
              </a:rPr>
              <a:t>(or germinal) </a:t>
            </a:r>
            <a:r>
              <a:rPr lang="en-US" sz="2800" dirty="0">
                <a:latin typeface="MyriadPro-Bold"/>
              </a:rPr>
              <a:t>epithelium</a:t>
            </a:r>
            <a:r>
              <a:rPr lang="en-US" sz="2800" dirty="0">
                <a:latin typeface="MinionPro-Regular"/>
              </a:rPr>
              <a:t>, continuous with the mesothelium and overlying a </a:t>
            </a:r>
            <a:r>
              <a:rPr lang="en-US" sz="2800" dirty="0" smtClean="0">
                <a:latin typeface="MinionPro-Regular"/>
              </a:rPr>
              <a:t>layer of </a:t>
            </a:r>
            <a:r>
              <a:rPr lang="en-US" sz="2800" dirty="0">
                <a:latin typeface="MinionPro-Regular"/>
              </a:rPr>
              <a:t>dense connective tissue capsule, the </a:t>
            </a:r>
            <a:r>
              <a:rPr lang="en-US" sz="2800" dirty="0">
                <a:latin typeface="MyriadPro-Bold"/>
              </a:rPr>
              <a:t>tunica </a:t>
            </a:r>
            <a:r>
              <a:rPr lang="en-US" sz="2800" dirty="0" err="1" smtClean="0">
                <a:latin typeface="MyriadPro-Bold"/>
              </a:rPr>
              <a:t>albuginea</a:t>
            </a:r>
            <a:r>
              <a:rPr lang="en-US" sz="2800" dirty="0" smtClean="0">
                <a:latin typeface="MyriadPro-Bold"/>
              </a:rPr>
              <a:t>, responsible for the white color of ovary.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3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Ovaries have a cortex mostly connective tissue, and medulla (internal part) consist of loose connective tissue and blood vessels entering the organs</a:t>
            </a:r>
            <a:b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solidFill>
                <a:srgbClr val="242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is no distinct border between the ovarian cortex and the medulla.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6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-20782"/>
            <a:ext cx="8229600" cy="1143000"/>
          </a:xfrm>
        </p:spPr>
        <p:txBody>
          <a:bodyPr/>
          <a:lstStyle/>
          <a:p>
            <a:r>
              <a:rPr lang="en-US" dirty="0" smtClean="0"/>
              <a:t>Uterine tubule (Oviducts)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71500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242021"/>
                </a:solidFill>
                <a:latin typeface="MinionPro-Regular"/>
              </a:rPr>
              <a:t>The paired </a:t>
            </a:r>
            <a:r>
              <a:rPr lang="en-US" sz="2800" b="1" dirty="0">
                <a:solidFill>
                  <a:srgbClr val="0071BB"/>
                </a:solidFill>
                <a:latin typeface="MyriadPro-Bold"/>
              </a:rPr>
              <a:t>uterine tubes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, or </a:t>
            </a:r>
            <a:r>
              <a:rPr lang="en-US" sz="2800" b="1" dirty="0">
                <a:solidFill>
                  <a:srgbClr val="0071BB"/>
                </a:solidFill>
                <a:latin typeface="MyriadPro-Bold"/>
              </a:rPr>
              <a:t>oviducts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,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muscular tubes each 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measure about 10-12 cm in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length. 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Each</a:t>
            </a:r>
            <a:br>
              <a:rPr lang="en-US" sz="2800" dirty="0">
                <a:solidFill>
                  <a:srgbClr val="242021"/>
                </a:solidFill>
                <a:latin typeface="MinionPro-Regular"/>
              </a:rPr>
            </a:br>
            <a:r>
              <a:rPr lang="en-US" sz="2800" dirty="0">
                <a:solidFill>
                  <a:srgbClr val="242021"/>
                </a:solidFill>
                <a:latin typeface="MinionPro-Regular"/>
              </a:rPr>
              <a:t>opens into the peritoneal cavity near the ovary, with regions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in the 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following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sequence:</a:t>
            </a:r>
          </a:p>
          <a:p>
            <a:pPr marL="0" indent="0">
              <a:buNone/>
            </a:pPr>
            <a:endParaRPr lang="en-US" sz="2800" dirty="0" smtClean="0">
              <a:solidFill>
                <a:srgbClr val="242021"/>
              </a:solidFill>
              <a:latin typeface="MinionPro-Regular"/>
            </a:endParaRPr>
          </a:p>
          <a:p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The </a:t>
            </a:r>
            <a:r>
              <a:rPr lang="en-US" sz="2800" b="1" dirty="0">
                <a:solidFill>
                  <a:srgbClr val="0071BB"/>
                </a:solidFill>
                <a:latin typeface="MyriadPro-Bold"/>
              </a:rPr>
              <a:t>infundibulum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, a funnel-shaped opening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next 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to the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ovary</a:t>
            </a:r>
          </a:p>
          <a:p>
            <a:pPr marL="0" indent="0">
              <a:buNone/>
            </a:pPr>
            <a:endParaRPr lang="en-US" sz="2800" dirty="0" smtClean="0">
              <a:solidFill>
                <a:srgbClr val="242021"/>
              </a:solidFill>
              <a:latin typeface="MinionPro-Regular"/>
            </a:endParaRPr>
          </a:p>
          <a:p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The </a:t>
            </a:r>
            <a:r>
              <a:rPr lang="en-US" sz="2800" b="1" dirty="0">
                <a:solidFill>
                  <a:srgbClr val="0071BB"/>
                </a:solidFill>
                <a:latin typeface="MyriadPro-Bold"/>
              </a:rPr>
              <a:t>ampulla</a:t>
            </a:r>
            <a:r>
              <a:rPr lang="en-US" sz="2800" dirty="0">
                <a:solidFill>
                  <a:srgbClr val="242021"/>
                </a:solidFill>
                <a:latin typeface="MinionPro-Regular"/>
              </a:rPr>
              <a:t>, the longest and expanded region where</a:t>
            </a:r>
            <a:br>
              <a:rPr lang="en-US" sz="2800" dirty="0">
                <a:solidFill>
                  <a:srgbClr val="242021"/>
                </a:solidFill>
                <a:latin typeface="MinionPro-Regular"/>
              </a:rPr>
            </a:br>
            <a:r>
              <a:rPr lang="en-US" sz="2800" dirty="0">
                <a:solidFill>
                  <a:srgbClr val="242021"/>
                </a:solidFill>
                <a:latin typeface="MinionPro-Regular"/>
              </a:rPr>
              <a:t>fertilization normally </a:t>
            </a:r>
            <a:r>
              <a:rPr lang="en-US" sz="2800" dirty="0" smtClean="0">
                <a:solidFill>
                  <a:srgbClr val="242021"/>
                </a:solidFill>
                <a:latin typeface="MinionPro-Regular"/>
              </a:rPr>
              <a:t>occurs</a:t>
            </a:r>
            <a:endParaRPr lang="en-US" sz="2800" dirty="0">
              <a:solidFill>
                <a:srgbClr val="242021"/>
              </a:solidFill>
              <a:latin typeface="MinionPro-Regular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79120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srgbClr val="242021"/>
                </a:solidFill>
                <a:latin typeface="MinionPro-Regular"/>
              </a:rPr>
              <a:t>The </a:t>
            </a:r>
            <a:r>
              <a:rPr lang="en-US" sz="2200" b="1" dirty="0">
                <a:solidFill>
                  <a:srgbClr val="0071BB"/>
                </a:solidFill>
                <a:latin typeface="MyriadPro-Bold"/>
              </a:rPr>
              <a:t>isthmus</a:t>
            </a:r>
            <a:r>
              <a:rPr lang="en-US" sz="2200" dirty="0">
                <a:solidFill>
                  <a:srgbClr val="242021"/>
                </a:solidFill>
                <a:latin typeface="MinionPro-Regular"/>
              </a:rPr>
              <a:t>, a more narrow portion nearer the uterus</a:t>
            </a:r>
          </a:p>
          <a:p>
            <a:pPr marL="0" lvl="0" indent="0">
              <a:buClr>
                <a:srgbClr val="0BD0D9"/>
              </a:buClr>
              <a:buNone/>
            </a:pPr>
            <a:endParaRPr lang="en-US" sz="2200" dirty="0">
              <a:solidFill>
                <a:srgbClr val="242021"/>
              </a:solidFill>
              <a:latin typeface="MinionPro-Regular"/>
            </a:endParaRPr>
          </a:p>
          <a:p>
            <a:pPr lvl="0">
              <a:buClr>
                <a:srgbClr val="0BD0D9"/>
              </a:buClr>
            </a:pPr>
            <a:r>
              <a:rPr lang="en-US" sz="2200" dirty="0">
                <a:solidFill>
                  <a:srgbClr val="242021"/>
                </a:solidFill>
                <a:latin typeface="MinionPro-Regular"/>
              </a:rPr>
              <a:t>The </a:t>
            </a:r>
            <a:r>
              <a:rPr lang="en-US" sz="2200" b="1" dirty="0">
                <a:solidFill>
                  <a:srgbClr val="0071BB"/>
                </a:solidFill>
                <a:latin typeface="MyriadPro-Bold"/>
              </a:rPr>
              <a:t>uterine </a:t>
            </a:r>
            <a:r>
              <a:rPr lang="en-US" sz="2200" dirty="0">
                <a:solidFill>
                  <a:srgbClr val="242021"/>
                </a:solidFill>
                <a:latin typeface="MinionPro-Regular"/>
              </a:rPr>
              <a:t>or </a:t>
            </a:r>
            <a:r>
              <a:rPr lang="en-US" sz="2200" b="1" dirty="0">
                <a:solidFill>
                  <a:srgbClr val="0071BB"/>
                </a:solidFill>
                <a:latin typeface="MyriadPro-Bold"/>
              </a:rPr>
              <a:t>intramural part</a:t>
            </a:r>
            <a:r>
              <a:rPr lang="en-US" sz="2200" dirty="0">
                <a:solidFill>
                  <a:srgbClr val="242021"/>
                </a:solidFill>
                <a:latin typeface="MinionPro-Regular"/>
              </a:rPr>
              <a:t>, which passes through</a:t>
            </a:r>
            <a:br>
              <a:rPr lang="en-US" sz="2200" dirty="0">
                <a:solidFill>
                  <a:srgbClr val="242021"/>
                </a:solidFill>
                <a:latin typeface="MinionPro-Regular"/>
              </a:rPr>
            </a:br>
            <a:r>
              <a:rPr lang="en-US" sz="2200" dirty="0">
                <a:solidFill>
                  <a:srgbClr val="242021"/>
                </a:solidFill>
                <a:latin typeface="MinionPro-Regular"/>
              </a:rPr>
              <a:t>the wall of the uterus and opens into the interior of this</a:t>
            </a:r>
            <a:br>
              <a:rPr lang="en-US" sz="2200" dirty="0">
                <a:solidFill>
                  <a:srgbClr val="242021"/>
                </a:solidFill>
                <a:latin typeface="MinionPro-Regular"/>
              </a:rPr>
            </a:br>
            <a:r>
              <a:rPr lang="en-US" sz="2200" dirty="0">
                <a:solidFill>
                  <a:srgbClr val="242021"/>
                </a:solidFill>
                <a:latin typeface="MinionPro-Regular"/>
              </a:rPr>
              <a:t>organ.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sz="2000" dirty="0">
                <a:solidFill>
                  <a:prstClr val="black"/>
                </a:solidFill>
              </a:rPr>
              <a:t/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553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/>
          </a:bodyPr>
          <a:lstStyle/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srgbClr val="242021"/>
                </a:solidFill>
                <a:latin typeface="MinionPro-Regular"/>
              </a:rPr>
              <a:t>The wall of the oviduct consists of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srgbClr val="242021"/>
                </a:solidFill>
                <a:latin typeface="MinionPro-Regular"/>
              </a:rPr>
              <a:t>A- a folded mucosa, composed of simple columnar epithelium and lamina </a:t>
            </a:r>
            <a:r>
              <a:rPr lang="en-US" dirty="0" err="1">
                <a:solidFill>
                  <a:srgbClr val="242021"/>
                </a:solidFill>
                <a:latin typeface="MinionPro-Regular"/>
              </a:rPr>
              <a:t>properia</a:t>
            </a:r>
            <a:r>
              <a:rPr lang="en-US" dirty="0">
                <a:solidFill>
                  <a:srgbClr val="242021"/>
                </a:solidFill>
                <a:latin typeface="MinionPro-Regular"/>
              </a:rPr>
              <a:t> of loose connective tissue. </a:t>
            </a:r>
            <a:endParaRPr lang="en-US" dirty="0" smtClean="0">
              <a:solidFill>
                <a:srgbClr val="242021"/>
              </a:solidFill>
              <a:latin typeface="MinionPro-Regular"/>
            </a:endParaRPr>
          </a:p>
          <a:p>
            <a:pPr marL="0" lvl="0" indent="0">
              <a:buClr>
                <a:srgbClr val="0BD0D9"/>
              </a:buClr>
              <a:buNone/>
            </a:pPr>
            <a:endParaRPr lang="en-US" dirty="0">
              <a:solidFill>
                <a:srgbClr val="242021"/>
              </a:solidFill>
              <a:latin typeface="MinionPro-Regular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srgbClr val="242021"/>
                </a:solidFill>
                <a:latin typeface="MinionPro-Regular"/>
              </a:rPr>
              <a:t>B- a thick, well-defined </a:t>
            </a:r>
            <a:r>
              <a:rPr lang="en-US" dirty="0" err="1">
                <a:solidFill>
                  <a:srgbClr val="242021"/>
                </a:solidFill>
                <a:latin typeface="MinionPro-Regular"/>
              </a:rPr>
              <a:t>muscularis</a:t>
            </a:r>
            <a:r>
              <a:rPr lang="en-US" dirty="0">
                <a:solidFill>
                  <a:srgbClr val="242021"/>
                </a:solidFill>
                <a:latin typeface="MinionPro-Regular"/>
              </a:rPr>
              <a:t> with interwoven circular (or </a:t>
            </a:r>
            <a:r>
              <a:rPr lang="en-US" dirty="0" smtClean="0">
                <a:solidFill>
                  <a:srgbClr val="242021"/>
                </a:solidFill>
                <a:latin typeface="MinionPro-Regular"/>
              </a:rPr>
              <a:t>spiral)</a:t>
            </a:r>
            <a:r>
              <a:rPr lang="ar-IQ" dirty="0" smtClean="0">
                <a:solidFill>
                  <a:srgbClr val="242021"/>
                </a:solidFill>
                <a:latin typeface="MinionPro-Regular"/>
              </a:rPr>
              <a:t> </a:t>
            </a:r>
            <a:r>
              <a:rPr lang="en-US" dirty="0" smtClean="0">
                <a:solidFill>
                  <a:srgbClr val="242021"/>
                </a:solidFill>
                <a:latin typeface="MinionPro-Regular"/>
              </a:rPr>
              <a:t>and </a:t>
            </a:r>
            <a:r>
              <a:rPr lang="en-US" dirty="0">
                <a:solidFill>
                  <a:srgbClr val="242021"/>
                </a:solidFill>
                <a:latin typeface="MinionPro-Regular"/>
              </a:rPr>
              <a:t>longitudinal layers of smooth muscle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srgbClr val="242021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42021"/>
                </a:solidFill>
                <a:latin typeface="MinionPro-Regular"/>
              </a:rPr>
            </a:br>
            <a:r>
              <a:rPr lang="en-US" dirty="0">
                <a:solidFill>
                  <a:srgbClr val="242021"/>
                </a:solidFill>
                <a:latin typeface="MinionPro-Regular"/>
              </a:rPr>
              <a:t>C- a thin serosa covered by visceral peritoneum with</a:t>
            </a:r>
            <a:br>
              <a:rPr lang="en-US" dirty="0">
                <a:solidFill>
                  <a:srgbClr val="242021"/>
                </a:solidFill>
                <a:latin typeface="MinionPro-Regular"/>
              </a:rPr>
            </a:br>
            <a:r>
              <a:rPr lang="en-US" dirty="0">
                <a:solidFill>
                  <a:srgbClr val="242021"/>
                </a:solidFill>
                <a:latin typeface="MinionPro-Regular"/>
              </a:rPr>
              <a:t>mesothelium.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385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Constantia</vt:lpstr>
      <vt:lpstr>Majalla UI</vt:lpstr>
      <vt:lpstr>MinionPro-Regular</vt:lpstr>
      <vt:lpstr>MyriadPro-Bold</vt:lpstr>
      <vt:lpstr>Times New Roman</vt:lpstr>
      <vt:lpstr>Traditional Arabic</vt:lpstr>
      <vt:lpstr>Wingdings 2</vt:lpstr>
      <vt:lpstr>تدفق</vt:lpstr>
      <vt:lpstr>نسق Office</vt:lpstr>
      <vt:lpstr>Female Reproductive System</vt:lpstr>
      <vt:lpstr>The female reproductive system consist of:</vt:lpstr>
      <vt:lpstr>PowerPoint Presentation</vt:lpstr>
      <vt:lpstr>Functions:</vt:lpstr>
      <vt:lpstr>Ovaries </vt:lpstr>
      <vt:lpstr>PowerPoint Presentation</vt:lpstr>
      <vt:lpstr>Uterine tubule (Oviducts)</vt:lpstr>
      <vt:lpstr>PowerPoint Presentation</vt:lpstr>
      <vt:lpstr>PowerPoint Presentation</vt:lpstr>
      <vt:lpstr>Uterus </vt:lpstr>
      <vt:lpstr>PowerPoint Presentation</vt:lpstr>
      <vt:lpstr>PowerPoint Presentation</vt:lpstr>
      <vt:lpstr>Vagina 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Reproductive System</dc:title>
  <dc:creator>DR.Ahmed Saker 2O11</dc:creator>
  <cp:lastModifiedBy>Switch 5</cp:lastModifiedBy>
  <cp:revision>13</cp:revision>
  <dcterms:created xsi:type="dcterms:W3CDTF">2021-06-27T08:02:40Z</dcterms:created>
  <dcterms:modified xsi:type="dcterms:W3CDTF">2022-04-05T18:41:42Z</dcterms:modified>
</cp:coreProperties>
</file>