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507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12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68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01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19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466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31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875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13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318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0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824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pPr algn="l"/>
            <a: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ar-IQ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Ministry 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of Higher Education and Scientific Research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Al-</a:t>
            </a:r>
            <a:r>
              <a:rPr lang="en-US" sz="1800" b="1" dirty="0" err="1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Mustaqbal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University College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Radiology Techniques Department</a:t>
            </a: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r>
              <a:rPr lang="ar-IQ" dirty="0">
                <a:solidFill>
                  <a:srgbClr val="FF0000"/>
                </a:solidFill>
              </a:rPr>
              <a:t/>
            </a:r>
            <a:br>
              <a:rPr lang="ar-IQ" dirty="0">
                <a:solidFill>
                  <a:srgbClr val="FF0000"/>
                </a:solidFill>
              </a:rPr>
            </a:b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4663"/>
            <a:ext cx="2448272" cy="2016224"/>
          </a:xfrm>
          <a:prstGeom prst="rect">
            <a:avLst/>
          </a:prstGeom>
        </p:spPr>
      </p:pic>
      <p:sp>
        <p:nvSpPr>
          <p:cNvPr id="7" name="مجسم مشطوف الحواف 6"/>
          <p:cNvSpPr/>
          <p:nvPr/>
        </p:nvSpPr>
        <p:spPr>
          <a:xfrm>
            <a:off x="107504" y="2120887"/>
            <a:ext cx="9036496" cy="4476465"/>
          </a:xfrm>
          <a:prstGeom prst="bevel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Radiographs of Upper limbs</a:t>
            </a:r>
            <a:endParaRPr lang="ar-IQ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ar-IQ" sz="4400" b="1" dirty="0">
                <a:solidFill>
                  <a:srgbClr val="FF0000"/>
                </a:solidFill>
              </a:rPr>
              <a:t>مختبر تقنيات التصوير الشعاعي</a:t>
            </a:r>
          </a:p>
          <a:p>
            <a:pPr lvl="0" algn="ctr">
              <a:spcBef>
                <a:spcPct val="20000"/>
              </a:spcBef>
            </a:pPr>
            <a:r>
              <a:rPr lang="ar-IQ" sz="4400" b="1" dirty="0">
                <a:solidFill>
                  <a:srgbClr val="FF0000"/>
                </a:solidFill>
              </a:rPr>
              <a:t>المرحلة الثانية</a:t>
            </a:r>
          </a:p>
          <a:p>
            <a:pPr lvl="0" algn="ctr">
              <a:spcBef>
                <a:spcPct val="2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Karar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Haider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742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72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2027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5313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Film size : 10 * 12 or 11 * 14 according to the length of  forearm ( including wrist &amp; elbow ) take 2 views on the same film , no Bucky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Seat the patient with the forearm supinated &amp; elbow extended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CR is vertical to midpoint of forearm ( midway between the wrist &amp; elbow )</a:t>
            </a:r>
            <a:endParaRPr lang="ar-IQ" dirty="0"/>
          </a:p>
        </p:txBody>
      </p:sp>
      <p:sp>
        <p:nvSpPr>
          <p:cNvPr id="4" name="سحابة 3"/>
          <p:cNvSpPr/>
          <p:nvPr/>
        </p:nvSpPr>
        <p:spPr>
          <a:xfrm>
            <a:off x="1115616" y="23348"/>
            <a:ext cx="6912768" cy="174946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Forearm AP view</a:t>
            </a:r>
            <a:endParaRPr lang="ar-IQ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0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082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94424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>
                <a:solidFill>
                  <a:prstClr val="white"/>
                </a:solidFill>
              </a:rPr>
              <a:t> Film size </a:t>
            </a:r>
            <a:r>
              <a:rPr lang="en-US" dirty="0">
                <a:solidFill>
                  <a:prstClr val="white"/>
                </a:solidFill>
              </a:rPr>
              <a:t>: 10 * 12 or 11 * 14 according to the length of  forearm ( including wrist &amp; elbow 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>
                <a:solidFill>
                  <a:prstClr val="white"/>
                </a:solidFill>
              </a:rPr>
              <a:t> Flex elbow 90 degree , adjust the forearm in a true lateral position ( with the thumb side up )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3-</a:t>
            </a:r>
            <a:r>
              <a:rPr lang="en-US" dirty="0">
                <a:solidFill>
                  <a:prstClr val="white"/>
                </a:solidFill>
              </a:rPr>
              <a:t> CR is vertical to midpoint of forearm</a:t>
            </a:r>
            <a:endParaRPr lang="ar-IQ" dirty="0"/>
          </a:p>
        </p:txBody>
      </p:sp>
      <p:sp>
        <p:nvSpPr>
          <p:cNvPr id="4" name="سحابة 3"/>
          <p:cNvSpPr/>
          <p:nvPr/>
        </p:nvSpPr>
        <p:spPr>
          <a:xfrm>
            <a:off x="1043608" y="0"/>
            <a:ext cx="6984776" cy="19168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forearm lateral view</a:t>
            </a:r>
            <a:endParaRPr lang="ar-IQ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9779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4287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005064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CR is vertical to metacarpal area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The carpal interspaces are better demonstrated in AP position</a:t>
            </a:r>
          </a:p>
          <a:p>
            <a:pPr marL="0" lv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>
                <a:solidFill>
                  <a:prstClr val="white"/>
                </a:solidFill>
              </a:rPr>
              <a:t> Minimum </a:t>
            </a:r>
            <a:r>
              <a:rPr lang="en-US" dirty="0">
                <a:solidFill>
                  <a:prstClr val="white"/>
                </a:solidFill>
              </a:rPr>
              <a:t>SID_ 40 inches (102 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4" name="مخطط انسيابي: قرار 3"/>
          <p:cNvSpPr/>
          <p:nvPr/>
        </p:nvSpPr>
        <p:spPr>
          <a:xfrm>
            <a:off x="0" y="0"/>
            <a:ext cx="9144000" cy="2564904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PA view of wrist</a:t>
            </a:r>
            <a:endParaRPr lang="ar-IQ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2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575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202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Rest the arm &amp; forearm on table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Centre the film to carpals &amp; adjust the hand so that the wrist is in a true lateral position with medial surface of hand touching the film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CR is vertical to wrist joint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5-</a:t>
            </a:r>
            <a:r>
              <a:rPr lang="en-US" dirty="0" smtClean="0"/>
              <a:t> This position is used to demonstrate displacement in fractures</a:t>
            </a:r>
            <a:endParaRPr lang="ar-IQ" dirty="0"/>
          </a:p>
        </p:txBody>
      </p:sp>
      <p:sp>
        <p:nvSpPr>
          <p:cNvPr id="5" name="سحابة 4"/>
          <p:cNvSpPr/>
          <p:nvPr/>
        </p:nvSpPr>
        <p:spPr>
          <a:xfrm>
            <a:off x="611560" y="0"/>
            <a:ext cx="8064896" cy="1988840"/>
          </a:xfrm>
          <a:prstGeom prst="cloud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Lateral view of wrist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3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388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685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321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Position the wrist for a PA position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Turn the hand outwards until the wrist is in extreme ulnar flexion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CR to scaphoid (10 _ 15 degree proximal or distal angulation may be needed )</a:t>
            </a: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0" y="0"/>
            <a:ext cx="9144000" cy="1556792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ea typeface="+mj-ea"/>
                <a:cs typeface="+mj-cs"/>
              </a:rPr>
              <a:t>Wrist for scaphoid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7951084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704</TotalTime>
  <Words>293</Words>
  <Application>Microsoft Office PowerPoint</Application>
  <PresentationFormat>عرض على الشاشة (3:4)‏</PresentationFormat>
  <Paragraphs>31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   Ministry of Higher Education and Scientific Research Al-Mustaqbal University College Radiology Techniques Department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Higher Education and Scientific Research Al-Mustaqbal University College Radiology Techniques Department</dc:title>
  <dc:creator>user</dc:creator>
  <cp:lastModifiedBy>Maher</cp:lastModifiedBy>
  <cp:revision>56</cp:revision>
  <dcterms:created xsi:type="dcterms:W3CDTF">2021-03-21T05:34:52Z</dcterms:created>
  <dcterms:modified xsi:type="dcterms:W3CDTF">2022-09-13T09:30:34Z</dcterms:modified>
</cp:coreProperties>
</file>